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4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81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7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6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0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2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47C11B-10A6-485B-A5AF-5A3F8C4C9EC5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4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2.jpg"/><Relationship Id="rId7" Type="http://schemas.openxmlformats.org/officeDocument/2006/relationships/image" Target="../media/image35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73934" y="1964268"/>
            <a:ext cx="6371582" cy="2421464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ゼロから作る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Deep Learning 4</a:t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機械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学習編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73933" y="4385732"/>
            <a:ext cx="5753963" cy="1405467"/>
          </a:xfrm>
        </p:spPr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　ベルマン方程式</a:t>
            </a:r>
            <a:endParaRPr kumimoji="1" lang="en-US" altLang="ja-JP" dirty="0" smtClean="0"/>
          </a:p>
          <a:p>
            <a:r>
              <a:rPr kumimoji="1" lang="en-US" altLang="ja-JP" dirty="0" smtClean="0"/>
              <a:t>2023/11/23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B0FAAA55-0749-F47C-364B-829C9A003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"/>
          <a:stretch/>
        </p:blipFill>
        <p:spPr>
          <a:xfrm>
            <a:off x="737364" y="777526"/>
            <a:ext cx="4136571" cy="57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869482"/>
          </a:xfrm>
        </p:spPr>
        <p:txBody>
          <a:bodyPr/>
          <a:lstStyle/>
          <a:p>
            <a:r>
              <a:rPr kumimoji="1" lang="ja-JP" altLang="en-US" dirty="0" smtClean="0"/>
              <a:t>行動価値関数</a:t>
            </a:r>
            <a:r>
              <a:rPr kumimoji="1" lang="en-US" altLang="ja-JP" dirty="0" smtClean="0"/>
              <a:t>(Action-Value Function)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235242"/>
                <a:ext cx="10515600" cy="5309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方策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ja-JP" altLang="en-US" dirty="0" smtClean="0"/>
                  <a:t>と現在の状態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 smtClean="0"/>
                  <a:t>に基づく状態価値関数に</a:t>
                </a:r>
                <a:r>
                  <a:rPr lang="ja-JP" altLang="en-US" dirty="0" smtClean="0"/>
                  <a:t>行動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を加えた関数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行動価値関数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時刻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に状態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ja-JP" altLang="en-US" dirty="0" smtClean="0"/>
                  <a:t>で、行動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 smtClean="0"/>
                  <a:t>を取り、それ以後は方策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 smtClean="0"/>
                  <a:t>に従って行動するときの収益の期待値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※</a:t>
                </a:r>
                <a:r>
                  <a:rPr lang="ja-JP" altLang="en-US" dirty="0" smtClean="0"/>
                  <a:t>行動価値関数は</a:t>
                </a:r>
                <a:r>
                  <a:rPr lang="en-US" altLang="ja-JP" dirty="0" smtClean="0"/>
                  <a:t>Q</a:t>
                </a:r>
                <a:r>
                  <a:rPr lang="ja-JP" altLang="en-US" dirty="0" smtClean="0"/>
                  <a:t>関数</a:t>
                </a:r>
                <a:r>
                  <a:rPr lang="en-US" altLang="ja-JP" dirty="0" smtClean="0"/>
                  <a:t>(Q-Function)</a:t>
                </a:r>
                <a:r>
                  <a:rPr lang="ja-JP" altLang="en-US" dirty="0" smtClean="0"/>
                  <a:t>とも呼ばれる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235242"/>
                <a:ext cx="10515600" cy="5309937"/>
              </a:xfrm>
              <a:blipFill rotWithShape="0">
                <a:blip r:embed="rId2"/>
                <a:stretch>
                  <a:fillRect l="-1217" t="-2526" r="-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88039"/>
            <a:ext cx="5181600" cy="226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線吹き出し 1 (枠付き) 4"/>
              <p:cNvSpPr/>
              <p:nvPr/>
            </p:nvSpPr>
            <p:spPr>
              <a:xfrm>
                <a:off x="4916904" y="3673642"/>
                <a:ext cx="1756611" cy="1201217"/>
              </a:xfrm>
              <a:prstGeom prst="borderCallout1">
                <a:avLst>
                  <a:gd name="adj1" fmla="val -37552"/>
                  <a:gd name="adj2" fmla="val -29979"/>
                  <a:gd name="adj3" fmla="val 76136"/>
                  <a:gd name="adj4" fmla="val 8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この行動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方策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ja-JP" altLang="en-US" dirty="0" smtClean="0"/>
                  <a:t>と無関係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線吹き出し 1 (枠付き)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04" y="3673642"/>
                <a:ext cx="1756611" cy="1201217"/>
              </a:xfrm>
              <a:prstGeom prst="borderCallout1">
                <a:avLst>
                  <a:gd name="adj1" fmla="val -37552"/>
                  <a:gd name="adj2" fmla="val -29979"/>
                  <a:gd name="adj3" fmla="val 76136"/>
                  <a:gd name="adj4" fmla="val 82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869482"/>
          </a:xfrm>
        </p:spPr>
        <p:txBody>
          <a:bodyPr/>
          <a:lstStyle/>
          <a:p>
            <a:r>
              <a:rPr kumimoji="1" lang="ja-JP" altLang="en-US" dirty="0" smtClean="0"/>
              <a:t>行動価値関数</a:t>
            </a:r>
            <a:r>
              <a:rPr kumimoji="1" lang="en-US" altLang="ja-JP" dirty="0" smtClean="0"/>
              <a:t>(Action-Value Function)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235242"/>
                <a:ext cx="10515600" cy="530993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/>
                          </m:ctrlPr>
                        </m:sSubPr>
                        <m:e>
                          <m:r>
                            <a:rPr lang="en-US" altLang="ja-JP" i="1"/>
                            <m:t>𝑞</m:t>
                          </m:r>
                        </m:e>
                        <m:sub>
                          <m:r>
                            <a:rPr lang="en-US" altLang="ja-JP" i="1"/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ja-JP" altLang="ja-JP" i="1"/>
                          </m:ctrlPr>
                        </m:dPr>
                        <m:e>
                          <m:r>
                            <a:rPr lang="en-US" altLang="ja-JP" i="1"/>
                            <m:t>𝑠</m:t>
                          </m:r>
                          <m:r>
                            <a:rPr lang="en-US" altLang="ja-JP" i="1"/>
                            <m:t>,</m:t>
                          </m:r>
                          <m:r>
                            <a:rPr lang="en-US" altLang="ja-JP" i="1"/>
                            <m:t>𝑎</m:t>
                          </m:r>
                        </m:e>
                      </m:d>
                      <m:r>
                        <a:rPr lang="en-US" altLang="ja-JP" i="1"/>
                        <m:t>=</m:t>
                      </m:r>
                      <m:r>
                        <a:rPr lang="en-US" altLang="ja-JP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ja-JP" i="1"/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i="1"/>
                              </m:ctrlPr>
                            </m:sSubPr>
                            <m:e>
                              <m:r>
                                <a:rPr lang="en-US" altLang="ja-JP" i="1"/>
                                <m:t>𝐺</m:t>
                              </m:r>
                            </m:e>
                            <m:sub>
                              <m:r>
                                <a:rPr lang="en-US" altLang="ja-JP" i="1"/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ja-JP" altLang="ja-JP" i="1"/>
                              </m:ctrlPr>
                            </m:sSubPr>
                            <m:e>
                              <m:r>
                                <a:rPr lang="en-US" altLang="ja-JP" i="1"/>
                                <m:t>𝑆</m:t>
                              </m:r>
                            </m:e>
                            <m:sub>
                              <m:r>
                                <a:rPr lang="en-US" altLang="ja-JP" i="1"/>
                                <m:t>𝑡</m:t>
                              </m:r>
                            </m:sub>
                          </m:sSub>
                          <m:r>
                            <a:rPr lang="en-US" altLang="ja-JP" i="1"/>
                            <m:t>=</m:t>
                          </m:r>
                          <m:r>
                            <a:rPr lang="en-US" altLang="ja-JP" i="1"/>
                            <m:t>𝑠</m:t>
                          </m:r>
                          <m:r>
                            <a:rPr lang="en-US" altLang="ja-JP" i="1"/>
                            <m:t>,</m:t>
                          </m:r>
                          <m:sSub>
                            <m:sSubPr>
                              <m:ctrlPr>
                                <a:rPr lang="ja-JP" altLang="ja-JP" i="1"/>
                              </m:ctrlPr>
                            </m:sSubPr>
                            <m:e>
                              <m:r>
                                <a:rPr lang="en-US" altLang="ja-JP" i="1"/>
                                <m:t>𝐴</m:t>
                              </m:r>
                            </m:e>
                            <m:sub>
                              <m:r>
                                <a:rPr lang="en-US" altLang="ja-JP" i="1"/>
                                <m:t>𝑡</m:t>
                              </m:r>
                            </m:sub>
                          </m:sSub>
                          <m:r>
                            <a:rPr lang="en-US" altLang="ja-JP" i="1"/>
                            <m:t>=</m:t>
                          </m:r>
                          <m:r>
                            <a:rPr lang="en-US" altLang="ja-JP" i="1"/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状態価値関数の各分岐の一つに焦点を絞ったもの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⇔状態価値関数を行動価値関数で表現できる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/>
                          </m:ctrlPr>
                        </m:sSubPr>
                        <m:e>
                          <m:r>
                            <a:rPr lang="en-US" altLang="ja-JP" i="1"/>
                            <m:t>𝑣</m:t>
                          </m:r>
                        </m:e>
                        <m:sub>
                          <m:r>
                            <a:rPr lang="en-US" altLang="ja-JP" i="1"/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ja-JP" altLang="ja-JP" i="1"/>
                          </m:ctrlPr>
                        </m:dPr>
                        <m:e>
                          <m:r>
                            <a:rPr lang="en-US" altLang="ja-JP" i="1"/>
                            <m:t>𝑠</m:t>
                          </m:r>
                        </m:e>
                      </m:d>
                      <m:r>
                        <a:rPr lang="en-US" altLang="ja-JP" i="1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ja-JP" i="1"/>
                          </m:ctrlPr>
                        </m:naryPr>
                        <m:sub>
                          <m:r>
                            <a:rPr lang="en-US" altLang="ja-JP" i="1"/>
                            <m:t>𝑎</m:t>
                          </m:r>
                        </m:sub>
                        <m:sup/>
                        <m:e>
                          <m:r>
                            <a:rPr lang="en-US" altLang="ja-JP" i="1"/>
                            <m:t>𝜋</m:t>
                          </m:r>
                          <m:r>
                            <a:rPr lang="en-US" altLang="ja-JP" i="1"/>
                            <m:t>(</m:t>
                          </m:r>
                          <m:r>
                            <a:rPr lang="en-US" altLang="ja-JP" i="1"/>
                            <m:t>𝑎</m:t>
                          </m:r>
                          <m:r>
                            <a:rPr lang="en-US" altLang="ja-JP" i="1"/>
                            <m:t>|</m:t>
                          </m:r>
                          <m:r>
                            <a:rPr lang="en-US" altLang="ja-JP" i="1"/>
                            <m:t>𝑠</m:t>
                          </m:r>
                          <m:r>
                            <a:rPr lang="en-US" altLang="ja-JP" i="1"/>
                            <m:t>)</m:t>
                          </m:r>
                          <m:sSub>
                            <m:sSubPr>
                              <m:ctrlPr>
                                <a:rPr lang="ja-JP" altLang="ja-JP" i="1"/>
                              </m:ctrlPr>
                            </m:sSubPr>
                            <m:e>
                              <m:r>
                                <a:rPr lang="en-US" altLang="ja-JP" i="1"/>
                                <m:t>𝑞</m:t>
                              </m:r>
                            </m:e>
                            <m:sub>
                              <m:r>
                                <a:rPr lang="en-US" altLang="ja-JP" i="1"/>
                                <m:t>𝜋</m:t>
                              </m:r>
                            </m:sub>
                          </m:sSub>
                          <m:r>
                            <a:rPr lang="en-US" altLang="ja-JP" i="1"/>
                            <m:t>(</m:t>
                          </m:r>
                          <m:r>
                            <a:rPr lang="en-US" altLang="ja-JP" i="1"/>
                            <m:t>𝑠</m:t>
                          </m:r>
                          <m:r>
                            <a:rPr lang="en-US" altLang="ja-JP" i="1"/>
                            <m:t>,</m:t>
                          </m:r>
                          <m:r>
                            <a:rPr lang="en-US" altLang="ja-JP" i="1"/>
                            <m:t>𝑎</m:t>
                          </m:r>
                          <m:r>
                            <a:rPr lang="en-US" altLang="ja-JP" i="1"/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235242"/>
                <a:ext cx="10515600" cy="5309937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3" y="4277391"/>
            <a:ext cx="5181600" cy="22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885524"/>
          </a:xfrm>
        </p:spPr>
        <p:txBody>
          <a:bodyPr/>
          <a:lstStyle/>
          <a:p>
            <a:r>
              <a:rPr kumimoji="1" lang="ja-JP" altLang="en-US" dirty="0" smtClean="0"/>
              <a:t>ベルマン方程式</a:t>
            </a:r>
            <a:r>
              <a:rPr lang="en-US" altLang="ja-JP" dirty="0" err="1" smtClean="0"/>
              <a:t>on</a:t>
            </a:r>
            <a:r>
              <a:rPr lang="en-US" altLang="ja-JP" dirty="0" err="1"/>
              <a:t>Q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251283"/>
            <a:ext cx="7298169" cy="4868779"/>
          </a:xfrm>
          <a:prstGeom prst="rect">
            <a:avLst/>
          </a:prstGeom>
        </p:spPr>
      </p:pic>
      <p:sp>
        <p:nvSpPr>
          <p:cNvPr id="7" name="左中かっこ 6"/>
          <p:cNvSpPr/>
          <p:nvPr/>
        </p:nvSpPr>
        <p:spPr>
          <a:xfrm rot="10800000">
            <a:off x="8143292" y="1339514"/>
            <a:ext cx="270791" cy="11871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18358" y="1609906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ベルマン方程式の導出でした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変形と同じ</a:t>
            </a:r>
            <a:endParaRPr kumimoji="1" lang="ja-JP" altLang="en-US" dirty="0"/>
          </a:p>
        </p:txBody>
      </p:sp>
      <p:sp>
        <p:nvSpPr>
          <p:cNvPr id="10" name="U ターン矢印 9"/>
          <p:cNvSpPr/>
          <p:nvPr/>
        </p:nvSpPr>
        <p:spPr>
          <a:xfrm rot="5400000">
            <a:off x="6537157" y="3785936"/>
            <a:ext cx="1435769" cy="2831432"/>
          </a:xfrm>
          <a:prstGeom prst="uturnArrow">
            <a:avLst>
              <a:gd name="adj1" fmla="val 20531"/>
              <a:gd name="adj2" fmla="val 25000"/>
              <a:gd name="adj3" fmla="val 26238"/>
              <a:gd name="adj4" fmla="val 43750"/>
              <a:gd name="adj5" fmla="val 39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70758" y="4636168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行動価値関数を状態価値関数で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表現したものを代入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128657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ベルマン最適方程式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(Bellman Optimality </a:t>
            </a:r>
            <a:r>
              <a:rPr kumimoji="1" lang="en-US" altLang="ja-JP" dirty="0" err="1" smtClean="0"/>
              <a:t>Equiation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652336"/>
                <a:ext cx="10515600" cy="489284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ja-JP" altLang="en-US" dirty="0"/>
                  <a:t>今まで</a:t>
                </a:r>
                <a:r>
                  <a:rPr lang="ja-JP" altLang="en-US" dirty="0" smtClean="0"/>
                  <a:t>のベルマン方程式は全てのどのような方策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 smtClean="0"/>
                  <a:t>に関しても成り立つものだった。</a:t>
                </a:r>
                <a:endParaRPr lang="en-US" altLang="ja-JP" dirty="0" smtClean="0"/>
              </a:p>
              <a:p>
                <a:pPr marL="0" indent="0" algn="just">
                  <a:buNone/>
                </a:pPr>
                <a:r>
                  <a:rPr lang="ja-JP" altLang="en-US" dirty="0" smtClean="0"/>
                  <a:t>⇒実際に求めたいのは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最適な</a:t>
                </a:r>
                <a:r>
                  <a:rPr lang="ja-JP" altLang="en-US" dirty="0"/>
                  <a:t>方策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ja-JP" dirty="0" smtClean="0"/>
              </a:p>
              <a:p>
                <a:pPr marL="0" indent="0" algn="just">
                  <a:buNone/>
                </a:pPr>
                <a:r>
                  <a:rPr lang="ja-JP" altLang="en-US" dirty="0" smtClean="0"/>
                  <a:t>　  ⇒それを求めるのが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ベルマン最適方程式</a:t>
                </a:r>
                <a:endParaRPr lang="en-US" altLang="ja-JP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ja-JP" altLang="ja-JP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652336"/>
                <a:ext cx="10515600" cy="4892843"/>
              </a:xfrm>
              <a:blipFill rotWithShape="0">
                <a:blip r:embed="rId2"/>
                <a:stretch>
                  <a:fillRect l="-1217" t="-2366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2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128657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ベルマン最適方程式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(Bellman Optimality </a:t>
            </a:r>
            <a:r>
              <a:rPr kumimoji="1" lang="en-US" altLang="ja-JP" dirty="0" err="1" smtClean="0"/>
              <a:t>Equiation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6" y="1652336"/>
            <a:ext cx="8192337" cy="4251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左矢印吹き出し 5"/>
              <p:cNvSpPr/>
              <p:nvPr/>
            </p:nvSpPr>
            <p:spPr>
              <a:xfrm>
                <a:off x="7972927" y="4211053"/>
                <a:ext cx="3938336" cy="986589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8696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ja-JP" dirty="0"/>
                  <a:t>最適方策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/>
                        </m:ctrlPr>
                      </m:sSubPr>
                      <m:e>
                        <m:r>
                          <a:rPr lang="en-US" altLang="ja-JP" i="1"/>
                          <m:t>𝜋</m:t>
                        </m:r>
                      </m:e>
                      <m:sub>
                        <m:r>
                          <a:rPr lang="en-US" altLang="ja-JP" i="1"/>
                          <m:t>∗</m:t>
                        </m:r>
                      </m:sub>
                    </m:sSub>
                    <m:r>
                      <a:rPr lang="en-US" altLang="ja-JP" i="1"/>
                      <m:t>(</m:t>
                    </m:r>
                    <m:r>
                      <a:rPr lang="en-US" altLang="ja-JP" i="1"/>
                      <m:t>𝑎</m:t>
                    </m:r>
                    <m:r>
                      <a:rPr lang="en-US" altLang="ja-JP" i="1"/>
                      <m:t>|</m:t>
                    </m:r>
                    <m:r>
                      <a:rPr lang="en-US" altLang="ja-JP" i="1"/>
                      <m:t>𝑠</m:t>
                    </m:r>
                    <m:r>
                      <a:rPr lang="en-US" altLang="ja-JP" i="1"/>
                      <m:t>)</m:t>
                    </m:r>
                  </m:oMath>
                </a14:m>
                <a:r>
                  <a:rPr kumimoji="1" lang="ja-JP" altLang="en-US" dirty="0" smtClean="0"/>
                  <a:t>を代入しただけ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左矢印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927" y="4211053"/>
                <a:ext cx="3938336" cy="986589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86963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128657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ベルマン最適方程式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(Bellman Optimality </a:t>
            </a:r>
            <a:r>
              <a:rPr kumimoji="1" lang="en-US" altLang="ja-JP" dirty="0" err="1" smtClean="0"/>
              <a:t>Equiation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652336"/>
            <a:ext cx="8449854" cy="2457793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>
          <a:xfrm rot="5400000">
            <a:off x="6104752" y="1504015"/>
            <a:ext cx="497305" cy="52122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127" y="5236458"/>
            <a:ext cx="7151862" cy="1331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線吹き出し 1 (枠付き) 7"/>
              <p:cNvSpPr/>
              <p:nvPr/>
            </p:nvSpPr>
            <p:spPr>
              <a:xfrm>
                <a:off x="6887356" y="4289898"/>
                <a:ext cx="3365924" cy="945909"/>
              </a:xfrm>
              <a:prstGeom prst="borderCallout1">
                <a:avLst>
                  <a:gd name="adj1" fmla="val 5184"/>
                  <a:gd name="adj2" fmla="val -15965"/>
                  <a:gd name="adj3" fmla="val 77471"/>
                  <a:gd name="adj4" fmla="val 27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その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”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ある行動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とは</a:t>
                </a:r>
                <a:endParaRPr kumimoji="1" lang="en-US" altLang="ja-JP" dirty="0" smtClean="0"/>
              </a:p>
              <a:p>
                <a:pPr algn="ctr"/>
                <a:r>
                  <a:rPr lang="ja-JP" altLang="en-US" dirty="0"/>
                  <a:t>ここ</a:t>
                </a:r>
                <a:r>
                  <a:rPr lang="ja-JP" altLang="en-US" dirty="0" smtClean="0"/>
                  <a:t>が最大になるような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行動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線吹き出し 1 (枠付き)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56" y="4289898"/>
                <a:ext cx="3365924" cy="945909"/>
              </a:xfrm>
              <a:prstGeom prst="borderCallout1">
                <a:avLst>
                  <a:gd name="adj1" fmla="val 5184"/>
                  <a:gd name="adj2" fmla="val -15965"/>
                  <a:gd name="adj3" fmla="val 77471"/>
                  <a:gd name="adj4" fmla="val 27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矢印吹き出し 10"/>
          <p:cNvSpPr/>
          <p:nvPr/>
        </p:nvSpPr>
        <p:spPr>
          <a:xfrm>
            <a:off x="7996989" y="5332680"/>
            <a:ext cx="3545306" cy="98658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これが</a:t>
            </a:r>
            <a:r>
              <a:rPr kumimoji="1" lang="ja-JP" altLang="en-US" dirty="0" smtClean="0">
                <a:solidFill>
                  <a:srgbClr val="0070C0"/>
                </a:solidFill>
              </a:rPr>
              <a:t>ベルマン最適方程式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線吹き出し 1 (枠付き) 6"/>
              <p:cNvSpPr/>
              <p:nvPr/>
            </p:nvSpPr>
            <p:spPr>
              <a:xfrm>
                <a:off x="910754" y="4034590"/>
                <a:ext cx="2018388" cy="1201217"/>
              </a:xfrm>
              <a:prstGeom prst="borderCallout1">
                <a:avLst>
                  <a:gd name="adj1" fmla="val 66616"/>
                  <a:gd name="adj2" fmla="val 100158"/>
                  <a:gd name="adj3" fmla="val -33374"/>
                  <a:gd name="adj4" fmla="val 113535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rgbClr val="FF0000"/>
                    </a:solidFill>
                  </a:rPr>
                  <a:t>ある行動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のみ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方策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が</a:t>
                </a:r>
                <a:endParaRPr kumimoji="1" lang="en-US" altLang="ja-JP" dirty="0" smtClean="0"/>
              </a:p>
              <a:p>
                <a:pPr algn="ctr"/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で残りは</a:t>
                </a:r>
                <a:r>
                  <a:rPr lang="en-US" altLang="ja-JP" dirty="0" smtClean="0"/>
                  <a:t>0</a:t>
                </a:r>
              </a:p>
              <a:p>
                <a:pPr algn="ctr"/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決定論的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" name="線吹き出し 1 (枠付き)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54" y="4034590"/>
                <a:ext cx="2018388" cy="1201217"/>
              </a:xfrm>
              <a:prstGeom prst="borderCallout1">
                <a:avLst>
                  <a:gd name="adj1" fmla="val 66616"/>
                  <a:gd name="adj2" fmla="val 100158"/>
                  <a:gd name="adj3" fmla="val -33374"/>
                  <a:gd name="adj4" fmla="val 113535"/>
                </a:avLst>
              </a:prstGeom>
              <a:blipFill rotWithShape="0"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10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090864"/>
            <a:ext cx="3563009" cy="3769894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 rot="5400000">
            <a:off x="2662989" y="504526"/>
            <a:ext cx="312821" cy="2622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線吹き出し 1 (枠付き) 7"/>
              <p:cNvSpPr/>
              <p:nvPr/>
            </p:nvSpPr>
            <p:spPr>
              <a:xfrm>
                <a:off x="3388004" y="1972379"/>
                <a:ext cx="5234628" cy="945909"/>
              </a:xfrm>
              <a:prstGeom prst="borderCallout1">
                <a:avLst>
                  <a:gd name="adj1" fmla="val 96"/>
                  <a:gd name="adj2" fmla="val -10857"/>
                  <a:gd name="adj3" fmla="val 77471"/>
                  <a:gd name="adj4" fmla="val 27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 smtClean="0"/>
                  <a:t>の各要素を入れて</a:t>
                </a:r>
                <a:endParaRPr lang="en-US" altLang="ja-JP" dirty="0" smtClean="0"/>
              </a:p>
              <a:p>
                <a:pPr algn="ctr"/>
                <a:r>
                  <a:rPr kumimoji="1" lang="ja-JP" altLang="en-US" dirty="0" smtClean="0"/>
                  <a:t>この式の返す値が最大のものが式全体の値となる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8" name="線吹き出し 1 (枠付き)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04" y="1972379"/>
                <a:ext cx="5234628" cy="945909"/>
              </a:xfrm>
              <a:prstGeom prst="borderCallout1">
                <a:avLst>
                  <a:gd name="adj1" fmla="val 96"/>
                  <a:gd name="adj2" fmla="val -10857"/>
                  <a:gd name="adj3" fmla="val 77471"/>
                  <a:gd name="adj4" fmla="val 27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中かっこ 8"/>
          <p:cNvSpPr/>
          <p:nvPr/>
        </p:nvSpPr>
        <p:spPr>
          <a:xfrm rot="5400000">
            <a:off x="1824789" y="4302496"/>
            <a:ext cx="312821" cy="9464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1 (枠付き) 9"/>
          <p:cNvSpPr/>
          <p:nvPr/>
        </p:nvSpPr>
        <p:spPr>
          <a:xfrm>
            <a:off x="2626631" y="5012360"/>
            <a:ext cx="2242775" cy="1171872"/>
          </a:xfrm>
          <a:prstGeom prst="borderCallout1">
            <a:avLst>
              <a:gd name="adj1" fmla="val -7433"/>
              <a:gd name="adj2" fmla="val -28739"/>
              <a:gd name="adj3" fmla="val 77471"/>
              <a:gd name="adj4" fmla="val 2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代入すると</a:t>
            </a:r>
            <a:r>
              <a:rPr lang="ja-JP" altLang="en-US" dirty="0"/>
              <a:t>順に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3,2,0,2,6</a:t>
            </a:r>
            <a:r>
              <a:rPr lang="ja-JP" altLang="en-US" dirty="0" smtClean="0"/>
              <a:t>となるので、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式全体の値は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2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8373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ベルマン最適方程式</a:t>
            </a:r>
            <a:r>
              <a:rPr kumimoji="1" lang="en-US" altLang="ja-JP" dirty="0" err="1" smtClean="0"/>
              <a:t>onQ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6" y="1203158"/>
            <a:ext cx="7456663" cy="37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16" y="898150"/>
            <a:ext cx="3689684" cy="249487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8373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ベルマン最適方程式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グリッドワールド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45127" y="1203158"/>
            <a:ext cx="10515600" cy="5342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itchFamily="18" charset="2"/>
              <a:buNone/>
            </a:pPr>
            <a:endParaRPr lang="ja-JP" altLang="ja-JP" dirty="0">
              <a:solidFill>
                <a:srgbClr val="0070C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8" y="1203159"/>
            <a:ext cx="7071652" cy="54216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89" y="3401990"/>
            <a:ext cx="3221402" cy="321669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91" y="3401990"/>
            <a:ext cx="3242009" cy="32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104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argmax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10" name="線吹き出し 1 (枠付き) 9"/>
          <p:cNvSpPr/>
          <p:nvPr/>
        </p:nvSpPr>
        <p:spPr>
          <a:xfrm>
            <a:off x="2626631" y="5012360"/>
            <a:ext cx="3068316" cy="1171872"/>
          </a:xfrm>
          <a:prstGeom prst="borderCallout1">
            <a:avLst>
              <a:gd name="adj1" fmla="val -16331"/>
              <a:gd name="adj2" fmla="val -10678"/>
              <a:gd name="adj3" fmla="val 77471"/>
              <a:gd name="adj4" fmla="val 2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代入すると</a:t>
            </a:r>
            <a:r>
              <a:rPr lang="ja-JP" altLang="en-US" dirty="0"/>
              <a:t>順に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3,2,0,2,6</a:t>
            </a:r>
            <a:r>
              <a:rPr lang="ja-JP" altLang="en-US" dirty="0" smtClean="0"/>
              <a:t>となるので、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式全体の値は</a:t>
            </a:r>
            <a:r>
              <a:rPr lang="en-US" altLang="ja-JP" dirty="0" smtClean="0"/>
              <a:t>6</a:t>
            </a:r>
            <a:r>
              <a:rPr lang="ja-JP" altLang="en-US" dirty="0"/>
              <a:t>になった</a:t>
            </a:r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090864"/>
            <a:ext cx="3598536" cy="36700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線吹き出し 1 (枠付き) 7"/>
              <p:cNvSpPr/>
              <p:nvPr/>
            </p:nvSpPr>
            <p:spPr>
              <a:xfrm>
                <a:off x="3388003" y="1972379"/>
                <a:ext cx="5715891" cy="945909"/>
              </a:xfrm>
              <a:prstGeom prst="borderCallout1">
                <a:avLst>
                  <a:gd name="adj1" fmla="val -17711"/>
                  <a:gd name="adj2" fmla="val -5546"/>
                  <a:gd name="adj3" fmla="val 77471"/>
                  <a:gd name="adj4" fmla="val 27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 smtClean="0"/>
                  <a:t>の各要素を入れて</a:t>
                </a:r>
                <a:endParaRPr lang="en-US" altLang="ja-JP" dirty="0" smtClean="0"/>
              </a:p>
              <a:p>
                <a:pPr algn="ctr"/>
                <a:r>
                  <a:rPr kumimoji="1" lang="ja-JP" altLang="en-US" dirty="0" smtClean="0"/>
                  <a:t>この式の返す値が最大</a:t>
                </a:r>
                <a:r>
                  <a:rPr lang="ja-JP" altLang="en-US" dirty="0"/>
                  <a:t>に</a:t>
                </a:r>
                <a:r>
                  <a:rPr lang="ja-JP" altLang="en-US" dirty="0" smtClean="0"/>
                  <a:t>なる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要素</a:t>
                </a:r>
                <a:r>
                  <a:rPr lang="ja-JP" altLang="en-US" dirty="0" smtClean="0"/>
                  <a:t>が</a:t>
                </a:r>
                <a:r>
                  <a:rPr kumimoji="1" lang="ja-JP" altLang="en-US" dirty="0" smtClean="0"/>
                  <a:t>式全体の値となる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8" name="線吹き出し 1 (枠付き)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03" y="1972379"/>
                <a:ext cx="5715891" cy="945909"/>
              </a:xfrm>
              <a:prstGeom prst="borderCallout1">
                <a:avLst>
                  <a:gd name="adj1" fmla="val -17711"/>
                  <a:gd name="adj2" fmla="val -5546"/>
                  <a:gd name="adj3" fmla="val 77471"/>
                  <a:gd name="adj4" fmla="val 27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中かっこ 6"/>
          <p:cNvSpPr/>
          <p:nvPr/>
        </p:nvSpPr>
        <p:spPr>
          <a:xfrm rot="5400000">
            <a:off x="2911642" y="412285"/>
            <a:ext cx="312821" cy="2494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2153652" y="4265594"/>
            <a:ext cx="312821" cy="834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6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lang="ja-JP" altLang="en-US" dirty="0"/>
              <a:t>ベルマン方程式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75" y="1138989"/>
            <a:ext cx="5669226" cy="3850106"/>
          </a:xfr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45127" y="1138990"/>
            <a:ext cx="5677648" cy="5041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決定論的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</a:t>
            </a:r>
            <a:r>
              <a:rPr lang="ja-JP" altLang="en-US" dirty="0" smtClean="0"/>
              <a:t>環境が決定論的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</a:t>
            </a:r>
            <a:r>
              <a:rPr lang="ja-JP" altLang="en-US" dirty="0" smtClean="0"/>
              <a:t>エージェントも決定論的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</a:t>
            </a:r>
            <a:r>
              <a:rPr lang="ja-JP" altLang="en-US" dirty="0" smtClean="0">
                <a:solidFill>
                  <a:srgbClr val="FF0000"/>
                </a:solidFill>
              </a:rPr>
              <a:t>直線的</a:t>
            </a:r>
            <a:r>
              <a:rPr lang="ja-JP" altLang="en-US" dirty="0" smtClean="0"/>
              <a:t>なバックアップ線図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</a:t>
            </a:r>
            <a:r>
              <a:rPr lang="ja-JP" altLang="en-US" dirty="0"/>
              <a:t>状態価値</a:t>
            </a:r>
            <a:r>
              <a:rPr lang="ja-JP" altLang="en-US" dirty="0" smtClean="0"/>
              <a:t>関数</a:t>
            </a:r>
            <a:r>
              <a:rPr lang="en-US" altLang="ja-JP" dirty="0" smtClean="0"/>
              <a:t>(2</a:t>
            </a:r>
            <a:r>
              <a:rPr lang="ja-JP" altLang="en-US" dirty="0" smtClean="0"/>
              <a:t>章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非決定論的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</a:t>
            </a:r>
            <a:r>
              <a:rPr lang="ja-JP" altLang="en-US" dirty="0" smtClean="0"/>
              <a:t>環境が非決定論的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</a:t>
            </a:r>
            <a:r>
              <a:rPr lang="ja-JP" altLang="en-US" dirty="0" smtClean="0"/>
              <a:t>エージェントも非決定論的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</a:t>
            </a:r>
            <a:r>
              <a:rPr lang="ja-JP" altLang="en-US" dirty="0" smtClean="0">
                <a:solidFill>
                  <a:srgbClr val="FF0000"/>
                </a:solidFill>
              </a:rPr>
              <a:t>枝分かれのある</a:t>
            </a:r>
            <a:r>
              <a:rPr lang="ja-JP" altLang="en-US" dirty="0" smtClean="0"/>
              <a:t>バックアップ線図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</a:t>
            </a:r>
            <a:r>
              <a:rPr lang="ja-JP" altLang="en-US" u="sng" dirty="0" smtClean="0">
                <a:solidFill>
                  <a:srgbClr val="FF0000"/>
                </a:solidFill>
              </a:rPr>
              <a:t>ベルマン方程式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　 </a:t>
            </a:r>
            <a:r>
              <a:rPr lang="en-US" altLang="ja-JP" u="sng" dirty="0" smtClean="0">
                <a:solidFill>
                  <a:srgbClr val="FF0000"/>
                </a:solidFill>
              </a:rPr>
              <a:t>(Bellman Equation)</a:t>
            </a:r>
            <a:endParaRPr lang="ja-JP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37" y="0"/>
            <a:ext cx="2755590" cy="1863259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8373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最適方策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グリッドワールド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45127" y="1203158"/>
            <a:ext cx="10515600" cy="5342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itchFamily="18" charset="2"/>
              <a:buNone/>
            </a:pPr>
            <a:endParaRPr lang="ja-JP" altLang="ja-JP" dirty="0">
              <a:solidFill>
                <a:srgbClr val="0070C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22" y="1716334"/>
            <a:ext cx="2594478" cy="259068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49" y="4267315"/>
            <a:ext cx="2606151" cy="2590685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45127" y="1197082"/>
            <a:ext cx="10515600" cy="534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itchFamily="18" charset="2"/>
              <a:buNone/>
            </a:pPr>
            <a:endParaRPr lang="ja-JP" altLang="ja-JP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27" y="1197082"/>
            <a:ext cx="4184073" cy="205909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" y="3376462"/>
            <a:ext cx="3510305" cy="137659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380" y="3376462"/>
            <a:ext cx="3686194" cy="131585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22" y="5190042"/>
            <a:ext cx="269595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lang="ja-JP" altLang="en-US" dirty="0"/>
              <a:t>ベルマン</a:t>
            </a:r>
            <a:r>
              <a:rPr lang="ja-JP" altLang="en-US" dirty="0" smtClean="0"/>
              <a:t>方程式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前提知識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138990"/>
                <a:ext cx="10515600" cy="50411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ja-JP" dirty="0"/>
                  <a:t>確率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ja-JP" altLang="ja-JP" dirty="0"/>
              </a:p>
              <a:p>
                <a:pPr marL="0" indent="0">
                  <a:buNone/>
                </a:pPr>
                <a:r>
                  <a:rPr lang="ja-JP" altLang="ja-JP" dirty="0"/>
                  <a:t>条件付き確率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ja-JP" altLang="ja-JP" dirty="0"/>
              </a:p>
              <a:p>
                <a:pPr marL="0" indent="0">
                  <a:buNone/>
                </a:pPr>
                <a:r>
                  <a:rPr lang="ja-JP" altLang="ja-JP" dirty="0"/>
                  <a:t>報酬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ja-JP" dirty="0"/>
              </a:p>
              <a:p>
                <a:pPr marL="0" indent="0">
                  <a:buNone/>
                </a:pPr>
                <a:r>
                  <a:rPr lang="ja-JP" altLang="ja-JP" dirty="0"/>
                  <a:t>期待値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</a:rPr>
                      <m:t>𝛦</m:t>
                    </m:r>
                    <m:d>
                      <m:dPr>
                        <m:begChr m:val="["/>
                        <m:endChr m:val="]"/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ja-JP" altLang="ja-JP" dirty="0"/>
              </a:p>
              <a:p>
                <a:pPr marL="0" indent="0">
                  <a:buNone/>
                </a:pPr>
                <a:r>
                  <a:rPr lang="ja-JP" altLang="ja-JP" dirty="0"/>
                  <a:t>報酬の期待値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ja-JP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138990"/>
                <a:ext cx="10515600" cy="5041148"/>
              </a:xfrm>
              <a:blipFill rotWithShape="0">
                <a:blip r:embed="rId2"/>
                <a:stretch>
                  <a:fillRect l="-1217" t="-2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lang="ja-JP" altLang="en-US" dirty="0"/>
              <a:t>ベルマン</a:t>
            </a:r>
            <a:r>
              <a:rPr lang="ja-JP" altLang="en-US" dirty="0" smtClean="0"/>
              <a:t>方程式</a:t>
            </a:r>
            <a:r>
              <a:rPr lang="en-US" altLang="ja-JP" dirty="0" smtClean="0"/>
              <a:t>(</a:t>
            </a:r>
            <a:r>
              <a:rPr lang="ja-JP" altLang="en-US" dirty="0" smtClean="0"/>
              <a:t>再掲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138990"/>
                <a:ext cx="10515600" cy="50411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ja-JP" dirty="0"/>
                  <a:t>報酬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ja-JP" altLang="ja-JP" dirty="0"/>
              </a:p>
              <a:p>
                <a:pPr marL="0" indent="0">
                  <a:buNone/>
                </a:pPr>
                <a:r>
                  <a:rPr lang="ja-JP" altLang="ja-JP" dirty="0"/>
                  <a:t>収益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ja-JP" altLang="ja-JP" dirty="0"/>
              </a:p>
              <a:p>
                <a:pPr marL="0" indent="0">
                  <a:buNone/>
                </a:pPr>
                <a:r>
                  <a:rPr lang="zh-CN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状態価値関数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ja-JP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138990"/>
                <a:ext cx="10515600" cy="5041148"/>
              </a:xfrm>
              <a:blipFill rotWithShape="0">
                <a:blip r:embed="rId2"/>
                <a:stretch>
                  <a:fillRect l="-1217" t="-2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lang="ja-JP" altLang="en-US" dirty="0"/>
              <a:t>ベルマン</a:t>
            </a:r>
            <a:r>
              <a:rPr lang="ja-JP" altLang="en-US" dirty="0" smtClean="0"/>
              <a:t>方程式</a:t>
            </a:r>
            <a:r>
              <a:rPr lang="en-US" altLang="ja-JP" dirty="0" smtClean="0"/>
              <a:t>(</a:t>
            </a:r>
            <a:r>
              <a:rPr lang="ja-JP" altLang="en-US" dirty="0" smtClean="0"/>
              <a:t>導出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40" y="1138989"/>
            <a:ext cx="8797008" cy="393031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46" y="3696805"/>
            <a:ext cx="5735053" cy="29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lang="ja-JP" altLang="en-US" dirty="0"/>
              <a:t>ベルマン</a:t>
            </a:r>
            <a:r>
              <a:rPr lang="ja-JP" altLang="en-US" dirty="0" smtClean="0"/>
              <a:t>方程式</a:t>
            </a:r>
            <a:r>
              <a:rPr lang="en-US" altLang="ja-JP" dirty="0" smtClean="0"/>
              <a:t>(</a:t>
            </a:r>
            <a:r>
              <a:rPr lang="ja-JP" altLang="en-US" dirty="0" smtClean="0"/>
              <a:t>導出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138990"/>
            <a:ext cx="8376385" cy="5205664"/>
          </a:xfrm>
          <a:prstGeom prst="rect">
            <a:avLst/>
          </a:prstGeom>
        </p:spPr>
      </p:pic>
      <p:sp>
        <p:nvSpPr>
          <p:cNvPr id="3" name="左矢印吹き出し 2"/>
          <p:cNvSpPr/>
          <p:nvPr/>
        </p:nvSpPr>
        <p:spPr>
          <a:xfrm>
            <a:off x="7074569" y="5269832"/>
            <a:ext cx="2983831" cy="98658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2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これがベルマン方程式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08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マスグリッドワールドの問題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40568" y="4888416"/>
            <a:ext cx="20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バックアップ線図化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69" y="2988879"/>
            <a:ext cx="5928631" cy="3799073"/>
          </a:xfrm>
          <a:prstGeom prst="rect">
            <a:avLst/>
          </a:prstGeom>
        </p:spPr>
      </p:pic>
      <p:sp>
        <p:nvSpPr>
          <p:cNvPr id="15" name="屈折矢印 14"/>
          <p:cNvSpPr/>
          <p:nvPr/>
        </p:nvSpPr>
        <p:spPr>
          <a:xfrm rot="5400000">
            <a:off x="4759242" y="3614738"/>
            <a:ext cx="1515978" cy="3157788"/>
          </a:xfrm>
          <a:prstGeom prst="bentUpArrow">
            <a:avLst>
              <a:gd name="adj1" fmla="val 25000"/>
              <a:gd name="adj2" fmla="val 2452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138990"/>
            <a:ext cx="6421947" cy="3268248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393030" y="3510516"/>
            <a:ext cx="270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状態遷移は決定的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61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マスグリッドワールドの問題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772652"/>
            <a:ext cx="6557074" cy="316029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45127" y="140332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ベルマン方程式より、</a:t>
            </a:r>
            <a:endParaRPr kumimoji="1" lang="ja-JP" altLang="en-US" dirty="0"/>
          </a:p>
        </p:txBody>
      </p:sp>
      <p:sp>
        <p:nvSpPr>
          <p:cNvPr id="5" name="左矢印吹き出し 4"/>
          <p:cNvSpPr/>
          <p:nvPr/>
        </p:nvSpPr>
        <p:spPr>
          <a:xfrm>
            <a:off x="7402201" y="3088105"/>
            <a:ext cx="2927684" cy="1507958"/>
          </a:xfrm>
          <a:prstGeom prst="leftArrowCallout">
            <a:avLst>
              <a:gd name="adj1" fmla="val 12798"/>
              <a:gd name="adj2" fmla="val 13859"/>
              <a:gd name="adj3" fmla="val 15186"/>
              <a:gd name="adj4" fmla="val 85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どれか一つの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で選択した行動のみ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確率が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になり、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それ以外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81251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マスグリッドワールドの問題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147011"/>
            <a:ext cx="5892557" cy="417536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274" y="365760"/>
            <a:ext cx="3221402" cy="32166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274" y="3582452"/>
            <a:ext cx="3221401" cy="32022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995790" y="1995399"/>
            <a:ext cx="24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割引率</a:t>
            </a:r>
            <a:r>
              <a:rPr lang="en-US" altLang="ja-JP" dirty="0" smtClean="0"/>
              <a:t>γ=0.9</a:t>
            </a:r>
            <a:r>
              <a:rPr lang="ja-JP" altLang="en-US" dirty="0" smtClean="0"/>
              <a:t>とした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0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693</TotalTime>
  <Words>380</Words>
  <Application>Microsoft Office PowerPoint</Application>
  <PresentationFormat>ワイド画面</PresentationFormat>
  <Paragraphs>88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 UI</vt:lpstr>
      <vt:lpstr>ＭＳ Ｐゴシック</vt:lpstr>
      <vt:lpstr>Calibri</vt:lpstr>
      <vt:lpstr>Calibri Light</vt:lpstr>
      <vt:lpstr>Cambria Math</vt:lpstr>
      <vt:lpstr>Wingdings 2</vt:lpstr>
      <vt:lpstr>HDOfficeLightV0</vt:lpstr>
      <vt:lpstr>ゼロから作る Deep Learning 4 機械学習編</vt:lpstr>
      <vt:lpstr>ベルマン方程式</vt:lpstr>
      <vt:lpstr>ベルマン方程式(前提知識)</vt:lpstr>
      <vt:lpstr>ベルマン方程式(再掲)</vt:lpstr>
      <vt:lpstr>ベルマン方程式(導出)</vt:lpstr>
      <vt:lpstr>ベルマン方程式(導出)</vt:lpstr>
      <vt:lpstr>2マスグリッドワールドの問題</vt:lpstr>
      <vt:lpstr>2マスグリッドワールドの問題</vt:lpstr>
      <vt:lpstr>2マスグリッドワールドの問題</vt:lpstr>
      <vt:lpstr>行動価値関数(Action-Value Function)</vt:lpstr>
      <vt:lpstr>行動価値関数(Action-Value Function)</vt:lpstr>
      <vt:lpstr>ベルマン方程式onQ関数</vt:lpstr>
      <vt:lpstr>ベルマン最適方程式 (Bellman Optimality Equiation)</vt:lpstr>
      <vt:lpstr>ベルマン最適方程式 (Bellman Optimality Equiation)</vt:lpstr>
      <vt:lpstr>ベルマン最適方程式 (Bellman Optimality Equiation)</vt:lpstr>
      <vt:lpstr>max関数</vt:lpstr>
      <vt:lpstr>ベルマン最適方程式onQ関数</vt:lpstr>
      <vt:lpstr>ベルマン最適方程式onグリッドワールド</vt:lpstr>
      <vt:lpstr>argmax関数</vt:lpstr>
      <vt:lpstr>最適方策onグリッドワールド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ゼロから作る Deep Learning 4 機械学習編</dc:title>
  <dc:creator>bokuzin</dc:creator>
  <cp:lastModifiedBy>bokuzin</cp:lastModifiedBy>
  <cp:revision>38</cp:revision>
  <dcterms:created xsi:type="dcterms:W3CDTF">2023-11-20T13:33:31Z</dcterms:created>
  <dcterms:modified xsi:type="dcterms:W3CDTF">2023-11-22T15:54:56Z</dcterms:modified>
</cp:coreProperties>
</file>