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5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46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19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81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7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64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0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2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47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447C11B-10A6-485B-A5AF-5A3F8C4C9EC5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A8BB-3722-4843-A2E7-6916DFE6CB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40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73934" y="1964268"/>
            <a:ext cx="6371582" cy="2421464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ゼロから作る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Deep Learning 4</a:t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機械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学習編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73933" y="4385732"/>
            <a:ext cx="5753963" cy="1405467"/>
          </a:xfrm>
        </p:spPr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章　</a:t>
            </a:r>
            <a:r>
              <a:rPr lang="ja-JP" altLang="en-US" dirty="0"/>
              <a:t>動的計画法</a:t>
            </a:r>
            <a:endParaRPr kumimoji="1" lang="en-US" altLang="ja-JP" dirty="0" smtClean="0"/>
          </a:p>
          <a:p>
            <a:r>
              <a:rPr kumimoji="1" lang="en-US" altLang="ja-JP" dirty="0" smtClean="0"/>
              <a:t>2023/11/23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B0FAAA55-0749-F47C-364B-829C9A003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"/>
          <a:stretch/>
        </p:blipFill>
        <p:spPr>
          <a:xfrm>
            <a:off x="737364" y="777526"/>
            <a:ext cx="4136571" cy="575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9301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大きなグリッドワールド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986590"/>
            <a:ext cx="10515600" cy="51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プログラムを書いて実行した。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実行結果</a:t>
            </a:r>
            <a:r>
              <a:rPr lang="en-US" altLang="ja-JP" dirty="0"/>
              <a:t>(</a:t>
            </a:r>
            <a:r>
              <a:rPr lang="ja-JP" altLang="en-US" dirty="0"/>
              <a:t>上下反転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おおよそ一致した。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37" y="168443"/>
            <a:ext cx="4409109" cy="30096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5" y="3453811"/>
            <a:ext cx="5670884" cy="272632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04" y="2510704"/>
            <a:ext cx="5167006" cy="17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57739"/>
            <a:ext cx="10515600" cy="733124"/>
          </a:xfrm>
        </p:spPr>
        <p:txBody>
          <a:bodyPr/>
          <a:lstStyle/>
          <a:p>
            <a:r>
              <a:rPr kumimoji="1" lang="ja-JP" altLang="en-US" dirty="0" smtClean="0"/>
              <a:t>価値反復法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1090863"/>
            <a:ext cx="5580279" cy="2711116"/>
          </a:xfrm>
          <a:prstGeom prst="rect">
            <a:avLst/>
          </a:prstGeom>
        </p:spPr>
      </p:pic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57" y="1090863"/>
            <a:ext cx="5464343" cy="2606842"/>
          </a:xfrm>
        </p:spPr>
      </p:pic>
      <p:sp>
        <p:nvSpPr>
          <p:cNvPr id="8" name="テキスト ボックス 7"/>
          <p:cNvSpPr txBox="1"/>
          <p:nvPr/>
        </p:nvSpPr>
        <p:spPr>
          <a:xfrm>
            <a:off x="845126" y="3962399"/>
            <a:ext cx="558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評価・方策改善をそれぞれしきってから行動を変更する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27657" y="3962399"/>
            <a:ext cx="558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評価・方策改善をそれぞれしきらずに行動を変更する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63817" y="4836695"/>
            <a:ext cx="358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目的は真の評価関数に近づくため</a:t>
            </a:r>
            <a:endParaRPr kumimoji="1" lang="en-US" altLang="ja-JP" dirty="0" smtClean="0"/>
          </a:p>
          <a:p>
            <a:r>
              <a:rPr lang="ja-JP" altLang="en-US" dirty="0"/>
              <a:t>評価・</a:t>
            </a:r>
            <a:r>
              <a:rPr lang="ja-JP" altLang="en-US" dirty="0" smtClean="0"/>
              <a:t>方策を</a:t>
            </a:r>
            <a:r>
              <a:rPr lang="ja-JP" altLang="en-US" dirty="0" smtClean="0">
                <a:solidFill>
                  <a:srgbClr val="FF0000"/>
                </a:solidFill>
              </a:rPr>
              <a:t>改善し切る</a:t>
            </a:r>
            <a:r>
              <a:rPr lang="ja-JP" altLang="en-US" dirty="0" smtClean="0"/>
              <a:t>必要はない</a:t>
            </a:r>
            <a:endParaRPr kumimoji="1" lang="ja-JP" altLang="en-US" dirty="0"/>
          </a:p>
        </p:txBody>
      </p:sp>
      <p:sp>
        <p:nvSpPr>
          <p:cNvPr id="12" name="屈折矢印 11"/>
          <p:cNvSpPr/>
          <p:nvPr/>
        </p:nvSpPr>
        <p:spPr>
          <a:xfrm>
            <a:off x="6727657" y="4319974"/>
            <a:ext cx="1742575" cy="93381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27657" y="5298360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こっちの方が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無駄がない</a:t>
            </a:r>
            <a:endParaRPr kumimoji="1" lang="ja-JP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8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ja-JP" altLang="en-US" dirty="0" smtClean="0"/>
              <a:t>価値反復法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1138989"/>
            <a:ext cx="5049877" cy="3071162"/>
          </a:xfr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16" y="1111549"/>
            <a:ext cx="4717592" cy="312604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684705" y="4210151"/>
            <a:ext cx="558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評価・方策改善をそれぞれしきってから行動を変更する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521116" y="4237592"/>
            <a:ext cx="558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評価・方策改善をそれぞれしきらずに行動を変更する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4465" y="4884821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具体化すると、こういう流れになる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0539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ja-JP" altLang="en-US" dirty="0" smtClean="0"/>
              <a:t>価値反復法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138988"/>
            <a:ext cx="7095345" cy="4716379"/>
          </a:xfrm>
          <a:prstGeom prst="rect">
            <a:avLst/>
          </a:prstGeom>
        </p:spPr>
      </p:pic>
      <p:sp>
        <p:nvSpPr>
          <p:cNvPr id="10" name="右中かっこ 9"/>
          <p:cNvSpPr/>
          <p:nvPr/>
        </p:nvSpPr>
        <p:spPr>
          <a:xfrm>
            <a:off x="7603958" y="1259305"/>
            <a:ext cx="537410" cy="11871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線吹き出し 1 (枠付き) 10"/>
          <p:cNvSpPr/>
          <p:nvPr/>
        </p:nvSpPr>
        <p:spPr>
          <a:xfrm>
            <a:off x="9216190" y="864747"/>
            <a:ext cx="1596190" cy="988115"/>
          </a:xfrm>
          <a:prstGeom prst="borderCallout1">
            <a:avLst>
              <a:gd name="adj1" fmla="val 22809"/>
              <a:gd name="adj2" fmla="val 712"/>
              <a:gd name="adj3" fmla="val 101135"/>
              <a:gd name="adj4" fmla="val -669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赤字</a:t>
            </a:r>
            <a:r>
              <a:rPr kumimoji="1" lang="ja-JP" altLang="en-US" dirty="0" smtClean="0"/>
              <a:t>が同じ</a:t>
            </a:r>
            <a:endParaRPr kumimoji="1" lang="ja-JP" altLang="en-US" dirty="0"/>
          </a:p>
        </p:txBody>
      </p:sp>
      <p:sp>
        <p:nvSpPr>
          <p:cNvPr id="12" name="曲折矢印 11"/>
          <p:cNvSpPr/>
          <p:nvPr/>
        </p:nvSpPr>
        <p:spPr>
          <a:xfrm rot="10800000">
            <a:off x="6657473" y="1973178"/>
            <a:ext cx="3441032" cy="1656346"/>
          </a:xfrm>
          <a:prstGeom prst="bentArrow">
            <a:avLst>
              <a:gd name="adj1" fmla="val 15799"/>
              <a:gd name="adj2" fmla="val 17252"/>
              <a:gd name="adj3" fmla="val 25000"/>
              <a:gd name="adj4" fmla="val 44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311798" y="3629524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同じ部分をまとめた結果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7042484" y="5053263"/>
                <a:ext cx="4146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この式のみで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 smtClean="0"/>
                  <a:t>収束させ、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最適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状態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価値関数</m:t>
                    </m:r>
                    <m:sSub>
                      <m:sSubPr>
                        <m:ctrlPr>
                          <a:rPr lang="ja-JP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 smtClean="0"/>
                  <a:t>を求められる。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84" y="5053263"/>
                <a:ext cx="414688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175" t="-8491"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61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ja-JP" altLang="en-US" dirty="0" smtClean="0"/>
              <a:t>価値反復法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48" y="365760"/>
            <a:ext cx="4409109" cy="300964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7" y="1138989"/>
            <a:ext cx="563006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8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ja-JP" altLang="en-US" dirty="0" smtClean="0"/>
              <a:t>価値反復法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048" y="365760"/>
            <a:ext cx="4409109" cy="30096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95" y="3375409"/>
            <a:ext cx="5771540" cy="3377369"/>
          </a:xfrm>
          <a:prstGeom prst="rect">
            <a:avLst/>
          </a:prstGeom>
        </p:spPr>
      </p:pic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138988"/>
            <a:ext cx="10515600" cy="5041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実装</a:t>
            </a:r>
            <a:r>
              <a:rPr lang="ja-JP" altLang="en-US" dirty="0" smtClean="0"/>
              <a:t>した。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結果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マップ上下反転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ほぼ一</a:t>
            </a:r>
            <a:r>
              <a:rPr lang="ja-JP" altLang="en-US" dirty="0" smtClean="0"/>
              <a:t>致した。方策も正しいものと</a:t>
            </a:r>
            <a:endParaRPr lang="en-US" altLang="ja-JP" smtClean="0"/>
          </a:p>
          <a:p>
            <a:pPr marL="0" indent="0">
              <a:buNone/>
            </a:pPr>
            <a:r>
              <a:rPr lang="ja-JP" altLang="en-US" smtClean="0"/>
              <a:t>なっている。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5" y="2643119"/>
            <a:ext cx="4670072" cy="163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ja-JP" altLang="en-US" dirty="0" smtClean="0"/>
              <a:t>強化学習の</a:t>
            </a:r>
            <a:r>
              <a:rPr lang="ja-JP" altLang="en-US" dirty="0"/>
              <a:t>ゴール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45127" y="1138990"/>
            <a:ext cx="10515600" cy="504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138988"/>
            <a:ext cx="10515600" cy="5041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・方策評価</a:t>
            </a:r>
            <a:r>
              <a:rPr lang="en-US" altLang="ja-JP" dirty="0" smtClean="0"/>
              <a:t>(Policy Evaluation):</a:t>
            </a:r>
            <a:r>
              <a:rPr lang="ja-JP" altLang="en-US" dirty="0" smtClean="0">
                <a:solidFill>
                  <a:srgbClr val="FF0000"/>
                </a:solidFill>
              </a:rPr>
              <a:t>価値関数を求める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dirty="0" smtClean="0"/>
              <a:t>・方策制御</a:t>
            </a:r>
            <a:r>
              <a:rPr kumimoji="1" lang="en-US" altLang="ja-JP" dirty="0" smtClean="0"/>
              <a:t>(Policy Control):</a:t>
            </a:r>
            <a:r>
              <a:rPr kumimoji="1" lang="ja-JP" altLang="en-US" dirty="0" smtClean="0"/>
              <a:t>方策を最適方策へ調整する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価値関数の求め方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176337"/>
            <a:ext cx="7455027" cy="2574004"/>
          </a:xfrm>
          <a:prstGeom prst="rect">
            <a:avLst/>
          </a:prstGeom>
        </p:spPr>
      </p:pic>
      <p:sp>
        <p:nvSpPr>
          <p:cNvPr id="6" name="線吹き出し 1 (枠付き) 5"/>
          <p:cNvSpPr/>
          <p:nvPr/>
        </p:nvSpPr>
        <p:spPr>
          <a:xfrm>
            <a:off x="1957137" y="5528007"/>
            <a:ext cx="1299412" cy="652130"/>
          </a:xfrm>
          <a:prstGeom prst="borderCallout1">
            <a:avLst>
              <a:gd name="adj1" fmla="val 71477"/>
              <a:gd name="adj2" fmla="val 100157"/>
              <a:gd name="adj3" fmla="val -127769"/>
              <a:gd name="adj4" fmla="val 1200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</a:t>
            </a:r>
            <a:r>
              <a:rPr kumimoji="1" lang="ja-JP" altLang="en-US" dirty="0" smtClean="0"/>
              <a:t>章</a:t>
            </a:r>
            <a:endParaRPr kumimoji="1" lang="ja-JP" altLang="en-US" dirty="0"/>
          </a:p>
        </p:txBody>
      </p:sp>
      <p:sp>
        <p:nvSpPr>
          <p:cNvPr id="10" name="線吹き出し 1 (枠付き) 9"/>
          <p:cNvSpPr/>
          <p:nvPr/>
        </p:nvSpPr>
        <p:spPr>
          <a:xfrm>
            <a:off x="6279388" y="5639174"/>
            <a:ext cx="5093369" cy="652130"/>
          </a:xfrm>
          <a:prstGeom prst="borderCallout1">
            <a:avLst>
              <a:gd name="adj1" fmla="val 78857"/>
              <a:gd name="adj2" fmla="val -120"/>
              <a:gd name="adj3" fmla="val -147449"/>
              <a:gd name="adj4" fmla="val -149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手計算で解ける難易度でないことがある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⇒</a:t>
            </a:r>
            <a:r>
              <a:rPr kumimoji="1" lang="ja-JP" altLang="en-US" u="sng" dirty="0" smtClean="0">
                <a:solidFill>
                  <a:srgbClr val="FF0000"/>
                </a:solidFill>
              </a:rPr>
              <a:t>動的計画法</a:t>
            </a:r>
            <a:r>
              <a:rPr kumimoji="1" lang="ja-JP" altLang="en-US" dirty="0" smtClean="0"/>
              <a:t>で解く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5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ja-JP" altLang="en-US" dirty="0" smtClean="0"/>
              <a:t>動的計画法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45127" y="1138990"/>
            <a:ext cx="10515600" cy="504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コンテンツ プレースホルダー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138989"/>
            <a:ext cx="7632532" cy="4724400"/>
          </a:xfrm>
          <a:prstGeom prst="rect">
            <a:avLst/>
          </a:prstGeom>
        </p:spPr>
      </p:pic>
      <p:sp>
        <p:nvSpPr>
          <p:cNvPr id="4" name="下矢印 3"/>
          <p:cNvSpPr/>
          <p:nvPr/>
        </p:nvSpPr>
        <p:spPr>
          <a:xfrm>
            <a:off x="3978442" y="2871537"/>
            <a:ext cx="753979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0652" y="301591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更新式として考える</a:t>
            </a:r>
            <a:endParaRPr kumimoji="1" lang="ja-JP" altLang="en-US" dirty="0"/>
          </a:p>
        </p:txBody>
      </p:sp>
      <p:sp>
        <p:nvSpPr>
          <p:cNvPr id="11" name="線吹き出し 1 (枠付き) 10"/>
          <p:cNvSpPr/>
          <p:nvPr/>
        </p:nvSpPr>
        <p:spPr>
          <a:xfrm>
            <a:off x="8771272" y="2166435"/>
            <a:ext cx="2974716" cy="1493129"/>
          </a:xfrm>
          <a:prstGeom prst="borderCallout1">
            <a:avLst>
              <a:gd name="adj1" fmla="val 101023"/>
              <a:gd name="adj2" fmla="val 71305"/>
              <a:gd name="adj3" fmla="val 151037"/>
              <a:gd name="adj4" fmla="val -141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推定値を</a:t>
            </a:r>
            <a:r>
              <a:rPr lang="ja-JP" altLang="en-US" dirty="0" smtClean="0"/>
              <a:t>使って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推定値を改善するプロセス</a:t>
            </a:r>
            <a:endParaRPr lang="en-US" altLang="ja-JP" dirty="0" smtClean="0"/>
          </a:p>
          <a:p>
            <a:pPr algn="ctr"/>
            <a:r>
              <a:rPr kumimoji="1" lang="ja-JP" altLang="en-US" dirty="0" smtClean="0">
                <a:solidFill>
                  <a:srgbClr val="0070C0"/>
                </a:solidFill>
              </a:rPr>
              <a:t>ブートストラッピング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5127" y="5810806"/>
            <a:ext cx="886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この更新式を使って</a:t>
            </a:r>
            <a:r>
              <a:rPr kumimoji="1" lang="en-US" altLang="ja-JP" sz="2000" dirty="0" smtClean="0"/>
              <a:t>DP</a:t>
            </a:r>
            <a:r>
              <a:rPr kumimoji="1" lang="ja-JP" altLang="en-US" sz="2000" dirty="0" smtClean="0"/>
              <a:t>を回し、更新していくアルゴリズムを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反復方策評価</a:t>
            </a:r>
            <a:r>
              <a:rPr kumimoji="1" lang="ja-JP" altLang="en-US" sz="2000" dirty="0" smtClean="0"/>
              <a:t>という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442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41145"/>
          </a:xfrm>
        </p:spPr>
        <p:txBody>
          <a:bodyPr/>
          <a:lstStyle/>
          <a:p>
            <a:r>
              <a:rPr kumimoji="1" lang="ja-JP" altLang="en-US" dirty="0" smtClean="0"/>
              <a:t>動的計画法</a:t>
            </a:r>
            <a:r>
              <a:rPr kumimoji="1" lang="en-US" altLang="ja-JP" dirty="0" smtClean="0"/>
              <a:t>on2</a:t>
            </a:r>
            <a:r>
              <a:rPr kumimoji="1" lang="ja-JP" altLang="en-US" dirty="0" smtClean="0"/>
              <a:t>マスグリッドワールド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106905"/>
            <a:ext cx="6630711" cy="4197789"/>
          </a:xfrm>
          <a:prstGeom prst="rect">
            <a:avLst/>
          </a:prstGeom>
        </p:spPr>
      </p:pic>
      <p:sp>
        <p:nvSpPr>
          <p:cNvPr id="7" name="左矢印吹き出し 6"/>
          <p:cNvSpPr/>
          <p:nvPr/>
        </p:nvSpPr>
        <p:spPr>
          <a:xfrm>
            <a:off x="7066548" y="973756"/>
            <a:ext cx="4195010" cy="9143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7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移動は決定論的に行える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010" y="4412844"/>
            <a:ext cx="4804611" cy="24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3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9061"/>
          </a:xfrm>
        </p:spPr>
        <p:txBody>
          <a:bodyPr/>
          <a:lstStyle/>
          <a:p>
            <a:r>
              <a:rPr lang="ja-JP" altLang="en-US" dirty="0"/>
              <a:t>動的計画法</a:t>
            </a:r>
            <a:r>
              <a:rPr lang="en-US" altLang="ja-JP" dirty="0"/>
              <a:t>on2</a:t>
            </a:r>
            <a:r>
              <a:rPr lang="ja-JP" altLang="en-US" dirty="0"/>
              <a:t>マスグリッドワールド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155032"/>
            <a:ext cx="10515600" cy="5025105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実装した。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右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理論値　　　　　　　　　　実測結果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おおよそ合っていそう。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23" y="2651355"/>
            <a:ext cx="1954368" cy="6514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12" y="1155032"/>
            <a:ext cx="3924367" cy="481290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44" y="2651355"/>
            <a:ext cx="2114845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09061"/>
          </a:xfrm>
        </p:spPr>
        <p:txBody>
          <a:bodyPr/>
          <a:lstStyle/>
          <a:p>
            <a:r>
              <a:rPr lang="ja-JP" altLang="en-US" dirty="0"/>
              <a:t>動的計画法</a:t>
            </a:r>
            <a:r>
              <a:rPr lang="en-US" altLang="ja-JP" dirty="0"/>
              <a:t>on2</a:t>
            </a:r>
            <a:r>
              <a:rPr lang="ja-JP" altLang="en-US" dirty="0"/>
              <a:t>マスグリッドワールド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155032"/>
            <a:ext cx="6150298" cy="5025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反復回数を</a:t>
            </a:r>
            <a:r>
              <a:rPr kumimoji="1" lang="en-US" altLang="ja-JP" dirty="0" smtClean="0"/>
              <a:t>N</a:t>
            </a:r>
            <a:r>
              <a:rPr lang="en-US" altLang="ja-JP" dirty="0" smtClean="0"/>
              <a:t>=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の固定で回していた。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⇒固定回数ではなく、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　更新が小さくなったらやめたい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実装した。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右</a:t>
            </a:r>
            <a:r>
              <a:rPr kumimoji="1" lang="en-US" altLang="ja-JP" dirty="0" smtClean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理論値　　　　　　　　　　実測結果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おおよそ合っていそう。</a:t>
            </a:r>
            <a:r>
              <a:rPr lang="en-US" altLang="ja-JP" dirty="0" smtClean="0"/>
              <a:t>(2</a:t>
            </a:r>
            <a:r>
              <a:rPr lang="ja-JP" altLang="en-US" dirty="0" smtClean="0"/>
              <a:t>回目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4351818"/>
            <a:ext cx="2114845" cy="69542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65" y="4351818"/>
            <a:ext cx="2293013" cy="69542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25" y="1074821"/>
            <a:ext cx="505434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3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9301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大きなグリッドワールド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986590"/>
            <a:ext cx="10515600" cy="519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小さなグリッドワールドで状態価値関数を解くことができたので、大きな世界でも解いてみる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問題設定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・エージェントは基本上下左右に進める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・黒塗りのマス目は</a:t>
            </a:r>
            <a:r>
              <a:rPr lang="ja-JP" altLang="en-US" dirty="0" smtClean="0"/>
              <a:t>壁であり、侵入できない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・グリッドの外側も壁であり、侵入できない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・壁にぶつかったときの報酬は</a:t>
            </a:r>
            <a:r>
              <a:rPr lang="en-US" altLang="ja-JP" dirty="0" smtClean="0"/>
              <a:t>0</a:t>
            </a:r>
          </a:p>
          <a:p>
            <a:pPr marL="0" indent="0">
              <a:buNone/>
            </a:pPr>
            <a:r>
              <a:rPr kumimoji="1" lang="ja-JP" altLang="en-US" dirty="0" smtClean="0"/>
              <a:t>・リンゴは報酬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爆弾は報酬</a:t>
            </a:r>
            <a:r>
              <a:rPr kumimoji="1" lang="en-US" altLang="ja-JP" dirty="0" smtClean="0"/>
              <a:t>-1</a:t>
            </a:r>
          </a:p>
          <a:p>
            <a:pPr marL="0" indent="0">
              <a:buNone/>
            </a:pPr>
            <a:r>
              <a:rPr lang="ja-JP" altLang="en-US" dirty="0" smtClean="0"/>
              <a:t>・状態遷移</a:t>
            </a:r>
            <a:r>
              <a:rPr lang="en-US" altLang="ja-JP" dirty="0" smtClean="0"/>
              <a:t>(</a:t>
            </a:r>
            <a:r>
              <a:rPr lang="ja-JP" altLang="en-US" dirty="0" smtClean="0"/>
              <a:t>行動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は決定的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・エピソードタスク</a:t>
            </a:r>
            <a:r>
              <a:rPr lang="en-US" altLang="ja-JP" dirty="0" smtClean="0"/>
              <a:t>(</a:t>
            </a:r>
            <a:r>
              <a:rPr lang="ja-JP" altLang="en-US" dirty="0"/>
              <a:t>リンゴ</a:t>
            </a:r>
            <a:r>
              <a:rPr lang="ja-JP" altLang="en-US" dirty="0" smtClean="0"/>
              <a:t>を取ったら終わり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11" y="2342148"/>
            <a:ext cx="4409109" cy="300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693019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大きなグリッドワールド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986590"/>
            <a:ext cx="10515600" cy="5193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プログラムを書いて実行した。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実行</a:t>
            </a:r>
            <a:r>
              <a:rPr lang="ja-JP" altLang="en-US" dirty="0" smtClean="0"/>
              <a:t>結果</a:t>
            </a:r>
            <a:r>
              <a:rPr lang="en-US" altLang="ja-JP" dirty="0" smtClean="0"/>
              <a:t>(</a:t>
            </a:r>
            <a:r>
              <a:rPr lang="ja-JP" altLang="en-US" dirty="0" smtClean="0"/>
              <a:t>上下反転</a:t>
            </a:r>
            <a:r>
              <a:rPr lang="en-US" altLang="ja-JP" dirty="0" smtClean="0"/>
              <a:t>)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おおよそ一致した。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閾値を</a:t>
            </a:r>
            <a:r>
              <a:rPr kumimoji="1" lang="en-US" altLang="ja-JP" dirty="0" smtClean="0"/>
              <a:t>0.001</a:t>
            </a:r>
            <a:r>
              <a:rPr kumimoji="1" lang="ja-JP" altLang="en-US" dirty="0" smtClean="0"/>
              <a:t>に設定したため、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多少のずれはあるが、閾値を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小さくすることで対応可能だと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思われる。</a:t>
            </a:r>
            <a:endParaRPr kumimoji="1"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164" y="155609"/>
            <a:ext cx="4409109" cy="300964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8" y="3419511"/>
            <a:ext cx="5959642" cy="338145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0" y="2525340"/>
            <a:ext cx="4976802" cy="9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8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73229"/>
          </a:xfrm>
        </p:spPr>
        <p:txBody>
          <a:bodyPr/>
          <a:lstStyle/>
          <a:p>
            <a:r>
              <a:rPr kumimoji="1" lang="ja-JP" altLang="en-US" dirty="0" smtClean="0"/>
              <a:t>強化学習の</a:t>
            </a:r>
            <a:r>
              <a:rPr lang="ja-JP" altLang="en-US" dirty="0"/>
              <a:t>ゴール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45127" y="1138990"/>
            <a:ext cx="10515600" cy="504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138988"/>
            <a:ext cx="10515600" cy="5041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・方策評価</a:t>
            </a:r>
            <a:r>
              <a:rPr lang="en-US" altLang="ja-JP" dirty="0" smtClean="0"/>
              <a:t>(Policy Evaluation):</a:t>
            </a:r>
            <a:r>
              <a:rPr lang="ja-JP" altLang="en-US" dirty="0" smtClean="0"/>
              <a:t>価値関数を求める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ja-JP" altLang="en-US" dirty="0" smtClean="0">
                <a:solidFill>
                  <a:srgbClr val="FF0000"/>
                </a:solidFill>
              </a:rPr>
              <a:t>方策制御</a:t>
            </a:r>
            <a:r>
              <a:rPr kumimoji="1" lang="en-US" altLang="ja-JP" dirty="0" smtClean="0">
                <a:solidFill>
                  <a:srgbClr val="FF0000"/>
                </a:solidFill>
              </a:rPr>
              <a:t>(Policy Control)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方策を最適方策へ調整する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6" name="線吹き出し 1 (枠付き) 5"/>
          <p:cNvSpPr/>
          <p:nvPr/>
        </p:nvSpPr>
        <p:spPr>
          <a:xfrm>
            <a:off x="1572127" y="2897101"/>
            <a:ext cx="1748591" cy="652130"/>
          </a:xfrm>
          <a:prstGeom prst="borderCallout1">
            <a:avLst>
              <a:gd name="adj1" fmla="val 71477"/>
              <a:gd name="adj2" fmla="val 100157"/>
              <a:gd name="adj3" fmla="val -127769"/>
              <a:gd name="adj4" fmla="val 1200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今度</a:t>
            </a:r>
            <a:r>
              <a:rPr lang="ja-JP" altLang="en-US" dirty="0" smtClean="0"/>
              <a:t>はこっち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4926" y="3737810"/>
            <a:ext cx="6726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方策評価と方策制御を交互に行うことで最適方策へ近づける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27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TM02900720[[fn=インテグラル]]</Template>
  <TotalTime>1071</TotalTime>
  <Words>468</Words>
  <Application>Microsoft Office PowerPoint</Application>
  <PresentationFormat>ワイド画面</PresentationFormat>
  <Paragraphs>111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ＭＳ Ｐゴシック</vt:lpstr>
      <vt:lpstr>Calibri</vt:lpstr>
      <vt:lpstr>Calibri Light</vt:lpstr>
      <vt:lpstr>Cambria Math</vt:lpstr>
      <vt:lpstr>Wingdings 2</vt:lpstr>
      <vt:lpstr>HDOfficeLightV0</vt:lpstr>
      <vt:lpstr>ゼロから作る Deep Learning 4 機械学習編</vt:lpstr>
      <vt:lpstr>強化学習のゴール</vt:lpstr>
      <vt:lpstr>動的計画法</vt:lpstr>
      <vt:lpstr>動的計画法on2マスグリッドワールド</vt:lpstr>
      <vt:lpstr>動的計画法on2マスグリッドワールド</vt:lpstr>
      <vt:lpstr>動的計画法on2マスグリッドワールド</vt:lpstr>
      <vt:lpstr>大きなグリッドワールド</vt:lpstr>
      <vt:lpstr>大きなグリッドワールド</vt:lpstr>
      <vt:lpstr>強化学習のゴール</vt:lpstr>
      <vt:lpstr>大きなグリッドワールド</vt:lpstr>
      <vt:lpstr>価値反復法</vt:lpstr>
      <vt:lpstr>価値反復法</vt:lpstr>
      <vt:lpstr>価値反復法</vt:lpstr>
      <vt:lpstr>価値反復法</vt:lpstr>
      <vt:lpstr>価値反復法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ゼロから作る Deep Learning 4 機械学習編</dc:title>
  <dc:creator>bokuzin</dc:creator>
  <cp:lastModifiedBy>bokuzin</cp:lastModifiedBy>
  <cp:revision>54</cp:revision>
  <dcterms:created xsi:type="dcterms:W3CDTF">2023-11-20T13:33:31Z</dcterms:created>
  <dcterms:modified xsi:type="dcterms:W3CDTF">2023-11-23T11:29:13Z</dcterms:modified>
</cp:coreProperties>
</file>