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3" d="100"/>
          <a:sy n="93" d="100"/>
        </p:scale>
        <p:origin x="91"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170957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171346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184119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151981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270778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173464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17777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347337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78640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18392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447C11B-10A6-485B-A5AF-5A3F8C4C9EC5}" type="datetimeFigureOut">
              <a:rPr kumimoji="1" lang="ja-JP" altLang="en-US" smtClean="0"/>
              <a:t>2023/12/8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284147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447C11B-10A6-485B-A5AF-5A3F8C4C9EC5}" type="datetimeFigureOut">
              <a:rPr kumimoji="1" lang="ja-JP" altLang="en-US" smtClean="0"/>
              <a:t>2023/12/8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475A8BB-3722-4843-A2E7-6916DFE6CB59}" type="slidenum">
              <a:rPr kumimoji="1" lang="ja-JP" altLang="en-US" smtClean="0"/>
              <a:t>‹#›</a:t>
            </a:fld>
            <a:endParaRPr kumimoji="1" lang="ja-JP" altLang="en-US"/>
          </a:p>
        </p:txBody>
      </p:sp>
    </p:spTree>
    <p:extLst>
      <p:ext uri="{BB962C8B-B14F-4D97-AF65-F5344CB8AC3E}">
        <p14:creationId xmlns:p14="http://schemas.microsoft.com/office/powerpoint/2010/main" val="139140223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873934" y="1964268"/>
            <a:ext cx="6371582" cy="2421464"/>
          </a:xfrm>
        </p:spPr>
        <p:txBody>
          <a:bodyPr>
            <a:normAutofit fontScale="90000"/>
          </a:bodyPr>
          <a:lstStyle/>
          <a:p>
            <a:r>
              <a:rPr lang="ja-JP" altLang="en-US" b="1" dirty="0">
                <a:latin typeface="Meiryo UI" panose="020B0604030504040204" pitchFamily="50" charset="-128"/>
                <a:ea typeface="Meiryo UI" panose="020B0604030504040204" pitchFamily="50" charset="-128"/>
              </a:rPr>
              <a:t>ゼロから作る</a:t>
            </a:r>
            <a:r>
              <a:rPr lang="en-US" altLang="ja-JP" b="1" dirty="0">
                <a:latin typeface="Meiryo UI" panose="020B0604030504040204" pitchFamily="50" charset="-128"/>
                <a:ea typeface="Meiryo UI" panose="020B0604030504040204" pitchFamily="50" charset="-128"/>
              </a:rPr>
              <a:t/>
            </a:r>
            <a:br>
              <a:rPr lang="en-US" altLang="ja-JP" b="1" dirty="0">
                <a:latin typeface="Meiryo UI" panose="020B0604030504040204" pitchFamily="50" charset="-128"/>
                <a:ea typeface="Meiryo UI" panose="020B0604030504040204" pitchFamily="50" charset="-128"/>
              </a:rPr>
            </a:br>
            <a:r>
              <a:rPr lang="en-US" altLang="ja-JP" b="1" dirty="0">
                <a:latin typeface="Meiryo UI" panose="020B0604030504040204" pitchFamily="50" charset="-128"/>
                <a:ea typeface="Meiryo UI" panose="020B0604030504040204" pitchFamily="50" charset="-128"/>
              </a:rPr>
              <a:t>Deep Learning 4</a:t>
            </a:r>
            <a:br>
              <a:rPr lang="en-US" altLang="ja-JP" b="1" dirty="0">
                <a:latin typeface="Meiryo UI" panose="020B0604030504040204" pitchFamily="50" charset="-128"/>
                <a:ea typeface="Meiryo UI" panose="020B0604030504040204" pitchFamily="50" charset="-128"/>
              </a:rPr>
            </a:br>
            <a:r>
              <a:rPr lang="ja-JP" altLang="en-US" b="1" dirty="0">
                <a:latin typeface="Meiryo UI" panose="020B0604030504040204" pitchFamily="50" charset="-128"/>
                <a:ea typeface="Meiryo UI" panose="020B0604030504040204" pitchFamily="50" charset="-128"/>
              </a:rPr>
              <a:t>機械</a:t>
            </a:r>
            <a:r>
              <a:rPr lang="ja-JP" altLang="en-US" b="1" dirty="0" smtClean="0">
                <a:latin typeface="Meiryo UI" panose="020B0604030504040204" pitchFamily="50" charset="-128"/>
                <a:ea typeface="Meiryo UI" panose="020B0604030504040204" pitchFamily="50" charset="-128"/>
              </a:rPr>
              <a:t>学習編</a:t>
            </a:r>
            <a:endParaRPr kumimoji="1" lang="ja-JP" altLang="en-US" dirty="0"/>
          </a:p>
        </p:txBody>
      </p:sp>
      <p:sp>
        <p:nvSpPr>
          <p:cNvPr id="3" name="サブタイトル 2"/>
          <p:cNvSpPr>
            <a:spLocks noGrp="1"/>
          </p:cNvSpPr>
          <p:nvPr>
            <p:ph type="subTitle" idx="1"/>
          </p:nvPr>
        </p:nvSpPr>
        <p:spPr>
          <a:xfrm>
            <a:off x="4873933" y="4385732"/>
            <a:ext cx="5753963" cy="1405467"/>
          </a:xfrm>
        </p:spPr>
        <p:txBody>
          <a:bodyPr/>
          <a:lstStyle/>
          <a:p>
            <a:r>
              <a:rPr kumimoji="1" lang="ja-JP" altLang="en-US" dirty="0" smtClean="0"/>
              <a:t>第</a:t>
            </a:r>
            <a:r>
              <a:rPr lang="en-US" altLang="ja-JP" dirty="0" smtClean="0"/>
              <a:t>6</a:t>
            </a:r>
            <a:r>
              <a:rPr kumimoji="1" lang="ja-JP" altLang="en-US" dirty="0" smtClean="0"/>
              <a:t>章　</a:t>
            </a:r>
            <a:r>
              <a:rPr lang="en-US" altLang="ja-JP" dirty="0" smtClean="0"/>
              <a:t>TD</a:t>
            </a:r>
            <a:r>
              <a:rPr lang="ja-JP" altLang="en-US" dirty="0" smtClean="0"/>
              <a:t>法</a:t>
            </a:r>
            <a:endParaRPr kumimoji="1" lang="en-US" altLang="ja-JP" dirty="0" smtClean="0"/>
          </a:p>
          <a:p>
            <a:r>
              <a:rPr kumimoji="1" lang="en-US" altLang="ja-JP" dirty="0" smtClean="0"/>
              <a:t>2023/12/07</a:t>
            </a:r>
            <a:endParaRPr kumimoji="1" lang="ja-JP" altLang="en-US" dirty="0"/>
          </a:p>
        </p:txBody>
      </p:sp>
      <p:pic>
        <p:nvPicPr>
          <p:cNvPr id="4" name="図 3">
            <a:extLst>
              <a:ext uri="{FF2B5EF4-FFF2-40B4-BE49-F238E27FC236}">
                <a16:creationId xmlns="" xmlns:a16="http://schemas.microsoft.com/office/drawing/2014/main" id="{B0FAAA55-0749-F47C-364B-829C9A003A71}"/>
              </a:ext>
            </a:extLst>
          </p:cNvPr>
          <p:cNvPicPr>
            <a:picLocks noChangeAspect="1"/>
          </p:cNvPicPr>
          <p:nvPr/>
        </p:nvPicPr>
        <p:blipFill rotWithShape="1">
          <a:blip r:embed="rId2"/>
          <a:srcRect b="697"/>
          <a:stretch/>
        </p:blipFill>
        <p:spPr>
          <a:xfrm>
            <a:off x="737364" y="777526"/>
            <a:ext cx="4136571" cy="5759839"/>
          </a:xfrm>
          <a:prstGeom prst="rect">
            <a:avLst/>
          </a:prstGeom>
        </p:spPr>
      </p:pic>
    </p:spTree>
    <p:extLst>
      <p:ext uri="{BB962C8B-B14F-4D97-AF65-F5344CB8AC3E}">
        <p14:creationId xmlns:p14="http://schemas.microsoft.com/office/powerpoint/2010/main" val="2862017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SARSA</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lstStyle/>
          <a:p>
            <a:pPr marL="0" indent="0">
              <a:buNone/>
            </a:pPr>
            <a:r>
              <a:rPr lang="en-US" altLang="ja-JP" dirty="0" smtClean="0"/>
              <a:t>Q</a:t>
            </a:r>
            <a:r>
              <a:rPr lang="ja-JP" altLang="en-US" dirty="0"/>
              <a:t>関数</a:t>
            </a:r>
            <a:r>
              <a:rPr lang="ja-JP" altLang="en-US" dirty="0" smtClean="0"/>
              <a:t>は状態と行動のペアを一つの単位として構成されている。</a:t>
            </a:r>
            <a:endParaRPr lang="en-US" altLang="ja-JP" dirty="0" smtClean="0"/>
          </a:p>
          <a:p>
            <a:pPr marL="0" indent="0">
              <a:buNone/>
            </a:pPr>
            <a:r>
              <a:rPr lang="en-US" altLang="ja-JP" dirty="0"/>
              <a:t>1</a:t>
            </a:r>
            <a:r>
              <a:rPr lang="ja-JP" altLang="en-US" dirty="0"/>
              <a:t>ステップ進める</a:t>
            </a:r>
            <a:r>
              <a:rPr lang="ja-JP" altLang="en-US" dirty="0" smtClean="0"/>
              <a:t>と、　　　　　　　　　　が得られる。</a:t>
            </a:r>
            <a:endParaRPr lang="en-US" altLang="ja-JP" dirty="0" smtClean="0"/>
          </a:p>
          <a:p>
            <a:pPr marL="0" indent="0">
              <a:buNone/>
            </a:pPr>
            <a:r>
              <a:rPr lang="ja-JP" altLang="en-US" dirty="0"/>
              <a:t>これらのデータ</a:t>
            </a:r>
            <a:r>
              <a:rPr lang="ja-JP" altLang="en-US" dirty="0" smtClean="0"/>
              <a:t>を用いて先ほどの更新式を適用すると、更新ができる。</a:t>
            </a:r>
            <a:endParaRPr lang="en-US" altLang="ja-JP" dirty="0" smtClean="0"/>
          </a:p>
          <a:p>
            <a:pPr marL="0" indent="0">
              <a:buNone/>
            </a:pPr>
            <a:r>
              <a:rPr lang="ja-JP" altLang="en-US" dirty="0"/>
              <a:t>このときに</a:t>
            </a:r>
            <a:r>
              <a:rPr lang="ja-JP" altLang="en-US" dirty="0" smtClean="0"/>
              <a:t>使うデータ</a:t>
            </a:r>
            <a:r>
              <a:rPr lang="en-US" altLang="ja-JP" dirty="0" smtClean="0"/>
              <a:t>5</a:t>
            </a:r>
            <a:r>
              <a:rPr lang="ja-JP" altLang="en-US" dirty="0" smtClean="0"/>
              <a:t>つから、</a:t>
            </a:r>
            <a:r>
              <a:rPr lang="en-US" altLang="ja-JP" dirty="0" smtClean="0">
                <a:solidFill>
                  <a:srgbClr val="FF0000"/>
                </a:solidFill>
              </a:rPr>
              <a:t>SARSA</a:t>
            </a:r>
            <a:r>
              <a:rPr lang="ja-JP" altLang="en-US" dirty="0" smtClean="0"/>
              <a:t>と呼ばれている。</a:t>
            </a:r>
            <a:endParaRPr lang="en-US" altLang="ja-JP" dirty="0" smtClean="0"/>
          </a:p>
          <a:p>
            <a:pPr marL="0" indent="0">
              <a:buNone/>
            </a:pPr>
            <a:endParaRPr lang="en-US" altLang="ja-JP" dirty="0" smtClean="0"/>
          </a:p>
          <a:p>
            <a:pPr marL="0" indent="0">
              <a:buNone/>
            </a:pPr>
            <a:r>
              <a:rPr lang="ja-JP" altLang="en-US" dirty="0" smtClean="0"/>
              <a:t>また行動選択は以下のように行う。</a:t>
            </a:r>
            <a:r>
              <a:rPr lang="en-US" altLang="ja-JP" dirty="0" smtClean="0"/>
              <a:t>(</a:t>
            </a:r>
            <a:r>
              <a:rPr lang="ja-JP" altLang="en-US" dirty="0" smtClean="0">
                <a:solidFill>
                  <a:srgbClr val="FF0000"/>
                </a:solidFill>
              </a:rPr>
              <a:t>方策オン型</a:t>
            </a:r>
            <a:r>
              <a:rPr lang="en-US" altLang="ja-JP" dirty="0" smtClean="0"/>
              <a:t>)</a:t>
            </a:r>
            <a:endParaRPr lang="en-US" altLang="ja-JP" dirty="0"/>
          </a:p>
          <a:p>
            <a:pPr marL="0" indent="0">
              <a:buNone/>
            </a:pPr>
            <a:endParaRPr lang="en-US" altLang="ja-JP"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6562" y="4796589"/>
            <a:ext cx="5674700" cy="1350501"/>
          </a:xfrm>
          <a:prstGeom prst="rect">
            <a:avLst/>
          </a:prstGeom>
        </p:spPr>
      </p:pic>
      <p:pic>
        <p:nvPicPr>
          <p:cNvPr id="5" name="図 4"/>
          <p:cNvPicPr>
            <a:picLocks noChangeAspect="1"/>
          </p:cNvPicPr>
          <p:nvPr/>
        </p:nvPicPr>
        <p:blipFill>
          <a:blip r:embed="rId3"/>
          <a:stretch>
            <a:fillRect/>
          </a:stretch>
        </p:blipFill>
        <p:spPr>
          <a:xfrm>
            <a:off x="3889726" y="1820780"/>
            <a:ext cx="2341913" cy="425802"/>
          </a:xfrm>
          <a:prstGeom prst="rect">
            <a:avLst/>
          </a:prstGeom>
        </p:spPr>
      </p:pic>
      <p:pic>
        <p:nvPicPr>
          <p:cNvPr id="6" name="図 5"/>
          <p:cNvPicPr>
            <a:picLocks noChangeAspect="1"/>
          </p:cNvPicPr>
          <p:nvPr/>
        </p:nvPicPr>
        <p:blipFill>
          <a:blip r:embed="rId4"/>
          <a:stretch>
            <a:fillRect/>
          </a:stretch>
        </p:blipFill>
        <p:spPr>
          <a:xfrm>
            <a:off x="845127" y="4288315"/>
            <a:ext cx="5087060" cy="1162212"/>
          </a:xfrm>
          <a:prstGeom prst="rect">
            <a:avLst/>
          </a:prstGeom>
        </p:spPr>
      </p:pic>
    </p:spTree>
    <p:extLst>
      <p:ext uri="{BB962C8B-B14F-4D97-AF65-F5344CB8AC3E}">
        <p14:creationId xmlns:p14="http://schemas.microsoft.com/office/powerpoint/2010/main" val="1078430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SARSA</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normAutofit/>
          </a:bodyPr>
          <a:lstStyle/>
          <a:p>
            <a:pPr marL="0" indent="0">
              <a:buNone/>
            </a:pPr>
            <a:r>
              <a:rPr lang="ja-JP" altLang="en-US" dirty="0"/>
              <a:t>実装</a:t>
            </a:r>
            <a:r>
              <a:rPr lang="ja-JP" altLang="en-US" dirty="0" smtClean="0"/>
              <a:t>した。</a:t>
            </a:r>
            <a:endParaRPr lang="en-US" altLang="ja-JP" dirty="0" smtClean="0"/>
          </a:p>
          <a:p>
            <a:pPr marL="0" indent="0">
              <a:buNone/>
            </a:pPr>
            <a:endParaRPr lang="en-US" altLang="ja-JP" dirty="0"/>
          </a:p>
          <a:p>
            <a:pPr marL="0" indent="0">
              <a:buNone/>
            </a:pPr>
            <a:r>
              <a:rPr lang="ja-JP" altLang="en-US" dirty="0" smtClean="0"/>
              <a:t>実行結果</a:t>
            </a:r>
            <a:r>
              <a:rPr lang="en-US" altLang="ja-JP" dirty="0" smtClean="0"/>
              <a:t>(</a:t>
            </a:r>
            <a:r>
              <a:rPr lang="ja-JP" altLang="en-US" dirty="0" smtClean="0"/>
              <a:t>上下反転</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r>
              <a:rPr lang="en-US" altLang="ja-JP" dirty="0"/>
              <a:t>	</a:t>
            </a:r>
            <a:r>
              <a:rPr lang="en-US" altLang="ja-JP" dirty="0" smtClean="0"/>
              <a:t>				</a:t>
            </a:r>
            <a:r>
              <a:rPr lang="ja-JP" altLang="en-US" dirty="0" smtClean="0"/>
              <a:t>行動価値は一致しなかったが、最終</a:t>
            </a:r>
            <a:endParaRPr lang="en-US" altLang="ja-JP" dirty="0" smtClean="0"/>
          </a:p>
          <a:p>
            <a:pPr marL="0" indent="0">
              <a:buNone/>
            </a:pPr>
            <a:r>
              <a:rPr lang="en-US" altLang="ja-JP" dirty="0"/>
              <a:t>	</a:t>
            </a:r>
            <a:r>
              <a:rPr lang="en-US" altLang="ja-JP" dirty="0" smtClean="0"/>
              <a:t>				</a:t>
            </a:r>
            <a:r>
              <a:rPr lang="ja-JP" altLang="en-US" dirty="0" smtClean="0"/>
              <a:t>的な方策はほぼ一致した。</a:t>
            </a:r>
            <a:endParaRPr lang="en-US" altLang="ja-JP" dirty="0" smtClean="0"/>
          </a:p>
          <a:p>
            <a:pPr marL="0" indent="0">
              <a:buNone/>
            </a:pPr>
            <a:r>
              <a:rPr lang="en-US" altLang="ja-JP" dirty="0"/>
              <a:t>	</a:t>
            </a:r>
            <a:r>
              <a:rPr lang="en-US" altLang="ja-JP" dirty="0" smtClean="0"/>
              <a:t>				</a:t>
            </a:r>
            <a:r>
              <a:rPr lang="ja-JP" altLang="en-US" dirty="0" smtClean="0"/>
              <a:t>ランダム性を含むため、爆弾から離れ</a:t>
            </a:r>
            <a:endParaRPr lang="en-US" altLang="ja-JP" dirty="0" smtClean="0"/>
          </a:p>
          <a:p>
            <a:pPr marL="0" indent="0">
              <a:buNone/>
            </a:pPr>
            <a:r>
              <a:rPr lang="en-US" altLang="ja-JP" dirty="0"/>
              <a:t>	</a:t>
            </a:r>
            <a:r>
              <a:rPr lang="en-US" altLang="ja-JP" dirty="0" smtClean="0"/>
              <a:t>				</a:t>
            </a:r>
            <a:r>
              <a:rPr lang="ja-JP" altLang="en-US" dirty="0" smtClean="0"/>
              <a:t>る行動を選択するようになっている。</a:t>
            </a:r>
            <a:endParaRPr lang="en-US" altLang="ja-JP" dirty="0" smtClean="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6379" y="365760"/>
            <a:ext cx="6480926" cy="3323924"/>
          </a:xfrm>
          <a:prstGeom prst="rect">
            <a:avLst/>
          </a:prstGeom>
        </p:spPr>
      </p:pic>
      <p:pic>
        <p:nvPicPr>
          <p:cNvPr id="9" name="図 8"/>
          <p:cNvPicPr>
            <a:picLocks noChangeAspect="1"/>
          </p:cNvPicPr>
          <p:nvPr/>
        </p:nvPicPr>
        <p:blipFill>
          <a:blip r:embed="rId3"/>
          <a:stretch>
            <a:fillRect/>
          </a:stretch>
        </p:blipFill>
        <p:spPr>
          <a:xfrm>
            <a:off x="845127" y="2772297"/>
            <a:ext cx="4475619" cy="2669938"/>
          </a:xfrm>
          <a:prstGeom prst="rect">
            <a:avLst/>
          </a:prstGeom>
        </p:spPr>
      </p:pic>
    </p:spTree>
    <p:extLst>
      <p:ext uri="{BB962C8B-B14F-4D97-AF65-F5344CB8AC3E}">
        <p14:creationId xmlns:p14="http://schemas.microsoft.com/office/powerpoint/2010/main" val="3574682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lang="ja-JP" altLang="en-US" dirty="0"/>
              <a:t>重点サンプリング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45127" y="1275348"/>
                <a:ext cx="10515600" cy="5165558"/>
              </a:xfrm>
            </p:spPr>
            <p:txBody>
              <a:bodyPr/>
              <a:lstStyle/>
              <a:p>
                <a:pPr marL="0" indent="0">
                  <a:buNone/>
                </a:pPr>
                <a:r>
                  <a:rPr kumimoji="1" lang="en-US" altLang="ja-JP" dirty="0" smtClean="0">
                    <a:solidFill>
                      <a:srgbClr val="FF0000"/>
                    </a:solidFill>
                  </a:rPr>
                  <a:t>Q</a:t>
                </a:r>
                <a:r>
                  <a:rPr kumimoji="1" lang="ja-JP" altLang="en-US" dirty="0" smtClean="0">
                    <a:solidFill>
                      <a:srgbClr val="FF0000"/>
                    </a:solidFill>
                  </a:rPr>
                  <a:t>関数の更新</a:t>
                </a:r>
                <a:r>
                  <a:rPr kumimoji="1" lang="en-US" altLang="ja-JP" dirty="0" smtClean="0">
                    <a:solidFill>
                      <a:srgbClr val="FF0000"/>
                    </a:solidFill>
                  </a:rPr>
                  <a:t>(</a:t>
                </a:r>
                <a:r>
                  <a:rPr kumimoji="1" lang="ja-JP" altLang="en-US" dirty="0" smtClean="0">
                    <a:solidFill>
                      <a:srgbClr val="FF0000"/>
                    </a:solidFill>
                  </a:rPr>
                  <a:t>活用</a:t>
                </a:r>
                <a:r>
                  <a:rPr kumimoji="1" lang="en-US" altLang="ja-JP" dirty="0" smtClean="0">
                    <a:solidFill>
                      <a:srgbClr val="FF0000"/>
                    </a:solidFill>
                  </a:rPr>
                  <a:t>)</a:t>
                </a:r>
                <a:r>
                  <a:rPr kumimoji="1" lang="ja-JP" altLang="en-US" dirty="0" smtClean="0">
                    <a:solidFill>
                      <a:srgbClr val="FF0000"/>
                    </a:solidFill>
                  </a:rPr>
                  <a:t>の方策</a:t>
                </a:r>
                <a:r>
                  <a:rPr kumimoji="1" lang="ja-JP" altLang="en-US" dirty="0" smtClean="0"/>
                  <a:t>と</a:t>
                </a:r>
                <a:r>
                  <a:rPr lang="ja-JP" altLang="en-US" dirty="0">
                    <a:solidFill>
                      <a:srgbClr val="0070C0"/>
                    </a:solidFill>
                  </a:rPr>
                  <a:t>データを</a:t>
                </a:r>
                <a:r>
                  <a:rPr lang="ja-JP" altLang="en-US" dirty="0" smtClean="0">
                    <a:solidFill>
                      <a:srgbClr val="0070C0"/>
                    </a:solidFill>
                  </a:rPr>
                  <a:t>集める</a:t>
                </a:r>
                <a:r>
                  <a:rPr kumimoji="1" lang="ja-JP" altLang="en-US" dirty="0" smtClean="0">
                    <a:solidFill>
                      <a:srgbClr val="0070C0"/>
                    </a:solidFill>
                  </a:rPr>
                  <a:t>試行</a:t>
                </a:r>
                <a:r>
                  <a:rPr kumimoji="1" lang="en-US" altLang="ja-JP" dirty="0" smtClean="0">
                    <a:solidFill>
                      <a:srgbClr val="0070C0"/>
                    </a:solidFill>
                  </a:rPr>
                  <a:t>(</a:t>
                </a:r>
                <a:r>
                  <a:rPr kumimoji="1" lang="ja-JP" altLang="en-US" dirty="0" smtClean="0">
                    <a:solidFill>
                      <a:srgbClr val="0070C0"/>
                    </a:solidFill>
                  </a:rPr>
                  <a:t>探索</a:t>
                </a:r>
                <a:r>
                  <a:rPr kumimoji="1" lang="en-US" altLang="ja-JP" dirty="0" smtClean="0">
                    <a:solidFill>
                      <a:srgbClr val="0070C0"/>
                    </a:solidFill>
                  </a:rPr>
                  <a:t>)</a:t>
                </a:r>
                <a:r>
                  <a:rPr lang="ja-JP" altLang="en-US" dirty="0" smtClean="0">
                    <a:solidFill>
                      <a:srgbClr val="0070C0"/>
                    </a:solidFill>
                  </a:rPr>
                  <a:t>の</a:t>
                </a:r>
                <a:r>
                  <a:rPr lang="ja-JP" altLang="en-US" dirty="0">
                    <a:solidFill>
                      <a:srgbClr val="0070C0"/>
                    </a:solidFill>
                  </a:rPr>
                  <a:t>方策</a:t>
                </a:r>
                <a:r>
                  <a:rPr kumimoji="1" lang="ja-JP" altLang="en-US" dirty="0" smtClean="0"/>
                  <a:t>を一致させないで行う</a:t>
                </a:r>
                <a:r>
                  <a:rPr kumimoji="1" lang="en-US" altLang="ja-JP" dirty="0" smtClean="0"/>
                  <a:t>(</a:t>
                </a:r>
                <a:r>
                  <a:rPr kumimoji="1" lang="ja-JP" altLang="en-US" dirty="0" smtClean="0"/>
                  <a:t>≒方策オフ型</a:t>
                </a:r>
                <a:r>
                  <a:rPr kumimoji="1" lang="en-US" altLang="ja-JP" dirty="0" smtClean="0"/>
                  <a:t>)</a:t>
                </a:r>
                <a:r>
                  <a:rPr kumimoji="1" lang="ja-JP" altLang="en-US" dirty="0" smtClean="0"/>
                  <a:t>のときに用いる。</a:t>
                </a:r>
                <a:endParaRPr kumimoji="1" lang="en-US" altLang="ja-JP" dirty="0" smtClean="0"/>
              </a:p>
              <a:p>
                <a:pPr marL="0" indent="0">
                  <a:buNone/>
                </a:pPr>
                <a:endParaRPr lang="en-US" altLang="ja-JP" dirty="0"/>
              </a:p>
              <a:p>
                <a:pPr marL="0" indent="0">
                  <a:buNone/>
                </a:pPr>
                <a:r>
                  <a:rPr lang="en-US" altLang="ja-JP" dirty="0">
                    <a:solidFill>
                      <a:srgbClr val="FF0000"/>
                    </a:solidFill>
                  </a:rPr>
                  <a:t>Q</a:t>
                </a:r>
                <a:r>
                  <a:rPr lang="ja-JP" altLang="en-US" dirty="0">
                    <a:solidFill>
                      <a:srgbClr val="FF0000"/>
                    </a:solidFill>
                  </a:rPr>
                  <a:t>関数の更新</a:t>
                </a:r>
                <a:r>
                  <a:rPr lang="en-US" altLang="ja-JP" dirty="0">
                    <a:solidFill>
                      <a:srgbClr val="FF0000"/>
                    </a:solidFill>
                  </a:rPr>
                  <a:t>(</a:t>
                </a:r>
                <a:r>
                  <a:rPr lang="ja-JP" altLang="en-US" dirty="0">
                    <a:solidFill>
                      <a:srgbClr val="FF0000"/>
                    </a:solidFill>
                  </a:rPr>
                  <a:t>活用</a:t>
                </a:r>
                <a:r>
                  <a:rPr lang="en-US" altLang="ja-JP" dirty="0">
                    <a:solidFill>
                      <a:srgbClr val="FF0000"/>
                    </a:solidFill>
                  </a:rPr>
                  <a:t>)</a:t>
                </a:r>
                <a:r>
                  <a:rPr lang="ja-JP" altLang="en-US" dirty="0">
                    <a:solidFill>
                      <a:srgbClr val="FF0000"/>
                    </a:solidFill>
                  </a:rPr>
                  <a:t>の</a:t>
                </a:r>
                <a:r>
                  <a:rPr lang="ja-JP" altLang="en-US" dirty="0" smtClean="0">
                    <a:solidFill>
                      <a:srgbClr val="FF0000"/>
                    </a:solidFill>
                  </a:rPr>
                  <a:t>方策</a:t>
                </a:r>
                <a:r>
                  <a:rPr lang="en-US" altLang="ja-JP" dirty="0" smtClean="0">
                    <a:solidFill>
                      <a:srgbClr val="FF0000"/>
                    </a:solidFill>
                  </a:rPr>
                  <a:t>(</a:t>
                </a:r>
                <a14:m>
                  <m:oMath xmlns:m="http://schemas.openxmlformats.org/officeDocument/2006/math">
                    <m:r>
                      <a:rPr lang="ja-JP" altLang="en-US" i="1" smtClean="0">
                        <a:solidFill>
                          <a:srgbClr val="FF0000"/>
                        </a:solidFill>
                        <a:latin typeface="Cambria Math" panose="02040503050406030204" pitchFamily="18" charset="0"/>
                      </a:rPr>
                      <m:t>𝜋</m:t>
                    </m:r>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𝐴</m:t>
                        </m:r>
                      </m:e>
                      <m:sub>
                        <m:r>
                          <a:rPr lang="en-US" altLang="ja-JP" b="0" i="1" smtClean="0">
                            <a:solidFill>
                              <a:srgbClr val="FF0000"/>
                            </a:solidFill>
                            <a:latin typeface="Cambria Math" panose="02040503050406030204" pitchFamily="18" charset="0"/>
                          </a:rPr>
                          <m:t>𝑡</m:t>
                        </m:r>
                      </m:sub>
                    </m:sSub>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𝑆</m:t>
                        </m:r>
                      </m:e>
                      <m:sub>
                        <m:r>
                          <a:rPr lang="en-US" altLang="ja-JP" b="0" i="1" smtClean="0">
                            <a:solidFill>
                              <a:srgbClr val="FF0000"/>
                            </a:solidFill>
                            <a:latin typeface="Cambria Math" panose="02040503050406030204" pitchFamily="18" charset="0"/>
                          </a:rPr>
                          <m:t>𝑡</m:t>
                        </m:r>
                      </m:sub>
                    </m:sSub>
                    <m:r>
                      <a:rPr lang="en-US" altLang="ja-JP" b="0" i="1" smtClean="0">
                        <a:solidFill>
                          <a:srgbClr val="FF0000"/>
                        </a:solidFill>
                        <a:latin typeface="Cambria Math" panose="02040503050406030204" pitchFamily="18" charset="0"/>
                      </a:rPr>
                      <m:t>)</m:t>
                    </m:r>
                  </m:oMath>
                </a14:m>
                <a:r>
                  <a:rPr lang="en-US" altLang="ja-JP" dirty="0" smtClean="0">
                    <a:solidFill>
                      <a:srgbClr val="FF0000"/>
                    </a:solidFill>
                  </a:rPr>
                  <a:t>)</a:t>
                </a:r>
                <a:r>
                  <a:rPr lang="ja-JP" altLang="en-US" dirty="0" smtClean="0"/>
                  <a:t>と</a:t>
                </a:r>
                <a:r>
                  <a:rPr lang="ja-JP" altLang="en-US" dirty="0">
                    <a:solidFill>
                      <a:srgbClr val="0070C0"/>
                    </a:solidFill>
                  </a:rPr>
                  <a:t>データを集める試行</a:t>
                </a:r>
                <a:r>
                  <a:rPr lang="en-US" altLang="ja-JP" dirty="0">
                    <a:solidFill>
                      <a:srgbClr val="0070C0"/>
                    </a:solidFill>
                  </a:rPr>
                  <a:t>(</a:t>
                </a:r>
                <a:r>
                  <a:rPr lang="ja-JP" altLang="en-US" dirty="0">
                    <a:solidFill>
                      <a:srgbClr val="0070C0"/>
                    </a:solidFill>
                  </a:rPr>
                  <a:t>探索</a:t>
                </a:r>
                <a:r>
                  <a:rPr lang="en-US" altLang="ja-JP" dirty="0">
                    <a:solidFill>
                      <a:srgbClr val="0070C0"/>
                    </a:solidFill>
                  </a:rPr>
                  <a:t>)</a:t>
                </a:r>
                <a:r>
                  <a:rPr lang="ja-JP" altLang="en-US" dirty="0">
                    <a:solidFill>
                      <a:srgbClr val="0070C0"/>
                    </a:solidFill>
                  </a:rPr>
                  <a:t>の</a:t>
                </a:r>
                <a:r>
                  <a:rPr lang="ja-JP" altLang="en-US" dirty="0" smtClean="0">
                    <a:solidFill>
                      <a:srgbClr val="0070C0"/>
                    </a:solidFill>
                  </a:rPr>
                  <a:t>方策</a:t>
                </a:r>
                <a:r>
                  <a:rPr lang="en-US" altLang="ja-JP" dirty="0" smtClean="0">
                    <a:solidFill>
                      <a:srgbClr val="0070C0"/>
                    </a:solidFill>
                  </a:rPr>
                  <a:t>(</a:t>
                </a:r>
                <a14:m>
                  <m:oMath xmlns:m="http://schemas.openxmlformats.org/officeDocument/2006/math">
                    <m:r>
                      <m:rPr>
                        <m:sty m:val="p"/>
                      </m:rPr>
                      <a:rPr lang="en-US" altLang="ja-JP" b="0" i="0" smtClean="0">
                        <a:solidFill>
                          <a:srgbClr val="0070C0"/>
                        </a:solidFill>
                        <a:latin typeface="Cambria Math" panose="02040503050406030204" pitchFamily="18" charset="0"/>
                      </a:rPr>
                      <m:t>b</m:t>
                    </m:r>
                    <m:r>
                      <a:rPr lang="en-US" altLang="ja-JP" i="1">
                        <a:solidFill>
                          <a:srgbClr val="0070C0"/>
                        </a:solidFill>
                        <a:latin typeface="Cambria Math" panose="02040503050406030204" pitchFamily="18" charset="0"/>
                      </a:rPr>
                      <m:t>(</m:t>
                    </m:r>
                    <m:sSub>
                      <m:sSubPr>
                        <m:ctrlPr>
                          <a:rPr lang="en-US" altLang="ja-JP" i="1">
                            <a:solidFill>
                              <a:srgbClr val="0070C0"/>
                            </a:solidFill>
                            <a:latin typeface="Cambria Math" panose="02040503050406030204" pitchFamily="18" charset="0"/>
                          </a:rPr>
                        </m:ctrlPr>
                      </m:sSubPr>
                      <m:e>
                        <m:r>
                          <a:rPr lang="en-US" altLang="ja-JP" i="1">
                            <a:solidFill>
                              <a:srgbClr val="0070C0"/>
                            </a:solidFill>
                            <a:latin typeface="Cambria Math" panose="02040503050406030204" pitchFamily="18" charset="0"/>
                          </a:rPr>
                          <m:t>𝐴</m:t>
                        </m:r>
                      </m:e>
                      <m:sub>
                        <m:r>
                          <a:rPr lang="en-US" altLang="ja-JP" i="1">
                            <a:solidFill>
                              <a:srgbClr val="0070C0"/>
                            </a:solidFill>
                            <a:latin typeface="Cambria Math" panose="02040503050406030204" pitchFamily="18" charset="0"/>
                          </a:rPr>
                          <m:t>𝑡</m:t>
                        </m:r>
                      </m:sub>
                    </m:sSub>
                    <m:r>
                      <a:rPr lang="en-US" altLang="ja-JP" i="1">
                        <a:solidFill>
                          <a:srgbClr val="0070C0"/>
                        </a:solidFill>
                        <a:latin typeface="Cambria Math" panose="02040503050406030204" pitchFamily="18" charset="0"/>
                      </a:rPr>
                      <m:t>|</m:t>
                    </m:r>
                    <m:sSub>
                      <m:sSubPr>
                        <m:ctrlPr>
                          <a:rPr lang="en-US" altLang="ja-JP" i="1">
                            <a:solidFill>
                              <a:srgbClr val="0070C0"/>
                            </a:solidFill>
                            <a:latin typeface="Cambria Math" panose="02040503050406030204" pitchFamily="18" charset="0"/>
                          </a:rPr>
                        </m:ctrlPr>
                      </m:sSubPr>
                      <m:e>
                        <m:r>
                          <a:rPr lang="en-US" altLang="ja-JP" i="1">
                            <a:solidFill>
                              <a:srgbClr val="0070C0"/>
                            </a:solidFill>
                            <a:latin typeface="Cambria Math" panose="02040503050406030204" pitchFamily="18" charset="0"/>
                          </a:rPr>
                          <m:t>𝑆</m:t>
                        </m:r>
                      </m:e>
                      <m:sub>
                        <m:r>
                          <a:rPr lang="en-US" altLang="ja-JP" i="1">
                            <a:solidFill>
                              <a:srgbClr val="0070C0"/>
                            </a:solidFill>
                            <a:latin typeface="Cambria Math" panose="02040503050406030204" pitchFamily="18" charset="0"/>
                          </a:rPr>
                          <m:t>𝑡</m:t>
                        </m:r>
                      </m:sub>
                    </m:sSub>
                    <m:r>
                      <a:rPr lang="en-US" altLang="ja-JP" i="1">
                        <a:solidFill>
                          <a:srgbClr val="0070C0"/>
                        </a:solidFill>
                        <a:latin typeface="Cambria Math" panose="02040503050406030204" pitchFamily="18" charset="0"/>
                      </a:rPr>
                      <m:t>)</m:t>
                    </m:r>
                  </m:oMath>
                </a14:m>
                <a:r>
                  <a:rPr lang="en-US" altLang="ja-JP" dirty="0" smtClean="0">
                    <a:solidFill>
                      <a:srgbClr val="0070C0"/>
                    </a:solidFill>
                  </a:rPr>
                  <a:t>)</a:t>
                </a:r>
                <a:r>
                  <a:rPr lang="ja-JP" altLang="en-US" dirty="0" smtClean="0"/>
                  <a:t>の間に差があるため、</a:t>
                </a:r>
                <a:r>
                  <a:rPr lang="en-US" altLang="ja-JP" dirty="0" smtClean="0">
                    <a:solidFill>
                      <a:srgbClr val="FF0000"/>
                    </a:solidFill>
                  </a:rPr>
                  <a:t>Q</a:t>
                </a:r>
                <a:r>
                  <a:rPr lang="ja-JP" altLang="en-US" dirty="0" smtClean="0">
                    <a:solidFill>
                      <a:srgbClr val="FF0000"/>
                    </a:solidFill>
                  </a:rPr>
                  <a:t>関数の更新</a:t>
                </a:r>
                <a:r>
                  <a:rPr lang="ja-JP" altLang="en-US" dirty="0" smtClean="0"/>
                  <a:t>時に少し弄る必要がある。</a:t>
                </a:r>
                <a:endParaRPr lang="en-US" altLang="ja-JP" dirty="0" smtClean="0"/>
              </a:p>
              <a:p>
                <a:pPr marL="0" indent="0">
                  <a:buNone/>
                </a:pPr>
                <a:r>
                  <a:rPr kumimoji="1" lang="ja-JP" altLang="en-US" dirty="0" smtClean="0"/>
                  <a:t>≒</a:t>
                </a:r>
                <a:r>
                  <a:rPr lang="ja-JP" altLang="en-US" dirty="0" smtClean="0">
                    <a:solidFill>
                      <a:srgbClr val="0070C0"/>
                    </a:solidFill>
                  </a:rPr>
                  <a:t>探索方策</a:t>
                </a:r>
                <a:r>
                  <a:rPr lang="ja-JP" altLang="en-US" dirty="0" smtClean="0"/>
                  <a:t>は</a:t>
                </a:r>
                <a:r>
                  <a:rPr lang="ja-JP" altLang="en-US" dirty="0">
                    <a:solidFill>
                      <a:srgbClr val="FF0000"/>
                    </a:solidFill>
                  </a:rPr>
                  <a:t>活用</a:t>
                </a:r>
                <a:r>
                  <a:rPr lang="ja-JP" altLang="en-US" dirty="0" smtClean="0">
                    <a:solidFill>
                      <a:srgbClr val="FF0000"/>
                    </a:solidFill>
                  </a:rPr>
                  <a:t>方策</a:t>
                </a:r>
                <a:r>
                  <a:rPr lang="ja-JP" altLang="en-US" dirty="0" smtClean="0"/>
                  <a:t>の</a:t>
                </a:r>
                <a14:m>
                  <m:oMath xmlns:m="http://schemas.openxmlformats.org/officeDocument/2006/math">
                    <m:f>
                      <m:fPr>
                        <m:ctrlPr>
                          <a:rPr lang="en-US" altLang="ja-JP" i="1" smtClean="0">
                            <a:latin typeface="Cambria Math" panose="02040503050406030204" pitchFamily="18" charset="0"/>
                          </a:rPr>
                        </m:ctrlPr>
                      </m:fPr>
                      <m:num>
                        <m:r>
                          <m:rPr>
                            <m:sty m:val="p"/>
                          </m:rPr>
                          <a:rPr lang="en-US" altLang="ja-JP">
                            <a:solidFill>
                              <a:srgbClr val="0070C0"/>
                            </a:solidFill>
                            <a:latin typeface="Cambria Math" panose="02040503050406030204" pitchFamily="18" charset="0"/>
                          </a:rPr>
                          <m:t>b</m:t>
                        </m:r>
                        <m:r>
                          <a:rPr lang="en-US" altLang="ja-JP" i="1">
                            <a:solidFill>
                              <a:srgbClr val="0070C0"/>
                            </a:solidFill>
                            <a:latin typeface="Cambria Math" panose="02040503050406030204" pitchFamily="18" charset="0"/>
                          </a:rPr>
                          <m:t>(</m:t>
                        </m:r>
                        <m:sSub>
                          <m:sSubPr>
                            <m:ctrlPr>
                              <a:rPr lang="en-US" altLang="ja-JP" i="1">
                                <a:solidFill>
                                  <a:srgbClr val="0070C0"/>
                                </a:solidFill>
                                <a:latin typeface="Cambria Math" panose="02040503050406030204" pitchFamily="18" charset="0"/>
                              </a:rPr>
                            </m:ctrlPr>
                          </m:sSubPr>
                          <m:e>
                            <m:r>
                              <a:rPr lang="en-US" altLang="ja-JP" i="1">
                                <a:solidFill>
                                  <a:srgbClr val="0070C0"/>
                                </a:solidFill>
                                <a:latin typeface="Cambria Math" panose="02040503050406030204" pitchFamily="18" charset="0"/>
                              </a:rPr>
                              <m:t>𝐴</m:t>
                            </m:r>
                          </m:e>
                          <m:sub>
                            <m:r>
                              <a:rPr lang="en-US" altLang="ja-JP" i="1">
                                <a:solidFill>
                                  <a:srgbClr val="0070C0"/>
                                </a:solidFill>
                                <a:latin typeface="Cambria Math" panose="02040503050406030204" pitchFamily="18" charset="0"/>
                              </a:rPr>
                              <m:t>𝑡</m:t>
                            </m:r>
                          </m:sub>
                        </m:sSub>
                        <m:r>
                          <a:rPr lang="en-US" altLang="ja-JP" i="1">
                            <a:solidFill>
                              <a:srgbClr val="0070C0"/>
                            </a:solidFill>
                            <a:latin typeface="Cambria Math" panose="02040503050406030204" pitchFamily="18" charset="0"/>
                          </a:rPr>
                          <m:t>|</m:t>
                        </m:r>
                        <m:sSub>
                          <m:sSubPr>
                            <m:ctrlPr>
                              <a:rPr lang="en-US" altLang="ja-JP" i="1">
                                <a:solidFill>
                                  <a:srgbClr val="0070C0"/>
                                </a:solidFill>
                                <a:latin typeface="Cambria Math" panose="02040503050406030204" pitchFamily="18" charset="0"/>
                              </a:rPr>
                            </m:ctrlPr>
                          </m:sSubPr>
                          <m:e>
                            <m:r>
                              <a:rPr lang="en-US" altLang="ja-JP" i="1">
                                <a:solidFill>
                                  <a:srgbClr val="0070C0"/>
                                </a:solidFill>
                                <a:latin typeface="Cambria Math" panose="02040503050406030204" pitchFamily="18" charset="0"/>
                              </a:rPr>
                              <m:t>𝑆</m:t>
                            </m:r>
                          </m:e>
                          <m:sub>
                            <m:r>
                              <a:rPr lang="en-US" altLang="ja-JP" i="1">
                                <a:solidFill>
                                  <a:srgbClr val="0070C0"/>
                                </a:solidFill>
                                <a:latin typeface="Cambria Math" panose="02040503050406030204" pitchFamily="18" charset="0"/>
                              </a:rPr>
                              <m:t>𝑡</m:t>
                            </m:r>
                          </m:sub>
                        </m:sSub>
                        <m:r>
                          <a:rPr lang="en-US" altLang="ja-JP" i="1">
                            <a:solidFill>
                              <a:srgbClr val="0070C0"/>
                            </a:solidFill>
                            <a:latin typeface="Cambria Math" panose="02040503050406030204" pitchFamily="18" charset="0"/>
                          </a:rPr>
                          <m:t>)</m:t>
                        </m:r>
                      </m:num>
                      <m:den>
                        <m:r>
                          <a:rPr lang="ja-JP" altLang="en-US" i="1">
                            <a:solidFill>
                              <a:srgbClr val="FF0000"/>
                            </a:solidFill>
                            <a:latin typeface="Cambria Math" panose="02040503050406030204" pitchFamily="18" charset="0"/>
                          </a:rPr>
                          <m:t>𝜋</m:t>
                        </m:r>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𝐴</m:t>
                            </m:r>
                          </m:e>
                          <m:sub>
                            <m:r>
                              <a:rPr lang="en-US" altLang="ja-JP" i="1">
                                <a:solidFill>
                                  <a:srgbClr val="FF0000"/>
                                </a:solidFill>
                                <a:latin typeface="Cambria Math" panose="02040503050406030204" pitchFamily="18" charset="0"/>
                              </a:rPr>
                              <m:t>𝑡</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𝑆</m:t>
                            </m:r>
                          </m:e>
                          <m:sub>
                            <m:r>
                              <a:rPr lang="en-US" altLang="ja-JP" i="1">
                                <a:solidFill>
                                  <a:srgbClr val="FF0000"/>
                                </a:solidFill>
                                <a:latin typeface="Cambria Math" panose="02040503050406030204" pitchFamily="18" charset="0"/>
                              </a:rPr>
                              <m:t>𝑡</m:t>
                            </m:r>
                          </m:sub>
                        </m:sSub>
                        <m:r>
                          <a:rPr lang="en-US" altLang="ja-JP" i="1">
                            <a:solidFill>
                              <a:srgbClr val="FF0000"/>
                            </a:solidFill>
                            <a:latin typeface="Cambria Math" panose="02040503050406030204" pitchFamily="18" charset="0"/>
                          </a:rPr>
                          <m:t>)</m:t>
                        </m:r>
                      </m:den>
                    </m:f>
                    <m:r>
                      <a:rPr lang="ja-JP" altLang="en-US" i="1">
                        <a:latin typeface="Cambria Math" panose="02040503050406030204" pitchFamily="18" charset="0"/>
                      </a:rPr>
                      <m:t>しか</m:t>
                    </m:r>
                  </m:oMath>
                </a14:m>
                <a:r>
                  <a:rPr kumimoji="1" lang="ja-JP" altLang="en-US" dirty="0" smtClean="0"/>
                  <a:t>実際に試行しない</a:t>
                </a:r>
                <a:endParaRPr kumimoji="1" lang="en-US" altLang="ja-JP" dirty="0" smtClean="0"/>
              </a:p>
              <a:p>
                <a:pPr marL="0" indent="0">
                  <a:buNone/>
                </a:pPr>
                <a:r>
                  <a:rPr lang="ja-JP" altLang="en-US" dirty="0" smtClean="0"/>
                  <a:t>⇒</a:t>
                </a:r>
                <a:r>
                  <a:rPr lang="ja-JP" altLang="en-US" dirty="0">
                    <a:solidFill>
                      <a:srgbClr val="0070C0"/>
                    </a:solidFill>
                  </a:rPr>
                  <a:t>探索</a:t>
                </a:r>
                <a:r>
                  <a:rPr lang="ja-JP" altLang="en-US" dirty="0" smtClean="0">
                    <a:solidFill>
                      <a:srgbClr val="0070C0"/>
                    </a:solidFill>
                  </a:rPr>
                  <a:t>方策</a:t>
                </a:r>
                <a:r>
                  <a:rPr lang="ja-JP" altLang="en-US" dirty="0" smtClean="0"/>
                  <a:t>を用いて</a:t>
                </a:r>
                <a:r>
                  <a:rPr lang="ja-JP" altLang="en-US" dirty="0" smtClean="0">
                    <a:solidFill>
                      <a:srgbClr val="FF0000"/>
                    </a:solidFill>
                  </a:rPr>
                  <a:t>活用方策</a:t>
                </a:r>
                <a:r>
                  <a:rPr lang="ja-JP" altLang="en-US" dirty="0" smtClean="0"/>
                  <a:t>を更新するとき、</a:t>
                </a:r>
                <a14:m>
                  <m:oMath xmlns:m="http://schemas.openxmlformats.org/officeDocument/2006/math">
                    <m:f>
                      <m:fPr>
                        <m:ctrlPr>
                          <a:rPr lang="en-US" altLang="ja-JP" i="1">
                            <a:latin typeface="Cambria Math" panose="02040503050406030204" pitchFamily="18" charset="0"/>
                          </a:rPr>
                        </m:ctrlPr>
                      </m:fPr>
                      <m:num>
                        <m:r>
                          <m:rPr>
                            <m:sty m:val="p"/>
                          </m:rPr>
                          <a:rPr lang="en-US" altLang="ja-JP">
                            <a:solidFill>
                              <a:srgbClr val="0070C0"/>
                            </a:solidFill>
                            <a:latin typeface="Cambria Math" panose="02040503050406030204" pitchFamily="18" charset="0"/>
                          </a:rPr>
                          <m:t>b</m:t>
                        </m:r>
                        <m:r>
                          <a:rPr lang="en-US" altLang="ja-JP" i="1">
                            <a:solidFill>
                              <a:srgbClr val="0070C0"/>
                            </a:solidFill>
                            <a:latin typeface="Cambria Math" panose="02040503050406030204" pitchFamily="18" charset="0"/>
                          </a:rPr>
                          <m:t>(</m:t>
                        </m:r>
                        <m:sSub>
                          <m:sSubPr>
                            <m:ctrlPr>
                              <a:rPr lang="en-US" altLang="ja-JP" i="1">
                                <a:solidFill>
                                  <a:srgbClr val="0070C0"/>
                                </a:solidFill>
                                <a:latin typeface="Cambria Math" panose="02040503050406030204" pitchFamily="18" charset="0"/>
                              </a:rPr>
                            </m:ctrlPr>
                          </m:sSubPr>
                          <m:e>
                            <m:r>
                              <a:rPr lang="en-US" altLang="ja-JP" i="1">
                                <a:solidFill>
                                  <a:srgbClr val="0070C0"/>
                                </a:solidFill>
                                <a:latin typeface="Cambria Math" panose="02040503050406030204" pitchFamily="18" charset="0"/>
                              </a:rPr>
                              <m:t>𝐴</m:t>
                            </m:r>
                          </m:e>
                          <m:sub>
                            <m:r>
                              <a:rPr lang="en-US" altLang="ja-JP" i="1">
                                <a:solidFill>
                                  <a:srgbClr val="0070C0"/>
                                </a:solidFill>
                                <a:latin typeface="Cambria Math" panose="02040503050406030204" pitchFamily="18" charset="0"/>
                              </a:rPr>
                              <m:t>𝑡</m:t>
                            </m:r>
                          </m:sub>
                        </m:sSub>
                        <m:r>
                          <a:rPr lang="en-US" altLang="ja-JP" i="1">
                            <a:solidFill>
                              <a:srgbClr val="0070C0"/>
                            </a:solidFill>
                            <a:latin typeface="Cambria Math" panose="02040503050406030204" pitchFamily="18" charset="0"/>
                          </a:rPr>
                          <m:t>|</m:t>
                        </m:r>
                        <m:sSub>
                          <m:sSubPr>
                            <m:ctrlPr>
                              <a:rPr lang="en-US" altLang="ja-JP" i="1">
                                <a:solidFill>
                                  <a:srgbClr val="0070C0"/>
                                </a:solidFill>
                                <a:latin typeface="Cambria Math" panose="02040503050406030204" pitchFamily="18" charset="0"/>
                              </a:rPr>
                            </m:ctrlPr>
                          </m:sSubPr>
                          <m:e>
                            <m:r>
                              <a:rPr lang="en-US" altLang="ja-JP" i="1">
                                <a:solidFill>
                                  <a:srgbClr val="0070C0"/>
                                </a:solidFill>
                                <a:latin typeface="Cambria Math" panose="02040503050406030204" pitchFamily="18" charset="0"/>
                              </a:rPr>
                              <m:t>𝑆</m:t>
                            </m:r>
                          </m:e>
                          <m:sub>
                            <m:r>
                              <a:rPr lang="en-US" altLang="ja-JP" i="1">
                                <a:solidFill>
                                  <a:srgbClr val="0070C0"/>
                                </a:solidFill>
                                <a:latin typeface="Cambria Math" panose="02040503050406030204" pitchFamily="18" charset="0"/>
                              </a:rPr>
                              <m:t>𝑡</m:t>
                            </m:r>
                          </m:sub>
                        </m:sSub>
                        <m:r>
                          <a:rPr lang="en-US" altLang="ja-JP" i="1">
                            <a:solidFill>
                              <a:srgbClr val="0070C0"/>
                            </a:solidFill>
                            <a:latin typeface="Cambria Math" panose="02040503050406030204" pitchFamily="18" charset="0"/>
                          </a:rPr>
                          <m:t>)</m:t>
                        </m:r>
                      </m:num>
                      <m:den>
                        <m:r>
                          <a:rPr lang="ja-JP" altLang="en-US" i="1">
                            <a:solidFill>
                              <a:srgbClr val="FF0000"/>
                            </a:solidFill>
                            <a:latin typeface="Cambria Math" panose="02040503050406030204" pitchFamily="18" charset="0"/>
                          </a:rPr>
                          <m:t>𝜋</m:t>
                        </m:r>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𝐴</m:t>
                            </m:r>
                          </m:e>
                          <m:sub>
                            <m:r>
                              <a:rPr lang="en-US" altLang="ja-JP" i="1">
                                <a:solidFill>
                                  <a:srgbClr val="FF0000"/>
                                </a:solidFill>
                                <a:latin typeface="Cambria Math" panose="02040503050406030204" pitchFamily="18" charset="0"/>
                              </a:rPr>
                              <m:t>𝑡</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𝑆</m:t>
                            </m:r>
                          </m:e>
                          <m:sub>
                            <m:r>
                              <a:rPr lang="en-US" altLang="ja-JP" i="1">
                                <a:solidFill>
                                  <a:srgbClr val="FF0000"/>
                                </a:solidFill>
                                <a:latin typeface="Cambria Math" panose="02040503050406030204" pitchFamily="18" charset="0"/>
                              </a:rPr>
                              <m:t>𝑡</m:t>
                            </m:r>
                          </m:sub>
                        </m:sSub>
                        <m:r>
                          <a:rPr lang="en-US" altLang="ja-JP" i="1">
                            <a:solidFill>
                              <a:srgbClr val="FF0000"/>
                            </a:solidFill>
                            <a:latin typeface="Cambria Math" panose="02040503050406030204" pitchFamily="18" charset="0"/>
                          </a:rPr>
                          <m:t>)</m:t>
                        </m:r>
                      </m:den>
                    </m:f>
                  </m:oMath>
                </a14:m>
                <a:r>
                  <a:rPr kumimoji="1" lang="ja-JP" altLang="en-US" dirty="0" smtClean="0"/>
                  <a:t>倍重く見る必要がある</a:t>
                </a:r>
                <a:r>
                  <a:rPr kumimoji="1" lang="en-US" altLang="ja-JP" dirty="0" smtClean="0"/>
                  <a:t>(</a:t>
                </a:r>
                <a:r>
                  <a:rPr kumimoji="1" lang="ja-JP" altLang="en-US" dirty="0" smtClean="0"/>
                  <a:t>頻度の差を埋めるため</a:t>
                </a:r>
                <a:r>
                  <a:rPr kumimoji="1" lang="en-US" altLang="ja-JP"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45127" y="1275348"/>
                <a:ext cx="10515600" cy="5165558"/>
              </a:xfrm>
              <a:blipFill rotWithShape="0">
                <a:blip r:embed="rId2"/>
                <a:stretch>
                  <a:fillRect l="-1217" t="-2476" r="-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13397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SARSA(</a:t>
            </a:r>
            <a:r>
              <a:rPr kumimoji="1" lang="ja-JP" altLang="en-US" dirty="0" smtClean="0"/>
              <a:t>方策オフ型</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lstStyle/>
          <a:p>
            <a:pPr marL="0" indent="0">
              <a:buNone/>
            </a:pPr>
            <a:r>
              <a:rPr kumimoji="1" lang="ja-JP" altLang="en-US" dirty="0" smtClean="0"/>
              <a:t>今度は</a:t>
            </a:r>
            <a:r>
              <a:rPr kumimoji="1" lang="ja-JP" altLang="en-US" dirty="0" smtClean="0">
                <a:solidFill>
                  <a:srgbClr val="FF0000"/>
                </a:solidFill>
              </a:rPr>
              <a:t>方策オフ型</a:t>
            </a:r>
            <a:r>
              <a:rPr kumimoji="1" lang="ja-JP" altLang="en-US" dirty="0" smtClean="0"/>
              <a:t>で</a:t>
            </a:r>
            <a:r>
              <a:rPr kumimoji="1" lang="en-US" altLang="ja-JP" dirty="0" smtClean="0"/>
              <a:t>SARSA</a:t>
            </a:r>
            <a:r>
              <a:rPr kumimoji="1" lang="ja-JP" altLang="en-US" dirty="0" smtClean="0"/>
              <a:t>を行う。</a:t>
            </a:r>
            <a:endParaRPr kumimoji="1" lang="en-US" altLang="ja-JP" dirty="0" smtClean="0"/>
          </a:p>
          <a:p>
            <a:pPr marL="0" indent="0">
              <a:buNone/>
            </a:pPr>
            <a:r>
              <a:rPr lang="ja-JP" altLang="en-US" dirty="0" smtClean="0"/>
              <a:t>≒重点サンプリングする必要がある。</a:t>
            </a:r>
            <a:endParaRPr lang="en-US" altLang="ja-JP" dirty="0" smtClean="0"/>
          </a:p>
          <a:p>
            <a:pPr marL="0" indent="0">
              <a:buNone/>
            </a:pPr>
            <a:endParaRPr kumimoji="1" lang="en-US" altLang="ja-JP" dirty="0"/>
          </a:p>
          <a:p>
            <a:pPr marL="0" indent="0">
              <a:buNone/>
            </a:pPr>
            <a:r>
              <a:rPr lang="ja-JP" altLang="en-US" dirty="0" smtClean="0"/>
              <a:t>更新式は</a:t>
            </a:r>
            <a:r>
              <a:rPr lang="en-US" altLang="ja-JP" dirty="0" smtClean="0"/>
              <a:t>…</a:t>
            </a:r>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r>
              <a:rPr kumimoji="1" lang="ja-JP" altLang="en-US" dirty="0"/>
              <a:t>ただ</a:t>
            </a:r>
            <a:r>
              <a:rPr kumimoji="1" lang="ja-JP" altLang="en-US" dirty="0" smtClean="0"/>
              <a:t>、</a:t>
            </a:r>
            <a:r>
              <a:rPr kumimoji="1" lang="en-US" altLang="ja-JP" dirty="0" smtClean="0"/>
              <a:t>ρ</a:t>
            </a:r>
            <a:r>
              <a:rPr kumimoji="1" lang="ja-JP" altLang="en-US" dirty="0" smtClean="0"/>
              <a:t>倍している関係上、ばらつきが大きくなりやすい</a:t>
            </a:r>
            <a:r>
              <a:rPr kumimoji="1" lang="en-US" altLang="ja-JP" dirty="0" smtClean="0"/>
              <a:t>……</a:t>
            </a:r>
          </a:p>
          <a:p>
            <a:pPr marL="0" indent="0">
              <a:buNone/>
            </a:pPr>
            <a:r>
              <a:rPr kumimoji="1" lang="en-US" altLang="ja-JP" dirty="0" smtClean="0"/>
              <a:t>(</a:t>
            </a:r>
            <a:r>
              <a:rPr kumimoji="1" lang="ja-JP" altLang="en-US" dirty="0" smtClean="0"/>
              <a:t>特に</a:t>
            </a:r>
            <a:r>
              <a:rPr lang="ja-JP" altLang="en-US" dirty="0">
                <a:solidFill>
                  <a:srgbClr val="0070C0"/>
                </a:solidFill>
              </a:rPr>
              <a:t>探索</a:t>
            </a:r>
            <a:r>
              <a:rPr lang="ja-JP" altLang="en-US" dirty="0" smtClean="0">
                <a:solidFill>
                  <a:srgbClr val="0070C0"/>
                </a:solidFill>
              </a:rPr>
              <a:t>方策</a:t>
            </a:r>
            <a:r>
              <a:rPr lang="ja-JP" altLang="en-US" dirty="0" smtClean="0"/>
              <a:t>と</a:t>
            </a:r>
            <a:r>
              <a:rPr lang="ja-JP" altLang="en-US" dirty="0" smtClean="0">
                <a:solidFill>
                  <a:srgbClr val="FF0000"/>
                </a:solidFill>
              </a:rPr>
              <a:t>活用方策</a:t>
            </a:r>
            <a:r>
              <a:rPr lang="ja-JP" altLang="en-US" dirty="0" smtClean="0"/>
              <a:t>が大きく違うとき</a:t>
            </a:r>
            <a:r>
              <a:rPr kumimoji="1" lang="en-US" altLang="ja-JP" dirty="0" smtClean="0"/>
              <a:t>)</a:t>
            </a:r>
          </a:p>
        </p:txBody>
      </p:sp>
      <p:pic>
        <p:nvPicPr>
          <p:cNvPr id="5" name="図 4"/>
          <p:cNvPicPr>
            <a:picLocks noChangeAspect="1"/>
          </p:cNvPicPr>
          <p:nvPr/>
        </p:nvPicPr>
        <p:blipFill>
          <a:blip r:embed="rId2"/>
          <a:stretch>
            <a:fillRect/>
          </a:stretch>
        </p:blipFill>
        <p:spPr>
          <a:xfrm>
            <a:off x="845127" y="3287235"/>
            <a:ext cx="9269119" cy="2048161"/>
          </a:xfrm>
          <a:prstGeom prst="rect">
            <a:avLst/>
          </a:prstGeom>
        </p:spPr>
      </p:pic>
    </p:spTree>
    <p:extLst>
      <p:ext uri="{BB962C8B-B14F-4D97-AF65-F5344CB8AC3E}">
        <p14:creationId xmlns:p14="http://schemas.microsoft.com/office/powerpoint/2010/main" val="344299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Q</a:t>
            </a:r>
            <a:r>
              <a:rPr kumimoji="1" lang="ja-JP" altLang="en-US" dirty="0" smtClean="0"/>
              <a:t>学習</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lstStyle/>
          <a:p>
            <a:pPr marL="0" indent="0">
              <a:buNone/>
            </a:pPr>
            <a:r>
              <a:rPr lang="en-US" altLang="ja-JP" dirty="0" smtClean="0"/>
              <a:t>SARSA</a:t>
            </a:r>
            <a:r>
              <a:rPr lang="ja-JP" altLang="en-US" dirty="0" smtClean="0"/>
              <a:t>の方策オフ型だと、ばらつきが大きくなってしまう。</a:t>
            </a:r>
            <a:endParaRPr lang="en-US" altLang="ja-JP" dirty="0" smtClean="0"/>
          </a:p>
          <a:p>
            <a:pPr marL="0" indent="0">
              <a:buNone/>
            </a:pPr>
            <a:r>
              <a:rPr lang="ja-JP" altLang="en-US" dirty="0" smtClean="0"/>
              <a:t>⇒</a:t>
            </a:r>
            <a:r>
              <a:rPr lang="en-US" altLang="ja-JP" dirty="0" smtClean="0">
                <a:solidFill>
                  <a:srgbClr val="FF0000"/>
                </a:solidFill>
              </a:rPr>
              <a:t>Q</a:t>
            </a:r>
            <a:r>
              <a:rPr lang="ja-JP" altLang="en-US" dirty="0" smtClean="0">
                <a:solidFill>
                  <a:srgbClr val="FF0000"/>
                </a:solidFill>
              </a:rPr>
              <a:t>学習</a:t>
            </a:r>
            <a:endParaRPr lang="en-US" altLang="ja-JP" dirty="0" smtClean="0">
              <a:solidFill>
                <a:srgbClr val="FF0000"/>
              </a:solidFill>
            </a:endParaRPr>
          </a:p>
          <a:p>
            <a:pPr marL="0" indent="0">
              <a:buNone/>
            </a:pPr>
            <a:endParaRPr lang="en-US" altLang="ja-JP" dirty="0" smtClean="0"/>
          </a:p>
          <a:p>
            <a:pPr marL="0" indent="0">
              <a:buNone/>
            </a:pPr>
            <a:r>
              <a:rPr lang="ja-JP" altLang="en-US" dirty="0" smtClean="0"/>
              <a:t>そもそも</a:t>
            </a:r>
            <a:r>
              <a:rPr lang="en-US" altLang="ja-JP" dirty="0" smtClean="0"/>
              <a:t>SARSA</a:t>
            </a:r>
            <a:r>
              <a:rPr lang="ja-JP" altLang="en-US" dirty="0" smtClean="0"/>
              <a:t>はベルマン</a:t>
            </a:r>
            <a:r>
              <a:rPr lang="ja-JP" altLang="en-US" smtClean="0"/>
              <a:t>方程式から</a:t>
            </a:r>
            <a:endParaRPr lang="en-US" altLang="ja-JP" smtClean="0"/>
          </a:p>
          <a:p>
            <a:pPr marL="0" indent="0">
              <a:buNone/>
            </a:pPr>
            <a:r>
              <a:rPr lang="ja-JP" altLang="en-US" smtClean="0"/>
              <a:t>できて</a:t>
            </a:r>
            <a:r>
              <a:rPr lang="ja-JP" altLang="en-US" dirty="0" smtClean="0"/>
              <a:t>いる。</a:t>
            </a:r>
            <a:endParaRPr lang="en-US" altLang="ja-JP" dirty="0" smtClean="0"/>
          </a:p>
          <a:p>
            <a:pPr marL="0" indent="0">
              <a:buNone/>
            </a:pPr>
            <a:r>
              <a:rPr lang="ja-JP" altLang="en-US" dirty="0" smtClean="0"/>
              <a:t>⇒ベルマン</a:t>
            </a:r>
            <a:r>
              <a:rPr lang="ja-JP" altLang="en-US" u="sng" dirty="0" smtClean="0"/>
              <a:t>最適</a:t>
            </a:r>
            <a:r>
              <a:rPr lang="ja-JP" altLang="en-US" dirty="0" smtClean="0"/>
              <a:t>方程式でもできるので</a:t>
            </a:r>
            <a:r>
              <a:rPr lang="ja-JP" altLang="en-US" smtClean="0"/>
              <a:t>は？</a:t>
            </a:r>
            <a:endParaRPr lang="en-US" altLang="ja-JP" smtClean="0"/>
          </a:p>
          <a:p>
            <a:pPr marL="0" indent="0">
              <a:buNone/>
            </a:pPr>
            <a:endParaRPr lang="en-US" altLang="ja-JP"/>
          </a:p>
          <a:p>
            <a:pPr marL="0" indent="0">
              <a:buNone/>
            </a:pPr>
            <a:endParaRPr lang="en-US" altLang="ja-JP" dirty="0"/>
          </a:p>
          <a:p>
            <a:pPr marL="0" indent="0">
              <a:buNone/>
            </a:pPr>
            <a:endParaRPr lang="en-US" altLang="ja-JP"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9710" y="1673951"/>
            <a:ext cx="4802290" cy="2488976"/>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1874" y="4230155"/>
            <a:ext cx="4403558" cy="2084525"/>
          </a:xfrm>
          <a:prstGeom prst="rect">
            <a:avLst/>
          </a:prstGeom>
        </p:spPr>
      </p:pic>
    </p:spTree>
    <p:extLst>
      <p:ext uri="{BB962C8B-B14F-4D97-AF65-F5344CB8AC3E}">
        <p14:creationId xmlns:p14="http://schemas.microsoft.com/office/powerpoint/2010/main" val="2965027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Q</a:t>
            </a:r>
            <a:r>
              <a:rPr kumimoji="1" lang="ja-JP" altLang="en-US" dirty="0" smtClean="0"/>
              <a:t>学習</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lstStyle/>
          <a:p>
            <a:pPr marL="0" indent="0">
              <a:buNone/>
            </a:pPr>
            <a:endParaRPr lang="en-US" altLang="ja-JP" dirty="0"/>
          </a:p>
          <a:p>
            <a:pPr marL="0" indent="0">
              <a:buNone/>
            </a:pPr>
            <a:endParaRPr lang="en-US" altLang="ja-JP" dirty="0"/>
          </a:p>
          <a:p>
            <a:pPr marL="0" indent="0">
              <a:buNone/>
            </a:pPr>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4943" y="4183399"/>
            <a:ext cx="6400800" cy="2581942"/>
          </a:xfrm>
          <a:prstGeom prst="rect">
            <a:avLst/>
          </a:prstGeom>
        </p:spPr>
      </p:pic>
      <p:pic>
        <p:nvPicPr>
          <p:cNvPr id="4" name="図 3"/>
          <p:cNvPicPr>
            <a:picLocks noChangeAspect="1"/>
          </p:cNvPicPr>
          <p:nvPr/>
        </p:nvPicPr>
        <p:blipFill>
          <a:blip r:embed="rId3"/>
          <a:stretch>
            <a:fillRect/>
          </a:stretch>
        </p:blipFill>
        <p:spPr>
          <a:xfrm>
            <a:off x="845127" y="1275347"/>
            <a:ext cx="7890216" cy="3072064"/>
          </a:xfrm>
          <a:prstGeom prst="rect">
            <a:avLst/>
          </a:prstGeom>
        </p:spPr>
      </p:pic>
    </p:spTree>
    <p:extLst>
      <p:ext uri="{BB962C8B-B14F-4D97-AF65-F5344CB8AC3E}">
        <p14:creationId xmlns:p14="http://schemas.microsoft.com/office/powerpoint/2010/main" val="1340994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Q</a:t>
            </a:r>
            <a:r>
              <a:rPr kumimoji="1" lang="ja-JP" altLang="en-US" dirty="0" smtClean="0"/>
              <a:t>学習</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lstStyle/>
          <a:p>
            <a:pPr marL="0" indent="0">
              <a:buNone/>
            </a:pPr>
            <a:r>
              <a:rPr lang="ja-JP" altLang="en-US" dirty="0" smtClean="0"/>
              <a:t>実装した。</a:t>
            </a:r>
            <a:endParaRPr lang="en-US" altLang="ja-JP" dirty="0" smtClean="0"/>
          </a:p>
          <a:p>
            <a:pPr marL="0" indent="0">
              <a:buNone/>
            </a:pPr>
            <a:endParaRPr lang="en-US" altLang="ja-JP" dirty="0"/>
          </a:p>
          <a:p>
            <a:pPr marL="0" indent="0">
              <a:buNone/>
            </a:pPr>
            <a:r>
              <a:rPr lang="ja-JP" altLang="en-US" dirty="0" smtClean="0"/>
              <a:t>実行結果</a:t>
            </a:r>
            <a:r>
              <a:rPr lang="en-US" altLang="ja-JP" dirty="0" smtClean="0"/>
              <a:t>(</a:t>
            </a:r>
            <a:r>
              <a:rPr lang="ja-JP" altLang="en-US" dirty="0"/>
              <a:t>上下反転</a:t>
            </a:r>
            <a:r>
              <a:rPr lang="en-US" altLang="ja-JP" dirty="0" smtClean="0"/>
              <a:t>)</a:t>
            </a:r>
          </a:p>
          <a:p>
            <a:pPr marL="0" indent="0">
              <a:buNone/>
            </a:pPr>
            <a:endParaRPr lang="en-US" altLang="ja-JP" dirty="0"/>
          </a:p>
          <a:p>
            <a:pPr marL="0" indent="0">
              <a:buNone/>
            </a:pPr>
            <a:endParaRPr lang="en-US" altLang="ja-JP" dirty="0"/>
          </a:p>
          <a:p>
            <a:pPr marL="0" indent="0">
              <a:buNone/>
            </a:pPr>
            <a:r>
              <a:rPr lang="en-US" altLang="ja-JP" dirty="0" smtClean="0"/>
              <a:t>					</a:t>
            </a:r>
            <a:r>
              <a:rPr lang="ja-JP" altLang="en-US" dirty="0" smtClean="0"/>
              <a:t>非常に見えにくい</a:t>
            </a:r>
            <a:r>
              <a:rPr lang="en-US" altLang="ja-JP" dirty="0" smtClean="0"/>
              <a:t>(</a:t>
            </a:r>
            <a:r>
              <a:rPr lang="ja-JP" altLang="en-US" dirty="0" smtClean="0"/>
              <a:t>上図</a:t>
            </a:r>
            <a:r>
              <a:rPr lang="en-US" altLang="ja-JP" dirty="0" smtClean="0"/>
              <a:t>)</a:t>
            </a:r>
            <a:r>
              <a:rPr lang="ja-JP" altLang="en-US" dirty="0" smtClean="0"/>
              <a:t>が、一致して</a:t>
            </a:r>
            <a:endParaRPr lang="en-US" altLang="ja-JP" dirty="0" smtClean="0"/>
          </a:p>
          <a:p>
            <a:pPr marL="0" indent="0">
              <a:buNone/>
            </a:pPr>
            <a:r>
              <a:rPr lang="en-US" altLang="ja-JP" dirty="0" smtClean="0"/>
              <a:t>					</a:t>
            </a:r>
            <a:r>
              <a:rPr lang="ja-JP" altLang="en-US" dirty="0" smtClean="0"/>
              <a:t>いる。</a:t>
            </a:r>
            <a:endParaRPr lang="en-US" altLang="ja-JP" dirty="0" smtClean="0"/>
          </a:p>
          <a:p>
            <a:pPr marL="0" indent="0">
              <a:buNone/>
            </a:pPr>
            <a:r>
              <a:rPr lang="en-US" altLang="ja-JP" dirty="0"/>
              <a:t>	</a:t>
            </a:r>
            <a:r>
              <a:rPr lang="en-US" altLang="ja-JP" dirty="0" smtClean="0"/>
              <a:t>				</a:t>
            </a:r>
            <a:r>
              <a:rPr lang="ja-JP" altLang="en-US" dirty="0" smtClean="0"/>
              <a:t>始めは上手く収束しなかったが、本の</a:t>
            </a:r>
            <a:endParaRPr lang="en-US" altLang="ja-JP" dirty="0" smtClean="0"/>
          </a:p>
          <a:p>
            <a:pPr marL="0" indent="0">
              <a:buNone/>
            </a:pPr>
            <a:r>
              <a:rPr lang="en-US" altLang="ja-JP" dirty="0"/>
              <a:t>	</a:t>
            </a:r>
            <a:r>
              <a:rPr lang="en-US" altLang="ja-JP" dirty="0" smtClean="0"/>
              <a:t>				10</a:t>
            </a:r>
            <a:r>
              <a:rPr lang="ja-JP" altLang="en-US" dirty="0" smtClean="0"/>
              <a:t>倍試行したところ、一致した。</a:t>
            </a:r>
            <a:endParaRPr lang="en-US" altLang="ja-JP" dirty="0"/>
          </a:p>
          <a:p>
            <a:pPr marL="0" indent="0">
              <a:buNone/>
            </a:pPr>
            <a:endParaRPr lang="en-US" altLang="ja-JP" dirty="0"/>
          </a:p>
          <a:p>
            <a:pPr marL="0" indent="0">
              <a:buNone/>
            </a:pPr>
            <a:endParaRPr lang="en-US" altLang="ja-JP"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3684" y="190384"/>
            <a:ext cx="6882064" cy="3037255"/>
          </a:xfrm>
          <a:prstGeom prst="rect">
            <a:avLst/>
          </a:prstGeom>
        </p:spPr>
      </p:pic>
      <p:pic>
        <p:nvPicPr>
          <p:cNvPr id="6" name="図 5"/>
          <p:cNvPicPr>
            <a:picLocks noChangeAspect="1"/>
          </p:cNvPicPr>
          <p:nvPr/>
        </p:nvPicPr>
        <p:blipFill>
          <a:blip r:embed="rId3"/>
          <a:stretch>
            <a:fillRect/>
          </a:stretch>
        </p:blipFill>
        <p:spPr>
          <a:xfrm>
            <a:off x="845128" y="2768794"/>
            <a:ext cx="4545020" cy="2693640"/>
          </a:xfrm>
          <a:prstGeom prst="rect">
            <a:avLst/>
          </a:prstGeom>
        </p:spPr>
      </p:pic>
    </p:spTree>
    <p:extLst>
      <p:ext uri="{BB962C8B-B14F-4D97-AF65-F5344CB8AC3E}">
        <p14:creationId xmlns:p14="http://schemas.microsoft.com/office/powerpoint/2010/main" val="2281794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ja-JP" altLang="en-US" dirty="0" smtClean="0"/>
              <a:t>分布モデル・サンプルモデル</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lstStyle/>
          <a:p>
            <a:pPr marL="0" indent="0">
              <a:buNone/>
            </a:pPr>
            <a:r>
              <a:rPr lang="ja-JP" altLang="en-US" dirty="0" smtClean="0"/>
              <a:t>分布モデル</a:t>
            </a:r>
            <a:endParaRPr lang="en-US" altLang="ja-JP" dirty="0" smtClean="0"/>
          </a:p>
          <a:p>
            <a:pPr marL="0" indent="0">
              <a:buNone/>
            </a:pPr>
            <a:r>
              <a:rPr lang="ja-JP" altLang="en-US" dirty="0"/>
              <a:t>確率分布</a:t>
            </a:r>
            <a:r>
              <a:rPr lang="ja-JP" altLang="en-US" dirty="0" smtClean="0"/>
              <a:t>を明示的に保持するモデル</a:t>
            </a:r>
            <a:endParaRPr lang="en-US" altLang="ja-JP" dirty="0" smtClean="0"/>
          </a:p>
          <a:p>
            <a:pPr marL="0" indent="0">
              <a:buNone/>
            </a:pPr>
            <a:endParaRPr lang="en-US" altLang="ja-JP" dirty="0"/>
          </a:p>
          <a:p>
            <a:pPr marL="0" indent="0">
              <a:buNone/>
            </a:pPr>
            <a:r>
              <a:rPr lang="ja-JP" altLang="en-US" dirty="0" smtClean="0"/>
              <a:t>サンプルモデル</a:t>
            </a:r>
            <a:endParaRPr lang="en-US" altLang="ja-JP" dirty="0" smtClean="0"/>
          </a:p>
          <a:p>
            <a:pPr marL="0" indent="0">
              <a:buNone/>
            </a:pPr>
            <a:r>
              <a:rPr lang="ja-JP" altLang="en-US" dirty="0"/>
              <a:t>確率分布</a:t>
            </a:r>
            <a:r>
              <a:rPr lang="ja-JP" altLang="en-US" dirty="0" smtClean="0"/>
              <a:t>を明示的に持たないモデル</a:t>
            </a:r>
            <a:endParaRPr lang="en-US" altLang="ja-JP" dirty="0" smtClean="0"/>
          </a:p>
          <a:p>
            <a:pPr marL="0" indent="0">
              <a:buNone/>
            </a:pPr>
            <a:r>
              <a:rPr lang="en-US" altLang="ja-JP" dirty="0" smtClean="0"/>
              <a:t>(</a:t>
            </a:r>
            <a:r>
              <a:rPr lang="ja-JP" altLang="en-US" dirty="0" smtClean="0"/>
              <a:t>基本的にサンプルモデルの方が書きやすく、短い</a:t>
            </a:r>
            <a:r>
              <a:rPr lang="en-US" altLang="ja-JP" dirty="0" smtClean="0"/>
              <a:t>)</a:t>
            </a:r>
            <a:endParaRPr lang="en-US" altLang="ja-JP" dirty="0"/>
          </a:p>
          <a:p>
            <a:pPr marL="0" indent="0">
              <a:buNone/>
            </a:pPr>
            <a:endParaRPr lang="en-US" altLang="ja-JP" dirty="0"/>
          </a:p>
        </p:txBody>
      </p:sp>
      <p:sp>
        <p:nvSpPr>
          <p:cNvPr id="7" name="線吹き出し 1 (枠付き) 6"/>
          <p:cNvSpPr/>
          <p:nvPr/>
        </p:nvSpPr>
        <p:spPr>
          <a:xfrm>
            <a:off x="7979853" y="2446503"/>
            <a:ext cx="3380874" cy="652130"/>
          </a:xfrm>
          <a:prstGeom prst="borderCallout1">
            <a:avLst>
              <a:gd name="adj1" fmla="val 78857"/>
              <a:gd name="adj2" fmla="val -120"/>
              <a:gd name="adj3" fmla="val -63810"/>
              <a:gd name="adj4" fmla="val -4464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今まで扱っていたのはこの方式</a:t>
            </a:r>
            <a:endParaRPr kumimoji="1" lang="ja-JP" altLang="en-US" dirty="0"/>
          </a:p>
        </p:txBody>
      </p:sp>
    </p:spTree>
    <p:extLst>
      <p:ext uri="{BB962C8B-B14F-4D97-AF65-F5344CB8AC3E}">
        <p14:creationId xmlns:p14="http://schemas.microsoft.com/office/powerpoint/2010/main" val="4267047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57522"/>
            <a:ext cx="10515600" cy="909587"/>
          </a:xfrm>
        </p:spPr>
        <p:txBody>
          <a:bodyPr/>
          <a:lstStyle/>
          <a:p>
            <a:r>
              <a:rPr lang="ja-JP" altLang="en-US" dirty="0"/>
              <a:t>今まで</a:t>
            </a:r>
            <a:r>
              <a:rPr lang="ja-JP" altLang="en-US" dirty="0" smtClean="0"/>
              <a:t>の</a:t>
            </a:r>
            <a:r>
              <a:rPr lang="ja-JP" altLang="en-US" dirty="0"/>
              <a:t>解法</a:t>
            </a:r>
            <a:endParaRPr kumimoji="1" lang="ja-JP" altLang="en-US" dirty="0"/>
          </a:p>
        </p:txBody>
      </p:sp>
      <p:sp>
        <p:nvSpPr>
          <p:cNvPr id="3" name="コンテンツ プレースホルダー 2"/>
          <p:cNvSpPr>
            <a:spLocks noGrp="1"/>
          </p:cNvSpPr>
          <p:nvPr>
            <p:ph idx="1"/>
          </p:nvPr>
        </p:nvSpPr>
        <p:spPr>
          <a:xfrm>
            <a:off x="845127" y="1275348"/>
            <a:ext cx="10515600" cy="4904790"/>
          </a:xfrm>
        </p:spPr>
        <p:txBody>
          <a:bodyPr>
            <a:normAutofit lnSpcReduction="10000"/>
          </a:bodyPr>
          <a:lstStyle/>
          <a:p>
            <a:pPr marL="0" indent="0">
              <a:buNone/>
            </a:pPr>
            <a:r>
              <a:rPr kumimoji="1" lang="ja-JP" altLang="en-US" dirty="0" smtClean="0"/>
              <a:t>動的計画法</a:t>
            </a:r>
            <a:r>
              <a:rPr kumimoji="1" lang="en-US" altLang="ja-JP" dirty="0" smtClean="0"/>
              <a:t>(</a:t>
            </a:r>
            <a:r>
              <a:rPr kumimoji="1" lang="ja-JP" altLang="en-US" dirty="0" smtClean="0"/>
              <a:t>以下</a:t>
            </a:r>
            <a:r>
              <a:rPr kumimoji="1" lang="en-US" altLang="ja-JP" dirty="0" smtClean="0"/>
              <a:t>DP</a:t>
            </a:r>
            <a:r>
              <a:rPr kumimoji="1" lang="ja-JP" altLang="en-US" dirty="0" smtClean="0"/>
              <a:t>法</a:t>
            </a:r>
            <a:r>
              <a:rPr kumimoji="1" lang="en-US" altLang="ja-JP" dirty="0" smtClean="0"/>
              <a:t>)</a:t>
            </a:r>
          </a:p>
          <a:p>
            <a:pPr marL="0" indent="0">
              <a:buNone/>
            </a:pPr>
            <a:r>
              <a:rPr lang="ja-JP" altLang="en-US" dirty="0"/>
              <a:t>〇</a:t>
            </a:r>
            <a:r>
              <a:rPr kumimoji="1" lang="ja-JP" altLang="en-US" dirty="0" smtClean="0"/>
              <a:t>環境をモデル化し、正確に状態価値を求め、方策を立てられる</a:t>
            </a:r>
            <a:endParaRPr kumimoji="1" lang="en-US" altLang="ja-JP" dirty="0" smtClean="0"/>
          </a:p>
          <a:p>
            <a:pPr marL="0" indent="0">
              <a:buNone/>
            </a:pPr>
            <a:r>
              <a:rPr kumimoji="1" lang="en-US" altLang="ja-JP" dirty="0" smtClean="0"/>
              <a:t>×</a:t>
            </a:r>
            <a:r>
              <a:rPr kumimoji="1" lang="ja-JP" altLang="en-US" dirty="0" smtClean="0"/>
              <a:t>環境の状況が正確に分からないといけない</a:t>
            </a:r>
            <a:endParaRPr kumimoji="1" lang="en-US" altLang="ja-JP" dirty="0" smtClean="0"/>
          </a:p>
          <a:p>
            <a:pPr marL="0" indent="0">
              <a:buNone/>
            </a:pPr>
            <a:endParaRPr lang="en-US" altLang="ja-JP" dirty="0"/>
          </a:p>
          <a:p>
            <a:pPr marL="0" indent="0">
              <a:buNone/>
            </a:pPr>
            <a:r>
              <a:rPr kumimoji="1" lang="ja-JP" altLang="en-US" dirty="0" smtClean="0"/>
              <a:t>モンテカルロ法</a:t>
            </a:r>
            <a:r>
              <a:rPr kumimoji="1" lang="en-US" altLang="ja-JP" dirty="0" smtClean="0"/>
              <a:t>(</a:t>
            </a:r>
            <a:r>
              <a:rPr kumimoji="1" lang="ja-JP" altLang="en-US" dirty="0" smtClean="0"/>
              <a:t>以下</a:t>
            </a:r>
            <a:r>
              <a:rPr kumimoji="1" lang="en-US" altLang="ja-JP" dirty="0" smtClean="0"/>
              <a:t>Mc</a:t>
            </a:r>
            <a:r>
              <a:rPr kumimoji="1" lang="ja-JP" altLang="en-US" dirty="0" smtClean="0"/>
              <a:t>法</a:t>
            </a:r>
            <a:r>
              <a:rPr kumimoji="1" lang="en-US" altLang="ja-JP" dirty="0" smtClean="0"/>
              <a:t>)</a:t>
            </a:r>
          </a:p>
          <a:p>
            <a:pPr marL="0" indent="0">
              <a:buNone/>
            </a:pPr>
            <a:r>
              <a:rPr lang="ja-JP" altLang="en-US" dirty="0" smtClean="0"/>
              <a:t>〇環境の状況が分からなくても環境とやり取りから方策を立てられる</a:t>
            </a:r>
            <a:endParaRPr lang="en-US" altLang="ja-JP" dirty="0" smtClean="0"/>
          </a:p>
          <a:p>
            <a:pPr marL="0" indent="0">
              <a:buNone/>
            </a:pPr>
            <a:r>
              <a:rPr kumimoji="1" lang="en-US" altLang="ja-JP" dirty="0" smtClean="0"/>
              <a:t>×</a:t>
            </a:r>
            <a:r>
              <a:rPr kumimoji="1" lang="ja-JP" altLang="en-US" dirty="0" smtClean="0"/>
              <a:t>エピソードタスクしか求められない</a:t>
            </a:r>
            <a:endParaRPr kumimoji="1" lang="en-US" altLang="ja-JP" dirty="0" smtClean="0"/>
          </a:p>
          <a:p>
            <a:pPr marL="0" indent="0">
              <a:buNone/>
            </a:pPr>
            <a:r>
              <a:rPr lang="ja-JP" altLang="en-US" dirty="0"/>
              <a:t>　</a:t>
            </a:r>
            <a:r>
              <a:rPr lang="ja-JP" altLang="en-US" dirty="0" smtClean="0"/>
              <a:t>　</a:t>
            </a:r>
            <a:r>
              <a:rPr kumimoji="1" lang="en-US" altLang="ja-JP" dirty="0" smtClean="0"/>
              <a:t>(</a:t>
            </a:r>
            <a:r>
              <a:rPr kumimoji="1" lang="ja-JP" altLang="en-US" dirty="0" smtClean="0"/>
              <a:t>収益</a:t>
            </a:r>
            <a:r>
              <a:rPr kumimoji="1" lang="en-US" altLang="ja-JP" dirty="0" smtClean="0"/>
              <a:t>(</a:t>
            </a:r>
            <a:r>
              <a:rPr kumimoji="1" lang="ja-JP" altLang="en-US" dirty="0" smtClean="0"/>
              <a:t>≒</a:t>
            </a:r>
            <a:r>
              <a:rPr lang="ja-JP" altLang="en-US" dirty="0"/>
              <a:t>評価</a:t>
            </a:r>
            <a:r>
              <a:rPr kumimoji="1" lang="en-US" altLang="ja-JP" dirty="0" smtClean="0"/>
              <a:t>)</a:t>
            </a:r>
            <a:r>
              <a:rPr kumimoji="1" lang="ja-JP" altLang="en-US" dirty="0" smtClean="0"/>
              <a:t>が最後に辿りつかないと確定しない</a:t>
            </a:r>
            <a:r>
              <a:rPr kumimoji="1" lang="en-US" altLang="ja-JP" dirty="0" smtClean="0"/>
              <a:t>(</a:t>
            </a:r>
            <a:r>
              <a:rPr kumimoji="1" lang="ja-JP" altLang="en-US" dirty="0" smtClean="0"/>
              <a:t>後述</a:t>
            </a:r>
            <a:r>
              <a:rPr kumimoji="1" lang="en-US" altLang="ja-JP" dirty="0" smtClean="0"/>
              <a:t>))</a:t>
            </a:r>
          </a:p>
          <a:p>
            <a:pPr marL="0" indent="0">
              <a:buNone/>
            </a:pPr>
            <a:endParaRPr lang="en-US" altLang="ja-JP" dirty="0"/>
          </a:p>
          <a:p>
            <a:pPr marL="0" indent="0">
              <a:buNone/>
            </a:pPr>
            <a:r>
              <a:rPr lang="ja-JP" altLang="en-US" u="sng" dirty="0"/>
              <a:t>連続</a:t>
            </a:r>
            <a:r>
              <a:rPr kumimoji="1" lang="ja-JP" altLang="en-US" u="sng" dirty="0" smtClean="0"/>
              <a:t>タスクで、環境が分からないとき</a:t>
            </a:r>
            <a:r>
              <a:rPr kumimoji="1" lang="ja-JP" altLang="en-US" dirty="0" smtClean="0"/>
              <a:t>はどうすればよい？</a:t>
            </a:r>
            <a:endParaRPr kumimoji="1" lang="ja-JP" altLang="en-US" dirty="0"/>
          </a:p>
        </p:txBody>
      </p:sp>
    </p:spTree>
    <p:extLst>
      <p:ext uri="{BB962C8B-B14F-4D97-AF65-F5344CB8AC3E}">
        <p14:creationId xmlns:p14="http://schemas.microsoft.com/office/powerpoint/2010/main" val="3867799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TD</a:t>
            </a:r>
            <a:r>
              <a:rPr kumimoji="1" lang="ja-JP" altLang="en-US" dirty="0" smtClean="0"/>
              <a:t>法</a:t>
            </a:r>
            <a:r>
              <a:rPr kumimoji="1" lang="en-US" altLang="ja-JP" dirty="0" smtClean="0"/>
              <a:t>(</a:t>
            </a:r>
            <a:r>
              <a:rPr kumimoji="1" lang="ja-JP" altLang="en-US" dirty="0" smtClean="0"/>
              <a:t>時間差分法</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45127" y="1275348"/>
            <a:ext cx="10515600" cy="5366084"/>
          </a:xfrm>
        </p:spPr>
        <p:txBody>
          <a:bodyPr/>
          <a:lstStyle/>
          <a:p>
            <a:pPr marL="0" indent="0">
              <a:buNone/>
            </a:pPr>
            <a:r>
              <a:rPr kumimoji="1" lang="en-US" altLang="ja-JP" dirty="0" smtClean="0"/>
              <a:t>TD</a:t>
            </a:r>
            <a:r>
              <a:rPr lang="ja-JP" altLang="en-US" dirty="0"/>
              <a:t> </a:t>
            </a:r>
            <a:r>
              <a:rPr kumimoji="1" lang="en-US" altLang="ja-JP" dirty="0" smtClean="0"/>
              <a:t>=</a:t>
            </a:r>
            <a:r>
              <a:rPr lang="ja-JP" altLang="en-US" dirty="0" smtClean="0"/>
              <a:t> </a:t>
            </a:r>
            <a:r>
              <a:rPr kumimoji="1" lang="en-US" altLang="ja-JP" dirty="0" smtClean="0"/>
              <a:t>Temporal Difference</a:t>
            </a:r>
            <a:r>
              <a:rPr lang="en-US" altLang="ja-JP" dirty="0" smtClean="0"/>
              <a:t>(</a:t>
            </a:r>
            <a:r>
              <a:rPr lang="ja-JP" altLang="en-US" dirty="0" smtClean="0"/>
              <a:t>和訳：時間差分</a:t>
            </a:r>
            <a:r>
              <a:rPr lang="en-US" altLang="ja-JP" dirty="0" smtClean="0"/>
              <a:t>)</a:t>
            </a:r>
          </a:p>
          <a:p>
            <a:pPr marL="0" indent="0">
              <a:buNone/>
            </a:pPr>
            <a:r>
              <a:rPr lang="ja-JP" altLang="en-US" dirty="0" smtClean="0"/>
              <a:t>概要 </a:t>
            </a:r>
            <a:r>
              <a:rPr lang="en-US" altLang="ja-JP" dirty="0" smtClean="0"/>
              <a:t>: DP</a:t>
            </a:r>
            <a:r>
              <a:rPr lang="ja-JP" altLang="en-US" dirty="0" smtClean="0"/>
              <a:t>法と</a:t>
            </a:r>
            <a:r>
              <a:rPr lang="en-US" altLang="ja-JP" dirty="0" smtClean="0"/>
              <a:t>Mc</a:t>
            </a:r>
            <a:r>
              <a:rPr lang="ja-JP" altLang="en-US" dirty="0" smtClean="0"/>
              <a:t>法を足して</a:t>
            </a:r>
            <a:r>
              <a:rPr lang="en-US" altLang="ja-JP" dirty="0" smtClean="0"/>
              <a:t>2</a:t>
            </a:r>
            <a:r>
              <a:rPr lang="ja-JP" altLang="en-US" dirty="0" smtClean="0"/>
              <a:t>で割ったようなナニカ</a:t>
            </a:r>
            <a:endParaRPr lang="en-US" altLang="ja-JP" dirty="0" smtClean="0"/>
          </a:p>
          <a:p>
            <a:pPr marL="0" indent="0">
              <a:buNone/>
            </a:pPr>
            <a:endParaRPr kumimoji="1" lang="en-US" altLang="ja-JP" dirty="0"/>
          </a:p>
          <a:p>
            <a:pPr marL="0" indent="0">
              <a:buNone/>
            </a:pPr>
            <a:r>
              <a:rPr kumimoji="1" lang="en-US" altLang="ja-JP" dirty="0" smtClean="0"/>
              <a:t>DP</a:t>
            </a:r>
            <a:r>
              <a:rPr kumimoji="1" lang="ja-JP" altLang="en-US" dirty="0" smtClean="0"/>
              <a:t>法</a:t>
            </a:r>
            <a:endParaRPr kumimoji="1" lang="en-US" altLang="ja-JP" dirty="0" smtClean="0"/>
          </a:p>
          <a:p>
            <a:pPr marL="0" indent="0">
              <a:buNone/>
            </a:pPr>
            <a:r>
              <a:rPr lang="en-US" altLang="ja-JP" dirty="0" smtClean="0"/>
              <a:t>1step</a:t>
            </a:r>
            <a:r>
              <a:rPr lang="ja-JP" altLang="en-US" dirty="0" smtClean="0"/>
              <a:t>先</a:t>
            </a:r>
            <a:r>
              <a:rPr lang="ja-JP" altLang="en-US" dirty="0"/>
              <a:t>の</a:t>
            </a:r>
            <a:r>
              <a:rPr lang="ja-JP" altLang="en-US" dirty="0" smtClean="0"/>
              <a:t>全ての状態価値を元に</a:t>
            </a:r>
            <a:endParaRPr lang="en-US" altLang="ja-JP" dirty="0" smtClean="0"/>
          </a:p>
          <a:p>
            <a:pPr marL="0" indent="0">
              <a:buNone/>
            </a:pPr>
            <a:r>
              <a:rPr kumimoji="1" lang="ja-JP" altLang="en-US" dirty="0"/>
              <a:t>現在</a:t>
            </a:r>
            <a:r>
              <a:rPr kumimoji="1" lang="ja-JP" altLang="en-US" dirty="0" smtClean="0"/>
              <a:t>の位置の価値を更新する</a:t>
            </a:r>
            <a:endParaRPr kumimoji="1" lang="en-US" altLang="ja-JP" dirty="0" smtClean="0"/>
          </a:p>
          <a:p>
            <a:pPr marL="0" indent="0">
              <a:buNone/>
            </a:pPr>
            <a:endParaRPr kumimoji="1" lang="en-US" altLang="ja-JP" dirty="0" smtClean="0"/>
          </a:p>
          <a:p>
            <a:pPr marL="0" indent="0">
              <a:buNone/>
            </a:pPr>
            <a:r>
              <a:rPr lang="en-US" altLang="ja-JP" dirty="0" smtClean="0"/>
              <a:t>Mc</a:t>
            </a:r>
            <a:r>
              <a:rPr lang="ja-JP" altLang="en-US" dirty="0" smtClean="0"/>
              <a:t>法</a:t>
            </a:r>
            <a:endParaRPr lang="en-US" altLang="ja-JP" dirty="0" smtClean="0"/>
          </a:p>
          <a:p>
            <a:pPr marL="0" indent="0">
              <a:buNone/>
            </a:pPr>
            <a:r>
              <a:rPr kumimoji="1" lang="ja-JP" altLang="en-US" dirty="0" smtClean="0"/>
              <a:t>確率的に選択をし続け、ゴールに</a:t>
            </a:r>
            <a:endParaRPr kumimoji="1" lang="en-US" altLang="ja-JP" dirty="0" smtClean="0"/>
          </a:p>
          <a:p>
            <a:pPr marL="0" indent="0">
              <a:buNone/>
            </a:pPr>
            <a:r>
              <a:rPr lang="ja-JP" altLang="en-US" dirty="0" smtClean="0"/>
              <a:t>辿りついたとき、経路の価値を更新</a:t>
            </a:r>
            <a:endParaRPr kumimoji="1" lang="en-US" altLang="ja-JP" dirty="0"/>
          </a:p>
          <a:p>
            <a:pPr marL="0" indent="0">
              <a:buNone/>
            </a:pP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4547" y="2373989"/>
            <a:ext cx="5750971" cy="3345022"/>
          </a:xfrm>
          <a:prstGeom prst="rect">
            <a:avLst/>
          </a:prstGeom>
        </p:spPr>
      </p:pic>
    </p:spTree>
    <p:extLst>
      <p:ext uri="{BB962C8B-B14F-4D97-AF65-F5344CB8AC3E}">
        <p14:creationId xmlns:p14="http://schemas.microsoft.com/office/powerpoint/2010/main" val="3265243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TD</a:t>
            </a:r>
            <a:r>
              <a:rPr kumimoji="1" lang="ja-JP" altLang="en-US" dirty="0" smtClean="0"/>
              <a:t>法</a:t>
            </a:r>
            <a:r>
              <a:rPr kumimoji="1" lang="en-US" altLang="ja-JP" dirty="0" smtClean="0"/>
              <a:t>(</a:t>
            </a:r>
            <a:r>
              <a:rPr kumimoji="1" lang="ja-JP" altLang="en-US" dirty="0" smtClean="0"/>
              <a:t>時間差分法</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45127" y="1275348"/>
            <a:ext cx="10515600" cy="4904790"/>
          </a:xfrm>
        </p:spPr>
        <p:txBody>
          <a:bodyPr/>
          <a:lstStyle/>
          <a:p>
            <a:pPr marL="0" indent="0">
              <a:buNone/>
            </a:pPr>
            <a:r>
              <a:rPr kumimoji="1" lang="en-US" altLang="ja-JP" dirty="0" smtClean="0"/>
              <a:t>1step</a:t>
            </a:r>
            <a:r>
              <a:rPr kumimoji="1" lang="ja-JP" altLang="en-US" dirty="0" smtClean="0"/>
              <a:t>先を確率的に選択して行動し、</a:t>
            </a:r>
            <a:endParaRPr kumimoji="1" lang="en-US" altLang="ja-JP" dirty="0" smtClean="0"/>
          </a:p>
          <a:p>
            <a:pPr marL="0" indent="0">
              <a:buNone/>
            </a:pPr>
            <a:r>
              <a:rPr kumimoji="1" lang="ja-JP" altLang="en-US" dirty="0" smtClean="0"/>
              <a:t>その経験</a:t>
            </a:r>
            <a:r>
              <a:rPr kumimoji="1" lang="en-US" altLang="ja-JP" dirty="0" smtClean="0"/>
              <a:t>(</a:t>
            </a:r>
            <a:r>
              <a:rPr kumimoji="1" lang="ja-JP" altLang="en-US" dirty="0" smtClean="0"/>
              <a:t>≒試行で得られた報酬</a:t>
            </a:r>
            <a:r>
              <a:rPr kumimoji="1" lang="en-US" altLang="ja-JP" dirty="0" smtClean="0"/>
              <a:t>)</a:t>
            </a:r>
            <a:r>
              <a:rPr kumimoji="1" lang="ja-JP" altLang="en-US" dirty="0" smtClean="0"/>
              <a:t>を元に状態価値を更新する</a:t>
            </a:r>
            <a:endParaRPr kumimoji="1" lang="en-US" altLang="ja-JP" dirty="0" smtClean="0"/>
          </a:p>
          <a:p>
            <a:pPr marL="0" indent="0">
              <a:buNone/>
            </a:pPr>
            <a:endParaRPr kumimoji="1" lang="en-US" altLang="ja-JP" dirty="0" smtClean="0"/>
          </a:p>
          <a:p>
            <a:pPr marL="0" indent="0">
              <a:buNone/>
            </a:pPr>
            <a:r>
              <a:rPr lang="ja-JP" altLang="en-US" dirty="0" smtClean="0"/>
              <a:t>〇エピソードタスクでなくてもできる</a:t>
            </a:r>
            <a:endParaRPr lang="en-US" altLang="ja-JP" dirty="0" smtClean="0"/>
          </a:p>
          <a:p>
            <a:pPr marL="0" indent="0">
              <a:buNone/>
            </a:pPr>
            <a:r>
              <a:rPr kumimoji="1" lang="ja-JP" altLang="en-US" dirty="0" smtClean="0"/>
              <a:t>〇更新の頻度が高い</a:t>
            </a:r>
            <a:endParaRPr kumimoji="1" lang="en-US" altLang="ja-JP" dirty="0" smtClean="0"/>
          </a:p>
          <a:p>
            <a:pPr marL="0" indent="0">
              <a:buNone/>
            </a:pPr>
            <a:r>
              <a:rPr lang="ja-JP" altLang="en-US" dirty="0"/>
              <a:t>　</a:t>
            </a:r>
            <a:r>
              <a:rPr lang="ja-JP" altLang="en-US" dirty="0" smtClean="0"/>
              <a:t>　≒長いタスクでも収束が速い</a:t>
            </a:r>
            <a:endParaRPr lang="en-US" altLang="ja-JP" dirty="0" smtClean="0"/>
          </a:p>
          <a:p>
            <a:pPr marL="0" indent="0">
              <a:buNone/>
            </a:pPr>
            <a:r>
              <a:rPr kumimoji="1" lang="ja-JP" altLang="en-US" dirty="0" smtClean="0"/>
              <a:t>〇環境の知識がすべてなくてもできる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3844" y="2334126"/>
            <a:ext cx="4896358" cy="3015916"/>
          </a:xfrm>
          <a:prstGeom prst="rect">
            <a:avLst/>
          </a:prstGeom>
        </p:spPr>
      </p:pic>
    </p:spTree>
    <p:extLst>
      <p:ext uri="{BB962C8B-B14F-4D97-AF65-F5344CB8AC3E}">
        <p14:creationId xmlns:p14="http://schemas.microsoft.com/office/powerpoint/2010/main" val="3532322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TD</a:t>
            </a:r>
            <a:r>
              <a:rPr kumimoji="1" lang="ja-JP" altLang="en-US" dirty="0" smtClean="0"/>
              <a:t>法</a:t>
            </a:r>
            <a:r>
              <a:rPr kumimoji="1" lang="en-US" altLang="ja-JP" dirty="0" smtClean="0"/>
              <a:t>(</a:t>
            </a:r>
            <a:r>
              <a:rPr kumimoji="1" lang="ja-JP" altLang="en-US" dirty="0" smtClean="0"/>
              <a:t>時間差分法</a:t>
            </a:r>
            <a:r>
              <a:rPr kumimoji="1" lang="en-US" altLang="ja-JP" dirty="0" smtClean="0"/>
              <a:t>)</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845127" y="1275347"/>
            <a:ext cx="10040751" cy="3200847"/>
          </a:xfrm>
          <a:prstGeom prst="rect">
            <a:avLst/>
          </a:prstGeom>
        </p:spPr>
      </p:pic>
      <p:sp>
        <p:nvSpPr>
          <p:cNvPr id="6" name="テキスト ボックス 5"/>
          <p:cNvSpPr txBox="1"/>
          <p:nvPr/>
        </p:nvSpPr>
        <p:spPr>
          <a:xfrm>
            <a:off x="845127" y="5031838"/>
            <a:ext cx="9125041" cy="707886"/>
          </a:xfrm>
          <a:prstGeom prst="rect">
            <a:avLst/>
          </a:prstGeom>
          <a:noFill/>
        </p:spPr>
        <p:txBody>
          <a:bodyPr wrap="square" rtlCol="0">
            <a:spAutoFit/>
          </a:bodyPr>
          <a:lstStyle/>
          <a:p>
            <a:r>
              <a:rPr kumimoji="1" lang="ja-JP" altLang="en-US" sz="2000" dirty="0" smtClean="0"/>
              <a:t>補足：今回は</a:t>
            </a:r>
            <a:r>
              <a:rPr kumimoji="1" lang="en-US" altLang="ja-JP" sz="2000" dirty="0" smtClean="0"/>
              <a:t>1step</a:t>
            </a:r>
            <a:r>
              <a:rPr kumimoji="1" lang="ja-JP" altLang="en-US" sz="2000" dirty="0" smtClean="0"/>
              <a:t>先の情報を使って更新したが、</a:t>
            </a:r>
            <a:r>
              <a:rPr kumimoji="1" lang="en-US" altLang="ja-JP" sz="2000" dirty="0" smtClean="0"/>
              <a:t>2step</a:t>
            </a:r>
            <a:r>
              <a:rPr kumimoji="1" lang="ja-JP" altLang="en-US" sz="2000" dirty="0" smtClean="0"/>
              <a:t>先、</a:t>
            </a:r>
            <a:r>
              <a:rPr kumimoji="1" lang="en-US" altLang="ja-JP" sz="2000" dirty="0" smtClean="0"/>
              <a:t>3step</a:t>
            </a:r>
            <a:r>
              <a:rPr kumimoji="1" lang="ja-JP" altLang="en-US" sz="2000" dirty="0" smtClean="0"/>
              <a:t>先</a:t>
            </a:r>
            <a:r>
              <a:rPr lang="ja-JP" altLang="en-US" sz="2000" dirty="0" smtClean="0"/>
              <a:t>になっても可能</a:t>
            </a:r>
            <a:r>
              <a:rPr lang="en-US" altLang="ja-JP" sz="2000" dirty="0" smtClean="0"/>
              <a:t/>
            </a:r>
            <a:br>
              <a:rPr lang="en-US" altLang="ja-JP" sz="2000" dirty="0" smtClean="0"/>
            </a:br>
            <a:r>
              <a:rPr lang="ja-JP" altLang="en-US" sz="2000" dirty="0" smtClean="0"/>
              <a:t>⇒</a:t>
            </a:r>
            <a:r>
              <a:rPr lang="en-US" altLang="ja-JP" sz="2000" dirty="0" smtClean="0"/>
              <a:t>n</a:t>
            </a:r>
            <a:r>
              <a:rPr lang="ja-JP" altLang="en-US" sz="2000" dirty="0" smtClean="0"/>
              <a:t>ステップの</a:t>
            </a:r>
            <a:r>
              <a:rPr lang="en-US" altLang="ja-JP" sz="2000" dirty="0" smtClean="0"/>
              <a:t>TD</a:t>
            </a:r>
            <a:r>
              <a:rPr lang="ja-JP" altLang="en-US" sz="2000" dirty="0" smtClean="0"/>
              <a:t>法</a:t>
            </a:r>
            <a:r>
              <a:rPr lang="en-US" altLang="ja-JP" sz="2000" dirty="0" smtClean="0"/>
              <a:t>(</a:t>
            </a:r>
            <a:r>
              <a:rPr lang="ja-JP" altLang="en-US" sz="2000" dirty="0" smtClean="0"/>
              <a:t>付録</a:t>
            </a:r>
            <a:r>
              <a:rPr lang="en-US" altLang="ja-JP" sz="2000" dirty="0" smtClean="0"/>
              <a:t>B)</a:t>
            </a:r>
            <a:endParaRPr kumimoji="1" lang="ja-JP" altLang="en-US" sz="2000" dirty="0"/>
          </a:p>
        </p:txBody>
      </p:sp>
    </p:spTree>
    <p:extLst>
      <p:ext uri="{BB962C8B-B14F-4D97-AF65-F5344CB8AC3E}">
        <p14:creationId xmlns:p14="http://schemas.microsoft.com/office/powerpoint/2010/main" val="3248474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TD</a:t>
            </a:r>
            <a:r>
              <a:rPr kumimoji="1" lang="ja-JP" altLang="en-US" dirty="0" smtClean="0"/>
              <a:t>法 </a:t>
            </a:r>
            <a:r>
              <a:rPr kumimoji="1" lang="en-US" altLang="ja-JP" dirty="0" smtClean="0"/>
              <a:t>vs Mc</a:t>
            </a:r>
            <a:r>
              <a:rPr kumimoji="1" lang="ja-JP" altLang="en-US" dirty="0" smtClean="0"/>
              <a:t>法</a:t>
            </a:r>
            <a:endParaRPr kumimoji="1" lang="ja-JP" altLang="en-US" dirty="0"/>
          </a:p>
        </p:txBody>
      </p:sp>
      <p:sp>
        <p:nvSpPr>
          <p:cNvPr id="3" name="コンテンツ プレースホルダー 2"/>
          <p:cNvSpPr>
            <a:spLocks noGrp="1"/>
          </p:cNvSpPr>
          <p:nvPr>
            <p:ph idx="1"/>
          </p:nvPr>
        </p:nvSpPr>
        <p:spPr>
          <a:xfrm>
            <a:off x="845127" y="1275348"/>
            <a:ext cx="10515600" cy="5366084"/>
          </a:xfrm>
        </p:spPr>
        <p:txBody>
          <a:bodyPr/>
          <a:lstStyle/>
          <a:p>
            <a:pPr marL="0" indent="0">
              <a:buNone/>
            </a:pPr>
            <a:r>
              <a:rPr kumimoji="1" lang="ja-JP" altLang="en-US" dirty="0" smtClean="0"/>
              <a:t>エピソードタスクにおいて、どっちでもできる</a:t>
            </a:r>
            <a:endParaRPr lang="en-US" altLang="ja-JP" dirty="0"/>
          </a:p>
          <a:p>
            <a:pPr marL="0" indent="0">
              <a:buNone/>
            </a:pPr>
            <a:r>
              <a:rPr kumimoji="1" lang="ja-JP" altLang="en-US" u="sng" dirty="0" smtClean="0"/>
              <a:t>理論的には</a:t>
            </a:r>
            <a:r>
              <a:rPr kumimoji="1" lang="ja-JP" altLang="en-US" dirty="0" smtClean="0"/>
              <a:t>優劣はない</a:t>
            </a:r>
            <a:endParaRPr kumimoji="1" lang="en-US" altLang="ja-JP" dirty="0" smtClean="0"/>
          </a:p>
          <a:p>
            <a:pPr marL="0" indent="0">
              <a:buNone/>
            </a:pPr>
            <a:endParaRPr lang="en-US" altLang="ja-JP" dirty="0" smtClean="0"/>
          </a:p>
          <a:p>
            <a:pPr marL="0" indent="0">
              <a:buNone/>
            </a:pPr>
            <a:r>
              <a:rPr lang="ja-JP" altLang="en-US" dirty="0"/>
              <a:t>実際</a:t>
            </a:r>
            <a:r>
              <a:rPr lang="ja-JP" altLang="en-US" dirty="0" smtClean="0"/>
              <a:t>は</a:t>
            </a:r>
            <a:r>
              <a:rPr lang="en-US" altLang="ja-JP" dirty="0" smtClean="0"/>
              <a:t>…</a:t>
            </a:r>
          </a:p>
          <a:p>
            <a:pPr marL="0" indent="0">
              <a:buNone/>
            </a:pPr>
            <a:r>
              <a:rPr lang="en-US" altLang="ja-JP" dirty="0" smtClean="0">
                <a:solidFill>
                  <a:srgbClr val="FF0000"/>
                </a:solidFill>
              </a:rPr>
              <a:t>TD</a:t>
            </a:r>
            <a:r>
              <a:rPr lang="ja-JP" altLang="en-US" dirty="0" smtClean="0">
                <a:solidFill>
                  <a:srgbClr val="FF0000"/>
                </a:solidFill>
              </a:rPr>
              <a:t>法の方がよいことが多い</a:t>
            </a:r>
            <a:endParaRPr lang="en-US" altLang="ja-JP" dirty="0" smtClean="0"/>
          </a:p>
          <a:p>
            <a:pPr marL="0" indent="0">
              <a:buNone/>
            </a:pPr>
            <a:r>
              <a:rPr lang="ja-JP" altLang="en-US" dirty="0" smtClean="0"/>
              <a:t>∵</a:t>
            </a:r>
            <a:r>
              <a:rPr lang="en-US" altLang="ja-JP" dirty="0" smtClean="0"/>
              <a:t>Mc</a:t>
            </a:r>
            <a:r>
              <a:rPr lang="ja-JP" altLang="en-US" dirty="0" smtClean="0"/>
              <a:t>法はゴールに辿りついてから状態価値を更新する</a:t>
            </a:r>
            <a:endParaRPr lang="en-US" altLang="ja-JP" dirty="0" smtClean="0"/>
          </a:p>
          <a:p>
            <a:pPr marL="0" indent="0">
              <a:buNone/>
            </a:pPr>
            <a:r>
              <a:rPr lang="ja-JP" altLang="en-US" dirty="0"/>
              <a:t>　</a:t>
            </a:r>
            <a:r>
              <a:rPr lang="ja-JP" altLang="en-US" dirty="0" smtClean="0"/>
              <a:t>　≒状態価値の更新スパンが</a:t>
            </a:r>
            <a:r>
              <a:rPr lang="ja-JP" altLang="en-US" dirty="0" smtClean="0">
                <a:solidFill>
                  <a:srgbClr val="0070C0"/>
                </a:solidFill>
              </a:rPr>
              <a:t>長い</a:t>
            </a:r>
            <a:endParaRPr lang="en-US" altLang="ja-JP" dirty="0" smtClean="0">
              <a:solidFill>
                <a:srgbClr val="0070C0"/>
              </a:solidFill>
            </a:endParaRPr>
          </a:p>
          <a:p>
            <a:pPr marL="0" indent="0">
              <a:buNone/>
            </a:pPr>
            <a:r>
              <a:rPr lang="ja-JP" altLang="en-US" dirty="0"/>
              <a:t>　</a:t>
            </a:r>
            <a:r>
              <a:rPr lang="ja-JP" altLang="en-US" dirty="0" smtClean="0"/>
              <a:t>　≒最初のよくない方策</a:t>
            </a:r>
            <a:r>
              <a:rPr lang="en-US" altLang="ja-JP" dirty="0" smtClean="0"/>
              <a:t>(</a:t>
            </a:r>
            <a:r>
              <a:rPr lang="ja-JP" altLang="en-US" dirty="0" smtClean="0"/>
              <a:t>ランダムな方策</a:t>
            </a:r>
            <a:r>
              <a:rPr lang="en-US" altLang="ja-JP" dirty="0" smtClean="0"/>
              <a:t>)</a:t>
            </a:r>
            <a:r>
              <a:rPr lang="ja-JP" altLang="en-US" dirty="0" smtClean="0"/>
              <a:t>を試す時間が</a:t>
            </a:r>
            <a:r>
              <a:rPr lang="ja-JP" altLang="en-US" dirty="0" smtClean="0">
                <a:solidFill>
                  <a:srgbClr val="0070C0"/>
                </a:solidFill>
              </a:rPr>
              <a:t>長い</a:t>
            </a:r>
            <a:endParaRPr lang="en-US" altLang="ja-JP" dirty="0">
              <a:solidFill>
                <a:srgbClr val="0070C0"/>
              </a:solidFill>
            </a:endParaRPr>
          </a:p>
          <a:p>
            <a:pPr marL="0" indent="0">
              <a:buNone/>
            </a:pPr>
            <a:r>
              <a:rPr kumimoji="1" lang="ja-JP" altLang="en-US" dirty="0" smtClean="0"/>
              <a:t>　また、</a:t>
            </a:r>
            <a:r>
              <a:rPr kumimoji="1" lang="en-US" altLang="ja-JP" dirty="0" smtClean="0"/>
              <a:t>Mc</a:t>
            </a:r>
            <a:r>
              <a:rPr kumimoji="1" lang="ja-JP" altLang="en-US" dirty="0" smtClean="0"/>
              <a:t>法は分散が大きくなりやすい</a:t>
            </a:r>
            <a:endParaRPr kumimoji="1" lang="en-US" altLang="ja-JP" dirty="0" smtClean="0"/>
          </a:p>
          <a:p>
            <a:pPr marL="0" indent="0">
              <a:buNone/>
            </a:pPr>
            <a:r>
              <a:rPr lang="ja-JP" altLang="en-US" dirty="0"/>
              <a:t>　</a:t>
            </a:r>
            <a:r>
              <a:rPr lang="ja-JP" altLang="en-US" dirty="0" smtClean="0"/>
              <a:t>　</a:t>
            </a:r>
            <a:r>
              <a:rPr kumimoji="1" lang="en-US" altLang="ja-JP" dirty="0" smtClean="0"/>
              <a:t>(</a:t>
            </a:r>
            <a:r>
              <a:rPr kumimoji="1" lang="ja-JP" altLang="en-US" dirty="0" smtClean="0"/>
              <a:t>間違えた方針のまま最後まで突き進むことがあるため</a:t>
            </a:r>
            <a:r>
              <a:rPr kumimoji="1" lang="en-US" altLang="ja-JP" dirty="0" smtClean="0"/>
              <a:t>)</a:t>
            </a:r>
            <a:endParaRPr kumimoji="1" lang="ja-JP" altLang="en-US" dirty="0"/>
          </a:p>
        </p:txBody>
      </p:sp>
    </p:spTree>
    <p:extLst>
      <p:ext uri="{BB962C8B-B14F-4D97-AF65-F5344CB8AC3E}">
        <p14:creationId xmlns:p14="http://schemas.microsoft.com/office/powerpoint/2010/main" val="86510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TD</a:t>
            </a:r>
            <a:r>
              <a:rPr kumimoji="1" lang="ja-JP" altLang="en-US" dirty="0" smtClean="0"/>
              <a:t>法</a:t>
            </a:r>
            <a:r>
              <a:rPr kumimoji="1" lang="en-US" altLang="ja-JP" dirty="0" smtClean="0"/>
              <a:t>(</a:t>
            </a:r>
            <a:r>
              <a:rPr kumimoji="1" lang="ja-JP" altLang="en-US" dirty="0" smtClean="0"/>
              <a:t>時間差分法</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lstStyle/>
          <a:p>
            <a:pPr marL="0" indent="0">
              <a:buNone/>
            </a:pPr>
            <a:r>
              <a:rPr kumimoji="1" lang="ja-JP" altLang="en-US" dirty="0" smtClean="0"/>
              <a:t>実装した。</a:t>
            </a:r>
            <a:endParaRPr kumimoji="1" lang="en-US" altLang="ja-JP" dirty="0" smtClean="0"/>
          </a:p>
          <a:p>
            <a:pPr marL="0" indent="0">
              <a:buNone/>
            </a:pPr>
            <a:endParaRPr kumimoji="1" lang="en-US" altLang="ja-JP" dirty="0" smtClean="0"/>
          </a:p>
          <a:p>
            <a:pPr marL="0" indent="0">
              <a:buNone/>
            </a:pPr>
            <a:r>
              <a:rPr kumimoji="1" lang="ja-JP" altLang="en-US" dirty="0" smtClean="0"/>
              <a:t>実行結果</a:t>
            </a:r>
            <a:r>
              <a:rPr kumimoji="1" lang="en-US" altLang="ja-JP" dirty="0" smtClean="0"/>
              <a:t>(</a:t>
            </a:r>
            <a:r>
              <a:rPr kumimoji="1" lang="ja-JP" altLang="en-US" dirty="0" smtClean="0"/>
              <a:t>上下反転</a:t>
            </a:r>
            <a:r>
              <a:rPr kumimoji="1" lang="en-US" altLang="ja-JP" dirty="0" smtClean="0"/>
              <a:t>)</a:t>
            </a:r>
          </a:p>
          <a:p>
            <a:pPr marL="0" indent="0">
              <a:buNone/>
            </a:pPr>
            <a:endParaRPr lang="en-US" altLang="ja-JP" dirty="0"/>
          </a:p>
          <a:p>
            <a:pPr marL="0" indent="0">
              <a:buNone/>
            </a:pPr>
            <a:endParaRPr kumimoji="1" lang="en-US" altLang="ja-JP" dirty="0" smtClean="0"/>
          </a:p>
          <a:p>
            <a:pPr marL="0" indent="0">
              <a:buNone/>
            </a:pPr>
            <a:r>
              <a:rPr lang="ja-JP" altLang="en-US" dirty="0"/>
              <a:t>おおむね一致</a:t>
            </a:r>
            <a:r>
              <a:rPr lang="ja-JP" altLang="en-US" dirty="0" smtClean="0"/>
              <a:t>した。</a:t>
            </a:r>
            <a:endParaRPr kumimoji="1" lang="ja-JP" altLang="en-US" dirty="0"/>
          </a:p>
        </p:txBody>
      </p:sp>
      <p:pic>
        <p:nvPicPr>
          <p:cNvPr id="4" name="図 3"/>
          <p:cNvPicPr>
            <a:picLocks noChangeAspect="1"/>
          </p:cNvPicPr>
          <p:nvPr/>
        </p:nvPicPr>
        <p:blipFill>
          <a:blip r:embed="rId2"/>
          <a:stretch>
            <a:fillRect/>
          </a:stretch>
        </p:blipFill>
        <p:spPr>
          <a:xfrm>
            <a:off x="845127" y="2760962"/>
            <a:ext cx="5002230" cy="90465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6737" y="1373383"/>
            <a:ext cx="5516992" cy="3294870"/>
          </a:xfrm>
          <a:prstGeom prst="rect">
            <a:avLst/>
          </a:prstGeom>
        </p:spPr>
      </p:pic>
    </p:spTree>
    <p:extLst>
      <p:ext uri="{BB962C8B-B14F-4D97-AF65-F5344CB8AC3E}">
        <p14:creationId xmlns:p14="http://schemas.microsoft.com/office/powerpoint/2010/main" val="373693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SARSA</a:t>
            </a:r>
            <a:endParaRPr kumimoji="1" lang="ja-JP" altLang="en-US" dirty="0"/>
          </a:p>
        </p:txBody>
      </p:sp>
      <p:sp>
        <p:nvSpPr>
          <p:cNvPr id="3" name="コンテンツ プレースホルダー 2"/>
          <p:cNvSpPr>
            <a:spLocks noGrp="1"/>
          </p:cNvSpPr>
          <p:nvPr>
            <p:ph idx="1"/>
          </p:nvPr>
        </p:nvSpPr>
        <p:spPr>
          <a:xfrm>
            <a:off x="845127" y="1275348"/>
            <a:ext cx="10515600" cy="5165558"/>
          </a:xfrm>
        </p:spPr>
        <p:txBody>
          <a:bodyPr/>
          <a:lstStyle/>
          <a:p>
            <a:pPr marL="0" indent="0">
              <a:buNone/>
            </a:pPr>
            <a:r>
              <a:rPr lang="en-US" altLang="ja-JP" dirty="0" smtClean="0"/>
              <a:t>TD</a:t>
            </a:r>
            <a:r>
              <a:rPr lang="ja-JP" altLang="en-US" dirty="0" smtClean="0"/>
              <a:t>法は方策評価アルゴリズムだった。</a:t>
            </a:r>
            <a:endParaRPr lang="en-US" altLang="ja-JP" dirty="0" smtClean="0"/>
          </a:p>
          <a:p>
            <a:pPr marL="0" indent="0">
              <a:buNone/>
            </a:pPr>
            <a:r>
              <a:rPr kumimoji="1" lang="ja-JP" altLang="en-US" dirty="0" smtClean="0"/>
              <a:t>⇒次は方策制御アルゴリズム</a:t>
            </a:r>
            <a:endParaRPr kumimoji="1" lang="en-US" altLang="ja-JP" dirty="0" smtClean="0"/>
          </a:p>
          <a:p>
            <a:pPr marL="0" indent="0">
              <a:buNone/>
            </a:pPr>
            <a:endParaRPr lang="en-US" altLang="ja-JP" dirty="0"/>
          </a:p>
          <a:p>
            <a:pPr marL="0" indent="0">
              <a:buNone/>
            </a:pPr>
            <a:r>
              <a:rPr kumimoji="1" lang="ja-JP" altLang="en-US" dirty="0" smtClean="0"/>
              <a:t>方策制御アルゴリズムの一つ</a:t>
            </a:r>
            <a:r>
              <a:rPr kumimoji="1" lang="en-US" altLang="ja-JP" dirty="0" smtClean="0">
                <a:solidFill>
                  <a:srgbClr val="FF0000"/>
                </a:solidFill>
              </a:rPr>
              <a:t>SARSA</a:t>
            </a:r>
          </a:p>
          <a:p>
            <a:pPr marL="0" indent="0">
              <a:buNone/>
            </a:pPr>
            <a:endParaRPr kumimoji="1" lang="en-US" altLang="ja-JP" dirty="0" smtClean="0"/>
          </a:p>
          <a:p>
            <a:pPr marL="0" indent="0">
              <a:buNone/>
            </a:pPr>
            <a:r>
              <a:rPr lang="ja-JP" altLang="en-US" dirty="0" smtClean="0"/>
              <a:t>補足</a:t>
            </a:r>
            <a:endParaRPr lang="en-US" altLang="ja-JP" dirty="0" smtClean="0"/>
          </a:p>
          <a:p>
            <a:pPr marL="0" indent="0">
              <a:buNone/>
            </a:pPr>
            <a:r>
              <a:rPr kumimoji="1" lang="ja-JP" altLang="en-US" dirty="0" smtClean="0"/>
              <a:t>方策オン型 </a:t>
            </a:r>
            <a:r>
              <a:rPr kumimoji="1" lang="en-US" altLang="ja-JP" dirty="0" smtClean="0"/>
              <a:t>:</a:t>
            </a:r>
            <a:r>
              <a:rPr lang="ja-JP" altLang="en-US" dirty="0"/>
              <a:t> </a:t>
            </a:r>
            <a:r>
              <a:rPr lang="ja-JP" altLang="en-US" dirty="0" smtClean="0"/>
              <a:t>探索と活用を分けない</a:t>
            </a:r>
            <a:endParaRPr lang="en-US" altLang="ja-JP" dirty="0" smtClean="0"/>
          </a:p>
          <a:p>
            <a:pPr marL="0" indent="0">
              <a:buNone/>
            </a:pPr>
            <a:r>
              <a:rPr kumimoji="1" lang="ja-JP" altLang="en-US" dirty="0" smtClean="0"/>
              <a:t>方策オフ型 </a:t>
            </a:r>
            <a:r>
              <a:rPr kumimoji="1" lang="en-US" altLang="ja-JP" dirty="0" smtClean="0"/>
              <a:t>: </a:t>
            </a:r>
            <a:r>
              <a:rPr kumimoji="1" lang="ja-JP" altLang="en-US" dirty="0" smtClean="0"/>
              <a:t>探索と活用を分けて行う</a:t>
            </a:r>
            <a:endParaRPr kumimoji="1" lang="en-US" altLang="ja-JP" dirty="0" smtClean="0"/>
          </a:p>
        </p:txBody>
      </p:sp>
    </p:spTree>
    <p:extLst>
      <p:ext uri="{BB962C8B-B14F-4D97-AF65-F5344CB8AC3E}">
        <p14:creationId xmlns:p14="http://schemas.microsoft.com/office/powerpoint/2010/main" val="4281076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909587"/>
          </a:xfrm>
        </p:spPr>
        <p:txBody>
          <a:bodyPr/>
          <a:lstStyle/>
          <a:p>
            <a:r>
              <a:rPr kumimoji="1" lang="en-US" altLang="ja-JP" dirty="0" smtClean="0"/>
              <a:t>SARSA</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845127" y="1275347"/>
            <a:ext cx="10515600" cy="2860390"/>
          </a:xfrm>
          <a:prstGeom prst="rect">
            <a:avLst/>
          </a:prstGeom>
        </p:spPr>
      </p:pic>
      <p:sp>
        <p:nvSpPr>
          <p:cNvPr id="6" name="線吹き出し 1 (枠付き) 5"/>
          <p:cNvSpPr/>
          <p:nvPr/>
        </p:nvSpPr>
        <p:spPr>
          <a:xfrm>
            <a:off x="3849010" y="5045324"/>
            <a:ext cx="2800443" cy="652130"/>
          </a:xfrm>
          <a:prstGeom prst="borderCallout1">
            <a:avLst>
              <a:gd name="adj1" fmla="val 78857"/>
              <a:gd name="adj2" fmla="val -120"/>
              <a:gd name="adj3" fmla="val -147449"/>
              <a:gd name="adj4" fmla="val -1490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この更新式で更新を行う</a:t>
            </a:r>
            <a:endParaRPr kumimoji="1" lang="ja-JP" altLang="en-US" dirty="0"/>
          </a:p>
        </p:txBody>
      </p:sp>
    </p:spTree>
    <p:extLst>
      <p:ext uri="{BB962C8B-B14F-4D97-AF65-F5344CB8AC3E}">
        <p14:creationId xmlns:p14="http://schemas.microsoft.com/office/powerpoint/2010/main" val="3673978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TM02900720[[fn=インテグラル]]</Template>
  <TotalTime>8888</TotalTime>
  <Words>543</Words>
  <Application>Microsoft Office PowerPoint</Application>
  <PresentationFormat>ワイド画面</PresentationFormat>
  <Paragraphs>127</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Meiryo UI</vt:lpstr>
      <vt:lpstr>ＭＳ Ｐゴシック</vt:lpstr>
      <vt:lpstr>Calibri</vt:lpstr>
      <vt:lpstr>Calibri Light</vt:lpstr>
      <vt:lpstr>Cambria Math</vt:lpstr>
      <vt:lpstr>Wingdings 2</vt:lpstr>
      <vt:lpstr>HDOfficeLightV0</vt:lpstr>
      <vt:lpstr>ゼロから作る Deep Learning 4 機械学習編</vt:lpstr>
      <vt:lpstr>今までの解法</vt:lpstr>
      <vt:lpstr>TD法(時間差分法)</vt:lpstr>
      <vt:lpstr>TD法(時間差分法)</vt:lpstr>
      <vt:lpstr>TD法(時間差分法)</vt:lpstr>
      <vt:lpstr>TD法 vs Mc法</vt:lpstr>
      <vt:lpstr>TD法(時間差分法)</vt:lpstr>
      <vt:lpstr>SARSA</vt:lpstr>
      <vt:lpstr>SARSA</vt:lpstr>
      <vt:lpstr>SARSA</vt:lpstr>
      <vt:lpstr>SARSA</vt:lpstr>
      <vt:lpstr>重点サンプリング</vt:lpstr>
      <vt:lpstr>SARSA(方策オフ型)</vt:lpstr>
      <vt:lpstr>Q学習</vt:lpstr>
      <vt:lpstr>Q学習</vt:lpstr>
      <vt:lpstr>Q学習</vt:lpstr>
      <vt:lpstr>分布モデル・サンプルモデル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ゼロから作る Deep Learning 4 機械学習編</dc:title>
  <dc:creator>bokuzin</dc:creator>
  <cp:lastModifiedBy>Microsoft アカウント</cp:lastModifiedBy>
  <cp:revision>89</cp:revision>
  <dcterms:created xsi:type="dcterms:W3CDTF">2023-11-20T13:33:31Z</dcterms:created>
  <dcterms:modified xsi:type="dcterms:W3CDTF">2023-12-13T01:48:13Z</dcterms:modified>
</cp:coreProperties>
</file>