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62" r:id="rId13"/>
    <p:sldId id="263" r:id="rId14"/>
    <p:sldId id="257" r:id="rId15"/>
    <p:sldId id="277" r:id="rId16"/>
    <p:sldId id="283" r:id="rId17"/>
    <p:sldId id="278" r:id="rId18"/>
    <p:sldId id="284" r:id="rId19"/>
    <p:sldId id="285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DFFB8-5D2E-4B31-86A4-ADA063AF7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Clase 1.</a:t>
            </a:r>
            <a:br>
              <a:rPr lang="es-MX" dirty="0"/>
            </a:br>
            <a:r>
              <a:rPr lang="es-MX" dirty="0"/>
              <a:t>Introducción.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9A3B68-11E7-46C8-98E9-A20C47928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Lenguajes</a:t>
            </a:r>
          </a:p>
          <a:p>
            <a:r>
              <a:rPr lang="es-MX" dirty="0"/>
              <a:t>Inducción Estructural</a:t>
            </a:r>
          </a:p>
          <a:p>
            <a:r>
              <a:rPr lang="es-MX" dirty="0"/>
              <a:t>Gramáticas</a:t>
            </a:r>
          </a:p>
        </p:txBody>
      </p:sp>
    </p:spTree>
    <p:extLst>
      <p:ext uri="{BB962C8B-B14F-4D97-AF65-F5344CB8AC3E}">
        <p14:creationId xmlns:p14="http://schemas.microsoft.com/office/powerpoint/2010/main" val="297028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8112E-0D08-45BA-8496-9185BB79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lenguajes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57AE1C-41D4-46B7-A8AE-663A6150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Unión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e>
                    </m:d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𝑏𝑎𝑐</m:t>
                        </m:r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Clausura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𝑎𝑏𝑎𝑑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𝑎𝑐𝑎𝑏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𝑎𝑐𝑎𝑐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𝑎𝑐𝑎𝑑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𝑎𝑑𝑎𝑏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𝑎𝑑𝑎𝑐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𝑎𝑑𝑎𝑑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,…..</m:t>
                        </m:r>
                      </m:e>
                    </m:d>
                  </m:oMath>
                </a14:m>
                <a:endParaRPr lang="es-MX" dirty="0"/>
              </a:p>
              <a:p>
                <a:r>
                  <a:rPr lang="es-MX" dirty="0"/>
                  <a:t>Reversa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e>
                    </m: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57AE1C-41D4-46B7-A8AE-663A6150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B2E9-9BCF-418E-B03C-0987F7AA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Inducción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C6352-F27C-4204-B289-B78F4CD9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>
                <a:effectLst/>
                <a:ea typeface="Times New Roman" panose="02020603050405020304" pitchFamily="18" charset="0"/>
              </a:rPr>
              <a:t>Las </a:t>
            </a:r>
            <a:r>
              <a:rPr lang="es-AR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definiciones recursivas </a:t>
            </a:r>
            <a:r>
              <a:rPr lang="es-AR" sz="1800" dirty="0">
                <a:effectLst/>
                <a:ea typeface="Times New Roman" panose="02020603050405020304" pitchFamily="18" charset="0"/>
              </a:rPr>
              <a:t>tienen:</a:t>
            </a:r>
          </a:p>
          <a:p>
            <a:pPr lvl="1"/>
            <a:r>
              <a:rPr lang="es-AR" sz="1800" b="1" i="1" dirty="0">
                <a:effectLst/>
                <a:ea typeface="Times New Roman" panose="02020603050405020304" pitchFamily="18" charset="0"/>
              </a:rPr>
              <a:t>un caso base</a:t>
            </a:r>
            <a:r>
              <a:rPr lang="es-AR" sz="1800" dirty="0">
                <a:effectLst/>
                <a:ea typeface="Times New Roman" panose="02020603050405020304" pitchFamily="18" charset="0"/>
              </a:rPr>
              <a:t>, en el que se definen una o más estructuras elementales, </a:t>
            </a:r>
          </a:p>
          <a:p>
            <a:pPr lvl="1"/>
            <a:r>
              <a:rPr lang="es-AR" sz="1800" dirty="0">
                <a:effectLst/>
                <a:ea typeface="Times New Roman" panose="02020603050405020304" pitchFamily="18" charset="0"/>
              </a:rPr>
              <a:t>y </a:t>
            </a:r>
            <a:r>
              <a:rPr lang="es-AR" sz="1800" b="1" i="1" dirty="0">
                <a:effectLst/>
                <a:ea typeface="Times New Roman" panose="02020603050405020304" pitchFamily="18" charset="0"/>
              </a:rPr>
              <a:t>un paso de inducción</a:t>
            </a:r>
            <a:r>
              <a:rPr lang="es-AR" sz="1800" dirty="0">
                <a:effectLst/>
                <a:ea typeface="Times New Roman" panose="02020603050405020304" pitchFamily="18" charset="0"/>
              </a:rPr>
              <a:t>, en el que se definen estructuras más complejas en términos de estructuras previamente definidas.</a:t>
            </a:r>
            <a:endParaRPr lang="es-MX" sz="1800" dirty="0">
              <a:effectLst/>
              <a:ea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+mj-lt"/>
                <a:ea typeface="Times New Roman" panose="02020603050405020304" pitchFamily="18" charset="0"/>
              </a:rPr>
              <a:t>Cuando tenemos una definición recursiva, se pueden probar teoremas acerca de ella utilizando </a:t>
            </a:r>
            <a:r>
              <a:rPr lang="es-AR" sz="1800" b="1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inducción estructural</a:t>
            </a:r>
            <a:r>
              <a:rPr lang="es-AR" sz="1800" b="1" i="1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r>
              <a:rPr lang="es-AR" sz="1800" dirty="0">
                <a:effectLst/>
                <a:latin typeface="+mj-lt"/>
                <a:ea typeface="Times New Roman" panose="02020603050405020304" pitchFamily="18" charset="0"/>
              </a:rPr>
              <a:t>Sea P(X) una proposición acerca de estructuras X definidas mediante alguna definición recursiva determinada.</a:t>
            </a:r>
            <a:endParaRPr lang="es-MX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s-MX" sz="1800" dirty="0">
                <a:latin typeface="+mj-lt"/>
              </a:rPr>
              <a:t>Como </a:t>
            </a:r>
            <a:r>
              <a:rPr lang="es-MX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base </a:t>
            </a:r>
            <a:r>
              <a:rPr lang="es-MX" sz="1800" dirty="0">
                <a:latin typeface="+mj-lt"/>
              </a:rPr>
              <a:t>se prueba P(x) para x = caso base de la definición.</a:t>
            </a:r>
          </a:p>
          <a:p>
            <a:pPr marL="800100" lvl="1" indent="-342900">
              <a:buAutoNum type="arabicPeriod"/>
            </a:pPr>
            <a:r>
              <a:rPr lang="es-MX" sz="1800" dirty="0">
                <a:latin typeface="+mj-lt"/>
              </a:rPr>
              <a:t>Para el </a:t>
            </a:r>
            <a:r>
              <a:rPr lang="es-MX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paso de inducción </a:t>
            </a:r>
            <a:r>
              <a:rPr lang="es-MX" sz="1800" dirty="0">
                <a:latin typeface="+mj-lt"/>
              </a:rPr>
              <a:t>se toma una estructura X que está formada a partir de Y</a:t>
            </a:r>
            <a:r>
              <a:rPr lang="es-MX" sz="1800" baseline="-25000" dirty="0">
                <a:latin typeface="+mj-lt"/>
              </a:rPr>
              <a:t>1</a:t>
            </a:r>
            <a:r>
              <a:rPr lang="es-MX" sz="1800" dirty="0">
                <a:latin typeface="+mj-lt"/>
              </a:rPr>
              <a:t>,Y</a:t>
            </a:r>
            <a:r>
              <a:rPr lang="es-MX" sz="1800" baseline="-25000" dirty="0">
                <a:latin typeface="+mj-lt"/>
              </a:rPr>
              <a:t>2</a:t>
            </a:r>
            <a:r>
              <a:rPr lang="es-MX" sz="1800" dirty="0">
                <a:latin typeface="+mj-lt"/>
              </a:rPr>
              <a:t>,..Y</a:t>
            </a:r>
            <a:r>
              <a:rPr lang="es-MX" sz="1800" baseline="-25000" dirty="0">
                <a:latin typeface="+mj-lt"/>
              </a:rPr>
              <a:t>k</a:t>
            </a:r>
            <a:r>
              <a:rPr lang="es-MX" sz="1800" dirty="0">
                <a:latin typeface="+mj-lt"/>
              </a:rPr>
              <a:t>, se dan por ciertas P(Y</a:t>
            </a:r>
            <a:r>
              <a:rPr lang="es-MX" sz="1800" baseline="-25000" dirty="0">
                <a:latin typeface="+mj-lt"/>
              </a:rPr>
              <a:t>1</a:t>
            </a:r>
            <a:r>
              <a:rPr lang="es-MX" sz="1800" dirty="0">
                <a:latin typeface="+mj-lt"/>
              </a:rPr>
              <a:t>), P(Y</a:t>
            </a:r>
            <a:r>
              <a:rPr lang="es-MX" sz="1800" baseline="-25000" dirty="0">
                <a:latin typeface="+mj-lt"/>
              </a:rPr>
              <a:t>2</a:t>
            </a:r>
            <a:r>
              <a:rPr lang="es-MX" sz="1800" dirty="0">
                <a:latin typeface="+mj-lt"/>
              </a:rPr>
              <a:t>), …., P(</a:t>
            </a:r>
            <a:r>
              <a:rPr lang="es-MX" sz="1800" dirty="0" err="1">
                <a:latin typeface="+mj-lt"/>
              </a:rPr>
              <a:t>Y</a:t>
            </a:r>
            <a:r>
              <a:rPr lang="es-MX" sz="1800" baseline="-25000" dirty="0" err="1">
                <a:latin typeface="+mj-lt"/>
              </a:rPr>
              <a:t>k</a:t>
            </a:r>
            <a:r>
              <a:rPr lang="es-MX" sz="1800" dirty="0">
                <a:latin typeface="+mj-lt"/>
              </a:rPr>
              <a:t>) y se usan para demostrar P(X)</a:t>
            </a:r>
          </a:p>
        </p:txBody>
      </p:sp>
    </p:spTree>
    <p:extLst>
      <p:ext uri="{BB962C8B-B14F-4D97-AF65-F5344CB8AC3E}">
        <p14:creationId xmlns:p14="http://schemas.microsoft.com/office/powerpoint/2010/main" val="20976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4AFF-40FA-4024-A85F-26759EB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3F475-BC67-4D07-9325-067BE6D7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5569"/>
            <a:ext cx="9613861" cy="1813975"/>
          </a:xfrm>
        </p:spPr>
        <p:txBody>
          <a:bodyPr>
            <a:normAutofit lnSpcReduction="10000"/>
          </a:bodyPr>
          <a:lstStyle/>
          <a:p>
            <a:r>
              <a:rPr lang="es-AR" sz="18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Definición recursiva de un </a:t>
            </a:r>
            <a:r>
              <a:rPr lang="es-AR" sz="1800" b="1" cap="small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árbol:</a:t>
            </a:r>
            <a:endParaRPr lang="es-MX" sz="18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s-AR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s-A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un único nodo es un árbol.</a:t>
            </a:r>
            <a:endParaRPr lang="es-MX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Paso inductivo</a:t>
            </a:r>
            <a:r>
              <a:rPr lang="es-A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 T</a:t>
            </a:r>
            <a:r>
              <a:rPr lang="es-AR" sz="18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s-AR" sz="18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s-AR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80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son árboles, se puede construir un nuevo árbol de la siguiente manera:</a:t>
            </a:r>
            <a:endParaRPr lang="es-MX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1125855" algn="l"/>
              </a:tabLst>
            </a:pPr>
            <a:r>
              <a:rPr lang="es-AR" sz="1600" dirty="0">
                <a:effectLst/>
                <a:latin typeface="+mj-lt"/>
                <a:ea typeface="Times New Roman" panose="02020603050405020304" pitchFamily="18" charset="0"/>
              </a:rPr>
              <a:t>se comienza con un nuevo  nodo (N), que es la raíz del árbol.</a:t>
            </a:r>
            <a:endParaRPr lang="es-MX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1125855" algn="l"/>
              </a:tabLst>
            </a:pPr>
            <a:r>
              <a:rPr lang="es-AR" sz="1600" dirty="0">
                <a:effectLst/>
                <a:latin typeface="+mj-lt"/>
                <a:ea typeface="Times New Roman" panose="02020603050405020304" pitchFamily="18" charset="0"/>
              </a:rPr>
              <a:t>se añaden arcos desde el nodo N hasta las raíces de cada uno de los árboles 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</a:rPr>
              <a:t>1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</a:rPr>
              <a:t>, 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</a:rPr>
              <a:t>, … </a:t>
            </a:r>
            <a:r>
              <a:rPr lang="es-AR" sz="1600" dirty="0" err="1">
                <a:effectLst/>
                <a:latin typeface="+mj-lt"/>
                <a:ea typeface="Times New Roman" panose="02020603050405020304" pitchFamily="18" charset="0"/>
              </a:rPr>
              <a:t>T</a:t>
            </a:r>
            <a:r>
              <a:rPr lang="es-AR" sz="1600" baseline="-25000" dirty="0" err="1">
                <a:effectLst/>
                <a:latin typeface="+mj-lt"/>
                <a:ea typeface="Times New Roman" panose="02020603050405020304" pitchFamily="18" charset="0"/>
              </a:rPr>
              <a:t>k</a:t>
            </a:r>
            <a:endParaRPr lang="es-MX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s-MX" dirty="0">
              <a:latin typeface="+mj-lt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929A646-AB33-47C8-A20A-B051A38FA032}"/>
              </a:ext>
            </a:extLst>
          </p:cNvPr>
          <p:cNvSpPr/>
          <p:nvPr/>
        </p:nvSpPr>
        <p:spPr>
          <a:xfrm>
            <a:off x="6094918" y="2137702"/>
            <a:ext cx="870183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A69A128B-CF58-43EB-9161-3655228E19EE}"/>
              </a:ext>
            </a:extLst>
          </p:cNvPr>
          <p:cNvGrpSpPr/>
          <p:nvPr/>
        </p:nvGrpSpPr>
        <p:grpSpPr>
          <a:xfrm>
            <a:off x="3783496" y="3723464"/>
            <a:ext cx="3334302" cy="1705445"/>
            <a:chOff x="3783496" y="3723464"/>
            <a:chExt cx="3334302" cy="170544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FA9F38F-053F-4C1E-8708-F3A0EE414766}"/>
                </a:ext>
              </a:extLst>
            </p:cNvPr>
            <p:cNvSpPr/>
            <p:nvPr/>
          </p:nvSpPr>
          <p:spPr>
            <a:xfrm>
              <a:off x="3783496" y="4835479"/>
              <a:ext cx="830427" cy="57978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</a:t>
              </a:r>
              <a:r>
                <a:rPr lang="es-MX" baseline="-25000" dirty="0"/>
                <a:t>1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BE9CED6-A35E-47ED-A37A-A5E5495B1856}"/>
                </a:ext>
              </a:extLst>
            </p:cNvPr>
            <p:cNvSpPr/>
            <p:nvPr/>
          </p:nvSpPr>
          <p:spPr>
            <a:xfrm>
              <a:off x="4658990" y="4849126"/>
              <a:ext cx="830427" cy="57978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</a:t>
              </a:r>
              <a:r>
                <a:rPr lang="es-MX" baseline="-25000" dirty="0"/>
                <a:t>2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B09F0FC-3DDC-4861-BE1E-52EFB40C6538}"/>
                </a:ext>
              </a:extLst>
            </p:cNvPr>
            <p:cNvSpPr/>
            <p:nvPr/>
          </p:nvSpPr>
          <p:spPr>
            <a:xfrm>
              <a:off x="6287371" y="4849126"/>
              <a:ext cx="830427" cy="57978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T</a:t>
              </a:r>
              <a:r>
                <a:rPr lang="es-MX" baseline="-25000" dirty="0" err="1"/>
                <a:t>k</a:t>
              </a:r>
              <a:endParaRPr lang="es-MX" baseline="-25000" dirty="0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6E093D0E-6F2B-4AAC-996F-FFC6C40A5171}"/>
                </a:ext>
              </a:extLst>
            </p:cNvPr>
            <p:cNvSpPr/>
            <p:nvPr/>
          </p:nvSpPr>
          <p:spPr>
            <a:xfrm>
              <a:off x="5052159" y="3723464"/>
              <a:ext cx="870183" cy="4770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</a:t>
              </a: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32251C0-7423-46A2-8638-6E144F0E5948}"/>
                </a:ext>
              </a:extLst>
            </p:cNvPr>
            <p:cNvCxnSpPr>
              <a:cxnSpLocks/>
              <a:stCxn id="14" idx="2"/>
              <a:endCxn id="11" idx="0"/>
            </p:cNvCxnSpPr>
            <p:nvPr/>
          </p:nvCxnSpPr>
          <p:spPr>
            <a:xfrm>
              <a:off x="5487251" y="4200542"/>
              <a:ext cx="1215334" cy="64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A46E66A-AC4F-46E2-8B19-C960A8E213C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 flipV="1">
              <a:off x="4198710" y="4200542"/>
              <a:ext cx="1288541" cy="634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9C069D-76FC-4867-BF12-983EDA9D5B8F}"/>
                </a:ext>
              </a:extLst>
            </p:cNvPr>
            <p:cNvCxnSpPr>
              <a:cxnSpLocks/>
              <a:stCxn id="9" idx="0"/>
              <a:endCxn id="14" idx="2"/>
            </p:cNvCxnSpPr>
            <p:nvPr/>
          </p:nvCxnSpPr>
          <p:spPr>
            <a:xfrm flipV="1">
              <a:off x="5074204" y="4200542"/>
              <a:ext cx="413047" cy="64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87C09294-6593-4D6B-B20A-B1B2BF59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”</a:t>
            </a:r>
            <a:endParaRPr kumimoji="0" lang="es-AR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332D594B-69DC-40C7-ACE6-1A6646E59957}"/>
              </a:ext>
            </a:extLst>
          </p:cNvPr>
          <p:cNvSpPr txBox="1">
            <a:spLocks/>
          </p:cNvSpPr>
          <p:nvPr/>
        </p:nvSpPr>
        <p:spPr>
          <a:xfrm>
            <a:off x="680319" y="5721744"/>
            <a:ext cx="9613861" cy="83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Propiedad de un </a:t>
            </a:r>
            <a:r>
              <a:rPr lang="es-AR" sz="1800" b="1" cap="small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árbol:</a:t>
            </a:r>
          </a:p>
          <a:p>
            <a:pPr lvl="1"/>
            <a:r>
              <a:rPr lang="es-AR" sz="1800" b="1" dirty="0">
                <a:solidFill>
                  <a:srgbClr val="FFFF00"/>
                </a:solidFill>
                <a:latin typeface="+mj-lt"/>
                <a:ea typeface="Times New Roman" panose="02020603050405020304" pitchFamily="18" charset="0"/>
              </a:rPr>
              <a:t>Si T es un árbol y tiene n nodos, entonces tiene n-1 arcos.</a:t>
            </a:r>
            <a:endParaRPr lang="es-MX" sz="1800" dirty="0">
              <a:solidFill>
                <a:srgbClr val="FFFF00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43B2A-318B-4FA4-960C-EA239D01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 por inducción estructural.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4FC1C10-35C5-42EB-95FC-EF76C2A54D58}"/>
              </a:ext>
            </a:extLst>
          </p:cNvPr>
          <p:cNvSpPr txBox="1">
            <a:spLocks/>
          </p:cNvSpPr>
          <p:nvPr/>
        </p:nvSpPr>
        <p:spPr>
          <a:xfrm>
            <a:off x="480687" y="1642652"/>
            <a:ext cx="9613861" cy="38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s-AR" sz="1800" b="1" dirty="0">
                <a:solidFill>
                  <a:srgbClr val="FFFF00"/>
                </a:solidFill>
                <a:latin typeface="+mj-lt"/>
                <a:ea typeface="Times New Roman" panose="02020603050405020304" pitchFamily="18" charset="0"/>
              </a:rPr>
              <a:t>Si T es un árbol y tiene n nodos, entonces tiene n-1 arcos.</a:t>
            </a:r>
            <a:endParaRPr lang="es-MX" sz="1800" dirty="0">
              <a:solidFill>
                <a:srgbClr val="FFFF00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0D1D9A-B36A-45ED-8A85-12104B1BEE09}"/>
              </a:ext>
            </a:extLst>
          </p:cNvPr>
          <p:cNvSpPr txBox="1"/>
          <p:nvPr/>
        </p:nvSpPr>
        <p:spPr>
          <a:xfrm>
            <a:off x="680321" y="2025680"/>
            <a:ext cx="978889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s-A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Cuando T es un único nodo, arcos es 0.Entonces tiene n-1 = 1-1 = 0 arcos. </a:t>
            </a:r>
            <a:r>
              <a:rPr lang="es-AR" sz="180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Cumple P(X)</a:t>
            </a:r>
            <a:endParaRPr lang="es-MX" sz="1800" dirty="0">
              <a:solidFill>
                <a:srgbClr val="00B05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AR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Paso inductivo</a:t>
            </a:r>
            <a:r>
              <a:rPr lang="es-A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sea T un </a:t>
            </a:r>
            <a:r>
              <a:rPr lang="es-A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árbol construido por definición recursiva a partir de 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s-AR" sz="18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s-AR" sz="18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s-AR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80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s-MX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MX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 asume que todos esos 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cumplen la propiedad.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Entonces: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de nodos de T = nodos(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s-MX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nodos(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)+….+</a:t>
            </a:r>
            <a:r>
              <a:rPr lang="es-MX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nodos(</a:t>
            </a:r>
            <a:r>
              <a:rPr lang="es-AR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AR" sz="1600" dirty="0">
                <a:solidFill>
                  <a:srgbClr val="FFFF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  <a:p>
            <a:pPr>
              <a:lnSpc>
                <a:spcPct val="150000"/>
              </a:lnSpc>
            </a:pP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de arcos de T = arcos(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)+arcos(T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)+….+arcos(</a:t>
            </a:r>
            <a:r>
              <a:rPr lang="es-AR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AR" sz="1600" dirty="0">
                <a:solidFill>
                  <a:srgbClr val="FFFF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endParaRPr lang="es-AR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Como por Hipótesis Inductiva, los 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cumplen la propiedad:</a:t>
            </a:r>
          </a:p>
          <a:p>
            <a:pPr>
              <a:lnSpc>
                <a:spcPct val="150000"/>
              </a:lnSpc>
            </a:pP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de arcos de T = nodos(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s-AR" sz="16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+nodos(T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s-AR" sz="16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+….+nodos(</a:t>
            </a:r>
            <a:r>
              <a:rPr lang="es-AR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s-AR" sz="16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solidFill>
                  <a:srgbClr val="FFFF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</a:p>
          <a:p>
            <a:pPr>
              <a:lnSpc>
                <a:spcPct val="150000"/>
              </a:lnSpc>
            </a:pP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de arcos de T = nodos(</a:t>
            </a:r>
            <a:r>
              <a:rPr lang="es-AR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)+nodos(T</a:t>
            </a:r>
            <a:r>
              <a:rPr lang="es-AR" sz="160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)+….+nodos(</a:t>
            </a:r>
            <a:r>
              <a:rPr lang="es-AR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160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AR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de arcos de T = </a:t>
            </a:r>
            <a:r>
              <a:rPr lang="es-MX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de nodos de T – 1</a:t>
            </a:r>
            <a:r>
              <a:rPr lang="es-MX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AR" sz="160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Cumple P(X)</a:t>
            </a:r>
            <a:endParaRPr lang="es-MX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FAC8E6-F134-4D4F-9F1C-5094ECA167C2}"/>
              </a:ext>
            </a:extLst>
          </p:cNvPr>
          <p:cNvSpPr txBox="1"/>
          <p:nvPr/>
        </p:nvSpPr>
        <p:spPr>
          <a:xfrm>
            <a:off x="6202017" y="5965220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Por lo tanto se cumple para todo árbol.</a:t>
            </a:r>
            <a:endParaRPr lang="es-MX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70454E5-663E-4995-823C-D764B81C41B6}"/>
              </a:ext>
            </a:extLst>
          </p:cNvPr>
          <p:cNvGrpSpPr/>
          <p:nvPr/>
        </p:nvGrpSpPr>
        <p:grpSpPr>
          <a:xfrm>
            <a:off x="7679635" y="3684052"/>
            <a:ext cx="3334302" cy="1705445"/>
            <a:chOff x="3783496" y="3723464"/>
            <a:chExt cx="3334302" cy="1705445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9924D70-C6CF-47F7-85BF-CC3A83C1E5C3}"/>
                </a:ext>
              </a:extLst>
            </p:cNvPr>
            <p:cNvSpPr/>
            <p:nvPr/>
          </p:nvSpPr>
          <p:spPr>
            <a:xfrm>
              <a:off x="3783496" y="4835479"/>
              <a:ext cx="830427" cy="57978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</a:t>
              </a:r>
              <a:r>
                <a:rPr lang="es-MX" baseline="-25000" dirty="0"/>
                <a:t>1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8961D00-7CCD-416F-86D7-031959F92FE1}"/>
                </a:ext>
              </a:extLst>
            </p:cNvPr>
            <p:cNvSpPr/>
            <p:nvPr/>
          </p:nvSpPr>
          <p:spPr>
            <a:xfrm>
              <a:off x="4658990" y="4849126"/>
              <a:ext cx="830427" cy="57978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</a:t>
              </a:r>
              <a:r>
                <a:rPr lang="es-MX" baseline="-25000" dirty="0"/>
                <a:t>2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67F7738-2DBA-4165-B80F-01C4DCEAF82B}"/>
                </a:ext>
              </a:extLst>
            </p:cNvPr>
            <p:cNvSpPr/>
            <p:nvPr/>
          </p:nvSpPr>
          <p:spPr>
            <a:xfrm>
              <a:off x="6287371" y="4849126"/>
              <a:ext cx="830427" cy="57978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T</a:t>
              </a:r>
              <a:r>
                <a:rPr lang="es-MX" baseline="-25000" dirty="0" err="1"/>
                <a:t>n</a:t>
              </a:r>
              <a:endParaRPr lang="es-MX" baseline="-25000" dirty="0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20D49816-C79E-4763-9982-B34686AA9778}"/>
                </a:ext>
              </a:extLst>
            </p:cNvPr>
            <p:cNvSpPr/>
            <p:nvPr/>
          </p:nvSpPr>
          <p:spPr>
            <a:xfrm>
              <a:off x="5052159" y="3723464"/>
              <a:ext cx="870183" cy="4770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</a:t>
              </a: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0AB856E-CE73-49EF-830F-F65805806D8F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5487251" y="4200542"/>
              <a:ext cx="1215334" cy="64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D0ECCC3-88C0-471F-81FC-776E1D5CBD34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4198710" y="4200542"/>
              <a:ext cx="1288541" cy="634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778CDC7-B425-412F-9344-DCD9DB4E72A2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5074204" y="4200542"/>
              <a:ext cx="413047" cy="64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24297B4-94F8-4031-B81A-3E207F0EDE44}"/>
              </a:ext>
            </a:extLst>
          </p:cNvPr>
          <p:cNvSpPr/>
          <p:nvPr/>
        </p:nvSpPr>
        <p:spPr>
          <a:xfrm>
            <a:off x="10668851" y="2190711"/>
            <a:ext cx="870183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307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1478-5D07-4A3D-84E8-7F05022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Gramáticas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CF7CF86-12C6-4F86-83F8-B43DA8038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1220527" cy="3282049"/>
              </a:xfrm>
            </p:spPr>
            <p:txBody>
              <a:bodyPr/>
              <a:lstStyle/>
              <a:p>
                <a:r>
                  <a:rPr lang="es-AR" dirty="0"/>
                  <a:t>Una </a:t>
                </a:r>
                <a:r>
                  <a:rPr lang="es-AR" b="1" dirty="0"/>
                  <a:t>gramática </a:t>
                </a:r>
                <a:r>
                  <a:rPr lang="es-AR" dirty="0"/>
                  <a:t>es un sistema matemático para definir un lenguaje</a:t>
                </a: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Cuatro componentes: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s-MX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s-MX" dirty="0">
                    <a:solidFill>
                      <a:schemeClr val="bg1"/>
                    </a:solidFill>
                  </a:rPr>
                  <a:t>N= conjunto de símbolos no terminales</a:t>
                </a:r>
              </a:p>
              <a:p>
                <a:pPr lvl="1"/>
                <a:r>
                  <a:rPr lang="es-MX" dirty="0">
                    <a:solidFill>
                      <a:schemeClr val="bg1"/>
                    </a:solidFill>
                  </a:rPr>
                  <a:t>∑= conjunto de símbolos terminales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s-MX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s-MX" dirty="0">
                    <a:solidFill>
                      <a:schemeClr val="bg1"/>
                    </a:solidFill>
                  </a:rPr>
                  <a:t>S= símbolo inicial de la gramática</a:t>
                </a:r>
              </a:p>
              <a:p>
                <a:pPr lvl="1"/>
                <a:r>
                  <a:rPr lang="es-MX" dirty="0">
                    <a:solidFill>
                      <a:schemeClr val="bg1"/>
                    </a:solidFill>
                  </a:rPr>
                  <a:t>P= conjunto de producciones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>
                    <a:solidFill>
                      <a:schemeClr val="bg1"/>
                    </a:solidFill>
                  </a:rPr>
                  <a:t> donde 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e>
                      <m:sup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MX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e>
                      <m:sup>
                        <m:r>
                          <a:rPr lang="es-MX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s-MX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CF7CF86-12C6-4F86-83F8-B43DA8038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1220527" cy="3282049"/>
              </a:xfrm>
              <a:blipFill>
                <a:blip r:embed="rId2"/>
                <a:stretch>
                  <a:fillRect l="-761" t="-25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2C66AD77-E170-45D7-A65E-35C08A7F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5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C468-945E-406E-BFF6-523FFAC0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Derivaciones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95590C-D007-4D9F-9204-53856F53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" t="25539" r="43486" b="53658"/>
          <a:stretch/>
        </p:blipFill>
        <p:spPr>
          <a:xfrm>
            <a:off x="775857" y="1898205"/>
            <a:ext cx="9602346" cy="2168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D7C267E-C0D7-442F-80DB-DDC71E4CC8C7}"/>
                  </a:ext>
                </a:extLst>
              </p:cNvPr>
              <p:cNvSpPr txBox="1"/>
              <p:nvPr/>
            </p:nvSpPr>
            <p:spPr>
              <a:xfrm>
                <a:off x="4363925" y="4238859"/>
                <a:ext cx="210511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𝑎𝐴𝑏</m:t>
                      </m:r>
                    </m:oMath>
                  </m:oMathPara>
                </a14:m>
                <a:endParaRPr lang="es-MX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D7C267E-C0D7-442F-80DB-DDC71E4C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5" y="4238859"/>
                <a:ext cx="210511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50F82A-BABC-414D-950D-01CEBFD21AC5}"/>
                  </a:ext>
                </a:extLst>
              </p:cNvPr>
              <p:cNvSpPr txBox="1"/>
              <p:nvPr/>
            </p:nvSpPr>
            <p:spPr>
              <a:xfrm>
                <a:off x="5487251" y="4238859"/>
                <a:ext cx="19912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𝑎𝑎𝐴𝑏𝑏</m:t>
                      </m:r>
                    </m:oMath>
                  </m:oMathPara>
                </a14:m>
                <a:endParaRPr lang="es-MX" sz="1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50F82A-BABC-414D-950D-01CEBFD21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51" y="4238859"/>
                <a:ext cx="19912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4F50CB2-394B-4F7C-8AE8-5F25EF5E89EC}"/>
                  </a:ext>
                </a:extLst>
              </p:cNvPr>
              <p:cNvSpPr txBox="1"/>
              <p:nvPr/>
            </p:nvSpPr>
            <p:spPr>
              <a:xfrm>
                <a:off x="6624459" y="4238859"/>
                <a:ext cx="1395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𝑎𝑎𝑎𝑏𝑏</m:t>
                      </m:r>
                    </m:oMath>
                  </m:oMathPara>
                </a14:m>
                <a:endParaRPr lang="es-MX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4F50CB2-394B-4F7C-8AE8-5F25EF5E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459" y="4238859"/>
                <a:ext cx="1395938" cy="369332"/>
              </a:xfrm>
              <a:prstGeom prst="rect">
                <a:avLst/>
              </a:prstGeom>
              <a:blipFill>
                <a:blip r:embed="rId5"/>
                <a:stretch>
                  <a:fillRect r="-91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C468-945E-406E-BFF6-523FFAC0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Formas </a:t>
            </a:r>
            <a:r>
              <a:rPr lang="es-MX" dirty="0" err="1"/>
              <a:t>sentenciales</a:t>
            </a:r>
            <a:endParaRPr lang="es-MX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6DE469-7009-4306-8F46-52197DAE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4" t="34477" r="21014" b="34792"/>
          <a:stretch>
            <a:fillRect/>
          </a:stretch>
        </p:blipFill>
        <p:spPr bwMode="auto">
          <a:xfrm>
            <a:off x="775856" y="4066047"/>
            <a:ext cx="8395556" cy="237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7BBC90-62BB-5259-92BC-564B5B469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r="3624"/>
          <a:stretch/>
        </p:blipFill>
        <p:spPr>
          <a:xfrm>
            <a:off x="775856" y="2104070"/>
            <a:ext cx="10331355" cy="14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686A3-29C3-4BCD-BA70-116ECFCA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de una gramática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2BC379-C16E-4A1D-BA3F-59BBC55F2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2" t="46082" r="57937" b="40628"/>
          <a:stretch/>
        </p:blipFill>
        <p:spPr>
          <a:xfrm>
            <a:off x="801859" y="2619567"/>
            <a:ext cx="8046720" cy="16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686A3-29C3-4BCD-BA70-116ECFCA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 de gramáticas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6E6E28B-79B5-D1B4-F9AD-7889BAFC2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0573833" cy="4303078"/>
              </a:xfrm>
            </p:spPr>
            <p:txBody>
              <a:bodyPr/>
              <a:lstStyle/>
              <a:p>
                <a:r>
                  <a:rPr lang="es-MX" dirty="0"/>
                  <a:t>Gramáticas tipo 0: irrestrictas.</a:t>
                </a:r>
              </a:p>
              <a:p>
                <a:pPr lvl="1"/>
                <a:r>
                  <a:rPr lang="es-MX" dirty="0"/>
                  <a:t>Producciones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donde 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e>
                      <m:sup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</m:d>
                      </m:e>
                      <m:sup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s-MX" dirty="0"/>
                  <a:t>Gramáticas tipo 1: sensibles al contexto.</a:t>
                </a:r>
              </a:p>
              <a:p>
                <a:pPr lvl="1"/>
                <a:r>
                  <a:rPr lang="es-MX" dirty="0"/>
                  <a:t>Producciones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donde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𝑠𝑎𝑙𝑣𝑜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s-MX" dirty="0"/>
                  <a:t>Gramáticas tipo 2: libres de contexto.</a:t>
                </a:r>
              </a:p>
              <a:p>
                <a:pPr lvl="1"/>
                <a:r>
                  <a:rPr lang="es-MX" dirty="0"/>
                  <a:t>Producciones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donde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s-MX" dirty="0"/>
              </a:p>
              <a:p>
                <a:r>
                  <a:rPr lang="es-MX" dirty="0"/>
                  <a:t>Gramáticas tipo 3: regulares.</a:t>
                </a:r>
              </a:p>
              <a:p>
                <a:pPr lvl="1"/>
                <a:r>
                  <a:rPr lang="es-MX" dirty="0"/>
                  <a:t>Producciones de alguna de las siguientes formas: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6E6E28B-79B5-D1B4-F9AD-7889BAFC2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0573833" cy="4303078"/>
              </a:xfrm>
              <a:blipFill>
                <a:blip r:embed="rId2"/>
                <a:stretch>
                  <a:fillRect l="-807" t="-19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1EA48AD4-16CB-BB1F-567C-46F681AB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6" t="37914" r="27328" b="22156"/>
          <a:stretch>
            <a:fillRect/>
          </a:stretch>
        </p:blipFill>
        <p:spPr bwMode="auto">
          <a:xfrm>
            <a:off x="7064292" y="5202764"/>
            <a:ext cx="1494635" cy="123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C2540254-607B-F7B7-E760-28AB66C8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66" y="5202764"/>
            <a:ext cx="1584886" cy="123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311D124-AC84-F894-CEF2-8B07F918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61" y="416381"/>
            <a:ext cx="6705077" cy="602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0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0193F-8F87-AF99-04E3-AD0F38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7AA2A-37EA-233E-B32A-53ED32D9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7345"/>
            <a:ext cx="10251536" cy="4488874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Profesores:</a:t>
            </a:r>
          </a:p>
          <a:p>
            <a:pPr lvl="1"/>
            <a:r>
              <a:rPr lang="es-MX" dirty="0"/>
              <a:t>Ana María Arias Roig (mroig@itba.edu.ar)</a:t>
            </a:r>
          </a:p>
          <a:p>
            <a:pPr lvl="1"/>
            <a:r>
              <a:rPr lang="es-MX" dirty="0"/>
              <a:t>Agustín </a:t>
            </a:r>
            <a:r>
              <a:rPr lang="es-MX" dirty="0" err="1"/>
              <a:t>Golmar</a:t>
            </a:r>
            <a:r>
              <a:rPr lang="es-MX" dirty="0"/>
              <a:t> (agustin.golmar@gmail.com)</a:t>
            </a:r>
            <a:r>
              <a:rPr lang="es-MX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s-MX" dirty="0">
                <a:latin typeface="+mj-lt"/>
              </a:rPr>
              <a:t>Ayudantes: </a:t>
            </a:r>
          </a:p>
          <a:p>
            <a:pPr lvl="1"/>
            <a:r>
              <a:rPr lang="es-MX" dirty="0">
                <a:latin typeface="+mj-lt"/>
              </a:rPr>
              <a:t>Juan Pablo Arias (juaarias@itba.edu.ar)</a:t>
            </a:r>
          </a:p>
          <a:p>
            <a:pPr lvl="1"/>
            <a:r>
              <a:rPr lang="es-MX" dirty="0">
                <a:latin typeface="+mj-lt"/>
              </a:rPr>
              <a:t>Lucas Ferreiro (lferreiro@itba.edu.ar)</a:t>
            </a:r>
          </a:p>
          <a:p>
            <a:r>
              <a:rPr lang="es-MX" dirty="0"/>
              <a:t>Clases teórico-prácticas.</a:t>
            </a:r>
          </a:p>
          <a:p>
            <a:r>
              <a:rPr lang="es-MX" dirty="0"/>
              <a:t>Dos parciales (se aprueban con 6)</a:t>
            </a:r>
          </a:p>
          <a:p>
            <a:r>
              <a:rPr lang="es-MX" dirty="0"/>
              <a:t>Un TP de implementación en tres entregas.</a:t>
            </a:r>
          </a:p>
          <a:p>
            <a:r>
              <a:rPr lang="es-MX" dirty="0"/>
              <a:t>Examen Final (se aprueba con 5)</a:t>
            </a:r>
          </a:p>
          <a:p>
            <a:r>
              <a:rPr lang="es-MX" dirty="0"/>
              <a:t>Bibliografía principal:</a:t>
            </a:r>
          </a:p>
          <a:p>
            <a:pPr lvl="1"/>
            <a:r>
              <a:rPr lang="es-MX" i="1" dirty="0"/>
              <a:t>Teoría de lenguajes, autómatas y computación. </a:t>
            </a:r>
            <a:r>
              <a:rPr lang="es-MX" dirty="0" err="1"/>
              <a:t>Hopcroft</a:t>
            </a:r>
            <a:r>
              <a:rPr lang="es-MX" dirty="0"/>
              <a:t>, </a:t>
            </a:r>
            <a:r>
              <a:rPr lang="es-MX" dirty="0" err="1"/>
              <a:t>Motwani</a:t>
            </a:r>
            <a:r>
              <a:rPr lang="es-MX" dirty="0"/>
              <a:t> y Ullman.</a:t>
            </a:r>
          </a:p>
          <a:p>
            <a:pPr lvl="1"/>
            <a:r>
              <a:rPr lang="es-MX" i="1" dirty="0" err="1"/>
              <a:t>Compilers</a:t>
            </a:r>
            <a:r>
              <a:rPr lang="es-MX" i="1" dirty="0"/>
              <a:t>: </a:t>
            </a:r>
            <a:r>
              <a:rPr lang="es-MX" i="1" dirty="0" err="1"/>
              <a:t>principles</a:t>
            </a:r>
            <a:r>
              <a:rPr lang="es-MX" i="1" dirty="0"/>
              <a:t>, </a:t>
            </a:r>
            <a:r>
              <a:rPr lang="es-MX" i="1" dirty="0" err="1"/>
              <a:t>techniques</a:t>
            </a:r>
            <a:r>
              <a:rPr lang="es-MX" i="1" dirty="0"/>
              <a:t> and </a:t>
            </a:r>
            <a:r>
              <a:rPr lang="es-MX" i="1" dirty="0" err="1"/>
              <a:t>tools</a:t>
            </a:r>
            <a:r>
              <a:rPr lang="es-MX" i="1" dirty="0"/>
              <a:t>. </a:t>
            </a:r>
            <a:r>
              <a:rPr lang="es-MX" dirty="0"/>
              <a:t>Aho, Lam, </a:t>
            </a:r>
            <a:r>
              <a:rPr lang="es-MX" dirty="0" err="1"/>
              <a:t>Sethi</a:t>
            </a:r>
            <a:r>
              <a:rPr lang="es-MX" dirty="0"/>
              <a:t>, Ullman.</a:t>
            </a:r>
          </a:p>
        </p:txBody>
      </p:sp>
    </p:spTree>
    <p:extLst>
      <p:ext uri="{BB962C8B-B14F-4D97-AF65-F5344CB8AC3E}">
        <p14:creationId xmlns:p14="http://schemas.microsoft.com/office/powerpoint/2010/main" val="38485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B2F18-524C-7448-5CA8-916DE31F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la teoría de autómatas?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66965-216E-F28D-8EAF-1DF25E3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estudio de máquinas abstractas.</a:t>
            </a:r>
          </a:p>
          <a:p>
            <a:r>
              <a:rPr lang="es-MX" dirty="0"/>
              <a:t>Objetivos:</a:t>
            </a:r>
          </a:p>
          <a:p>
            <a:pPr lvl="1"/>
            <a:r>
              <a:rPr lang="es-MX" dirty="0"/>
              <a:t>Modelar el funcionamiento de la computadora ideal.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Permiten:</a:t>
            </a:r>
          </a:p>
          <a:p>
            <a:pPr lvl="1"/>
            <a:r>
              <a:rPr lang="es-MX" dirty="0"/>
              <a:t>Diseñar y construir software.</a:t>
            </a:r>
          </a:p>
          <a:p>
            <a:pPr lvl="1"/>
            <a:r>
              <a:rPr lang="es-MX" dirty="0"/>
              <a:t>Determinar qué problemas son intratables. </a:t>
            </a:r>
          </a:p>
        </p:txBody>
      </p:sp>
      <p:pic>
        <p:nvPicPr>
          <p:cNvPr id="1026" name="Picture 2" descr="Alan Turing, el hombre que revolucionó la tecnología - MIDE">
            <a:extLst>
              <a:ext uri="{FF2B5EF4-FFF2-40B4-BE49-F238E27FC236}">
                <a16:creationId xmlns:a16="http://schemas.microsoft.com/office/drawing/2014/main" id="{2DAA278E-6762-CCAA-54FC-A2C81B80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98" y="2342172"/>
            <a:ext cx="3859762" cy="217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33063-8418-472A-84EE-FE4FE86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356"/>
            <a:ext cx="9613861" cy="1080938"/>
          </a:xfrm>
        </p:spPr>
        <p:txBody>
          <a:bodyPr/>
          <a:lstStyle/>
          <a:p>
            <a:r>
              <a:rPr lang="es-MX" dirty="0"/>
              <a:t>Alfabeto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EE5F2-85B6-4A08-843E-DED65F28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2073"/>
            <a:ext cx="10196945" cy="170952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Conjunto no vacío y finito de símbolos.</a:t>
            </a:r>
          </a:p>
          <a:p>
            <a:r>
              <a:rPr lang="es-MX" b="1" i="1" dirty="0"/>
              <a:t>Ejemplos:</a:t>
            </a:r>
            <a:endParaRPr lang="es-MX" dirty="0"/>
          </a:p>
          <a:p>
            <a:pPr lvl="0"/>
            <a:r>
              <a:rPr lang="es-AR" dirty="0"/>
              <a:t>∑ </a:t>
            </a:r>
            <a:r>
              <a:rPr lang="es-MX" dirty="0"/>
              <a:t>= </a:t>
            </a:r>
            <a:r>
              <a:rPr lang="es-MX" i="1" dirty="0"/>
              <a:t>{</a:t>
            </a:r>
            <a:r>
              <a:rPr lang="es-MX" dirty="0"/>
              <a:t>0</a:t>
            </a:r>
            <a:r>
              <a:rPr lang="es-MX" i="1" dirty="0"/>
              <a:t>,</a:t>
            </a:r>
            <a:r>
              <a:rPr lang="es-MX" dirty="0"/>
              <a:t>1</a:t>
            </a:r>
            <a:r>
              <a:rPr lang="es-MX" i="1" dirty="0"/>
              <a:t>}</a:t>
            </a:r>
            <a:r>
              <a:rPr lang="es-MX" dirty="0"/>
              <a:t>, el alfabeto </a:t>
            </a:r>
            <a:r>
              <a:rPr lang="es-MX" i="1" dirty="0"/>
              <a:t>binario</a:t>
            </a:r>
            <a:r>
              <a:rPr lang="es-MX" dirty="0"/>
              <a:t>.</a:t>
            </a:r>
          </a:p>
          <a:p>
            <a:pPr lvl="0"/>
            <a:r>
              <a:rPr lang="es-AR" dirty="0"/>
              <a:t>∑ </a:t>
            </a:r>
            <a:r>
              <a:rPr lang="es-MX" dirty="0"/>
              <a:t>= </a:t>
            </a:r>
            <a:r>
              <a:rPr lang="es-MX" i="1" dirty="0"/>
              <a:t>{</a:t>
            </a:r>
            <a:r>
              <a:rPr lang="es-MX" dirty="0"/>
              <a:t>a</a:t>
            </a:r>
            <a:r>
              <a:rPr lang="es-MX" i="1" dirty="0"/>
              <a:t>,</a:t>
            </a:r>
            <a:r>
              <a:rPr lang="es-MX" dirty="0"/>
              <a:t> b, c, … z</a:t>
            </a:r>
            <a:r>
              <a:rPr lang="es-MX" i="1" dirty="0"/>
              <a:t>}</a:t>
            </a:r>
            <a:r>
              <a:rPr lang="es-MX" dirty="0"/>
              <a:t>, el alfabeto </a:t>
            </a:r>
            <a:r>
              <a:rPr lang="es-MX" i="1" dirty="0"/>
              <a:t>de letras minúsculas</a:t>
            </a:r>
            <a:r>
              <a:rPr lang="es-MX" dirty="0"/>
              <a:t>.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14AD31-0144-4FCB-9F92-A331B3420913}"/>
              </a:ext>
            </a:extLst>
          </p:cNvPr>
          <p:cNvSpPr txBox="1">
            <a:spLocks/>
          </p:cNvSpPr>
          <p:nvPr/>
        </p:nvSpPr>
        <p:spPr>
          <a:xfrm>
            <a:off x="1" y="3741593"/>
            <a:ext cx="10455964" cy="10809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	Cadena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A75BB95-E680-4488-8F07-646888EC9A53}"/>
              </a:ext>
            </a:extLst>
          </p:cNvPr>
          <p:cNvSpPr txBox="1">
            <a:spLocks/>
          </p:cNvSpPr>
          <p:nvPr/>
        </p:nvSpPr>
        <p:spPr>
          <a:xfrm>
            <a:off x="680321" y="4919682"/>
            <a:ext cx="9613861" cy="1713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Secuencia finita de símbolos seleccionados de algún alfabeto.</a:t>
            </a:r>
          </a:p>
          <a:p>
            <a:r>
              <a:rPr lang="es-MX" b="1" i="1" dirty="0"/>
              <a:t>Ejemplos:</a:t>
            </a:r>
            <a:endParaRPr lang="es-MX" dirty="0"/>
          </a:p>
          <a:p>
            <a:pPr lvl="0"/>
            <a:r>
              <a:rPr lang="es-MX" dirty="0"/>
              <a:t>0010001</a:t>
            </a:r>
          </a:p>
          <a:p>
            <a:pPr lvl="0"/>
            <a:r>
              <a:rPr lang="es-MX" dirty="0"/>
              <a:t>auto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05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33063-8418-472A-84EE-FE4FE86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356"/>
            <a:ext cx="9613861" cy="1080938"/>
          </a:xfrm>
        </p:spPr>
        <p:txBody>
          <a:bodyPr/>
          <a:lstStyle/>
          <a:p>
            <a:r>
              <a:rPr lang="es-MX" dirty="0"/>
              <a:t>Longitud de una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EE5F2-85B6-4A08-843E-DED65F28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2073"/>
            <a:ext cx="10196945" cy="1709520"/>
          </a:xfrm>
        </p:spPr>
        <p:txBody>
          <a:bodyPr>
            <a:normAutofit/>
          </a:bodyPr>
          <a:lstStyle/>
          <a:p>
            <a:r>
              <a:rPr lang="es-MX" dirty="0"/>
              <a:t>Cantidad de posiciones que ocupan los símbolos que tiene.</a:t>
            </a:r>
          </a:p>
          <a:p>
            <a:r>
              <a:rPr lang="es-MX" b="1" i="1" dirty="0"/>
              <a:t>Ejemplos:</a:t>
            </a:r>
            <a:endParaRPr lang="es-MX" dirty="0"/>
          </a:p>
          <a:p>
            <a:pPr lvl="0"/>
            <a:r>
              <a:rPr lang="es-MX" dirty="0"/>
              <a:t>La cadena 0010 tiene longitud 4.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14AD31-0144-4FCB-9F92-A331B3420913}"/>
              </a:ext>
            </a:extLst>
          </p:cNvPr>
          <p:cNvSpPr txBox="1">
            <a:spLocks/>
          </p:cNvSpPr>
          <p:nvPr/>
        </p:nvSpPr>
        <p:spPr>
          <a:xfrm>
            <a:off x="1" y="3741593"/>
            <a:ext cx="10455964" cy="10809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	Cadena vacía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4919682"/>
                <a:ext cx="9613861" cy="1713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Es la cadena de longitud 0.</a:t>
                </a:r>
              </a:p>
              <a:p>
                <a:r>
                  <a:rPr lang="es-MX" dirty="0"/>
                  <a:t>Se la denota con el símbolo </a:t>
                </a:r>
                <a:r>
                  <a:rPr lang="el-GR" dirty="0"/>
                  <a:t>λ</a:t>
                </a:r>
                <a:endParaRPr lang="es-MX" dirty="0"/>
              </a:p>
              <a:p>
                <a:r>
                  <a:rPr lang="es-MX" dirty="0"/>
                  <a:t>En alguna bibliografía también puede aparecer como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4919682"/>
                <a:ext cx="9613861" cy="1713130"/>
              </a:xfrm>
              <a:prstGeom prst="rect">
                <a:avLst/>
              </a:prstGeom>
              <a:blipFill>
                <a:blip r:embed="rId2"/>
                <a:stretch>
                  <a:fillRect l="-888" t="-4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33063-8418-472A-84EE-FE4FE86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356"/>
            <a:ext cx="9613861" cy="1080938"/>
          </a:xfrm>
        </p:spPr>
        <p:txBody>
          <a:bodyPr/>
          <a:lstStyle/>
          <a:p>
            <a:r>
              <a:rPr lang="es-MX" dirty="0"/>
              <a:t>Potencias de un alfabeto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3EE5F2-85B6-4A08-843E-DED65F28D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32073"/>
                <a:ext cx="10633673" cy="170952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Es el conjunto de cadenas de una determinada longitud sobre el alfabeto.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𝑐𝑜𝑛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𝑚𝑏𝑜𝑙𝑜𝑠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𝑡𝑎𝑙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3EE5F2-85B6-4A08-843E-DED65F28D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32073"/>
                <a:ext cx="10633673" cy="1709520"/>
              </a:xfrm>
              <a:blipFill>
                <a:blip r:embed="rId2"/>
                <a:stretch>
                  <a:fillRect l="-803" t="-4982" r="-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C14AD31-0144-4FCB-9F92-A331B3420913}"/>
              </a:ext>
            </a:extLst>
          </p:cNvPr>
          <p:cNvSpPr txBox="1">
            <a:spLocks/>
          </p:cNvSpPr>
          <p:nvPr/>
        </p:nvSpPr>
        <p:spPr>
          <a:xfrm>
            <a:off x="1" y="3741593"/>
            <a:ext cx="10455964" cy="10809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	Clausuras de un alfabeto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4919682"/>
                <a:ext cx="9613861" cy="1713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Clausura Kleene: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:r>
                  <a:rPr lang="es-MX" dirty="0"/>
                  <a:t>Clausura Positiva: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dirty="0"/>
                  <a:t> (Excluye la palabra vacía)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4919682"/>
                <a:ext cx="9613861" cy="1713130"/>
              </a:xfrm>
              <a:prstGeom prst="rect">
                <a:avLst/>
              </a:prstGeom>
              <a:blipFill>
                <a:blip r:embed="rId3"/>
                <a:stretch>
                  <a:fillRect l="-888" t="-4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33063-8418-472A-84EE-FE4FE86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356"/>
            <a:ext cx="9613861" cy="1080938"/>
          </a:xfrm>
        </p:spPr>
        <p:txBody>
          <a:bodyPr/>
          <a:lstStyle/>
          <a:p>
            <a:r>
              <a:rPr lang="es-MX" dirty="0"/>
              <a:t>Concatenación de cadenas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3EE5F2-85B6-4A08-843E-DED65F28D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32073"/>
                <a:ext cx="10633673" cy="170952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Si x es la cadena compuesta por i símbolos: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/>
                  <a:t>Y por otro lado y es la cadena compuesta por j símbolos: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/>
                  <a:t>La concatenación es: </a:t>
                </a:r>
                <a:r>
                  <a:rPr lang="es-MX" dirty="0" err="1"/>
                  <a:t>xy</a:t>
                </a:r>
                <a:r>
                  <a:rPr lang="es-MX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3EE5F2-85B6-4A08-843E-DED65F28D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32073"/>
                <a:ext cx="10633673" cy="1709520"/>
              </a:xfrm>
              <a:blipFill>
                <a:blip r:embed="rId2"/>
                <a:stretch>
                  <a:fillRect l="-803" t="-4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C14AD31-0144-4FCB-9F92-A331B3420913}"/>
              </a:ext>
            </a:extLst>
          </p:cNvPr>
          <p:cNvSpPr txBox="1">
            <a:spLocks/>
          </p:cNvSpPr>
          <p:nvPr/>
        </p:nvSpPr>
        <p:spPr>
          <a:xfrm>
            <a:off x="1" y="3741593"/>
            <a:ext cx="10455964" cy="10809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	Propiedades de la concatenación: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4919682"/>
                <a:ext cx="9613861" cy="1713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Cerrada: la concatenación de cadenas es una cadena.</a:t>
                </a:r>
              </a:p>
              <a:p>
                <a:r>
                  <a:rPr lang="es-MX" dirty="0"/>
                  <a:t>Asociatividad: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Elemento neutro: la palabra vacía </a:t>
                </a:r>
                <a:r>
                  <a:rPr lang="el-GR" dirty="0"/>
                  <a:t>λ</a:t>
                </a:r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4919682"/>
                <a:ext cx="9613861" cy="1713130"/>
              </a:xfrm>
              <a:prstGeom prst="rect">
                <a:avLst/>
              </a:prstGeom>
              <a:blipFill>
                <a:blip r:embed="rId3"/>
                <a:stretch>
                  <a:fillRect l="-888" t="-4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6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33063-8418-472A-84EE-FE4FE86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356"/>
            <a:ext cx="9613861" cy="1080938"/>
          </a:xfrm>
        </p:spPr>
        <p:txBody>
          <a:bodyPr/>
          <a:lstStyle/>
          <a:p>
            <a:r>
              <a:rPr lang="es-MX" dirty="0"/>
              <a:t>Cadena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3EE5F2-85B6-4A08-843E-DED65F28D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32073"/>
                <a:ext cx="9613861" cy="1227962"/>
              </a:xfrm>
            </p:spPr>
            <p:txBody>
              <a:bodyPr/>
              <a:lstStyle/>
              <a:p>
                <a:r>
                  <a:rPr lang="es-MX" dirty="0"/>
                  <a:t>Definición recursiva: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dirty="0"/>
                  <a:t> es una cadena</a:t>
                </a:r>
              </a:p>
              <a:p>
                <a:pPr lvl="1"/>
                <a:r>
                  <a:rPr lang="es-MX" dirty="0"/>
                  <a:t>Si a es un símbolo (a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s-MX" dirty="0"/>
                  <a:t>)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MX" dirty="0"/>
                  <a:t> una cadena, entonces a</a:t>
                </a:r>
                <a:r>
                  <a:rPr lang="es-MX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MX" dirty="0"/>
                  <a:t> es una cadena.</a:t>
                </a:r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E3EE5F2-85B6-4A08-843E-DED65F28D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32073"/>
                <a:ext cx="9613861" cy="1227962"/>
              </a:xfrm>
              <a:blipFill>
                <a:blip r:embed="rId2"/>
                <a:stretch>
                  <a:fillRect l="-888" t="-69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C14AD31-0144-4FCB-9F92-A331B3420913}"/>
              </a:ext>
            </a:extLst>
          </p:cNvPr>
          <p:cNvSpPr txBox="1">
            <a:spLocks/>
          </p:cNvSpPr>
          <p:nvPr/>
        </p:nvSpPr>
        <p:spPr>
          <a:xfrm>
            <a:off x="1" y="3741593"/>
            <a:ext cx="10455964" cy="10809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	Reverso de una Cadena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4919682"/>
                <a:ext cx="9613861" cy="1227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Definición recursiva: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s-MX" dirty="0"/>
                  <a:t>=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s-MX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FA75BB95-E680-4488-8F07-646888EC9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4919682"/>
                <a:ext cx="9613861" cy="1227962"/>
              </a:xfrm>
              <a:prstGeom prst="rect">
                <a:avLst/>
              </a:prstGeom>
              <a:blipFill>
                <a:blip r:embed="rId3"/>
                <a:stretch>
                  <a:fillRect l="-888" t="-69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3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8244C-2D2A-4A3D-9959-87667353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F527615-C687-4738-A943-FF01C0F73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856901"/>
              </a:xfrm>
            </p:spPr>
            <p:txBody>
              <a:bodyPr/>
              <a:lstStyle/>
              <a:p>
                <a:r>
                  <a:rPr lang="es-MX" dirty="0"/>
                  <a:t>Dado un ∑, un lenguaje L es un subconjunto de ∑*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dirty="0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s-MX" dirty="0"/>
                  <a:t> ∑*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F527615-C687-4738-A943-FF01C0F73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856901"/>
              </a:xfrm>
              <a:blipFill>
                <a:blip r:embed="rId2"/>
                <a:stretch>
                  <a:fillRect l="-888" t="-9929" b="-7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0DE7D231-659A-4AF3-BBB6-C0E590305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3429000"/>
                <a:ext cx="9613861" cy="8834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Ejemplo:si  ∑={</a:t>
                </a:r>
                <a:r>
                  <a:rPr lang="es-MX" dirty="0" err="1"/>
                  <a:t>a,b,c</a:t>
                </a:r>
                <a:r>
                  <a:rPr lang="es-MX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s-MX" dirty="0"/>
                          <m:t>∑∗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  <m:sub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  <m:sub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endParaRPr lang="es-MX" b="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0DE7D231-659A-4AF3-BBB6-C0E590305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3429000"/>
                <a:ext cx="9613861" cy="883406"/>
              </a:xfrm>
              <a:prstGeom prst="rect">
                <a:avLst/>
              </a:prstGeom>
              <a:blipFill>
                <a:blip r:embed="rId3"/>
                <a:stretch>
                  <a:fillRect l="-888" t="-97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36C5A289-08B3-489E-96C4-4356E65F31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4105929"/>
                <a:ext cx="9613861" cy="441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𝑐𝑐𝑐𝑐𝑐𝑐𝑎𝑏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𝑎𝑐𝑐𝑐𝑐𝑏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𝑎𝑏𝑐𝑏𝑎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𝑎𝑏𝑏𝑐𝑎𝑎𝑐𝑏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</p:txBody>
          </p:sp>
        </mc:Choice>
        <mc:Fallback xmlns="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36C5A289-08B3-489E-96C4-4356E65F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4105929"/>
                <a:ext cx="9613861" cy="441703"/>
              </a:xfrm>
              <a:prstGeom prst="rect">
                <a:avLst/>
              </a:prstGeom>
              <a:blipFill>
                <a:blip r:embed="rId4"/>
                <a:stretch>
                  <a:fillRect t="-11111" b="-41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394DFA0F-3A7A-4C5F-ADA1-6F65F3001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4782858"/>
                <a:ext cx="9613861" cy="8834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Ejemplo:si  ∑={</a:t>
                </a:r>
                <a:r>
                  <a:rPr lang="es-MX" dirty="0" err="1"/>
                  <a:t>a,b,c</a:t>
                </a:r>
                <a:r>
                  <a:rPr lang="es-MX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s-MX" dirty="0"/>
                          <m:t>∑∗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d>
                          <m:dPr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d>
                      </m:e>
                    </m:d>
                  </m:oMath>
                </a14:m>
                <a:endParaRPr lang="es-MX" b="0" dirty="0"/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394DFA0F-3A7A-4C5F-ADA1-6F65F300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4782858"/>
                <a:ext cx="9613861" cy="883406"/>
              </a:xfrm>
              <a:prstGeom prst="rect">
                <a:avLst/>
              </a:prstGeom>
              <a:blipFill>
                <a:blip r:embed="rId5"/>
                <a:stretch>
                  <a:fillRect l="-888" t="-96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rcador de contenido 2">
                <a:extLst>
                  <a:ext uri="{FF2B5EF4-FFF2-40B4-BE49-F238E27FC236}">
                    <a16:creationId xmlns:a16="http://schemas.microsoft.com/office/drawing/2014/main" id="{48758F48-D2CC-4A2D-A4AF-1717B62835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1" y="5459787"/>
                <a:ext cx="10464757" cy="441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𝑎𝑏𝑐𝑎𝑏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𝑎𝑎𝑐𝑎𝑏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𝑎𝑎𝑎𝑎𝑎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𝑏𝑏𝑏𝑏𝑏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𝑐𝑐𝑐𝑐𝑐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𝑎𝑎𝑎𝑐𝑏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s-MX" b="0" dirty="0">
                    <a:sym typeface="Wingdings" panose="05000000000000000000" pitchFamily="2" charset="2"/>
                  </a:rPr>
                  <a:t>hay 3</a:t>
                </a:r>
                <a:r>
                  <a:rPr lang="es-MX" b="0" baseline="30000" dirty="0">
                    <a:sym typeface="Wingdings" panose="05000000000000000000" pitchFamily="2" charset="2"/>
                  </a:rPr>
                  <a:t>5</a:t>
                </a:r>
                <a:r>
                  <a:rPr lang="es-MX" b="0" dirty="0">
                    <a:sym typeface="Wingdings" panose="05000000000000000000" pitchFamily="2" charset="2"/>
                  </a:rPr>
                  <a:t> cadenas (conjunto finito)</a:t>
                </a:r>
                <a:endParaRPr lang="es-MX" b="0" dirty="0"/>
              </a:p>
            </p:txBody>
          </p:sp>
        </mc:Choice>
        <mc:Fallback xmlns="">
          <p:sp>
            <p:nvSpPr>
              <p:cNvPr id="12" name="Marcador de contenido 2">
                <a:extLst>
                  <a:ext uri="{FF2B5EF4-FFF2-40B4-BE49-F238E27FC236}">
                    <a16:creationId xmlns:a16="http://schemas.microsoft.com/office/drawing/2014/main" id="{48758F48-D2CC-4A2D-A4AF-1717B6283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1" y="5459787"/>
                <a:ext cx="10464757" cy="441703"/>
              </a:xfrm>
              <a:prstGeom prst="rect">
                <a:avLst/>
              </a:prstGeom>
              <a:blipFill>
                <a:blip r:embed="rId6"/>
                <a:stretch>
                  <a:fillRect t="-16667" b="-8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1936</TotalTime>
  <Words>1144</Words>
  <Application>Microsoft Office PowerPoint</Application>
  <PresentationFormat>Panorámica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Trebuchet MS</vt:lpstr>
      <vt:lpstr>Roboto</vt:lpstr>
      <vt:lpstr>Verdana</vt:lpstr>
      <vt:lpstr>Cambria Math</vt:lpstr>
      <vt:lpstr>Berlín</vt:lpstr>
      <vt:lpstr>Clase 1. Introducción.</vt:lpstr>
      <vt:lpstr>Presentación de la materia</vt:lpstr>
      <vt:lpstr>¿qué es la teoría de autómatas?</vt:lpstr>
      <vt:lpstr>Alfabeto</vt:lpstr>
      <vt:lpstr>Longitud de una cadena</vt:lpstr>
      <vt:lpstr>Potencias de un alfabeto</vt:lpstr>
      <vt:lpstr>Concatenación de cadenas</vt:lpstr>
      <vt:lpstr>Cadena</vt:lpstr>
      <vt:lpstr>Lenguaje</vt:lpstr>
      <vt:lpstr>Operaciones con lenguajes</vt:lpstr>
      <vt:lpstr>Inducción Estructural</vt:lpstr>
      <vt:lpstr>Ejemplo:</vt:lpstr>
      <vt:lpstr>Demostración por inducción estructural.</vt:lpstr>
      <vt:lpstr>Gramáticas</vt:lpstr>
      <vt:lpstr>Derivaciones</vt:lpstr>
      <vt:lpstr>Formas sentenciales</vt:lpstr>
      <vt:lpstr>Lenguaje de una gramática</vt:lpstr>
      <vt:lpstr>Clasificación de gramáticas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1. Introducción.</dc:title>
  <dc:creator>Ana Arias Roig</dc:creator>
  <cp:lastModifiedBy>Ana Arias Roig</cp:lastModifiedBy>
  <cp:revision>55</cp:revision>
  <dcterms:created xsi:type="dcterms:W3CDTF">2020-03-19T02:13:11Z</dcterms:created>
  <dcterms:modified xsi:type="dcterms:W3CDTF">2023-07-31T18:59:48Z</dcterms:modified>
</cp:coreProperties>
</file>