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Mono Medium"/>
      <p:regular r:id="rId29"/>
      <p:bold r:id="rId30"/>
      <p:italic r:id="rId31"/>
      <p:boldItalic r:id="rId32"/>
    </p:embeddedFont>
    <p:embeddedFont>
      <p:font typeface="Lexend SemiBold"/>
      <p:regular r:id="rId33"/>
      <p:bold r:id="rId34"/>
    </p:embeddedFont>
    <p:embeddedFont>
      <p:font typeface="Source Code Pro"/>
      <p:regular r:id="rId35"/>
      <p:bold r:id="rId36"/>
      <p:italic r:id="rId37"/>
      <p:boldItalic r:id="rId38"/>
    </p:embeddedFont>
    <p:embeddedFont>
      <p:font typeface="Lexend Medium"/>
      <p:regular r:id="rId39"/>
      <p:bold r:id="rId40"/>
    </p:embeddedFont>
    <p:embeddedFont>
      <p:font typeface="Lexend"/>
      <p:regular r:id="rId41"/>
      <p:bold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Medium-bold.fntdata"/><Relationship Id="rId20" Type="http://schemas.openxmlformats.org/officeDocument/2006/relationships/slide" Target="slides/slide15.xml"/><Relationship Id="rId42" Type="http://schemas.openxmlformats.org/officeDocument/2006/relationships/font" Target="fonts/Lexend-bold.fntdata"/><Relationship Id="rId41" Type="http://schemas.openxmlformats.org/officeDocument/2006/relationships/font" Target="fonts/Lexend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.fntdata"/><Relationship Id="rId21" Type="http://schemas.openxmlformats.org/officeDocument/2006/relationships/slide" Target="slides/slide16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Medium-italic.fntdata"/><Relationship Id="rId30" Type="http://schemas.openxmlformats.org/officeDocument/2006/relationships/font" Target="fonts/RobotoMonoMedium-bold.fntdata"/><Relationship Id="rId11" Type="http://schemas.openxmlformats.org/officeDocument/2006/relationships/slide" Target="slides/slide6.xml"/><Relationship Id="rId33" Type="http://schemas.openxmlformats.org/officeDocument/2006/relationships/font" Target="fonts/Lexend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RobotoMono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34" Type="http://schemas.openxmlformats.org/officeDocument/2006/relationships/font" Target="fonts/LexendSemiBold-bold.fntdata"/><Relationship Id="rId15" Type="http://schemas.openxmlformats.org/officeDocument/2006/relationships/slide" Target="slides/slide10.xml"/><Relationship Id="rId37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39" Type="http://schemas.openxmlformats.org/officeDocument/2006/relationships/font" Target="fonts/LexendMedium-regular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b8a74795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b8a74795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b8a74795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b8a74795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b8a74795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b8a74795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b8a74795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b8a74795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b8a74795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b8a74795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b8a74795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4b8a74795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b8a74795a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b8a74795a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b8a74795a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b8a74795a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b8a74795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4b8a74795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4b8a74795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4b8a74795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b8a7479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b8a7479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4b8a74795a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4b8a74795a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4b8a74795a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4b8a74795a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4b8a74795a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4b8a74795a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b8a74795a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b8a74795a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b8a74795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b8a74795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b8a74795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b8a74795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b9dad6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b9dad6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b8a74795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b8a74795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b8a74795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b8a74795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b8a74795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b8a74795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b8a74795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b8a74795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8325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3106500" y="119825"/>
            <a:ext cx="6037500" cy="502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265500" y="1233175"/>
            <a:ext cx="2527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65500" y="2803075"/>
            <a:ext cx="2841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9144000" cy="120000"/>
          </a:xfrm>
          <a:prstGeom prst="rect">
            <a:avLst/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60125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2FA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18350" y="0"/>
            <a:ext cx="762300" cy="120000"/>
          </a:xfrm>
          <a:prstGeom prst="parallelogram">
            <a:avLst>
              <a:gd fmla="val 200188" name="adj"/>
            </a:avLst>
          </a:prstGeom>
          <a:solidFill>
            <a:srgbClr val="2FA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Web/CSS/display" TargetMode="External"/><Relationship Id="rId4" Type="http://schemas.openxmlformats.org/officeDocument/2006/relationships/hyperlink" Target="https://developer.mozilla.org/en-US/docs/Web/CSS/posi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ozilla.org/en-US/docs/Learn/CSS/Building_blocks/Selectors/Pseudo-classes_and_pseudo-element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ss-tricks.com/snippets/css/a-guide-to-flexbox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rid.malven.co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CSS/CSS_Selector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Learn/CSS/Building_blocks/Values_and_unit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CSS/named-color" TargetMode="External"/><Relationship Id="rId4" Type="http://schemas.openxmlformats.org/officeDocument/2006/relationships/hyperlink" Target="https://developer.mozilla.org/en-US/docs/Learn/CSS/Building_blocks/Values_and_units" TargetMode="External"/><Relationship Id="rId5" Type="http://schemas.openxmlformats.org/officeDocument/2006/relationships/hyperlink" Target="https://developer.mozilla.org/en-US/docs/Web/CSS/color_val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63" y="1473688"/>
            <a:ext cx="2196126" cy="2196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 txBox="1"/>
          <p:nvPr/>
        </p:nvSpPr>
        <p:spPr>
          <a:xfrm>
            <a:off x="3803325" y="2001750"/>
            <a:ext cx="4669500" cy="792600"/>
          </a:xfrm>
          <a:prstGeom prst="rect">
            <a:avLst/>
          </a:prstGeom>
          <a:solidFill>
            <a:srgbClr val="2FAADD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exend Medium"/>
                <a:ea typeface="Lexend Medium"/>
                <a:cs typeface="Lexend Medium"/>
                <a:sym typeface="Lexend Medium"/>
              </a:rPr>
              <a:t>Asas CSS3</a:t>
            </a:r>
            <a:endParaRPr sz="4800">
              <a:solidFill>
                <a:srgbClr val="FFFFFF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3803325" y="2794350"/>
            <a:ext cx="4669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Memahami Stail Asas untuk HTML5</a:t>
            </a:r>
            <a:endParaRPr b="1" sz="24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3" name="Google Shape;53;p13"/>
          <p:cNvSpPr/>
          <p:nvPr/>
        </p:nvSpPr>
        <p:spPr>
          <a:xfrm flipH="1">
            <a:off x="3713900" y="2001750"/>
            <a:ext cx="4156200" cy="45600"/>
          </a:xfrm>
          <a:prstGeom prst="parallelogram">
            <a:avLst>
              <a:gd fmla="val 200188" name="adj"/>
            </a:avLst>
          </a:prstGeom>
          <a:solidFill>
            <a:srgbClr val="2FA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3713825" y="1599150"/>
            <a:ext cx="3732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20">
                <a:solidFill>
                  <a:srgbClr val="2FAADD"/>
                </a:solidFill>
                <a:latin typeface="Lexend Medium"/>
                <a:ea typeface="Lexend Medium"/>
                <a:cs typeface="Lexend Medium"/>
                <a:sym typeface="Lexend Medium"/>
              </a:rPr>
              <a:t>KP Online Coding Bootcamp</a:t>
            </a:r>
            <a:endParaRPr sz="1920">
              <a:solidFill>
                <a:srgbClr val="2FAADD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73B7"/>
                </a:solidFill>
              </a:rPr>
              <a:t>CSS: `</a:t>
            </a:r>
            <a:r>
              <a:rPr lang="en">
                <a:solidFill>
                  <a:srgbClr val="0B73B7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b="1" lang="en">
                <a:solidFill>
                  <a:srgbClr val="0B73B7"/>
                </a:solidFill>
              </a:rPr>
              <a:t>` dan `</a:t>
            </a:r>
            <a:r>
              <a:rPr lang="en">
                <a:solidFill>
                  <a:srgbClr val="0B73B7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b="1" lang="en">
                <a:solidFill>
                  <a:srgbClr val="0B73B7"/>
                </a:solidFill>
              </a:rPr>
              <a:t>`</a:t>
            </a:r>
            <a:endParaRPr b="1">
              <a:solidFill>
                <a:srgbClr val="0B73B7"/>
              </a:solidFill>
            </a:endParaRPr>
          </a:p>
        </p:txBody>
      </p:sp>
      <p:sp>
        <p:nvSpPr>
          <p:cNvPr id="171" name="Google Shape;171;p22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Memahami susun atur elemen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72" name="Google Shape;172;p22"/>
          <p:cNvSpPr txBox="1"/>
          <p:nvPr>
            <p:ph idx="2" type="body"/>
          </p:nvPr>
        </p:nvSpPr>
        <p:spPr>
          <a:xfrm>
            <a:off x="3199950" y="523900"/>
            <a:ext cx="57753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  <a:highlight>
                  <a:srgbClr val="2FAADD"/>
                </a:highlight>
              </a:rPr>
              <a:t>`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</a:rPr>
              <a:t>` </a:t>
            </a:r>
            <a:r>
              <a:rPr lang="en">
                <a:solidFill>
                  <a:schemeClr val="lt1"/>
                </a:solidFill>
              </a:rPr>
              <a:t>adalah untuk menentukan strategi susun atur elemen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`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</a:rPr>
              <a:t>`, `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  <a:latin typeface="Roboto Mono"/>
                <a:ea typeface="Roboto Mono"/>
                <a:cs typeface="Roboto Mono"/>
                <a:sym typeface="Roboto Mono"/>
              </a:rPr>
              <a:t>inline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</a:rPr>
              <a:t>`, `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</a:rPr>
              <a:t>`, `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  <a:latin typeface="Roboto Mono"/>
                <a:ea typeface="Roboto Mono"/>
                <a:cs typeface="Roboto Mono"/>
                <a:sym typeface="Roboto Mono"/>
              </a:rPr>
              <a:t>fleex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</a:rPr>
              <a:t>`, `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</a:rPr>
              <a:t>`</a:t>
            </a:r>
            <a:endParaRPr>
              <a:solidFill>
                <a:schemeClr val="lt1"/>
              </a:solidFill>
              <a:highlight>
                <a:srgbClr val="2FAAD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  <a:highlight>
                  <a:srgbClr val="2FAADD"/>
                </a:highlight>
              </a:rPr>
              <a:t>`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</a:rPr>
              <a:t>`</a:t>
            </a:r>
            <a:r>
              <a:rPr lang="en">
                <a:solidFill>
                  <a:schemeClr val="lt1"/>
                </a:solidFill>
              </a:rPr>
              <a:t> adalah untuk menentukan susun atur elemen berdasarkan elemen persekitaran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  <a:highlight>
                  <a:srgbClr val="2FAADD"/>
                </a:highlight>
              </a:rPr>
              <a:t>`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</a:rPr>
              <a:t>`, `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  <a:latin typeface="Roboto Mono"/>
                <a:ea typeface="Roboto Mono"/>
                <a:cs typeface="Roboto Mono"/>
                <a:sym typeface="Roboto Mono"/>
              </a:rPr>
              <a:t>sticky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</a:rPr>
              <a:t>`, `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</a:rPr>
              <a:t>`, `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</a:rPr>
              <a:t>`, `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>
                <a:solidFill>
                  <a:schemeClr val="lt1"/>
                </a:solidFill>
                <a:highlight>
                  <a:srgbClr val="2FAADD"/>
                </a:highlight>
              </a:rPr>
              <a:t>`</a:t>
            </a:r>
            <a:endParaRPr>
              <a:solidFill>
                <a:schemeClr val="lt1"/>
              </a:solidFill>
              <a:highlight>
                <a:srgbClr val="2FAADD"/>
              </a:highlight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3491050" y="4266325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 `display`: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display - CSS: Cascading Style Sheets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3491050" y="4578850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 `position`: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position - CSS: Cascading Style Sheets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75" name="Google Shape;175;p22"/>
          <p:cNvCxnSpPr/>
          <p:nvPr/>
        </p:nvCxnSpPr>
        <p:spPr>
          <a:xfrm>
            <a:off x="2986275" y="289250"/>
            <a:ext cx="20400" cy="4787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73B7"/>
                </a:solidFill>
              </a:rPr>
              <a:t>CSS: Model Box dan Dimensi</a:t>
            </a:r>
            <a:endParaRPr b="1">
              <a:solidFill>
                <a:srgbClr val="0B73B7"/>
              </a:solidFill>
            </a:endParaRPr>
          </a:p>
        </p:txBody>
      </p:sp>
      <p:sp>
        <p:nvSpPr>
          <p:cNvPr id="181" name="Google Shape;181;p23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Memahami dimensi elemen dalam HTML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4147625" y="656600"/>
            <a:ext cx="4171800" cy="1889700"/>
          </a:xfrm>
          <a:prstGeom prst="rect">
            <a:avLst/>
          </a:prstGeom>
          <a:noFill/>
          <a:ln cap="flat" cmpd="sng" w="2286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Lexend Medium"/>
                <a:ea typeface="Lexend Medium"/>
                <a:cs typeface="Lexend Medium"/>
                <a:sym typeface="Lexend Medium"/>
              </a:rPr>
              <a:t>Konten</a:t>
            </a:r>
            <a:endParaRPr sz="37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83" name="Google Shape;183;p23"/>
          <p:cNvCxnSpPr/>
          <p:nvPr/>
        </p:nvCxnSpPr>
        <p:spPr>
          <a:xfrm>
            <a:off x="4291750" y="1601450"/>
            <a:ext cx="1113000" cy="0"/>
          </a:xfrm>
          <a:prstGeom prst="straightConnector1">
            <a:avLst/>
          </a:prstGeom>
          <a:noFill/>
          <a:ln cap="flat" cmpd="sng" w="38100">
            <a:solidFill>
              <a:srgbClr val="2FAAD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3"/>
          <p:cNvSpPr txBox="1"/>
          <p:nvPr>
            <p:ph idx="2" type="body"/>
          </p:nvPr>
        </p:nvSpPr>
        <p:spPr>
          <a:xfrm>
            <a:off x="4203675" y="1691000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`padding`</a:t>
            </a:r>
            <a:endParaRPr sz="1225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5" name="Google Shape;185;p23"/>
          <p:cNvCxnSpPr/>
          <p:nvPr/>
        </p:nvCxnSpPr>
        <p:spPr>
          <a:xfrm rot="10800000">
            <a:off x="3162925" y="1609425"/>
            <a:ext cx="864600" cy="0"/>
          </a:xfrm>
          <a:prstGeom prst="straightConnector1">
            <a:avLst/>
          </a:prstGeom>
          <a:noFill/>
          <a:ln cap="flat" cmpd="sng" w="38100">
            <a:solidFill>
              <a:srgbClr val="2FAAD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3"/>
          <p:cNvSpPr txBox="1"/>
          <p:nvPr>
            <p:ph idx="1" type="subTitle"/>
          </p:nvPr>
        </p:nvSpPr>
        <p:spPr>
          <a:xfrm>
            <a:off x="3062725" y="1691000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`margin`</a:t>
            </a:r>
            <a:endParaRPr sz="1225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7" name="Google Shape;187;p23"/>
          <p:cNvCxnSpPr/>
          <p:nvPr/>
        </p:nvCxnSpPr>
        <p:spPr>
          <a:xfrm>
            <a:off x="3995500" y="2818475"/>
            <a:ext cx="360300" cy="0"/>
          </a:xfrm>
          <a:prstGeom prst="straightConnector1">
            <a:avLst/>
          </a:prstGeom>
          <a:noFill/>
          <a:ln cap="flat" cmpd="sng" w="19050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3643150" y="2868300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`border`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215925" y="3219600"/>
            <a:ext cx="8718300" cy="1760700"/>
          </a:xfrm>
          <a:prstGeom prst="roundRect">
            <a:avLst>
              <a:gd fmla="val 2729" name="adj"/>
            </a:avLst>
          </a:prstGeom>
          <a:solidFill>
            <a:srgbClr val="E8EA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Medium"/>
                <a:ea typeface="Lexend Medium"/>
                <a:cs typeface="Lexend Medium"/>
                <a:sym typeface="Lexend Medium"/>
              </a:rPr>
              <a:t>Untuk menentukan tinggi dan lebar elemen, bergantung kepada `box-sizing`</a:t>
            </a:r>
            <a:endParaRPr sz="12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Medium"/>
                <a:ea typeface="Lexend Medium"/>
                <a:cs typeface="Lexend Medium"/>
                <a:sym typeface="Lexend Medium"/>
              </a:rPr>
              <a:t>Sekiranya menggunakan `content-box`, nilai ketinggian hanyalah untuk konten - menambah `padding` dan `border` akan menjadikan elemen lebih lebar daripada ketinggian</a:t>
            </a:r>
            <a:endParaRPr sz="12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Medium"/>
                <a:ea typeface="Lexend Medium"/>
                <a:cs typeface="Lexend Medium"/>
                <a:sym typeface="Lexend Medium"/>
              </a:rPr>
              <a:t>Sekiranya menggunakan `border-box`, nilai ketinggian akan termasuk `padding` dan `border` - menambah `padding` dan `border` tidak memberi impak kepada nilai ketinggian yang telah ditetapkan.</a:t>
            </a:r>
            <a:endParaRPr sz="12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215925" y="584625"/>
            <a:ext cx="2485200" cy="151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73B7"/>
                </a:solidFill>
              </a:rPr>
              <a:t>CSS: Model Box dan Dimensi</a:t>
            </a:r>
            <a:endParaRPr b="1">
              <a:solidFill>
                <a:srgbClr val="0B73B7"/>
              </a:solidFill>
            </a:endParaRPr>
          </a:p>
        </p:txBody>
      </p:sp>
      <p:sp>
        <p:nvSpPr>
          <p:cNvPr id="196" name="Google Shape;196;p24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Memahami dimensi elemen dalam HTML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5412800" y="1080950"/>
            <a:ext cx="1465200" cy="777900"/>
          </a:xfrm>
          <a:prstGeom prst="rect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 Medium"/>
                <a:ea typeface="Lexend Medium"/>
                <a:cs typeface="Lexend Medium"/>
                <a:sym typeface="Lexend Medium"/>
              </a:rPr>
              <a:t>Konten</a:t>
            </a:r>
            <a:endParaRPr sz="16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grpSp>
        <p:nvGrpSpPr>
          <p:cNvPr id="198" name="Google Shape;198;p24"/>
          <p:cNvGrpSpPr/>
          <p:nvPr/>
        </p:nvGrpSpPr>
        <p:grpSpPr>
          <a:xfrm>
            <a:off x="2538158" y="2711515"/>
            <a:ext cx="5418686" cy="2297891"/>
            <a:chOff x="4131625" y="648588"/>
            <a:chExt cx="3306900" cy="1820400"/>
          </a:xfrm>
        </p:grpSpPr>
        <p:grpSp>
          <p:nvGrpSpPr>
            <p:cNvPr id="199" name="Google Shape;199;p24"/>
            <p:cNvGrpSpPr/>
            <p:nvPr/>
          </p:nvGrpSpPr>
          <p:grpSpPr>
            <a:xfrm>
              <a:off x="4131625" y="648588"/>
              <a:ext cx="3306900" cy="1820400"/>
              <a:chOff x="4131625" y="648588"/>
              <a:chExt cx="3306900" cy="1820400"/>
            </a:xfrm>
          </p:grpSpPr>
          <p:sp>
            <p:nvSpPr>
              <p:cNvPr id="200" name="Google Shape;200;p24"/>
              <p:cNvSpPr/>
              <p:nvPr/>
            </p:nvSpPr>
            <p:spPr>
              <a:xfrm>
                <a:off x="4131625" y="648588"/>
                <a:ext cx="3306900" cy="18204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" name="Google Shape;204;p24"/>
            <p:cNvSpPr txBox="1"/>
            <p:nvPr/>
          </p:nvSpPr>
          <p:spPr>
            <a:xfrm>
              <a:off x="4291725" y="932988"/>
              <a:ext cx="3050700" cy="14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 {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ox-sizing: content-box;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w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idth: 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1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00px;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adding: 20px;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order: 8px;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cxnSp>
        <p:nvCxnSpPr>
          <p:cNvPr id="205" name="Google Shape;205;p24"/>
          <p:cNvCxnSpPr/>
          <p:nvPr/>
        </p:nvCxnSpPr>
        <p:spPr>
          <a:xfrm>
            <a:off x="5460775" y="816725"/>
            <a:ext cx="344400" cy="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6" name="Google Shape;206;p24"/>
          <p:cNvSpPr txBox="1"/>
          <p:nvPr>
            <p:ph idx="2" type="body"/>
          </p:nvPr>
        </p:nvSpPr>
        <p:spPr>
          <a:xfrm>
            <a:off x="5100475" y="482202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20px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07" name="Google Shape;207;p24"/>
          <p:cNvCxnSpPr/>
          <p:nvPr/>
        </p:nvCxnSpPr>
        <p:spPr>
          <a:xfrm>
            <a:off x="5244850" y="2074100"/>
            <a:ext cx="344400" cy="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4884550" y="2043852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09" name="Google Shape;209;p24"/>
          <p:cNvCxnSpPr/>
          <p:nvPr/>
        </p:nvCxnSpPr>
        <p:spPr>
          <a:xfrm>
            <a:off x="5829100" y="1601675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5628850" y="1528804"/>
            <a:ext cx="1065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100px</a:t>
            </a:r>
            <a:endParaRPr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73B7"/>
                </a:solidFill>
              </a:rPr>
              <a:t>CSS: Model Box dan Dimensi</a:t>
            </a:r>
            <a:endParaRPr b="1">
              <a:solidFill>
                <a:srgbClr val="0B73B7"/>
              </a:solidFill>
            </a:endParaRPr>
          </a:p>
        </p:txBody>
      </p:sp>
      <p:sp>
        <p:nvSpPr>
          <p:cNvPr id="216" name="Google Shape;216;p25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Memahami dimensi elemen dalam HTML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4941825" y="1080950"/>
            <a:ext cx="1551900" cy="1172400"/>
          </a:xfrm>
          <a:prstGeom prst="rect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 Medium"/>
                <a:ea typeface="Lexend Medium"/>
                <a:cs typeface="Lexend Medium"/>
                <a:sym typeface="Lexend Medium"/>
              </a:rPr>
              <a:t>Konten</a:t>
            </a:r>
            <a:endParaRPr sz="16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grpSp>
        <p:nvGrpSpPr>
          <p:cNvPr id="218" name="Google Shape;218;p25"/>
          <p:cNvGrpSpPr/>
          <p:nvPr/>
        </p:nvGrpSpPr>
        <p:grpSpPr>
          <a:xfrm>
            <a:off x="2558500" y="2711525"/>
            <a:ext cx="5240400" cy="2303700"/>
            <a:chOff x="2198175" y="648588"/>
            <a:chExt cx="5240400" cy="2303700"/>
          </a:xfrm>
        </p:grpSpPr>
        <p:grpSp>
          <p:nvGrpSpPr>
            <p:cNvPr id="219" name="Google Shape;219;p25"/>
            <p:cNvGrpSpPr/>
            <p:nvPr/>
          </p:nvGrpSpPr>
          <p:grpSpPr>
            <a:xfrm>
              <a:off x="2198175" y="648588"/>
              <a:ext cx="5240400" cy="2303700"/>
              <a:chOff x="2198175" y="648588"/>
              <a:chExt cx="5240400" cy="2303700"/>
            </a:xfrm>
          </p:grpSpPr>
          <p:sp>
            <p:nvSpPr>
              <p:cNvPr id="220" name="Google Shape;220;p25"/>
              <p:cNvSpPr/>
              <p:nvPr/>
            </p:nvSpPr>
            <p:spPr>
              <a:xfrm>
                <a:off x="2198175" y="648588"/>
                <a:ext cx="5240400" cy="23037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" name="Google Shape;224;p25"/>
            <p:cNvSpPr txBox="1"/>
            <p:nvPr/>
          </p:nvSpPr>
          <p:spPr>
            <a:xfrm>
              <a:off x="2432675" y="779113"/>
              <a:ext cx="4837800" cy="21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div {</a:t>
              </a:r>
              <a:endParaRPr sz="21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box-sizing: border-box;</a:t>
              </a:r>
              <a:endParaRPr sz="21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width: 100px;</a:t>
              </a:r>
              <a:endParaRPr sz="21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padding: 20px;</a:t>
              </a:r>
              <a:endParaRPr sz="21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border: 8px;</a:t>
              </a:r>
              <a:endParaRPr sz="21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 sz="21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cxnSp>
        <p:nvCxnSpPr>
          <p:cNvPr id="225" name="Google Shape;225;p25"/>
          <p:cNvCxnSpPr/>
          <p:nvPr/>
        </p:nvCxnSpPr>
        <p:spPr>
          <a:xfrm>
            <a:off x="4983750" y="1228175"/>
            <a:ext cx="334800" cy="2880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6" name="Google Shape;226;p25"/>
          <p:cNvSpPr txBox="1"/>
          <p:nvPr>
            <p:ph idx="2" type="body"/>
          </p:nvPr>
        </p:nvSpPr>
        <p:spPr>
          <a:xfrm>
            <a:off x="4833700" y="756776"/>
            <a:ext cx="690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13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20px</a:t>
            </a:r>
            <a:endParaRPr b="1" sz="13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27" name="Google Shape;227;p25"/>
          <p:cNvCxnSpPr/>
          <p:nvPr/>
        </p:nvCxnSpPr>
        <p:spPr>
          <a:xfrm>
            <a:off x="4833700" y="174338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8" name="Google Shape;228;p25"/>
          <p:cNvSpPr txBox="1"/>
          <p:nvPr>
            <p:ph idx="1" type="subTitle"/>
          </p:nvPr>
        </p:nvSpPr>
        <p:spPr>
          <a:xfrm>
            <a:off x="4262525" y="1629538"/>
            <a:ext cx="5037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3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8px</a:t>
            </a:r>
            <a:endParaRPr b="1" sz="13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29" name="Google Shape;229;p25"/>
          <p:cNvCxnSpPr/>
          <p:nvPr/>
        </p:nvCxnSpPr>
        <p:spPr>
          <a:xfrm flipH="1" rot="10800000">
            <a:off x="5349250" y="1939525"/>
            <a:ext cx="723300" cy="20100"/>
          </a:xfrm>
          <a:prstGeom prst="straightConnector1">
            <a:avLst/>
          </a:prstGeom>
          <a:noFill/>
          <a:ln cap="flat" cmpd="sng" w="9525">
            <a:solidFill>
              <a:srgbClr val="2FAAD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0" name="Google Shape;230;p25"/>
          <p:cNvSpPr txBox="1"/>
          <p:nvPr>
            <p:ph idx="1" type="subTitle"/>
          </p:nvPr>
        </p:nvSpPr>
        <p:spPr>
          <a:xfrm>
            <a:off x="5523700" y="2368588"/>
            <a:ext cx="6645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225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100px</a:t>
            </a:r>
            <a:endParaRPr b="1" sz="1225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31" name="Google Shape;231;p25"/>
          <p:cNvCxnSpPr/>
          <p:nvPr/>
        </p:nvCxnSpPr>
        <p:spPr>
          <a:xfrm>
            <a:off x="5349250" y="1246650"/>
            <a:ext cx="0" cy="6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51600" y="251425"/>
            <a:ext cx="2527500" cy="5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73B7"/>
                </a:solidFill>
              </a:rPr>
              <a:t>CSS: Warna</a:t>
            </a:r>
            <a:endParaRPr b="1">
              <a:solidFill>
                <a:srgbClr val="0B73B7"/>
              </a:solidFill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245550" y="27291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background-color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303150" y="33142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360750" y="3899425"/>
            <a:ext cx="19092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border-color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303150" y="44845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caret-color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26"/>
          <p:cNvSpPr txBox="1"/>
          <p:nvPr>
            <p:ph type="title"/>
          </p:nvPr>
        </p:nvSpPr>
        <p:spPr>
          <a:xfrm>
            <a:off x="2456900" y="2729125"/>
            <a:ext cx="15582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</a:rPr>
              <a:t>Warna latar</a:t>
            </a:r>
            <a:endParaRPr b="1" sz="1168">
              <a:solidFill>
                <a:schemeClr val="lt1"/>
              </a:solidFill>
            </a:endParaRPr>
          </a:p>
        </p:txBody>
      </p:sp>
      <p:sp>
        <p:nvSpPr>
          <p:cNvPr id="242" name="Google Shape;242;p26"/>
          <p:cNvSpPr txBox="1"/>
          <p:nvPr>
            <p:ph type="title"/>
          </p:nvPr>
        </p:nvSpPr>
        <p:spPr>
          <a:xfrm>
            <a:off x="2507825" y="3314275"/>
            <a:ext cx="2024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</a:rPr>
              <a:t>Warna hadapan a.k.a. tulisan</a:t>
            </a:r>
            <a:endParaRPr b="1" sz="1168">
              <a:solidFill>
                <a:schemeClr val="lt1"/>
              </a:solidFill>
            </a:endParaRPr>
          </a:p>
        </p:txBody>
      </p:sp>
      <p:sp>
        <p:nvSpPr>
          <p:cNvPr id="243" name="Google Shape;243;p26"/>
          <p:cNvSpPr txBox="1"/>
          <p:nvPr>
            <p:ph type="title"/>
          </p:nvPr>
        </p:nvSpPr>
        <p:spPr>
          <a:xfrm>
            <a:off x="2456900" y="3899425"/>
            <a:ext cx="2024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</a:rPr>
              <a:t>Warna border</a:t>
            </a:r>
            <a:endParaRPr b="1" sz="1168">
              <a:solidFill>
                <a:schemeClr val="lt1"/>
              </a:solidFill>
            </a:endParaRPr>
          </a:p>
        </p:txBody>
      </p:sp>
      <p:sp>
        <p:nvSpPr>
          <p:cNvPr id="244" name="Google Shape;244;p26"/>
          <p:cNvSpPr txBox="1"/>
          <p:nvPr>
            <p:ph type="title"/>
          </p:nvPr>
        </p:nvSpPr>
        <p:spPr>
          <a:xfrm>
            <a:off x="2456900" y="448457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</a:rPr>
              <a:t>Warna caret (garisan semasa menaip)</a:t>
            </a:r>
            <a:endParaRPr b="1" sz="1168">
              <a:solidFill>
                <a:schemeClr val="lt1"/>
              </a:solidFill>
            </a:endParaRPr>
          </a:p>
        </p:txBody>
      </p:sp>
      <p:grpSp>
        <p:nvGrpSpPr>
          <p:cNvPr id="245" name="Google Shape;245;p26"/>
          <p:cNvGrpSpPr/>
          <p:nvPr/>
        </p:nvGrpSpPr>
        <p:grpSpPr>
          <a:xfrm>
            <a:off x="4289897" y="555308"/>
            <a:ext cx="4715251" cy="2626655"/>
            <a:chOff x="4131625" y="648588"/>
            <a:chExt cx="3918600" cy="1820400"/>
          </a:xfrm>
        </p:grpSpPr>
        <p:grpSp>
          <p:nvGrpSpPr>
            <p:cNvPr id="246" name="Google Shape;246;p26"/>
            <p:cNvGrpSpPr/>
            <p:nvPr/>
          </p:nvGrpSpPr>
          <p:grpSpPr>
            <a:xfrm>
              <a:off x="4131625" y="648588"/>
              <a:ext cx="3918600" cy="1820400"/>
              <a:chOff x="4131625" y="648588"/>
              <a:chExt cx="3918600" cy="1820400"/>
            </a:xfrm>
          </p:grpSpPr>
          <p:sp>
            <p:nvSpPr>
              <p:cNvPr id="247" name="Google Shape;247;p26"/>
              <p:cNvSpPr/>
              <p:nvPr/>
            </p:nvSpPr>
            <p:spPr>
              <a:xfrm>
                <a:off x="4131625" y="648588"/>
                <a:ext cx="3918600" cy="18204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" name="Google Shape;251;p26"/>
            <p:cNvSpPr txBox="1"/>
            <p:nvPr/>
          </p:nvSpPr>
          <p:spPr>
            <a:xfrm>
              <a:off x="4291725" y="932988"/>
              <a:ext cx="3758400" cy="11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div {</a:t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ackground-color: #FFFFFF;</a:t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c</a:t>
              </a: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olor: teal;</a:t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order-color: #000;</a:t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 sz="21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252" name="Google Shape;252;p26"/>
          <p:cNvSpPr/>
          <p:nvPr/>
        </p:nvSpPr>
        <p:spPr>
          <a:xfrm>
            <a:off x="2669900" y="1269975"/>
            <a:ext cx="1345200" cy="472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8080"/>
                </a:solidFill>
              </a:rPr>
              <a:t>Hello</a:t>
            </a:r>
            <a:endParaRPr b="1" sz="1900">
              <a:solidFill>
                <a:srgbClr val="00808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73B7"/>
                </a:solidFill>
              </a:rPr>
              <a:t>CSS: Tipografi</a:t>
            </a:r>
            <a:endParaRPr b="1">
              <a:solidFill>
                <a:srgbClr val="0B73B7"/>
              </a:solidFill>
            </a:endParaRPr>
          </a:p>
        </p:txBody>
      </p:sp>
      <p:sp>
        <p:nvSpPr>
          <p:cNvPr id="258" name="Google Shape;258;p27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Memahami bagaimana memanipulasi teks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3559800" y="4884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font-family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3559800" y="10492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3559800" y="17623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font-weight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3559800" y="262795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font-style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3" name="Google Shape;263;p27"/>
          <p:cNvSpPr txBox="1"/>
          <p:nvPr>
            <p:ph type="title"/>
          </p:nvPr>
        </p:nvSpPr>
        <p:spPr>
          <a:xfrm>
            <a:off x="5756650" y="488425"/>
            <a:ext cx="32796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</a:rPr>
              <a:t>Nama font yang dipakai</a:t>
            </a:r>
            <a:endParaRPr b="1" sz="1168">
              <a:solidFill>
                <a:schemeClr val="lt1"/>
              </a:solidFill>
            </a:endParaRPr>
          </a:p>
        </p:txBody>
      </p:sp>
      <p:sp>
        <p:nvSpPr>
          <p:cNvPr id="264" name="Google Shape;264;p27"/>
          <p:cNvSpPr txBox="1"/>
          <p:nvPr>
            <p:ph type="title"/>
          </p:nvPr>
        </p:nvSpPr>
        <p:spPr>
          <a:xfrm>
            <a:off x="5756650" y="1049200"/>
            <a:ext cx="32796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</a:rPr>
              <a:t>Saiz font</a:t>
            </a:r>
            <a:endParaRPr b="1" sz="1168">
              <a:solidFill>
                <a:schemeClr val="lt1"/>
              </a:solidFill>
            </a:endParaRPr>
          </a:p>
        </p:txBody>
      </p:sp>
      <p:sp>
        <p:nvSpPr>
          <p:cNvPr id="265" name="Google Shape;265;p27"/>
          <p:cNvSpPr txBox="1"/>
          <p:nvPr>
            <p:ph type="title"/>
          </p:nvPr>
        </p:nvSpPr>
        <p:spPr>
          <a:xfrm>
            <a:off x="5756650" y="1762375"/>
            <a:ext cx="32796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</a:rPr>
              <a:t>Ketebalan font (`normal`, `bold`, atau guna nombor gandaan 100 - 100, 200, 300, 400, 500…)</a:t>
            </a:r>
            <a:endParaRPr b="1" sz="1168">
              <a:solidFill>
                <a:schemeClr val="lt1"/>
              </a:solidFill>
            </a:endParaRPr>
          </a:p>
        </p:txBody>
      </p:sp>
      <p:sp>
        <p:nvSpPr>
          <p:cNvPr id="266" name="Google Shape;266;p27"/>
          <p:cNvSpPr txBox="1"/>
          <p:nvPr>
            <p:ph type="title"/>
          </p:nvPr>
        </p:nvSpPr>
        <p:spPr>
          <a:xfrm>
            <a:off x="5756650" y="2584775"/>
            <a:ext cx="32796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</a:rPr>
              <a:t>Style</a:t>
            </a:r>
            <a:r>
              <a:rPr b="1" lang="en" sz="1168">
                <a:solidFill>
                  <a:schemeClr val="lt1"/>
                </a:solidFill>
              </a:rPr>
              <a:t> font - italic, underline</a:t>
            </a:r>
            <a:endParaRPr b="1" sz="1168">
              <a:solidFill>
                <a:schemeClr val="lt1"/>
              </a:solidFill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3559800" y="32319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font-kerning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p27"/>
          <p:cNvSpPr txBox="1"/>
          <p:nvPr>
            <p:ph type="title"/>
          </p:nvPr>
        </p:nvSpPr>
        <p:spPr>
          <a:xfrm>
            <a:off x="5756650" y="3188725"/>
            <a:ext cx="32796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</a:rPr>
              <a:t>Penjarakan antara huruf</a:t>
            </a:r>
            <a:endParaRPr b="1" sz="1168">
              <a:solidFill>
                <a:schemeClr val="lt1"/>
              </a:solidFill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3559800" y="39552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line-height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0" name="Google Shape;270;p27"/>
          <p:cNvSpPr txBox="1"/>
          <p:nvPr>
            <p:ph type="title"/>
          </p:nvPr>
        </p:nvSpPr>
        <p:spPr>
          <a:xfrm>
            <a:off x="5756650" y="3835850"/>
            <a:ext cx="32796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</a:rPr>
              <a:t>Penjarakan antara barisan</a:t>
            </a:r>
            <a:endParaRPr b="1" sz="1168">
              <a:solidFill>
                <a:schemeClr val="lt1"/>
              </a:solidFill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3559800" y="45693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2" name="Google Shape;272;p27"/>
          <p:cNvSpPr txBox="1"/>
          <p:nvPr>
            <p:ph type="title"/>
          </p:nvPr>
        </p:nvSpPr>
        <p:spPr>
          <a:xfrm>
            <a:off x="5756650" y="4526150"/>
            <a:ext cx="32796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</a:rPr>
              <a:t>Penyusunan teks</a:t>
            </a:r>
            <a:endParaRPr b="1" sz="1168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73B7"/>
                </a:solidFill>
              </a:rPr>
              <a:t>CSS: Tipografi</a:t>
            </a:r>
            <a:endParaRPr b="1">
              <a:solidFill>
                <a:srgbClr val="0B73B7"/>
              </a:solidFill>
            </a:endParaRPr>
          </a:p>
        </p:txBody>
      </p:sp>
      <p:sp>
        <p:nvSpPr>
          <p:cNvPr id="278" name="Google Shape;278;p28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Memahami bagaimana memanipulasi teks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279" name="Google Shape;279;p28"/>
          <p:cNvGrpSpPr/>
          <p:nvPr/>
        </p:nvGrpSpPr>
        <p:grpSpPr>
          <a:xfrm>
            <a:off x="3515897" y="448424"/>
            <a:ext cx="4795472" cy="3263160"/>
            <a:chOff x="4131625" y="648588"/>
            <a:chExt cx="4091700" cy="2298000"/>
          </a:xfrm>
        </p:grpSpPr>
        <p:grpSp>
          <p:nvGrpSpPr>
            <p:cNvPr id="280" name="Google Shape;280;p28"/>
            <p:cNvGrpSpPr/>
            <p:nvPr/>
          </p:nvGrpSpPr>
          <p:grpSpPr>
            <a:xfrm>
              <a:off x="4131625" y="648588"/>
              <a:ext cx="4091700" cy="2298000"/>
              <a:chOff x="4131625" y="648588"/>
              <a:chExt cx="4091700" cy="2298000"/>
            </a:xfrm>
          </p:grpSpPr>
          <p:sp>
            <p:nvSpPr>
              <p:cNvPr id="281" name="Google Shape;281;p28"/>
              <p:cNvSpPr/>
              <p:nvPr/>
            </p:nvSpPr>
            <p:spPr>
              <a:xfrm>
                <a:off x="4131625" y="648588"/>
                <a:ext cx="4091700" cy="22980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8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8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" name="Google Shape;285;p28"/>
            <p:cNvSpPr txBox="1"/>
            <p:nvPr/>
          </p:nvSpPr>
          <p:spPr>
            <a:xfrm>
              <a:off x="4291725" y="932988"/>
              <a:ext cx="3811500" cy="18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{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ont-family: “Times New Roman”;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ont-size: 16px;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ont-weight: bold;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ont-style: normal;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ont-kernal: normal;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</a:t>
              </a: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ine-height: normal;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286" name="Google Shape;286;p28"/>
          <p:cNvSpPr txBox="1"/>
          <p:nvPr>
            <p:ph idx="2" type="body"/>
          </p:nvPr>
        </p:nvSpPr>
        <p:spPr>
          <a:xfrm>
            <a:off x="265500" y="2746400"/>
            <a:ext cx="2670000" cy="1958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Tulisan ini telah terhasil mengikut nilai CSS yang telah ditetapkan pada teks ini. Anda tidak perlu menetapkan semua nilai, hanya tetapkan mengikut keperluan sahaja.</a:t>
            </a:r>
            <a:endParaRPr sz="12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265500" y="488425"/>
            <a:ext cx="2527500" cy="13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73B7"/>
                </a:solidFill>
              </a:rPr>
              <a:t>CSS: Pemilih Pseudo (Pseudo Selectors)</a:t>
            </a:r>
            <a:endParaRPr b="1">
              <a:solidFill>
                <a:srgbClr val="0B73B7"/>
              </a:solidFill>
            </a:endParaRPr>
          </a:p>
        </p:txBody>
      </p:sp>
      <p:sp>
        <p:nvSpPr>
          <p:cNvPr id="292" name="Google Shape;292;p29"/>
          <p:cNvSpPr txBox="1"/>
          <p:nvPr>
            <p:ph idx="1" type="subTitle"/>
          </p:nvPr>
        </p:nvSpPr>
        <p:spPr>
          <a:xfrm>
            <a:off x="265500" y="181772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Memahami bagaimana memanipulasi teks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3559800" y="4884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div:hover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3559800" y="10492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div:focus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29"/>
          <p:cNvSpPr txBox="1"/>
          <p:nvPr>
            <p:ph type="title"/>
          </p:nvPr>
        </p:nvSpPr>
        <p:spPr>
          <a:xfrm>
            <a:off x="5736275" y="488425"/>
            <a:ext cx="33102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</a:rPr>
              <a:t>Apabila elemen sedang dituding (hover)</a:t>
            </a:r>
            <a:endParaRPr b="1" sz="1168">
              <a:solidFill>
                <a:schemeClr val="lt1"/>
              </a:solidFill>
            </a:endParaRPr>
          </a:p>
        </p:txBody>
      </p:sp>
      <p:sp>
        <p:nvSpPr>
          <p:cNvPr id="296" name="Google Shape;296;p29"/>
          <p:cNvSpPr txBox="1"/>
          <p:nvPr>
            <p:ph type="title"/>
          </p:nvPr>
        </p:nvSpPr>
        <p:spPr>
          <a:xfrm>
            <a:off x="5736275" y="1049200"/>
            <a:ext cx="29367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  <a:highlight>
                  <a:schemeClr val="dk1"/>
                </a:highlight>
              </a:rPr>
              <a:t>Apabila elemen sedang </a:t>
            </a:r>
            <a:r>
              <a:rPr b="1" lang="en" sz="1168">
                <a:solidFill>
                  <a:schemeClr val="lt1"/>
                </a:solidFill>
                <a:highlight>
                  <a:schemeClr val="dk1"/>
                </a:highlight>
              </a:rPr>
              <a:t>di fokus</a:t>
            </a:r>
            <a:endParaRPr b="1" sz="1168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3559800" y="16099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iv:active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3559800" y="217075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div:visited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3559800" y="273152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div:blank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3559800" y="32923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div:first-child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3559800" y="38530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div:nth-child(2n)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29"/>
          <p:cNvSpPr txBox="1"/>
          <p:nvPr>
            <p:ph type="title"/>
          </p:nvPr>
        </p:nvSpPr>
        <p:spPr>
          <a:xfrm>
            <a:off x="5736275" y="1609975"/>
            <a:ext cx="34077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</a:rPr>
              <a:t>Apabila elemen sedang aktif (link, button)</a:t>
            </a:r>
            <a:endParaRPr b="1" sz="1168">
              <a:solidFill>
                <a:schemeClr val="lt1"/>
              </a:solidFill>
            </a:endParaRPr>
          </a:p>
        </p:txBody>
      </p:sp>
      <p:sp>
        <p:nvSpPr>
          <p:cNvPr id="303" name="Google Shape;303;p29"/>
          <p:cNvSpPr txBox="1"/>
          <p:nvPr>
            <p:ph type="title"/>
          </p:nvPr>
        </p:nvSpPr>
        <p:spPr>
          <a:xfrm>
            <a:off x="5736275" y="2170750"/>
            <a:ext cx="33612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</a:rPr>
              <a:t>Apabila elemen telah digunakan (link)</a:t>
            </a:r>
            <a:endParaRPr b="1" sz="1168">
              <a:solidFill>
                <a:schemeClr val="lt1"/>
              </a:solidFill>
            </a:endParaRPr>
          </a:p>
        </p:txBody>
      </p:sp>
      <p:sp>
        <p:nvSpPr>
          <p:cNvPr id="304" name="Google Shape;304;p29"/>
          <p:cNvSpPr txBox="1"/>
          <p:nvPr>
            <p:ph type="title"/>
          </p:nvPr>
        </p:nvSpPr>
        <p:spPr>
          <a:xfrm>
            <a:off x="5736275" y="2731525"/>
            <a:ext cx="33102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</a:rPr>
              <a:t>Apabila elemen sedang kosong (input)</a:t>
            </a:r>
            <a:endParaRPr b="1" sz="1168">
              <a:solidFill>
                <a:schemeClr val="lt1"/>
              </a:solidFill>
            </a:endParaRPr>
          </a:p>
        </p:txBody>
      </p:sp>
      <p:sp>
        <p:nvSpPr>
          <p:cNvPr id="305" name="Google Shape;305;p29"/>
          <p:cNvSpPr txBox="1"/>
          <p:nvPr>
            <p:ph type="title"/>
          </p:nvPr>
        </p:nvSpPr>
        <p:spPr>
          <a:xfrm>
            <a:off x="5736275" y="3292300"/>
            <a:ext cx="2487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</a:rPr>
              <a:t>Setiap </a:t>
            </a:r>
            <a:r>
              <a:rPr b="1" lang="en" sz="1168">
                <a:solidFill>
                  <a:schemeClr val="lt1"/>
                </a:solidFill>
              </a:rPr>
              <a:t>sub elemen</a:t>
            </a:r>
            <a:r>
              <a:rPr b="1" lang="en" sz="1168">
                <a:solidFill>
                  <a:schemeClr val="lt1"/>
                </a:solidFill>
              </a:rPr>
              <a:t> pertama</a:t>
            </a:r>
            <a:endParaRPr b="1" sz="1168">
              <a:solidFill>
                <a:schemeClr val="lt1"/>
              </a:solidFill>
            </a:endParaRPr>
          </a:p>
        </p:txBody>
      </p:sp>
      <p:sp>
        <p:nvSpPr>
          <p:cNvPr id="306" name="Google Shape;306;p29"/>
          <p:cNvSpPr txBox="1"/>
          <p:nvPr>
            <p:ph type="title"/>
          </p:nvPr>
        </p:nvSpPr>
        <p:spPr>
          <a:xfrm>
            <a:off x="5695775" y="3853075"/>
            <a:ext cx="25275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168">
                <a:solidFill>
                  <a:schemeClr val="lt1"/>
                </a:solidFill>
              </a:rPr>
              <a:t>Setiap </a:t>
            </a:r>
            <a:r>
              <a:rPr b="1" lang="en" sz="1168">
                <a:solidFill>
                  <a:schemeClr val="lt1"/>
                </a:solidFill>
              </a:rPr>
              <a:t>suplemen</a:t>
            </a:r>
            <a:r>
              <a:rPr b="1" lang="en" sz="1168">
                <a:solidFill>
                  <a:schemeClr val="lt1"/>
                </a:solidFill>
              </a:rPr>
              <a:t> yang ke (2n)</a:t>
            </a:r>
            <a:endParaRPr b="1" sz="1168">
              <a:solidFill>
                <a:schemeClr val="lt1"/>
              </a:solidFill>
            </a:endParaRPr>
          </a:p>
        </p:txBody>
      </p:sp>
      <p:sp>
        <p:nvSpPr>
          <p:cNvPr id="307" name="Google Shape;307;p29"/>
          <p:cNvSpPr txBox="1"/>
          <p:nvPr/>
        </p:nvSpPr>
        <p:spPr>
          <a:xfrm>
            <a:off x="265500" y="4596800"/>
            <a:ext cx="8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Pseudo-classes and pseudo-elements - Learn web development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type="title"/>
          </p:nvPr>
        </p:nvSpPr>
        <p:spPr>
          <a:xfrm>
            <a:off x="265500" y="488425"/>
            <a:ext cx="2527500" cy="13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73B7"/>
                </a:solidFill>
              </a:rPr>
              <a:t>CSS: Pemilih Pseudo (Pseudo Selectors)</a:t>
            </a:r>
            <a:endParaRPr b="1">
              <a:solidFill>
                <a:srgbClr val="0B73B7"/>
              </a:solidFill>
            </a:endParaRPr>
          </a:p>
        </p:txBody>
      </p:sp>
      <p:sp>
        <p:nvSpPr>
          <p:cNvPr id="313" name="Google Shape;313;p30"/>
          <p:cNvSpPr txBox="1"/>
          <p:nvPr>
            <p:ph idx="1" type="subTitle"/>
          </p:nvPr>
        </p:nvSpPr>
        <p:spPr>
          <a:xfrm>
            <a:off x="265500" y="181772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Memahami bagaimana memanipulasi teks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314" name="Google Shape;314;p30"/>
          <p:cNvGrpSpPr/>
          <p:nvPr/>
        </p:nvGrpSpPr>
        <p:grpSpPr>
          <a:xfrm>
            <a:off x="3220568" y="448392"/>
            <a:ext cx="5090893" cy="2835272"/>
            <a:chOff x="4131625" y="648588"/>
            <a:chExt cx="4091700" cy="2298000"/>
          </a:xfrm>
        </p:grpSpPr>
        <p:grpSp>
          <p:nvGrpSpPr>
            <p:cNvPr id="315" name="Google Shape;315;p30"/>
            <p:cNvGrpSpPr/>
            <p:nvPr/>
          </p:nvGrpSpPr>
          <p:grpSpPr>
            <a:xfrm>
              <a:off x="4131625" y="648588"/>
              <a:ext cx="4091700" cy="2298000"/>
              <a:chOff x="4131625" y="648588"/>
              <a:chExt cx="4091700" cy="2298000"/>
            </a:xfrm>
          </p:grpSpPr>
          <p:sp>
            <p:nvSpPr>
              <p:cNvPr id="316" name="Google Shape;316;p30"/>
              <p:cNvSpPr/>
              <p:nvPr/>
            </p:nvSpPr>
            <p:spPr>
              <a:xfrm>
                <a:off x="4131625" y="648588"/>
                <a:ext cx="4091700" cy="22980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0" name="Google Shape;320;p30"/>
            <p:cNvSpPr txBox="1"/>
            <p:nvPr/>
          </p:nvSpPr>
          <p:spPr>
            <a:xfrm>
              <a:off x="4291725" y="932988"/>
              <a:ext cx="3811500" cy="18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 {</a:t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ackground-color: blue;</a:t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iv:hover {</a:t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ackground-color: red;</a:t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321" name="Google Shape;321;p30"/>
          <p:cNvSpPr/>
          <p:nvPr/>
        </p:nvSpPr>
        <p:spPr>
          <a:xfrm>
            <a:off x="4219725" y="3699250"/>
            <a:ext cx="1537500" cy="432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6773925" y="3699250"/>
            <a:ext cx="1537500" cy="432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668" y="3961975"/>
            <a:ext cx="156055" cy="23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/>
          <p:nvPr/>
        </p:nvSpPr>
        <p:spPr>
          <a:xfrm>
            <a:off x="492450" y="1048925"/>
            <a:ext cx="8159100" cy="3596700"/>
          </a:xfrm>
          <a:prstGeom prst="roundRect">
            <a:avLst>
              <a:gd fmla="val 289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1"/>
          <p:cNvSpPr txBox="1"/>
          <p:nvPr>
            <p:ph type="title"/>
          </p:nvPr>
        </p:nvSpPr>
        <p:spPr>
          <a:xfrm>
            <a:off x="161050" y="222750"/>
            <a:ext cx="19800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accent1"/>
                </a:solidFill>
              </a:rPr>
              <a:t>Flex</a:t>
            </a:r>
            <a:endParaRPr b="1" i="1" u="sng">
              <a:solidFill>
                <a:schemeClr val="accent1"/>
              </a:solidFill>
            </a:endParaRPr>
          </a:p>
        </p:txBody>
      </p:sp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1711050" y="222750"/>
            <a:ext cx="66681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Sesuai digunakan untuk susunan elemen bersifat linear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1933500" y="4071888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Cheatsheet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A Complete Guide to Flexbox | CSS-Tricks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764875" y="17198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764875" y="229663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flex-wrap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764875" y="28734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flex-flow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5" name="Google Shape;335;p31"/>
          <p:cNvSpPr txBox="1"/>
          <p:nvPr>
            <p:ph type="title"/>
          </p:nvPr>
        </p:nvSpPr>
        <p:spPr>
          <a:xfrm>
            <a:off x="715350" y="1188250"/>
            <a:ext cx="2123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Susunan keseluruhan (untuk </a:t>
            </a:r>
            <a:r>
              <a:rPr b="1" i="1" lang="en" sz="1520">
                <a:solidFill>
                  <a:srgbClr val="0B73B7"/>
                </a:solidFill>
              </a:rPr>
              <a:t>parent)</a:t>
            </a:r>
            <a:endParaRPr b="1" i="1" sz="1520">
              <a:solidFill>
                <a:srgbClr val="0B73B7"/>
              </a:solidFill>
            </a:endParaRPr>
          </a:p>
        </p:txBody>
      </p:sp>
      <p:sp>
        <p:nvSpPr>
          <p:cNvPr id="336" name="Google Shape;336;p31"/>
          <p:cNvSpPr txBox="1"/>
          <p:nvPr>
            <p:ph type="title"/>
          </p:nvPr>
        </p:nvSpPr>
        <p:spPr>
          <a:xfrm>
            <a:off x="3510300" y="1188250"/>
            <a:ext cx="2123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Aturan linear (untuk parent)</a:t>
            </a:r>
            <a:endParaRPr b="1" sz="1520">
              <a:solidFill>
                <a:srgbClr val="0B73B7"/>
              </a:solidFill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3559800" y="17199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3559800" y="229665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9" name="Google Shape;339;p31"/>
          <p:cNvSpPr txBox="1"/>
          <p:nvPr>
            <p:ph type="title"/>
          </p:nvPr>
        </p:nvSpPr>
        <p:spPr>
          <a:xfrm>
            <a:off x="6354725" y="1188250"/>
            <a:ext cx="2024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Pensaizan Element (untuk children)</a:t>
            </a:r>
            <a:endParaRPr b="1" sz="1520">
              <a:solidFill>
                <a:srgbClr val="0B73B7"/>
              </a:solidFill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6354725" y="17198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flex-grow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6354725" y="229663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flex-shrink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6354725" y="28734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flex-basis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3559800" y="28734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3559800" y="34940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gap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143675" y="490350"/>
            <a:ext cx="48762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&lt;ol&gt; Apa itu CSS, dan kenapa CSS?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&lt;ol&gt; Pengenalan kepada anatomi CSS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&lt;ol&gt; Asas CSS - </a:t>
            </a:r>
            <a:r>
              <a:rPr i="1" lang="en" sz="1600">
                <a:latin typeface="Lexend"/>
                <a:ea typeface="Lexend"/>
                <a:cs typeface="Lexend"/>
                <a:sym typeface="Lexend"/>
              </a:rPr>
              <a:t>display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dan </a:t>
            </a:r>
            <a:r>
              <a:rPr i="1" lang="en" sz="1600">
                <a:latin typeface="Lexend"/>
                <a:ea typeface="Lexend"/>
                <a:cs typeface="Lexend"/>
                <a:sym typeface="Lexend"/>
              </a:rPr>
              <a:t>position</a:t>
            </a:r>
            <a:endParaRPr sz="16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&lt;ol&gt; Asas CSS - </a:t>
            </a:r>
            <a:r>
              <a:rPr i="1" lang="en" sz="1600">
                <a:latin typeface="Lexend"/>
                <a:ea typeface="Lexend"/>
                <a:cs typeface="Lexend"/>
                <a:sym typeface="Lexend"/>
              </a:rPr>
              <a:t>box model 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dan </a:t>
            </a:r>
            <a:r>
              <a:rPr i="1" lang="en" sz="1600">
                <a:latin typeface="Lexend"/>
                <a:ea typeface="Lexend"/>
                <a:cs typeface="Lexend"/>
                <a:sym typeface="Lexend"/>
              </a:rPr>
              <a:t>dimensions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&lt;ol&gt; Asas CSS - </a:t>
            </a:r>
            <a:r>
              <a:rPr i="1" lang="en" sz="1600">
                <a:latin typeface="Lexend"/>
                <a:ea typeface="Lexend"/>
                <a:cs typeface="Lexend"/>
                <a:sym typeface="Lexend"/>
              </a:rPr>
              <a:t>colors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&lt;ol&gt; Asas CSS - tipografi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&lt;ol&gt; Asas CSS - </a:t>
            </a:r>
            <a:r>
              <a:rPr i="1" lang="en" sz="1600">
                <a:latin typeface="Lexend"/>
                <a:ea typeface="Lexend"/>
                <a:cs typeface="Lexend"/>
                <a:sym typeface="Lexend"/>
              </a:rPr>
              <a:t>pseudo selectors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&lt;ol&gt; Sistem CSS - Flex system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&lt;ol&gt; Sistem CSS - Grid system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&lt;ol&gt; CSS Responsif - </a:t>
            </a:r>
            <a:r>
              <a:rPr i="1" lang="en" sz="1600">
                <a:latin typeface="Lexend"/>
                <a:ea typeface="Lexend"/>
                <a:cs typeface="Lexend"/>
                <a:sym typeface="Lexend"/>
              </a:rPr>
              <a:t>Media Query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&lt;ol&gt; CSS Lanjutan - Fungsi Utiliti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&lt;ol&gt; Pustaka CSS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" name="Google Shape;60;p14"/>
          <p:cNvSpPr txBox="1"/>
          <p:nvPr/>
        </p:nvSpPr>
        <p:spPr>
          <a:xfrm rot="-5400000">
            <a:off x="-1496250" y="2302350"/>
            <a:ext cx="4154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153243"/>
                </a:solidFill>
                <a:latin typeface="Lexend"/>
                <a:ea typeface="Lexend"/>
                <a:cs typeface="Lexend"/>
                <a:sym typeface="Lexend"/>
              </a:rPr>
              <a:t>TOPIK</a:t>
            </a:r>
            <a:endParaRPr b="1" sz="2300">
              <a:solidFill>
                <a:srgbClr val="1532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788688" y="663150"/>
            <a:ext cx="63900" cy="4149000"/>
          </a:xfrm>
          <a:prstGeom prst="rect">
            <a:avLst/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/>
          <p:nvPr/>
        </p:nvSpPr>
        <p:spPr>
          <a:xfrm>
            <a:off x="492450" y="1048925"/>
            <a:ext cx="8159100" cy="3596700"/>
          </a:xfrm>
          <a:prstGeom prst="roundRect">
            <a:avLst>
              <a:gd fmla="val 289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 txBox="1"/>
          <p:nvPr>
            <p:ph type="title"/>
          </p:nvPr>
        </p:nvSpPr>
        <p:spPr>
          <a:xfrm>
            <a:off x="150850" y="181975"/>
            <a:ext cx="1684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rgbClr val="0B73B7"/>
                </a:solidFill>
              </a:rPr>
              <a:t>Grid</a:t>
            </a:r>
            <a:endParaRPr b="1" i="1" u="sng">
              <a:solidFill>
                <a:srgbClr val="0B73B7"/>
              </a:solidFill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764875" y="17198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764875" y="214298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grid-auto-flow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3" name="Google Shape;353;p32"/>
          <p:cNvSpPr txBox="1"/>
          <p:nvPr>
            <p:ph idx="1" type="body"/>
          </p:nvPr>
        </p:nvSpPr>
        <p:spPr>
          <a:xfrm>
            <a:off x="1453200" y="202225"/>
            <a:ext cx="76908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490">
                <a:solidFill>
                  <a:schemeClr val="lt1"/>
                </a:solidFill>
              </a:rPr>
              <a:t>Sesuai digunakan untuk susunan elemen bersifat grid/table/2 dimensi</a:t>
            </a:r>
            <a:endParaRPr sz="1490">
              <a:solidFill>
                <a:schemeClr val="lt1"/>
              </a:solidFill>
            </a:endParaRPr>
          </a:p>
        </p:txBody>
      </p:sp>
      <p:sp>
        <p:nvSpPr>
          <p:cNvPr id="354" name="Google Shape;354;p32"/>
          <p:cNvSpPr txBox="1"/>
          <p:nvPr>
            <p:ph type="title"/>
          </p:nvPr>
        </p:nvSpPr>
        <p:spPr>
          <a:xfrm>
            <a:off x="715350" y="1188250"/>
            <a:ext cx="2123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Susunan keseluruhan (untuk </a:t>
            </a:r>
            <a:r>
              <a:rPr b="1" i="1" lang="en" sz="1520">
                <a:solidFill>
                  <a:srgbClr val="0B73B7"/>
                </a:solidFill>
              </a:rPr>
              <a:t>parent)</a:t>
            </a:r>
            <a:endParaRPr b="1" i="1" sz="1520">
              <a:solidFill>
                <a:srgbClr val="0B73B7"/>
              </a:solidFill>
            </a:endParaRPr>
          </a:p>
        </p:txBody>
      </p:sp>
      <p:sp>
        <p:nvSpPr>
          <p:cNvPr id="355" name="Google Shape;355;p32"/>
          <p:cNvSpPr txBox="1"/>
          <p:nvPr>
            <p:ph type="title"/>
          </p:nvPr>
        </p:nvSpPr>
        <p:spPr>
          <a:xfrm>
            <a:off x="3510300" y="1188250"/>
            <a:ext cx="2123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Aturan linear (untuk parent)</a:t>
            </a:r>
            <a:endParaRPr b="1" sz="1520">
              <a:solidFill>
                <a:srgbClr val="0B73B7"/>
              </a:solidFill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3559800" y="17199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3559800" y="298918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8" name="Google Shape;358;p32"/>
          <p:cNvSpPr txBox="1"/>
          <p:nvPr>
            <p:ph type="title"/>
          </p:nvPr>
        </p:nvSpPr>
        <p:spPr>
          <a:xfrm>
            <a:off x="6354725" y="1188250"/>
            <a:ext cx="20244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Pensaizan Element (untuk children)</a:t>
            </a:r>
            <a:endParaRPr b="1" sz="1520">
              <a:solidFill>
                <a:srgbClr val="0B73B7"/>
              </a:solidFill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6354725" y="1719875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grid-row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6354725" y="214298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grid-column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1" name="Google Shape;361;p32"/>
          <p:cNvSpPr/>
          <p:nvPr/>
        </p:nvSpPr>
        <p:spPr>
          <a:xfrm>
            <a:off x="3559800" y="34123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grid-gap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2" name="Google Shape;362;p32"/>
          <p:cNvSpPr txBox="1"/>
          <p:nvPr/>
        </p:nvSpPr>
        <p:spPr>
          <a:xfrm>
            <a:off x="1933500" y="4074538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Cheatsheet: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GRID - Malven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3" name="Google Shape;363;p32"/>
          <p:cNvSpPr/>
          <p:nvPr/>
        </p:nvSpPr>
        <p:spPr>
          <a:xfrm>
            <a:off x="3559800" y="2143000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align-content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3559800" y="2566088"/>
            <a:ext cx="2024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justify-items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73B7"/>
                </a:solidFill>
              </a:rPr>
              <a:t>CSS: Animasi</a:t>
            </a:r>
            <a:endParaRPr b="1">
              <a:solidFill>
                <a:srgbClr val="0B73B7"/>
              </a:solidFill>
            </a:endParaRPr>
          </a:p>
        </p:txBody>
      </p:sp>
      <p:sp>
        <p:nvSpPr>
          <p:cNvPr id="370" name="Google Shape;370;p33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Memahami animasi dalam CSS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71" name="Google Shape;371;p33"/>
          <p:cNvSpPr txBox="1"/>
          <p:nvPr>
            <p:ph idx="2" type="body"/>
          </p:nvPr>
        </p:nvSpPr>
        <p:spPr>
          <a:xfrm>
            <a:off x="3491050" y="523900"/>
            <a:ext cx="51165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Terdapat 2 jenis animasi: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b="1" lang="en" sz="2000">
                <a:solidFill>
                  <a:schemeClr val="lt1"/>
                </a:solidFill>
              </a:rPr>
              <a:t>`</a:t>
            </a:r>
            <a:r>
              <a:rPr b="1"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animation</a:t>
            </a:r>
            <a:r>
              <a:rPr b="1" lang="en" sz="2000">
                <a:solidFill>
                  <a:schemeClr val="lt1"/>
                </a:solidFill>
              </a:rPr>
              <a:t>`</a:t>
            </a:r>
            <a:r>
              <a:rPr lang="en" sz="2000">
                <a:solidFill>
                  <a:schemeClr val="lt1"/>
                </a:solidFill>
              </a:rPr>
              <a:t> - animasi terhasil berdasarkan tetapan keyframe menerusi `@keyframe`</a:t>
            </a:r>
            <a:endParaRPr sz="20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b="1" lang="en" sz="2000">
                <a:solidFill>
                  <a:schemeClr val="lt1"/>
                </a:solidFill>
              </a:rPr>
              <a:t>`</a:t>
            </a:r>
            <a:r>
              <a:rPr b="1"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transition</a:t>
            </a:r>
            <a:r>
              <a:rPr b="1" lang="en" sz="2000">
                <a:solidFill>
                  <a:schemeClr val="lt1"/>
                </a:solidFill>
              </a:rPr>
              <a:t>`</a:t>
            </a:r>
            <a:r>
              <a:rPr lang="en" sz="2000">
                <a:solidFill>
                  <a:schemeClr val="lt1"/>
                </a:solidFill>
              </a:rPr>
              <a:t> - animasi terhasil berdasarkan perbezaan dua nilai daripada keadaan yang berbeza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72" name="Google Shape;372;p33"/>
          <p:cNvCxnSpPr/>
          <p:nvPr/>
        </p:nvCxnSpPr>
        <p:spPr>
          <a:xfrm flipH="1">
            <a:off x="3128875" y="330000"/>
            <a:ext cx="10200" cy="4685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73B7"/>
                </a:solidFill>
              </a:rPr>
              <a:t>CSS: Animasi</a:t>
            </a:r>
            <a:endParaRPr b="1">
              <a:solidFill>
                <a:srgbClr val="0B73B7"/>
              </a:solidFill>
            </a:endParaRPr>
          </a:p>
        </p:txBody>
      </p:sp>
      <p:sp>
        <p:nvSpPr>
          <p:cNvPr id="378" name="Google Shape;378;p34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Memahami animasi dalam CSS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379" name="Google Shape;379;p34"/>
          <p:cNvGrpSpPr/>
          <p:nvPr/>
        </p:nvGrpSpPr>
        <p:grpSpPr>
          <a:xfrm>
            <a:off x="2538265" y="448401"/>
            <a:ext cx="5773389" cy="4016780"/>
            <a:chOff x="4131625" y="648588"/>
            <a:chExt cx="4091700" cy="3180600"/>
          </a:xfrm>
        </p:grpSpPr>
        <p:grpSp>
          <p:nvGrpSpPr>
            <p:cNvPr id="380" name="Google Shape;380;p34"/>
            <p:cNvGrpSpPr/>
            <p:nvPr/>
          </p:nvGrpSpPr>
          <p:grpSpPr>
            <a:xfrm>
              <a:off x="4131625" y="648588"/>
              <a:ext cx="4091700" cy="3180600"/>
              <a:chOff x="4131625" y="648588"/>
              <a:chExt cx="4091700" cy="3180600"/>
            </a:xfrm>
          </p:grpSpPr>
          <p:sp>
            <p:nvSpPr>
              <p:cNvPr id="381" name="Google Shape;381;p34"/>
              <p:cNvSpPr/>
              <p:nvPr/>
            </p:nvSpPr>
            <p:spPr>
              <a:xfrm>
                <a:off x="4131625" y="648588"/>
                <a:ext cx="4091700" cy="31806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4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4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4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5" name="Google Shape;385;p34"/>
            <p:cNvSpPr txBox="1"/>
            <p:nvPr/>
          </p:nvSpPr>
          <p:spPr>
            <a:xfrm>
              <a:off x="4291725" y="932988"/>
              <a:ext cx="3811500" cy="27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 {</a:t>
              </a:r>
              <a:endParaRPr sz="1800"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</a:t>
              </a: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nimation: </a:t>
              </a:r>
              <a:r>
                <a:rPr lang="en" sz="1800">
                  <a:solidFill>
                    <a:srgbClr val="A4C2F4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slide</a:t>
              </a: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3s ease-in-out;</a:t>
              </a:r>
              <a:endParaRPr sz="1800"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 sz="1800"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@keyframes </a:t>
              </a:r>
              <a:r>
                <a:rPr lang="en" sz="1800">
                  <a:solidFill>
                    <a:srgbClr val="A4C2F4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slide</a:t>
              </a: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{</a:t>
              </a:r>
              <a:endParaRPr sz="1800"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rom {</a:t>
              </a:r>
              <a:endParaRPr sz="1800"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</a:t>
              </a: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</a:t>
              </a: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eft: 0px;</a:t>
              </a:r>
              <a:endParaRPr sz="1800"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}</a:t>
              </a:r>
              <a:endParaRPr sz="1800"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</a:t>
              </a: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 {</a:t>
              </a:r>
              <a:endParaRPr sz="1800"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</a:t>
              </a: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</a:t>
              </a: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eft: 400px;</a:t>
              </a:r>
              <a:endParaRPr sz="1800"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}</a:t>
              </a:r>
              <a:endParaRPr sz="1800"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 sz="1800"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73B7"/>
                </a:solidFill>
              </a:rPr>
              <a:t>CSS: Transition</a:t>
            </a:r>
            <a:endParaRPr b="1">
              <a:solidFill>
                <a:srgbClr val="0B73B7"/>
              </a:solidFill>
            </a:endParaRPr>
          </a:p>
        </p:txBody>
      </p:sp>
      <p:sp>
        <p:nvSpPr>
          <p:cNvPr id="391" name="Google Shape;391;p35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Memahami transisi dalam CSS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392" name="Google Shape;392;p35"/>
          <p:cNvGrpSpPr/>
          <p:nvPr/>
        </p:nvGrpSpPr>
        <p:grpSpPr>
          <a:xfrm>
            <a:off x="3220500" y="448392"/>
            <a:ext cx="5550800" cy="4332613"/>
            <a:chOff x="4131625" y="648588"/>
            <a:chExt cx="4091700" cy="3180600"/>
          </a:xfrm>
        </p:grpSpPr>
        <p:grpSp>
          <p:nvGrpSpPr>
            <p:cNvPr id="393" name="Google Shape;393;p35"/>
            <p:cNvGrpSpPr/>
            <p:nvPr/>
          </p:nvGrpSpPr>
          <p:grpSpPr>
            <a:xfrm>
              <a:off x="4131625" y="648588"/>
              <a:ext cx="4091700" cy="3180600"/>
              <a:chOff x="4131625" y="648588"/>
              <a:chExt cx="4091700" cy="3180600"/>
            </a:xfrm>
          </p:grpSpPr>
          <p:sp>
            <p:nvSpPr>
              <p:cNvPr id="394" name="Google Shape;394;p35"/>
              <p:cNvSpPr/>
              <p:nvPr/>
            </p:nvSpPr>
            <p:spPr>
              <a:xfrm>
                <a:off x="4131625" y="648588"/>
                <a:ext cx="4091700" cy="31806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5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5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5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35"/>
            <p:cNvSpPr txBox="1"/>
            <p:nvPr/>
          </p:nvSpPr>
          <p:spPr>
            <a:xfrm>
              <a:off x="4259696" y="1119928"/>
              <a:ext cx="3811500" cy="20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 {</a:t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b</a:t>
              </a: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ackgro</a:t>
              </a: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und-color: red;</a:t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transition: background-color 1s ease-in-out;</a:t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div:hover {</a:t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background-color: blue;</a:t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 sz="1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5"/>
          <p:cNvGrpSpPr/>
          <p:nvPr/>
        </p:nvGrpSpPr>
        <p:grpSpPr>
          <a:xfrm>
            <a:off x="657786" y="1373475"/>
            <a:ext cx="2417975" cy="2417975"/>
            <a:chOff x="292050" y="1373475"/>
            <a:chExt cx="2417975" cy="2417975"/>
          </a:xfrm>
        </p:grpSpPr>
        <p:pic>
          <p:nvPicPr>
            <p:cNvPr id="67" name="Google Shape;6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050" y="1373475"/>
              <a:ext cx="2417975" cy="2417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69905" y="1539598"/>
              <a:ext cx="650314" cy="6503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Google Shape;69;p15"/>
          <p:cNvGrpSpPr/>
          <p:nvPr/>
        </p:nvGrpSpPr>
        <p:grpSpPr>
          <a:xfrm>
            <a:off x="3844375" y="1373487"/>
            <a:ext cx="1695400" cy="2396501"/>
            <a:chOff x="3403100" y="1373487"/>
            <a:chExt cx="1695400" cy="2396501"/>
          </a:xfrm>
        </p:grpSpPr>
        <p:pic>
          <p:nvPicPr>
            <p:cNvPr id="70" name="Google Shape;70;p15"/>
            <p:cNvPicPr preferRelativeResize="0"/>
            <p:nvPr/>
          </p:nvPicPr>
          <p:blipFill rotWithShape="1">
            <a:blip r:embed="rId5">
              <a:alphaModFix/>
            </a:blip>
            <a:srcRect b="8382" l="0" r="0" t="0"/>
            <a:stretch/>
          </p:blipFill>
          <p:spPr>
            <a:xfrm>
              <a:off x="3403100" y="1373487"/>
              <a:ext cx="1695400" cy="2396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1123" y="1459348"/>
              <a:ext cx="514600" cy="5145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" name="Google Shape;72;p15"/>
          <p:cNvGrpSpPr/>
          <p:nvPr/>
        </p:nvGrpSpPr>
        <p:grpSpPr>
          <a:xfrm>
            <a:off x="6308401" y="1373475"/>
            <a:ext cx="2177813" cy="2417975"/>
            <a:chOff x="6239115" y="1373475"/>
            <a:chExt cx="2177813" cy="2417975"/>
          </a:xfrm>
        </p:grpSpPr>
        <p:pic>
          <p:nvPicPr>
            <p:cNvPr id="73" name="Google Shape;73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39115" y="1373475"/>
              <a:ext cx="2120585" cy="2417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502127" y="1430701"/>
              <a:ext cx="914801" cy="514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5"/>
          <p:cNvSpPr txBox="1"/>
          <p:nvPr/>
        </p:nvSpPr>
        <p:spPr>
          <a:xfrm>
            <a:off x="1320763" y="3902075"/>
            <a:ext cx="10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Struktur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146063" y="3902075"/>
            <a:ext cx="10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Estetika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582175" y="3902075"/>
            <a:ext cx="16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Interaktiviti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306313" y="2460888"/>
            <a:ext cx="3075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A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770325" y="2460875"/>
            <a:ext cx="3075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AA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65500" y="724075"/>
            <a:ext cx="252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</a:t>
            </a:r>
            <a:endParaRPr b="1"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65500" y="11890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Kenapa perlu ada?</a:t>
            </a:r>
            <a:endParaRPr sz="1600"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3595150" y="724075"/>
            <a:ext cx="51813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2FAADD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2FAADD"/>
                </a:highlight>
              </a:rPr>
              <a:t>Pemisahan kepentingan ‎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HTML boleh fokus kepada </a:t>
            </a:r>
            <a:r>
              <a:rPr b="1" lang="en">
                <a:solidFill>
                  <a:srgbClr val="000000"/>
                </a:solidFill>
              </a:rPr>
              <a:t>struktur</a:t>
            </a:r>
            <a:r>
              <a:rPr lang="en">
                <a:solidFill>
                  <a:srgbClr val="000000"/>
                </a:solidFill>
              </a:rPr>
              <a:t> - konten sebuah halaman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CSS boleh fokus kepada </a:t>
            </a:r>
            <a:r>
              <a:rPr b="1" lang="en">
                <a:solidFill>
                  <a:srgbClr val="000000"/>
                </a:solidFill>
              </a:rPr>
              <a:t>stail</a:t>
            </a:r>
            <a:r>
              <a:rPr lang="en">
                <a:solidFill>
                  <a:srgbClr val="000000"/>
                </a:solidFill>
              </a:rPr>
              <a:t> - susunan, dimensi, tipografi, responsif, dan lain-lain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88" y="1719825"/>
            <a:ext cx="2414525" cy="24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838750" y="1342350"/>
            <a:ext cx="8159100" cy="3596700"/>
          </a:xfrm>
          <a:prstGeom prst="roundRect">
            <a:avLst>
              <a:gd fmla="val 289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1450475" y="419275"/>
            <a:ext cx="62430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Cara import CSS ke dalam HTML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492405" y="1342360"/>
            <a:ext cx="8159058" cy="3733969"/>
            <a:chOff x="3245100" y="648588"/>
            <a:chExt cx="6497100" cy="3149700"/>
          </a:xfrm>
        </p:grpSpPr>
        <p:grpSp>
          <p:nvGrpSpPr>
            <p:cNvPr id="95" name="Google Shape;95;p17"/>
            <p:cNvGrpSpPr/>
            <p:nvPr/>
          </p:nvGrpSpPr>
          <p:grpSpPr>
            <a:xfrm>
              <a:off x="3245100" y="648588"/>
              <a:ext cx="6497100" cy="3149700"/>
              <a:chOff x="3245100" y="648588"/>
              <a:chExt cx="6497100" cy="3149700"/>
            </a:xfrm>
          </p:grpSpPr>
          <p:sp>
            <p:nvSpPr>
              <p:cNvPr id="96" name="Google Shape;96;p17"/>
              <p:cNvSpPr/>
              <p:nvPr/>
            </p:nvSpPr>
            <p:spPr>
              <a:xfrm>
                <a:off x="3245100" y="648588"/>
                <a:ext cx="6497100" cy="31497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34176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36099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38022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" name="Google Shape;100;p17"/>
            <p:cNvSpPr txBox="1"/>
            <p:nvPr/>
          </p:nvSpPr>
          <p:spPr>
            <a:xfrm>
              <a:off x="3417600" y="932988"/>
              <a:ext cx="6072300" cy="27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&lt;!DOCTYPE html&gt;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&lt;html&gt;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&lt;head&gt;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&lt;title&gt;Tajuk&lt;/title&gt;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</a:t>
              </a:r>
              <a:r>
                <a:rPr lang="en" sz="1800">
                  <a:solidFill>
                    <a:schemeClr val="dk1"/>
                  </a:solidFill>
                  <a:highlight>
                    <a:srgbClr val="1155CC"/>
                  </a:highlight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&lt;link rel="stylesheet" href="./index.css" /&gt;</a:t>
              </a:r>
              <a:endParaRPr sz="1800">
                <a:solidFill>
                  <a:schemeClr val="dk1"/>
                </a:solidFill>
                <a:highlight>
                  <a:srgbClr val="1155CC"/>
                </a:highlight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&lt;/head&gt;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&lt;body&gt;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&lt;!-- Kod seterusnya →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&lt;/body&gt;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&lt;/html&gt;</a:t>
              </a:r>
              <a:endPara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73325" y="1048925"/>
            <a:ext cx="8850900" cy="3874500"/>
          </a:xfrm>
          <a:prstGeom prst="roundRect">
            <a:avLst>
              <a:gd fmla="val 289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3308250" y="419275"/>
            <a:ext cx="252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Anatomi CSS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107" name="Google Shape;107;p18"/>
          <p:cNvGrpSpPr/>
          <p:nvPr/>
        </p:nvGrpSpPr>
        <p:grpSpPr>
          <a:xfrm>
            <a:off x="2386100" y="1342325"/>
            <a:ext cx="4724100" cy="3149700"/>
            <a:chOff x="4131625" y="648587"/>
            <a:chExt cx="4724100" cy="3149700"/>
          </a:xfrm>
        </p:grpSpPr>
        <p:grpSp>
          <p:nvGrpSpPr>
            <p:cNvPr id="108" name="Google Shape;108;p18"/>
            <p:cNvGrpSpPr/>
            <p:nvPr/>
          </p:nvGrpSpPr>
          <p:grpSpPr>
            <a:xfrm>
              <a:off x="4131625" y="648587"/>
              <a:ext cx="4724100" cy="3149700"/>
              <a:chOff x="4131625" y="648587"/>
              <a:chExt cx="4724100" cy="3149700"/>
            </a:xfrm>
          </p:grpSpPr>
          <p:sp>
            <p:nvSpPr>
              <p:cNvPr id="109" name="Google Shape;109;p18"/>
              <p:cNvSpPr/>
              <p:nvPr/>
            </p:nvSpPr>
            <p:spPr>
              <a:xfrm>
                <a:off x="4131625" y="648587"/>
                <a:ext cx="4724100" cy="3149700"/>
              </a:xfrm>
              <a:prstGeom prst="roundRect">
                <a:avLst>
                  <a:gd fmla="val 2391" name="adj"/>
                </a:avLst>
              </a:prstGeom>
              <a:solidFill>
                <a:srgbClr val="1532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8"/>
              <p:cNvSpPr/>
              <p:nvPr/>
            </p:nvSpPr>
            <p:spPr>
              <a:xfrm>
                <a:off x="4259700" y="744650"/>
                <a:ext cx="120000" cy="12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8"/>
              <p:cNvSpPr/>
              <p:nvPr/>
            </p:nvSpPr>
            <p:spPr>
              <a:xfrm>
                <a:off x="4452000" y="744650"/>
                <a:ext cx="120000" cy="120000"/>
              </a:xfrm>
              <a:prstGeom prst="ellipse">
                <a:avLst/>
              </a:prstGeom>
              <a:solidFill>
                <a:srgbClr val="FEB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8"/>
              <p:cNvSpPr/>
              <p:nvPr/>
            </p:nvSpPr>
            <p:spPr>
              <a:xfrm>
                <a:off x="4644300" y="744650"/>
                <a:ext cx="120000" cy="120000"/>
              </a:xfrm>
              <a:prstGeom prst="ellipse">
                <a:avLst/>
              </a:prstGeom>
              <a:solidFill>
                <a:srgbClr val="0BCE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" name="Google Shape;113;p18"/>
            <p:cNvSpPr txBox="1"/>
            <p:nvPr/>
          </p:nvSpPr>
          <p:spPr>
            <a:xfrm>
              <a:off x="4291725" y="932988"/>
              <a:ext cx="4323900" cy="27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iv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background-color: white;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.class-selector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c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olor: #000000;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ont-weight: bold;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#id-selector {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w</a:t>
              </a: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idth: 100px;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>
                <a:solidFill>
                  <a:srgbClr val="6D9EEB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cxnSp>
        <p:nvCxnSpPr>
          <p:cNvPr id="114" name="Google Shape;114;p18"/>
          <p:cNvCxnSpPr>
            <a:stCxn id="115" idx="3"/>
          </p:cNvCxnSpPr>
          <p:nvPr/>
        </p:nvCxnSpPr>
        <p:spPr>
          <a:xfrm>
            <a:off x="2386100" y="1767525"/>
            <a:ext cx="216300" cy="7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8"/>
          <p:cNvSpPr/>
          <p:nvPr/>
        </p:nvSpPr>
        <p:spPr>
          <a:xfrm>
            <a:off x="6459525" y="2499004"/>
            <a:ext cx="203700" cy="943997"/>
          </a:xfrm>
          <a:custGeom>
            <a:rect b="b" l="l" r="r" t="t"/>
            <a:pathLst>
              <a:path extrusionOk="0" h="32301" w="8148">
                <a:moveTo>
                  <a:pt x="0" y="0"/>
                </a:moveTo>
                <a:lnTo>
                  <a:pt x="8148" y="0"/>
                </a:lnTo>
                <a:lnTo>
                  <a:pt x="8148" y="32301"/>
                </a:lnTo>
                <a:lnTo>
                  <a:pt x="1746" y="32301"/>
                </a:lnTo>
              </a:path>
            </a:pathLst>
          </a:cu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Google Shape;115;p18"/>
          <p:cNvSpPr/>
          <p:nvPr/>
        </p:nvSpPr>
        <p:spPr>
          <a:xfrm>
            <a:off x="930200" y="1603425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Pemilih (</a:t>
            </a:r>
            <a:r>
              <a:rPr i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Selector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6789925" y="2806900"/>
            <a:ext cx="1032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Declaration</a:t>
            </a:r>
            <a:endParaRPr i="1"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3372600" y="1559450"/>
            <a:ext cx="1247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Ciri (</a:t>
            </a:r>
            <a:r>
              <a:rPr i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Property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4854175" y="1559450"/>
            <a:ext cx="12474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Nilai (</a:t>
            </a:r>
            <a:r>
              <a:rPr i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Value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3446875" y="4113975"/>
            <a:ext cx="14073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Ukuran (</a:t>
            </a:r>
            <a:r>
              <a:rPr i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Measurement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492450" y="788325"/>
            <a:ext cx="8350200" cy="3857400"/>
          </a:xfrm>
          <a:prstGeom prst="roundRect">
            <a:avLst>
              <a:gd fmla="val 289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3308250" y="419275"/>
            <a:ext cx="252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CSS Selector</a:t>
            </a:r>
            <a:endParaRPr b="1" i="1">
              <a:solidFill>
                <a:schemeClr val="lt1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930200" y="1767525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930200" y="2225350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.class-selector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930200" y="2683175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#id-selector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1018400" y="1188250"/>
            <a:ext cx="12795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Asas</a:t>
            </a:r>
            <a:endParaRPr b="1" sz="1520">
              <a:solidFill>
                <a:srgbClr val="0B73B7"/>
              </a:solidFill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>
            <a:off x="2538225" y="1785550"/>
            <a:ext cx="0" cy="1249200"/>
          </a:xfrm>
          <a:prstGeom prst="straightConnector1">
            <a:avLst/>
          </a:prstGeom>
          <a:noFill/>
          <a:ln cap="flat" cmpd="sng" w="9525">
            <a:solidFill>
              <a:srgbClr val="0B73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9"/>
          <p:cNvSpPr txBox="1"/>
          <p:nvPr>
            <p:ph type="title"/>
          </p:nvPr>
        </p:nvSpPr>
        <p:spPr>
          <a:xfrm>
            <a:off x="2588050" y="2225350"/>
            <a:ext cx="12795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068">
                <a:solidFill>
                  <a:srgbClr val="0B73B7"/>
                </a:solidFill>
              </a:rPr>
              <a:t>Makin bawah, makin khusus</a:t>
            </a:r>
            <a:endParaRPr b="1" sz="1068">
              <a:solidFill>
                <a:srgbClr val="0B73B7"/>
              </a:solidFill>
            </a:endParaRPr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4444700" y="1188238"/>
            <a:ext cx="12795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b="1" lang="en" sz="1520">
                <a:solidFill>
                  <a:srgbClr val="0B73B7"/>
                </a:solidFill>
              </a:rPr>
              <a:t>Tambahan</a:t>
            </a:r>
            <a:endParaRPr b="1" sz="1520">
              <a:solidFill>
                <a:srgbClr val="0B73B7"/>
              </a:solidFill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356500" y="1707925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iv, main, section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5967275" y="170792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068">
                <a:solidFill>
                  <a:srgbClr val="0B73B7"/>
                </a:solidFill>
              </a:rPr>
              <a:t>Kumpulkan banyak pemilih</a:t>
            </a:r>
            <a:endParaRPr b="1" sz="1068">
              <a:solidFill>
                <a:srgbClr val="0B73B7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356500" y="2571750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iv &gt; p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4356500" y="2964350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 + p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4356500" y="3356950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 ~ p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6055350" y="2955238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068">
                <a:solidFill>
                  <a:srgbClr val="0B73B7"/>
                </a:solidFill>
              </a:rPr>
              <a:t>Pemilih penggabung (</a:t>
            </a:r>
            <a:r>
              <a:rPr b="1" i="1" lang="en" sz="1068">
                <a:solidFill>
                  <a:srgbClr val="0B73B7"/>
                </a:solidFill>
              </a:rPr>
              <a:t>combinators)</a:t>
            </a:r>
            <a:endParaRPr b="1" i="1" sz="1068">
              <a:solidFill>
                <a:srgbClr val="0B73B7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4356500" y="2139838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div[attr=value]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5967275" y="209572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068">
                <a:solidFill>
                  <a:srgbClr val="0B73B7"/>
                </a:solidFill>
              </a:rPr>
              <a:t>Pemilih </a:t>
            </a:r>
            <a:r>
              <a:rPr b="1" i="1" lang="en" sz="1068">
                <a:solidFill>
                  <a:srgbClr val="0B73B7"/>
                </a:solidFill>
              </a:rPr>
              <a:t>attribute</a:t>
            </a:r>
            <a:endParaRPr b="1" i="1" sz="1068">
              <a:solidFill>
                <a:srgbClr val="0B73B7"/>
              </a:solidFill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5891025" y="2553550"/>
            <a:ext cx="130246" cy="1131585"/>
          </a:xfrm>
          <a:custGeom>
            <a:rect b="b" l="l" r="r" t="t"/>
            <a:pathLst>
              <a:path extrusionOk="0" h="32301" w="8148">
                <a:moveTo>
                  <a:pt x="0" y="0"/>
                </a:moveTo>
                <a:lnTo>
                  <a:pt x="8148" y="0"/>
                </a:lnTo>
                <a:lnTo>
                  <a:pt x="8148" y="32301"/>
                </a:lnTo>
                <a:lnTo>
                  <a:pt x="1746" y="32301"/>
                </a:lnTo>
              </a:path>
            </a:pathLst>
          </a:cu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Google Shape;143;p19"/>
          <p:cNvSpPr/>
          <p:nvPr/>
        </p:nvSpPr>
        <p:spPr>
          <a:xfrm>
            <a:off x="4356500" y="3829563"/>
            <a:ext cx="1455900" cy="328200"/>
          </a:xfrm>
          <a:prstGeom prst="roundRect">
            <a:avLst>
              <a:gd fmla="val 16667" name="adj"/>
            </a:avLst>
          </a:prstGeom>
          <a:solidFill>
            <a:srgbClr val="0B73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div:hover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5967275" y="3829575"/>
            <a:ext cx="2256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068">
                <a:solidFill>
                  <a:srgbClr val="0B73B7"/>
                </a:solidFill>
              </a:rPr>
              <a:t>Pemilih </a:t>
            </a:r>
            <a:r>
              <a:rPr b="1" i="1" lang="en" sz="1068">
                <a:solidFill>
                  <a:srgbClr val="0B73B7"/>
                </a:solidFill>
              </a:rPr>
              <a:t>pseudo</a:t>
            </a:r>
            <a:endParaRPr b="1" sz="1068">
              <a:solidFill>
                <a:srgbClr val="0B73B7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1933500" y="4202550"/>
            <a:ext cx="527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CSS selectors - CSS: Cascading Style Sheets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265500" y="272325"/>
            <a:ext cx="2527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73B7"/>
                </a:solidFill>
              </a:rPr>
              <a:t>Unit dalam CSS: Panjang</a:t>
            </a:r>
            <a:endParaRPr b="1">
              <a:solidFill>
                <a:srgbClr val="0B73B7"/>
              </a:solidFill>
            </a:endParaRPr>
          </a:p>
        </p:txBody>
      </p:sp>
      <p:sp>
        <p:nvSpPr>
          <p:cNvPr id="151" name="Google Shape;151;p20"/>
          <p:cNvSpPr txBox="1"/>
          <p:nvPr>
            <p:ph idx="1" type="subTitle"/>
          </p:nvPr>
        </p:nvSpPr>
        <p:spPr>
          <a:xfrm>
            <a:off x="265500" y="1866250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Jenis unit yang boleh dipakai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52" name="Google Shape;152;p20"/>
          <p:cNvSpPr txBox="1"/>
          <p:nvPr>
            <p:ph idx="2" type="body"/>
          </p:nvPr>
        </p:nvSpPr>
        <p:spPr>
          <a:xfrm>
            <a:off x="3491050" y="660025"/>
            <a:ext cx="24102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Unit ukuran mutlak</a:t>
            </a:r>
            <a:endParaRPr u="sng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p</a:t>
            </a:r>
            <a:r>
              <a:rPr lang="en">
                <a:solidFill>
                  <a:schemeClr val="lt1"/>
                </a:solidFill>
              </a:rPr>
              <a:t>x (piksel)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p</a:t>
            </a:r>
            <a:r>
              <a:rPr lang="en">
                <a:solidFill>
                  <a:schemeClr val="lt1"/>
                </a:solidFill>
              </a:rPr>
              <a:t>t (point)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c</a:t>
            </a:r>
            <a:r>
              <a:rPr lang="en">
                <a:solidFill>
                  <a:schemeClr val="lt1"/>
                </a:solidFill>
              </a:rPr>
              <a:t>m (sentimeter)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i</a:t>
            </a:r>
            <a:r>
              <a:rPr lang="en">
                <a:solidFill>
                  <a:schemeClr val="lt1"/>
                </a:solidFill>
              </a:rPr>
              <a:t>n (inci)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0"/>
          <p:cNvSpPr txBox="1"/>
          <p:nvPr>
            <p:ph idx="2" type="body"/>
          </p:nvPr>
        </p:nvSpPr>
        <p:spPr>
          <a:xfrm>
            <a:off x="6357825" y="660025"/>
            <a:ext cx="24102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Unit ukuran relatif</a:t>
            </a:r>
            <a:endParaRPr u="sng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Peratus - %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Tulisan - em, rem, ch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Skrin - vh, vw, vmax, vmin,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491050" y="4121925"/>
            <a:ext cx="527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Rujukan: </a:t>
            </a:r>
            <a:r>
              <a:rPr lang="en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CSS values and units - Learn web development | MDN</a:t>
            </a:r>
            <a:endParaRPr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55" name="Google Shape;155;p20"/>
          <p:cNvCxnSpPr/>
          <p:nvPr/>
        </p:nvCxnSpPr>
        <p:spPr>
          <a:xfrm>
            <a:off x="3027025" y="350375"/>
            <a:ext cx="30600" cy="4593600"/>
          </a:xfrm>
          <a:prstGeom prst="straightConnector1">
            <a:avLst/>
          </a:prstGeom>
          <a:noFill/>
          <a:ln cap="flat" cmpd="sng" w="38100">
            <a:solidFill>
              <a:srgbClr val="0B73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265500" y="488425"/>
            <a:ext cx="2527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73B7"/>
                </a:solidFill>
              </a:rPr>
              <a:t>Unit dalam </a:t>
            </a:r>
            <a:r>
              <a:rPr b="1" lang="en">
                <a:solidFill>
                  <a:srgbClr val="0B73B7"/>
                </a:solidFill>
              </a:rPr>
              <a:t>CSS: Warna</a:t>
            </a:r>
            <a:endParaRPr b="1">
              <a:solidFill>
                <a:srgbClr val="0B73B7"/>
              </a:solidFill>
            </a:endParaRPr>
          </a:p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265500" y="1553975"/>
            <a:ext cx="2527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Jenis unit yang boleh dipakai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62" name="Google Shape;162;p21"/>
          <p:cNvSpPr txBox="1"/>
          <p:nvPr>
            <p:ph idx="2" type="body"/>
          </p:nvPr>
        </p:nvSpPr>
        <p:spPr>
          <a:xfrm>
            <a:off x="3281450" y="401300"/>
            <a:ext cx="5775000" cy="4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Nama warna tersedia dalam CSS -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white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black</a:t>
            </a:r>
            <a:r>
              <a:rPr lang="en">
                <a:solidFill>
                  <a:schemeClr val="lt1"/>
                </a:solidFill>
              </a:rPr>
              <a:t>`, dll - </a:t>
            </a:r>
            <a:r>
              <a:rPr lang="en" u="sng">
                <a:solidFill>
                  <a:schemeClr val="hlink"/>
                </a:solidFill>
                <a:hlinkClick r:id="rId3"/>
              </a:rPr>
              <a:t>&lt;named-color&gt; - CSS: Cascading Style Sheets | MDN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Kod warna heksadesimal RGBA -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#333, #333333, #00000000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#RGB, #RRGGBB, #RRGGBBAA - setiap angka mewakili 256 angka heksadesimal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Fungsi utiliti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rgb()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rgba()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hsl()</a:t>
            </a:r>
            <a:r>
              <a:rPr lang="en">
                <a:solidFill>
                  <a:schemeClr val="lt1"/>
                </a:solidFill>
              </a:rPr>
              <a:t>`, `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hsla()</a:t>
            </a:r>
            <a:r>
              <a:rPr lang="en">
                <a:solidFill>
                  <a:schemeClr val="lt1"/>
                </a:solidFill>
              </a:rPr>
              <a:t>`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19775" y="3205850"/>
            <a:ext cx="28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CSS values and units - Learn web development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19775" y="4363325"/>
            <a:ext cx="28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Rujukan Model Warna: </a:t>
            </a: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5"/>
              </a:rPr>
              <a:t>&lt;color&gt; - CSS: Cascading Style Sheets | MDN</a:t>
            </a:r>
            <a:endParaRPr sz="1200">
              <a:solidFill>
                <a:srgbClr val="2FAAD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65" name="Google Shape;165;p21"/>
          <p:cNvCxnSpPr/>
          <p:nvPr/>
        </p:nvCxnSpPr>
        <p:spPr>
          <a:xfrm>
            <a:off x="3027025" y="309625"/>
            <a:ext cx="20400" cy="4654500"/>
          </a:xfrm>
          <a:prstGeom prst="straightConnector1">
            <a:avLst/>
          </a:prstGeom>
          <a:noFill/>
          <a:ln cap="flat" cmpd="sng" w="28575">
            <a:solidFill>
              <a:srgbClr val="0B73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FFFFFF"/>
      </a:dk1>
      <a:lt1>
        <a:srgbClr val="0B2130"/>
      </a:lt1>
      <a:dk2>
        <a:srgbClr val="C7C1C1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