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78"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75105349142129E-2"/>
          <c:y val="4.5569767579957482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Лист1!$X$62:$X$78</c:f>
              <c:numCache>
                <c:formatCode>General</c:formatCode>
                <c:ptCount val="17"/>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numCache>
            </c:numRef>
          </c:xVal>
          <c:yVal>
            <c:numRef>
              <c:f>Лист1!$E$68:$E$84</c:f>
              <c:numCache>
                <c:formatCode>0.000000</c:formatCode>
                <c:ptCount val="17"/>
                <c:pt idx="0">
                  <c:v>0.561829590041796</c:v>
                </c:pt>
                <c:pt idx="1">
                  <c:v>0.55267463555769003</c:v>
                </c:pt>
                <c:pt idx="2">
                  <c:v>0.50714177014205397</c:v>
                </c:pt>
                <c:pt idx="3">
                  <c:v>0.46749159409135699</c:v>
                </c:pt>
                <c:pt idx="4">
                  <c:v>0.40635462959046997</c:v>
                </c:pt>
                <c:pt idx="5">
                  <c:v>0.29907718786621001</c:v>
                </c:pt>
                <c:pt idx="6">
                  <c:v>0.269925642829977</c:v>
                </c:pt>
                <c:pt idx="7">
                  <c:v>0.22709006704951701</c:v>
                </c:pt>
                <c:pt idx="8">
                  <c:v>0.19869416024275299</c:v>
                </c:pt>
                <c:pt idx="9">
                  <c:v>0.17413397906308001</c:v>
                </c:pt>
                <c:pt idx="10">
                  <c:v>0.14966984738724801</c:v>
                </c:pt>
                <c:pt idx="11">
                  <c:v>0.12900560672178901</c:v>
                </c:pt>
                <c:pt idx="12">
                  <c:v>0.104003233842237</c:v>
                </c:pt>
                <c:pt idx="13">
                  <c:v>8.3045589614499996E-2</c:v>
                </c:pt>
                <c:pt idx="14">
                  <c:v>5.9363244899250101E-2</c:v>
                </c:pt>
                <c:pt idx="15">
                  <c:v>4.0292889834041203E-2</c:v>
                </c:pt>
                <c:pt idx="16">
                  <c:v>3.3392623332516601E-2</c:v>
                </c:pt>
              </c:numCache>
            </c:numRef>
          </c:yVal>
          <c:smooth val="1"/>
          <c:extLst>
            <c:ext xmlns:c16="http://schemas.microsoft.com/office/drawing/2014/chart" uri="{C3380CC4-5D6E-409C-BE32-E72D297353CC}">
              <c16:uniqueId val="{00000000-3DC1-47A7-964B-56C3CC22CD21}"/>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Лист1!$X$62:$X$80</c:f>
              <c:numCache>
                <c:formatCode>General</c:formatCode>
                <c:ptCount val="19"/>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pt idx="17" formatCode="0.00E+00">
                  <c:v>5.2105073705123903E-5</c:v>
                </c:pt>
                <c:pt idx="18" formatCode="0.00E+00">
                  <c:v>4.4494558633576102E-5</c:v>
                </c:pt>
              </c:numCache>
            </c:numRef>
          </c:xVal>
          <c:yVal>
            <c:numRef>
              <c:f>Лист1!$F$68:$F$84</c:f>
              <c:numCache>
                <c:formatCode>0.000000</c:formatCode>
                <c:ptCount val="17"/>
                <c:pt idx="0">
                  <c:v>8.7238584581511305E-2</c:v>
                </c:pt>
                <c:pt idx="1">
                  <c:v>8.4176037805162807E-2</c:v>
                </c:pt>
                <c:pt idx="2">
                  <c:v>7.8477145199694398E-2</c:v>
                </c:pt>
                <c:pt idx="3">
                  <c:v>7.1615571544550394E-2</c:v>
                </c:pt>
                <c:pt idx="4">
                  <c:v>6.01540381593016E-2</c:v>
                </c:pt>
                <c:pt idx="5">
                  <c:v>4.2735697844984502E-2</c:v>
                </c:pt>
                <c:pt idx="6">
                  <c:v>3.7002516978969599E-2</c:v>
                </c:pt>
                <c:pt idx="7">
                  <c:v>3.10185836849797E-2</c:v>
                </c:pt>
                <c:pt idx="8">
                  <c:v>2.68934541405721E-2</c:v>
                </c:pt>
                <c:pt idx="9">
                  <c:v>2.2134736101667499E-2</c:v>
                </c:pt>
                <c:pt idx="10">
                  <c:v>1.9304701932579001E-2</c:v>
                </c:pt>
                <c:pt idx="11">
                  <c:v>1.6753867489073E-2</c:v>
                </c:pt>
                <c:pt idx="12">
                  <c:v>1.3513103182555299E-2</c:v>
                </c:pt>
                <c:pt idx="13" formatCode="General">
                  <c:v>1.04935542709959E-2</c:v>
                </c:pt>
                <c:pt idx="14" formatCode="General">
                  <c:v>7.3986390856359803E-3</c:v>
                </c:pt>
                <c:pt idx="15" formatCode="General">
                  <c:v>5.0227924732655204E-3</c:v>
                </c:pt>
                <c:pt idx="16" formatCode="General">
                  <c:v>4.1507288817466403E-3</c:v>
                </c:pt>
              </c:numCache>
            </c:numRef>
          </c:yVal>
          <c:smooth val="1"/>
          <c:extLst>
            <c:ext xmlns:c16="http://schemas.microsoft.com/office/drawing/2014/chart" uri="{C3380CC4-5D6E-409C-BE32-E72D297353CC}">
              <c16:uniqueId val="{00000001-3DC1-47A7-964B-56C3CC22CD21}"/>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Лист1!$X$62:$X$80</c:f>
              <c:numCache>
                <c:formatCode>General</c:formatCode>
                <c:ptCount val="19"/>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pt idx="17" formatCode="0.00E+00">
                  <c:v>5.2105073705123903E-5</c:v>
                </c:pt>
                <c:pt idx="18" formatCode="0.00E+00">
                  <c:v>4.4494558633576102E-5</c:v>
                </c:pt>
              </c:numCache>
            </c:numRef>
          </c:xVal>
          <c:yVal>
            <c:numRef>
              <c:f>Лист1!$G$68:$G$84</c:f>
              <c:numCache>
                <c:formatCode>0.000000</c:formatCode>
                <c:ptCount val="17"/>
                <c:pt idx="0">
                  <c:v>8.1040821035306809E-3</c:v>
                </c:pt>
                <c:pt idx="1">
                  <c:v>7.17938634848237E-3</c:v>
                </c:pt>
                <c:pt idx="2">
                  <c:v>6.0501296652517899E-3</c:v>
                </c:pt>
                <c:pt idx="3">
                  <c:v>4.8157277390372304E-3</c:v>
                </c:pt>
                <c:pt idx="4">
                  <c:v>3.3405951707213802E-3</c:v>
                </c:pt>
                <c:pt idx="5">
                  <c:v>1.7426047655655799E-3</c:v>
                </c:pt>
                <c:pt idx="6">
                  <c:v>1.3564516361027901E-3</c:v>
                </c:pt>
                <c:pt idx="7">
                  <c:v>9.9008031355991301E-4</c:v>
                </c:pt>
                <c:pt idx="8">
                  <c:v>7.9116033228529396E-4</c:v>
                </c:pt>
                <c:pt idx="9">
                  <c:v>5.9416459454305498E-4</c:v>
                </c:pt>
                <c:pt idx="10">
                  <c:v>4.8319091319308998E-4</c:v>
                </c:pt>
                <c:pt idx="11">
                  <c:v>3.8815413725989598E-4</c:v>
                </c:pt>
                <c:pt idx="12">
                  <c:v>2.8717481045053498E-4</c:v>
                </c:pt>
                <c:pt idx="13">
                  <c:v>2.0034042149437599E-4</c:v>
                </c:pt>
                <c:pt idx="14">
                  <c:v>1.23606887716292E-4</c:v>
                </c:pt>
                <c:pt idx="15" formatCode="0.00E+00">
                  <c:v>6.8711762005812697E-5</c:v>
                </c:pt>
                <c:pt idx="16" formatCode="0.00E+00">
                  <c:v>5.0896064243367701E-5</c:v>
                </c:pt>
              </c:numCache>
            </c:numRef>
          </c:yVal>
          <c:smooth val="1"/>
          <c:extLst>
            <c:ext xmlns:c16="http://schemas.microsoft.com/office/drawing/2014/chart" uri="{C3380CC4-5D6E-409C-BE32-E72D297353CC}">
              <c16:uniqueId val="{00000002-3DC1-47A7-964B-56C3CC22CD21}"/>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50132364799012763"/>
              <c:y val="3.28799128354319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22632178991873567"/>
          <c:y val="0.62958136295730505"/>
          <c:w val="8.5138233499975458E-2"/>
          <c:h val="0.144437530187471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8701668202447151E-2"/>
          <c:y val="4.9269805262593599E-2"/>
          <c:w val="0.91367711125174778"/>
          <c:h val="0.90146038947481277"/>
        </c:manualLayout>
      </c:layout>
      <c:scatterChart>
        <c:scatterStyle val="smoothMarker"/>
        <c:varyColors val="0"/>
        <c:ser>
          <c:idx val="0"/>
          <c:order val="0"/>
          <c:tx>
            <c:v>L2 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Лист1!$O$315:$O$331</c:f>
              <c:numCache>
                <c:formatCode>General</c:formatCode>
                <c:ptCount val="17"/>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numCache>
            </c:numRef>
          </c:xVal>
          <c:yVal>
            <c:numRef>
              <c:f>Лист1!$H$314:$H$330</c:f>
              <c:numCache>
                <c:formatCode>0.000E+00</c:formatCode>
                <c:ptCount val="17"/>
                <c:pt idx="0">
                  <c:v>1.51246744498338E-3</c:v>
                </c:pt>
                <c:pt idx="1">
                  <c:v>1.1375566054886599E-3</c:v>
                </c:pt>
                <c:pt idx="2">
                  <c:v>7.8046387444106395E-4</c:v>
                </c:pt>
                <c:pt idx="3">
                  <c:v>4.6972535971139798E-4</c:v>
                </c:pt>
                <c:pt idx="4">
                  <c:v>1.9355438150533399E-4</c:v>
                </c:pt>
                <c:pt idx="5">
                  <c:v>4.27089011876491E-5</c:v>
                </c:pt>
                <c:pt idx="6">
                  <c:v>2.3811363189860202E-5</c:v>
                </c:pt>
                <c:pt idx="7">
                  <c:v>9.7567608070918304E-6</c:v>
                </c:pt>
                <c:pt idx="8">
                  <c:v>5.0145577733959797E-6</c:v>
                </c:pt>
                <c:pt idx="9">
                  <c:v>2.6251842312635102E-6</c:v>
                </c:pt>
                <c:pt idx="10">
                  <c:v>2.3826819098564998E-6</c:v>
                </c:pt>
                <c:pt idx="11">
                  <c:v>2.4281998614665802E-6</c:v>
                </c:pt>
                <c:pt idx="12">
                  <c:v>1.838546229016E-6</c:v>
                </c:pt>
                <c:pt idx="13">
                  <c:v>1.1306842136565499E-6</c:v>
                </c:pt>
                <c:pt idx="14">
                  <c:v>3.1191445392064699E-7</c:v>
                </c:pt>
                <c:pt idx="15">
                  <c:v>1.1469110714523301E-7</c:v>
                </c:pt>
                <c:pt idx="16">
                  <c:v>6.8896746181446094E-8</c:v>
                </c:pt>
              </c:numCache>
            </c:numRef>
          </c:yVal>
          <c:smooth val="1"/>
          <c:extLst>
            <c:ext xmlns:c16="http://schemas.microsoft.com/office/drawing/2014/chart" uri="{C3380CC4-5D6E-409C-BE32-E72D297353CC}">
              <c16:uniqueId val="{00000000-C4DD-4128-B232-18E7B60082E1}"/>
            </c:ext>
          </c:extLst>
        </c:ser>
        <c:ser>
          <c:idx val="1"/>
          <c:order val="1"/>
          <c:tx>
            <c:v>L2 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Лист1!$O$315:$O$331</c:f>
              <c:numCache>
                <c:formatCode>General</c:formatCode>
                <c:ptCount val="17"/>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numCache>
            </c:numRef>
          </c:xVal>
          <c:yVal>
            <c:numRef>
              <c:f>Лист1!$G$290:$G$306</c:f>
              <c:numCache>
                <c:formatCode>0.000000</c:formatCode>
                <c:ptCount val="17"/>
                <c:pt idx="0">
                  <c:v>4.5089862201322401E-3</c:v>
                </c:pt>
                <c:pt idx="1">
                  <c:v>3.9440921283475103E-3</c:v>
                </c:pt>
                <c:pt idx="2">
                  <c:v>3.1648293222619299E-3</c:v>
                </c:pt>
                <c:pt idx="3">
                  <c:v>2.2833322631697199E-3</c:v>
                </c:pt>
                <c:pt idx="4">
                  <c:v>1.3526589123678801E-3</c:v>
                </c:pt>
                <c:pt idx="5">
                  <c:v>5.3284597860204803E-4</c:v>
                </c:pt>
                <c:pt idx="6">
                  <c:v>3.5955157403486001E-4</c:v>
                </c:pt>
                <c:pt idx="7">
                  <c:v>2.20728640206099E-4</c:v>
                </c:pt>
                <c:pt idx="8">
                  <c:v>1.58758861984858E-4</c:v>
                </c:pt>
                <c:pt idx="9" formatCode="0.00E+00">
                  <c:v>9.7149889987802206E-5</c:v>
                </c:pt>
                <c:pt idx="10" formatCode="0.00E+00">
                  <c:v>7.3751684933957105E-5</c:v>
                </c:pt>
                <c:pt idx="11" formatCode="0.00E+00">
                  <c:v>5.4880285652803599E-5</c:v>
                </c:pt>
                <c:pt idx="12" formatCode="0.00E+00">
                  <c:v>3.2190551800204801E-5</c:v>
                </c:pt>
                <c:pt idx="13" formatCode="0.00E+00">
                  <c:v>1.5865575354443001E-5</c:v>
                </c:pt>
                <c:pt idx="14" formatCode="0.00E+00">
                  <c:v>7.31766921686409E-6</c:v>
                </c:pt>
                <c:pt idx="15" formatCode="0.00E+00">
                  <c:v>2.5334408161154798E-6</c:v>
                </c:pt>
                <c:pt idx="16" formatCode="0.00E+00">
                  <c:v>1.62298870501344E-6</c:v>
                </c:pt>
              </c:numCache>
            </c:numRef>
          </c:yVal>
          <c:smooth val="1"/>
          <c:extLst>
            <c:ext xmlns:c16="http://schemas.microsoft.com/office/drawing/2014/chart" uri="{C3380CC4-5D6E-409C-BE32-E72D297353CC}">
              <c16:uniqueId val="{00000001-C4DD-4128-B232-18E7B60082E1}"/>
            </c:ext>
          </c:extLst>
        </c:ser>
        <c:dLbls>
          <c:showLegendKey val="0"/>
          <c:showVal val="0"/>
          <c:showCatName val="0"/>
          <c:showSerName val="0"/>
          <c:showPercent val="0"/>
          <c:showBubbleSize val="0"/>
        </c:dLbls>
        <c:axId val="575434216"/>
        <c:axId val="706564016"/>
      </c:scatterChart>
      <c:valAx>
        <c:axId val="575434216"/>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6564016"/>
        <c:crosses val="autoZero"/>
        <c:crossBetween val="midCat"/>
      </c:valAx>
      <c:valAx>
        <c:axId val="706564016"/>
        <c:scaling>
          <c:logBase val="10"/>
          <c:orientation val="minMax"/>
        </c:scaling>
        <c:delete val="0"/>
        <c:axPos val="r"/>
        <c:majorGridlines>
          <c:spPr>
            <a:ln w="9525" cap="flat" cmpd="sng" algn="ctr">
              <a:solidFill>
                <a:schemeClr val="tx1">
                  <a:lumMod val="15000"/>
                  <a:lumOff val="85000"/>
                </a:schemeClr>
              </a:solidFill>
              <a:round/>
            </a:ln>
            <a:effectLst/>
          </c:spPr>
        </c:majorGridlines>
        <c:numFmt formatCode="0.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5434216"/>
        <c:crosses val="autoZero"/>
        <c:crossBetween val="midCat"/>
      </c:valAx>
      <c:spPr>
        <a:noFill/>
        <a:ln>
          <a:noFill/>
        </a:ln>
        <a:effectLst/>
      </c:spPr>
    </c:plotArea>
    <c:legend>
      <c:legendPos val="r"/>
      <c:layout>
        <c:manualLayout>
          <c:xMode val="edge"/>
          <c:yMode val="edge"/>
          <c:x val="0.65923155393776023"/>
          <c:y val="0.28556384125318118"/>
          <c:w val="0.12456605653039907"/>
          <c:h val="0.15116977874083731"/>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5264106031282536E-2"/>
          <c:y val="9.6424513645743962E-2"/>
          <c:w val="0.92444719093657601"/>
          <c:h val="0.87978985663948706"/>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Лист1!$AC$200:$AC$216</c:f>
              <c:numCache>
                <c:formatCode>0.000000</c:formatCode>
                <c:ptCount val="17"/>
                <c:pt idx="0">
                  <c:v>9.7889702538017695E-2</c:v>
                </c:pt>
                <c:pt idx="1">
                  <c:v>8.3860866138322498E-2</c:v>
                </c:pt>
                <c:pt idx="2">
                  <c:v>5.9120654045952098E-2</c:v>
                </c:pt>
                <c:pt idx="3">
                  <c:v>4.15081441316794E-2</c:v>
                </c:pt>
                <c:pt idx="4">
                  <c:v>2.2847295973824101E-2</c:v>
                </c:pt>
                <c:pt idx="5">
                  <c:v>6.5537413564400399E-3</c:v>
                </c:pt>
                <c:pt idx="6">
                  <c:v>4.5320720544321704E-3</c:v>
                </c:pt>
                <c:pt idx="7">
                  <c:v>2.3296481585333099E-3</c:v>
                </c:pt>
                <c:pt idx="8">
                  <c:v>1.36028211115113E-3</c:v>
                </c:pt>
                <c:pt idx="9">
                  <c:v>6.7474161001701495E-4</c:v>
                </c:pt>
                <c:pt idx="10">
                  <c:v>6.3297144339247104E-4</c:v>
                </c:pt>
                <c:pt idx="11">
                  <c:v>7.5021732646740602E-4</c:v>
                </c:pt>
                <c:pt idx="12">
                  <c:v>5.7368936855917098E-4</c:v>
                </c:pt>
                <c:pt idx="13">
                  <c:v>4.13802881154223E-4</c:v>
                </c:pt>
                <c:pt idx="14">
                  <c:v>1.4774267089756501E-4</c:v>
                </c:pt>
                <c:pt idx="15">
                  <c:v>7.0845147242093399E-5</c:v>
                </c:pt>
                <c:pt idx="16">
                  <c:v>5.26258961222048E-5</c:v>
                </c:pt>
              </c:numCache>
            </c:numRef>
          </c:yVal>
          <c:smooth val="1"/>
          <c:extLst>
            <c:ext xmlns:c16="http://schemas.microsoft.com/office/drawing/2014/chart" uri="{C3380CC4-5D6E-409C-BE32-E72D297353CC}">
              <c16:uniqueId val="{00000000-D44C-43FA-AB11-2A4F61B4FBCF}"/>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Лист1!$AD$200:$AD$216</c:f>
              <c:numCache>
                <c:formatCode>0.000000</c:formatCode>
                <c:ptCount val="17"/>
                <c:pt idx="0">
                  <c:v>1.4963742565984437E-2</c:v>
                </c:pt>
                <c:pt idx="1">
                  <c:v>1.2229324102081968E-2</c:v>
                </c:pt>
                <c:pt idx="2">
                  <c:v>9.6849200703178553E-3</c:v>
                </c:pt>
                <c:pt idx="3">
                  <c:v>6.4289363353992506E-3</c:v>
                </c:pt>
                <c:pt idx="4">
                  <c:v>3.2587940159201434E-3</c:v>
                </c:pt>
                <c:pt idx="5">
                  <c:v>1.0423796566610452E-3</c:v>
                </c:pt>
                <c:pt idx="6">
                  <c:v>6.3031772961717682E-4</c:v>
                </c:pt>
                <c:pt idx="7">
                  <c:v>3.1962602725318733E-4</c:v>
                </c:pt>
                <c:pt idx="8">
                  <c:v>1.823626930559379E-4</c:v>
                </c:pt>
                <c:pt idx="9">
                  <c:v>1.1131657805089672E-4</c:v>
                </c:pt>
                <c:pt idx="10">
                  <c:v>1.0829948030956382E-4</c:v>
                </c:pt>
                <c:pt idx="11">
                  <c:v>1.1197633674619167E-4</c:v>
                </c:pt>
                <c:pt idx="12">
                  <c:v>9.1829197113362692E-5</c:v>
                </c:pt>
                <c:pt idx="13">
                  <c:v>6.2007083293574503E-5</c:v>
                </c:pt>
                <c:pt idx="14">
                  <c:v>2.06593061176273E-5</c:v>
                </c:pt>
                <c:pt idx="15">
                  <c:v>9.0203471208330506E-6</c:v>
                </c:pt>
                <c:pt idx="16">
                  <c:v>6.2518184656315397E-6</c:v>
                </c:pt>
              </c:numCache>
            </c:numRef>
          </c:yVal>
          <c:smooth val="1"/>
          <c:extLst>
            <c:ext xmlns:c16="http://schemas.microsoft.com/office/drawing/2014/chart" uri="{C3380CC4-5D6E-409C-BE32-E72D297353CC}">
              <c16:uniqueId val="{00000001-D44C-43FA-AB11-2A4F61B4FBCF}"/>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Лист1!$AE$200:$AE$216</c:f>
              <c:numCache>
                <c:formatCode>0.000E+00</c:formatCode>
                <c:ptCount val="17"/>
                <c:pt idx="0">
                  <c:v>1.51246744498338E-3</c:v>
                </c:pt>
                <c:pt idx="1">
                  <c:v>1.1375566054886599E-3</c:v>
                </c:pt>
                <c:pt idx="2">
                  <c:v>7.8046387444106395E-4</c:v>
                </c:pt>
                <c:pt idx="3">
                  <c:v>4.6972535971139798E-4</c:v>
                </c:pt>
                <c:pt idx="4">
                  <c:v>1.9355438150533399E-4</c:v>
                </c:pt>
                <c:pt idx="5">
                  <c:v>4.27089011876491E-5</c:v>
                </c:pt>
                <c:pt idx="6">
                  <c:v>2.3811363189860202E-5</c:v>
                </c:pt>
                <c:pt idx="7">
                  <c:v>9.7567608070918304E-6</c:v>
                </c:pt>
                <c:pt idx="8">
                  <c:v>5.0145577733959797E-6</c:v>
                </c:pt>
                <c:pt idx="9">
                  <c:v>2.6251842312635102E-6</c:v>
                </c:pt>
                <c:pt idx="10">
                  <c:v>2.3826819098564998E-6</c:v>
                </c:pt>
                <c:pt idx="11">
                  <c:v>2.4281998614665802E-6</c:v>
                </c:pt>
                <c:pt idx="12">
                  <c:v>1.838546229016E-6</c:v>
                </c:pt>
                <c:pt idx="13">
                  <c:v>1.1306842136565499E-6</c:v>
                </c:pt>
                <c:pt idx="14">
                  <c:v>3.1191445392064699E-7</c:v>
                </c:pt>
                <c:pt idx="15">
                  <c:v>1.1469110714523301E-7</c:v>
                </c:pt>
                <c:pt idx="16">
                  <c:v>6.8896746181446094E-8</c:v>
                </c:pt>
              </c:numCache>
            </c:numRef>
          </c:yVal>
          <c:smooth val="1"/>
          <c:extLst>
            <c:ext xmlns:c16="http://schemas.microsoft.com/office/drawing/2014/chart" uri="{C3380CC4-5D6E-409C-BE32-E72D297353CC}">
              <c16:uniqueId val="{00000002-D44C-43FA-AB11-2A4F61B4FBCF}"/>
            </c:ext>
          </c:extLst>
        </c:ser>
        <c:dLbls>
          <c:showLegendKey val="0"/>
          <c:showVal val="0"/>
          <c:showCatName val="0"/>
          <c:showSerName val="0"/>
          <c:showPercent val="0"/>
          <c:showBubbleSize val="0"/>
        </c:dLbls>
        <c:axId val="708370064"/>
        <c:axId val="708375968"/>
      </c:scatterChart>
      <c:valAx>
        <c:axId val="708370064"/>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c:rich>
          </c:tx>
          <c:layout>
            <c:manualLayout>
              <c:xMode val="edge"/>
              <c:yMode val="edge"/>
              <c:x val="0.49002106382271843"/>
              <c:y val="3.003218297228193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5968"/>
        <c:crosses val="autoZero"/>
        <c:crossBetween val="midCat"/>
      </c:valAx>
      <c:valAx>
        <c:axId val="708375968"/>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91527957739529E-2"/>
              <c:y val="0.433327821098291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00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698964596241823E-2"/>
          <c:y val="5.398682821336518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Лист1!$M$143:$M$155</c:f>
              <c:numCache>
                <c:formatCode>General</c:formatCode>
                <c:ptCount val="13"/>
                <c:pt idx="0">
                  <c:v>5.9215412224577005E-4</c:v>
                </c:pt>
                <c:pt idx="1">
                  <c:v>4.3971840760824497E-4</c:v>
                </c:pt>
                <c:pt idx="2">
                  <c:v>3.7374997196285801E-4</c:v>
                </c:pt>
                <c:pt idx="3">
                  <c:v>2.9856510365332901E-4</c:v>
                </c:pt>
                <c:pt idx="4">
                  <c:v>2.59337571786468E-4</c:v>
                </c:pt>
                <c:pt idx="5">
                  <c:v>2.23692471596135E-4</c:v>
                </c:pt>
                <c:pt idx="6">
                  <c:v>1.8527084450529501E-4</c:v>
                </c:pt>
                <c:pt idx="7">
                  <c:v>1.4831424293613101E-4</c:v>
                </c:pt>
                <c:pt idx="8">
                  <c:v>1.11619191723465E-4</c:v>
                </c:pt>
                <c:pt idx="9" formatCode="0.00E+00">
                  <c:v>7.4443977717700399E-5</c:v>
                </c:pt>
                <c:pt idx="10" formatCode="0.00E+00">
                  <c:v>5.9338654044515602E-5</c:v>
                </c:pt>
                <c:pt idx="11" formatCode="0.00E+00">
                  <c:v>5.2105073705123903E-5</c:v>
                </c:pt>
                <c:pt idx="12" formatCode="0.00E+00">
                  <c:v>4.4494558633576102E-5</c:v>
                </c:pt>
              </c:numCache>
            </c:numRef>
          </c:xVal>
          <c:yVal>
            <c:numRef>
              <c:f>Лист1!$R$143:$R$155</c:f>
              <c:numCache>
                <c:formatCode>General</c:formatCode>
                <c:ptCount val="13"/>
                <c:pt idx="0">
                  <c:v>0.529562066961759</c:v>
                </c:pt>
                <c:pt idx="1">
                  <c:v>0.45319292090840602</c:v>
                </c:pt>
                <c:pt idx="2">
                  <c:v>0.38816431639962401</c:v>
                </c:pt>
                <c:pt idx="3">
                  <c:v>0.32036040858088199</c:v>
                </c:pt>
                <c:pt idx="4">
                  <c:v>0.27941717136778199</c:v>
                </c:pt>
                <c:pt idx="5">
                  <c:v>0.23676826417936001</c:v>
                </c:pt>
                <c:pt idx="6">
                  <c:v>0.178366890521687</c:v>
                </c:pt>
                <c:pt idx="7">
                  <c:v>0.141398388540281</c:v>
                </c:pt>
                <c:pt idx="8">
                  <c:v>7.9532821642288795E-2</c:v>
                </c:pt>
                <c:pt idx="9">
                  <c:v>4.4896634778247402E-2</c:v>
                </c:pt>
                <c:pt idx="10">
                  <c:v>2.95394302455265E-2</c:v>
                </c:pt>
                <c:pt idx="11">
                  <c:v>2.4511570966154701E-2</c:v>
                </c:pt>
                <c:pt idx="12">
                  <c:v>1.9007996864900099E-2</c:v>
                </c:pt>
              </c:numCache>
            </c:numRef>
          </c:yVal>
          <c:smooth val="1"/>
          <c:extLst>
            <c:ext xmlns:c16="http://schemas.microsoft.com/office/drawing/2014/chart" uri="{C3380CC4-5D6E-409C-BE32-E72D297353CC}">
              <c16:uniqueId val="{00000000-5020-4216-B19B-6CDC11F68841}"/>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Лист1!$M$143:$M$155</c:f>
              <c:numCache>
                <c:formatCode>General</c:formatCode>
                <c:ptCount val="13"/>
                <c:pt idx="0">
                  <c:v>5.9215412224577005E-4</c:v>
                </c:pt>
                <c:pt idx="1">
                  <c:v>4.3971840760824497E-4</c:v>
                </c:pt>
                <c:pt idx="2">
                  <c:v>3.7374997196285801E-4</c:v>
                </c:pt>
                <c:pt idx="3">
                  <c:v>2.9856510365332901E-4</c:v>
                </c:pt>
                <c:pt idx="4">
                  <c:v>2.59337571786468E-4</c:v>
                </c:pt>
                <c:pt idx="5">
                  <c:v>2.23692471596135E-4</c:v>
                </c:pt>
                <c:pt idx="6">
                  <c:v>1.8527084450529501E-4</c:v>
                </c:pt>
                <c:pt idx="7">
                  <c:v>1.4831424293613101E-4</c:v>
                </c:pt>
                <c:pt idx="8">
                  <c:v>1.11619191723465E-4</c:v>
                </c:pt>
                <c:pt idx="9" formatCode="0.00E+00">
                  <c:v>7.4443977717700399E-5</c:v>
                </c:pt>
                <c:pt idx="10" formatCode="0.00E+00">
                  <c:v>5.9338654044515602E-5</c:v>
                </c:pt>
                <c:pt idx="11" formatCode="0.00E+00">
                  <c:v>5.2105073705123903E-5</c:v>
                </c:pt>
                <c:pt idx="12" formatCode="0.00E+00">
                  <c:v>4.4494558633576102E-5</c:v>
                </c:pt>
              </c:numCache>
            </c:numRef>
          </c:xVal>
          <c:yVal>
            <c:numRef>
              <c:f>Лист1!$S$143:$S$155</c:f>
              <c:numCache>
                <c:formatCode>0.000000</c:formatCode>
                <c:ptCount val="13"/>
                <c:pt idx="0">
                  <c:v>2.62602053353029E-3</c:v>
                </c:pt>
                <c:pt idx="1">
                  <c:v>2.0878274647993102E-3</c:v>
                </c:pt>
                <c:pt idx="2">
                  <c:v>1.69315287188346E-3</c:v>
                </c:pt>
                <c:pt idx="3">
                  <c:v>1.2974175603425501E-3</c:v>
                </c:pt>
                <c:pt idx="4">
                  <c:v>1.0263508978993799E-3</c:v>
                </c:pt>
                <c:pt idx="5">
                  <c:v>8.8034057179422695E-4</c:v>
                </c:pt>
                <c:pt idx="6">
                  <c:v>7.5246618628657701E-4</c:v>
                </c:pt>
                <c:pt idx="7">
                  <c:v>5.1563400554356295E-4</c:v>
                </c:pt>
                <c:pt idx="8">
                  <c:v>2.39424197790847E-4</c:v>
                </c:pt>
                <c:pt idx="9">
                  <c:v>1.28452634795095E-4</c:v>
                </c:pt>
                <c:pt idx="10" formatCode="0.00E+00">
                  <c:v>8.7925879898850297E-5</c:v>
                </c:pt>
                <c:pt idx="11" formatCode="0.00E+00">
                  <c:v>6.6517849089256303E-5</c:v>
                </c:pt>
                <c:pt idx="12" formatCode="0.00E+00">
                  <c:v>4.9546838256868198E-5</c:v>
                </c:pt>
              </c:numCache>
            </c:numRef>
          </c:yVal>
          <c:smooth val="1"/>
          <c:extLst>
            <c:ext xmlns:c16="http://schemas.microsoft.com/office/drawing/2014/chart" uri="{C3380CC4-5D6E-409C-BE32-E72D297353CC}">
              <c16:uniqueId val="{00000001-5020-4216-B19B-6CDC11F68841}"/>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Лист1!$M$143:$M$155</c:f>
              <c:numCache>
                <c:formatCode>General</c:formatCode>
                <c:ptCount val="13"/>
                <c:pt idx="0">
                  <c:v>5.9215412224577005E-4</c:v>
                </c:pt>
                <c:pt idx="1">
                  <c:v>4.3971840760824497E-4</c:v>
                </c:pt>
                <c:pt idx="2">
                  <c:v>3.7374997196285801E-4</c:v>
                </c:pt>
                <c:pt idx="3">
                  <c:v>2.9856510365332901E-4</c:v>
                </c:pt>
                <c:pt idx="4">
                  <c:v>2.59337571786468E-4</c:v>
                </c:pt>
                <c:pt idx="5">
                  <c:v>2.23692471596135E-4</c:v>
                </c:pt>
                <c:pt idx="6">
                  <c:v>1.8527084450529501E-4</c:v>
                </c:pt>
                <c:pt idx="7">
                  <c:v>1.4831424293613101E-4</c:v>
                </c:pt>
                <c:pt idx="8">
                  <c:v>1.11619191723465E-4</c:v>
                </c:pt>
                <c:pt idx="9" formatCode="0.00E+00">
                  <c:v>7.4443977717700399E-5</c:v>
                </c:pt>
                <c:pt idx="10" formatCode="0.00E+00">
                  <c:v>5.9338654044515602E-5</c:v>
                </c:pt>
                <c:pt idx="11" formatCode="0.00E+00">
                  <c:v>5.2105073705123903E-5</c:v>
                </c:pt>
                <c:pt idx="12" formatCode="0.00E+00">
                  <c:v>4.4494558633576102E-5</c:v>
                </c:pt>
              </c:numCache>
            </c:numRef>
          </c:xVal>
          <c:yVal>
            <c:numRef>
              <c:f>Лист1!$T$143:$T$155</c:f>
              <c:numCache>
                <c:formatCode>0.000000</c:formatCode>
                <c:ptCount val="13"/>
                <c:pt idx="0">
                  <c:v>4.4303203167898902E-4</c:v>
                </c:pt>
                <c:pt idx="1">
                  <c:v>3.1759080796412201E-4</c:v>
                </c:pt>
                <c:pt idx="2">
                  <c:v>2.55373350194328E-4</c:v>
                </c:pt>
                <c:pt idx="3">
                  <c:v>1.6929240416092099E-4</c:v>
                </c:pt>
                <c:pt idx="4">
                  <c:v>1.3412420891825599E-4</c:v>
                </c:pt>
                <c:pt idx="5">
                  <c:v>1.08595451093036E-4</c:v>
                </c:pt>
                <c:pt idx="6" formatCode="0.00E+00">
                  <c:v>8.5061857747731597E-5</c:v>
                </c:pt>
                <c:pt idx="7" formatCode="0.00E+00">
                  <c:v>5.4826198158407001E-5</c:v>
                </c:pt>
                <c:pt idx="8" formatCode="0.00E+00">
                  <c:v>2.3417734458865399E-5</c:v>
                </c:pt>
                <c:pt idx="9" formatCode="0.00E+00">
                  <c:v>1.1022110780386401E-5</c:v>
                </c:pt>
                <c:pt idx="10" formatCode="0.00E+00">
                  <c:v>6.56694716957006E-6</c:v>
                </c:pt>
                <c:pt idx="11" formatCode="0.00E+00">
                  <c:v>4.7985640033532899E-6</c:v>
                </c:pt>
                <c:pt idx="12" formatCode="0.00E+00">
                  <c:v>3.2057865922361201E-6</c:v>
                </c:pt>
              </c:numCache>
            </c:numRef>
          </c:yVal>
          <c:smooth val="1"/>
          <c:extLst>
            <c:ext xmlns:c16="http://schemas.microsoft.com/office/drawing/2014/chart" uri="{C3380CC4-5D6E-409C-BE32-E72D297353CC}">
              <c16:uniqueId val="{00000002-5020-4216-B19B-6CDC11F68841}"/>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3"/>
          <c:min val="3.0000000000000011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46576397251877882"/>
              <c:y val="0"/>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22632178991873567"/>
          <c:y val="0.62958136295730505"/>
          <c:w val="8.5138233499975458E-2"/>
          <c:h val="0.144437530187471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5342140933701524E-2"/>
          <c:y val="6.5740031690210046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Лист1!$AB$120:$AB$133</c:f>
              <c:numCache>
                <c:formatCode>0.000000</c:formatCode>
                <c:ptCount val="14"/>
                <c:pt idx="0">
                  <c:v>0.337754594950403</c:v>
                </c:pt>
                <c:pt idx="1">
                  <c:v>0.31656524574345102</c:v>
                </c:pt>
                <c:pt idx="2">
                  <c:v>0.27682979848501699</c:v>
                </c:pt>
                <c:pt idx="3">
                  <c:v>0.25466060597928902</c:v>
                </c:pt>
                <c:pt idx="4">
                  <c:v>0.22172231466303999</c:v>
                </c:pt>
                <c:pt idx="5">
                  <c:v>0.208590130494478</c:v>
                </c:pt>
                <c:pt idx="6">
                  <c:v>0.18984614864356</c:v>
                </c:pt>
                <c:pt idx="7">
                  <c:v>0.17385532229035</c:v>
                </c:pt>
                <c:pt idx="8">
                  <c:v>0.15811573727859199</c:v>
                </c:pt>
                <c:pt idx="9">
                  <c:v>0.124131323786841</c:v>
                </c:pt>
                <c:pt idx="10">
                  <c:v>0.11063526131106</c:v>
                </c:pt>
                <c:pt idx="11">
                  <c:v>9.3043688809657896E-2</c:v>
                </c:pt>
                <c:pt idx="12">
                  <c:v>9.2710793534351396E-2</c:v>
                </c:pt>
                <c:pt idx="13">
                  <c:v>8.4929911798028002E-2</c:v>
                </c:pt>
              </c:numCache>
            </c:numRef>
          </c:yVal>
          <c:smooth val="1"/>
          <c:extLst>
            <c:ext xmlns:c16="http://schemas.microsoft.com/office/drawing/2014/chart" uri="{C3380CC4-5D6E-409C-BE32-E72D297353CC}">
              <c16:uniqueId val="{00000000-5CFA-42B6-9B78-999DA89C2EFB}"/>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Лист1!$AC$120:$AC$133</c:f>
              <c:numCache>
                <c:formatCode>0.000000</c:formatCode>
                <c:ptCount val="14"/>
                <c:pt idx="0">
                  <c:v>3.0612137545489699E-3</c:v>
                </c:pt>
                <c:pt idx="1">
                  <c:v>2.20816851712118E-3</c:v>
                </c:pt>
                <c:pt idx="2">
                  <c:v>1.47821076692697E-3</c:v>
                </c:pt>
                <c:pt idx="3">
                  <c:v>1.1875623190681099E-3</c:v>
                </c:pt>
                <c:pt idx="4">
                  <c:v>9.809028183394759E-4</c:v>
                </c:pt>
                <c:pt idx="5">
                  <c:v>8.8121453557530205E-4</c:v>
                </c:pt>
                <c:pt idx="6">
                  <c:v>8.2472424524062304E-4</c:v>
                </c:pt>
                <c:pt idx="7">
                  <c:v>7.4681663069530596E-4</c:v>
                </c:pt>
                <c:pt idx="8">
                  <c:v>5.7781948447992398E-4</c:v>
                </c:pt>
                <c:pt idx="9">
                  <c:v>3.9308578448426498E-4</c:v>
                </c:pt>
                <c:pt idx="10">
                  <c:v>2.77223710577791E-4</c:v>
                </c:pt>
                <c:pt idx="11" formatCode="0.00E+00">
                  <c:v>2.3289945890965001E-4</c:v>
                </c:pt>
                <c:pt idx="12" formatCode="0.00E+00">
                  <c:v>2.05390167051809E-4</c:v>
                </c:pt>
                <c:pt idx="13" formatCode="0.00E+00">
                  <c:v>1.8051825170640399E-4</c:v>
                </c:pt>
              </c:numCache>
            </c:numRef>
          </c:yVal>
          <c:smooth val="1"/>
          <c:extLst>
            <c:ext xmlns:c16="http://schemas.microsoft.com/office/drawing/2014/chart" uri="{C3380CC4-5D6E-409C-BE32-E72D297353CC}">
              <c16:uniqueId val="{00000001-5CFA-42B6-9B78-999DA89C2EFB}"/>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Лист1!$AD$120:$AD$133</c:f>
              <c:numCache>
                <c:formatCode>0.000000</c:formatCode>
                <c:ptCount val="14"/>
                <c:pt idx="0" formatCode="General">
                  <c:v>3.8898729275513901E-4</c:v>
                </c:pt>
                <c:pt idx="1">
                  <c:v>2.5974834167724701E-4</c:v>
                </c:pt>
                <c:pt idx="2">
                  <c:v>1.67894625110637E-4</c:v>
                </c:pt>
                <c:pt idx="3">
                  <c:v>1.3362602340523199E-4</c:v>
                </c:pt>
                <c:pt idx="4">
                  <c:v>9.3283294906730798E-5</c:v>
                </c:pt>
                <c:pt idx="5">
                  <c:v>7.9794566461649399E-5</c:v>
                </c:pt>
                <c:pt idx="6">
                  <c:v>6.7264512420312398E-5</c:v>
                </c:pt>
                <c:pt idx="7" formatCode="0.00E+00">
                  <c:v>5.74016089319881E-5</c:v>
                </c:pt>
                <c:pt idx="8" formatCode="0.00E+00">
                  <c:v>4.0998476342018499E-5</c:v>
                </c:pt>
                <c:pt idx="9" formatCode="0.00E+00">
                  <c:v>2.5474001156290101E-5</c:v>
                </c:pt>
                <c:pt idx="10" formatCode="0.00E+00">
                  <c:v>1.5731059142698099E-5</c:v>
                </c:pt>
                <c:pt idx="11" formatCode="0.00E+00">
                  <c:v>1.1769152687442E-5</c:v>
                </c:pt>
                <c:pt idx="12" formatCode="0.00E+00">
                  <c:v>1.00738119069725E-5</c:v>
                </c:pt>
                <c:pt idx="13" formatCode="0.00E+00">
                  <c:v>8.1760058504985399E-6</c:v>
                </c:pt>
              </c:numCache>
            </c:numRef>
          </c:yVal>
          <c:smooth val="1"/>
          <c:extLst>
            <c:ext xmlns:c16="http://schemas.microsoft.com/office/drawing/2014/chart" uri="{C3380CC4-5D6E-409C-BE32-E72D297353CC}">
              <c16:uniqueId val="{00000002-5CFA-42B6-9B78-999DA89C2EFB}"/>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3"/>
          <c:min val="3.0000000000000011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50132364799012763"/>
              <c:y val="3.28799128354319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0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69073681210346249"/>
          <c:y val="0.30766284201294458"/>
          <c:w val="0.18562101895594671"/>
          <c:h val="0.257227975986854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15257592209508E-2"/>
          <c:y val="4.194848101937973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Лист1!$AB$142:$AB$154</c:f>
              <c:numCache>
                <c:formatCode>0.000000</c:formatCode>
                <c:ptCount val="13"/>
                <c:pt idx="0">
                  <c:v>0.27873321541215201</c:v>
                </c:pt>
                <c:pt idx="1">
                  <c:v>0.24762051668442001</c:v>
                </c:pt>
                <c:pt idx="2">
                  <c:v>0.213364808261406</c:v>
                </c:pt>
                <c:pt idx="3">
                  <c:v>0.21900305388351099</c:v>
                </c:pt>
                <c:pt idx="4">
                  <c:v>0.226536449772332</c:v>
                </c:pt>
                <c:pt idx="5">
                  <c:v>0.20247843139487701</c:v>
                </c:pt>
                <c:pt idx="6">
                  <c:v>0.211663316255986</c:v>
                </c:pt>
                <c:pt idx="7">
                  <c:v>0.21248937267829501</c:v>
                </c:pt>
                <c:pt idx="8">
                  <c:v>0.16423319627890701</c:v>
                </c:pt>
                <c:pt idx="9">
                  <c:v>0.15891532128635699</c:v>
                </c:pt>
                <c:pt idx="10">
                  <c:v>0.14696384900707901</c:v>
                </c:pt>
                <c:pt idx="11">
                  <c:v>0.13123561068658701</c:v>
                </c:pt>
                <c:pt idx="12">
                  <c:v>0.132838619926303</c:v>
                </c:pt>
              </c:numCache>
            </c:numRef>
          </c:yVal>
          <c:smooth val="1"/>
          <c:extLst>
            <c:ext xmlns:c16="http://schemas.microsoft.com/office/drawing/2014/chart" uri="{C3380CC4-5D6E-409C-BE32-E72D297353CC}">
              <c16:uniqueId val="{00000000-4280-49A5-999D-9C95962FF3B1}"/>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Лист1!$AC$142:$AC$154</c:f>
              <c:numCache>
                <c:formatCode>0.000000</c:formatCode>
                <c:ptCount val="13"/>
                <c:pt idx="0">
                  <c:v>6.1428061260186996E-3</c:v>
                </c:pt>
                <c:pt idx="1">
                  <c:v>5.0353272658139204E-3</c:v>
                </c:pt>
                <c:pt idx="2">
                  <c:v>4.5130498015997101E-3</c:v>
                </c:pt>
                <c:pt idx="3">
                  <c:v>3.7006100273686898E-3</c:v>
                </c:pt>
                <c:pt idx="4">
                  <c:v>3.48085932918663E-3</c:v>
                </c:pt>
                <c:pt idx="5">
                  <c:v>3.0394898496356498E-3</c:v>
                </c:pt>
                <c:pt idx="6">
                  <c:v>2.7392896726920902E-3</c:v>
                </c:pt>
                <c:pt idx="7">
                  <c:v>2.2048616908232998E-3</c:v>
                </c:pt>
                <c:pt idx="8">
                  <c:v>1.7032854711423601E-3</c:v>
                </c:pt>
                <c:pt idx="9">
                  <c:v>1.3791034424831801E-3</c:v>
                </c:pt>
                <c:pt idx="10" formatCode="0.00E+00">
                  <c:v>1.13013605759889E-3</c:v>
                </c:pt>
                <c:pt idx="11" formatCode="0.00E+00">
                  <c:v>1.0033179293974701E-3</c:v>
                </c:pt>
                <c:pt idx="12" formatCode="0.00E+00">
                  <c:v>9.1846000982499201E-4</c:v>
                </c:pt>
              </c:numCache>
            </c:numRef>
          </c:yVal>
          <c:smooth val="1"/>
          <c:extLst>
            <c:ext xmlns:c16="http://schemas.microsoft.com/office/drawing/2014/chart" uri="{C3380CC4-5D6E-409C-BE32-E72D297353CC}">
              <c16:uniqueId val="{00000001-4280-49A5-999D-9C95962FF3B1}"/>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Лист1!$AD$142:$AD$154</c:f>
              <c:numCache>
                <c:formatCode>0.000000</c:formatCode>
                <c:ptCount val="13"/>
                <c:pt idx="0">
                  <c:v>5.5020904058449504E-4</c:v>
                </c:pt>
                <c:pt idx="1">
                  <c:v>4.2348894517642299E-4</c:v>
                </c:pt>
                <c:pt idx="2">
                  <c:v>3.5266789212110797E-4</c:v>
                </c:pt>
                <c:pt idx="3">
                  <c:v>2.7225010880974201E-4</c:v>
                </c:pt>
                <c:pt idx="4">
                  <c:v>2.4718515930871701E-4</c:v>
                </c:pt>
                <c:pt idx="5">
                  <c:v>2.00558746536237E-4</c:v>
                </c:pt>
                <c:pt idx="6" formatCode="0.00E+00">
                  <c:v>1.73147041599121E-4</c:v>
                </c:pt>
                <c:pt idx="7" formatCode="0.00E+00">
                  <c:v>1.3335722436982601E-4</c:v>
                </c:pt>
                <c:pt idx="8" formatCode="0.00E+00">
                  <c:v>9.7106967089112298E-5</c:v>
                </c:pt>
                <c:pt idx="9" formatCode="0.00E+00">
                  <c:v>6.9518769725533794E-5</c:v>
                </c:pt>
                <c:pt idx="10" formatCode="0.00E+00">
                  <c:v>5.4052527653900001E-5</c:v>
                </c:pt>
                <c:pt idx="11" formatCode="0.00E+00">
                  <c:v>4.5164588103918798E-5</c:v>
                </c:pt>
                <c:pt idx="12" formatCode="0.00E+00">
                  <c:v>3.98054117664042E-5</c:v>
                </c:pt>
              </c:numCache>
            </c:numRef>
          </c:yVal>
          <c:smooth val="1"/>
          <c:extLst>
            <c:ext xmlns:c16="http://schemas.microsoft.com/office/drawing/2014/chart" uri="{C3380CC4-5D6E-409C-BE32-E72D297353CC}">
              <c16:uniqueId val="{00000002-4280-49A5-999D-9C95962FF3B1}"/>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3"/>
          <c:min val="3.0000000000000011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50132364799012763"/>
              <c:y val="3.28799128354319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79756877782967073"/>
          <c:y val="0.34996518287731471"/>
          <c:w val="8.5073298607593398E-2"/>
          <c:h val="0.138781094194455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43071198378686E-2"/>
          <c:y val="9.3699515347334408E-2"/>
          <c:w val="0.92444719093657601"/>
          <c:h val="0.87978985663948706"/>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Лист1!$AC$233:$AC$249</c:f>
              <c:numCache>
                <c:formatCode>0.000000</c:formatCode>
                <c:ptCount val="17"/>
                <c:pt idx="0">
                  <c:v>0.55919402667399198</c:v>
                </c:pt>
                <c:pt idx="1">
                  <c:v>0.52946076879588</c:v>
                </c:pt>
                <c:pt idx="2">
                  <c:v>0.49620923179714499</c:v>
                </c:pt>
                <c:pt idx="3">
                  <c:v>0.45163205928662598</c:v>
                </c:pt>
                <c:pt idx="4">
                  <c:v>0.38971745848681899</c:v>
                </c:pt>
                <c:pt idx="5">
                  <c:v>0.28000272605870602</c:v>
                </c:pt>
                <c:pt idx="6">
                  <c:v>0.25225843518264501</c:v>
                </c:pt>
                <c:pt idx="7">
                  <c:v>0.21011319466940501</c:v>
                </c:pt>
                <c:pt idx="8">
                  <c:v>0.181565504897157</c:v>
                </c:pt>
                <c:pt idx="9">
                  <c:v>0.15952345877705101</c:v>
                </c:pt>
                <c:pt idx="10">
                  <c:v>0.144059677355552</c:v>
                </c:pt>
                <c:pt idx="11">
                  <c:v>0.11745512554762801</c:v>
                </c:pt>
                <c:pt idx="12">
                  <c:v>9.3779298816309503E-2</c:v>
                </c:pt>
                <c:pt idx="13">
                  <c:v>8.2294214190776302E-2</c:v>
                </c:pt>
                <c:pt idx="14">
                  <c:v>5.2417620075022299E-2</c:v>
                </c:pt>
                <c:pt idx="15">
                  <c:v>3.8433559097376099E-2</c:v>
                </c:pt>
                <c:pt idx="16">
                  <c:v>2.8604304090621601E-2</c:v>
                </c:pt>
              </c:numCache>
            </c:numRef>
          </c:yVal>
          <c:smooth val="1"/>
          <c:extLst>
            <c:ext xmlns:c16="http://schemas.microsoft.com/office/drawing/2014/chart" uri="{C3380CC4-5D6E-409C-BE32-E72D297353CC}">
              <c16:uniqueId val="{00000000-18DF-4C5E-B38E-6ABC63B2867A}"/>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Лист1!$AD$233:$AD$249</c:f>
              <c:numCache>
                <c:formatCode>0.000000</c:formatCode>
                <c:ptCount val="17"/>
                <c:pt idx="0">
                  <c:v>8.1668870300895993E-2</c:v>
                </c:pt>
                <c:pt idx="1">
                  <c:v>8.0033908219532504E-2</c:v>
                </c:pt>
                <c:pt idx="2">
                  <c:v>7.4412715087190606E-2</c:v>
                </c:pt>
                <c:pt idx="3">
                  <c:v>6.7014041982296199E-2</c:v>
                </c:pt>
                <c:pt idx="4">
                  <c:v>5.5150012011143501E-2</c:v>
                </c:pt>
                <c:pt idx="5">
                  <c:v>3.8315782872036297E-2</c:v>
                </c:pt>
                <c:pt idx="6">
                  <c:v>3.3444864697446397E-2</c:v>
                </c:pt>
                <c:pt idx="7">
                  <c:v>2.81580363847455E-2</c:v>
                </c:pt>
                <c:pt idx="8">
                  <c:v>2.43444310564114E-2</c:v>
                </c:pt>
                <c:pt idx="9">
                  <c:v>1.9924039716314301E-2</c:v>
                </c:pt>
                <c:pt idx="10">
                  <c:v>1.7161742495717499E-2</c:v>
                </c:pt>
                <c:pt idx="11">
                  <c:v>1.45803457402409E-2</c:v>
                </c:pt>
                <c:pt idx="12">
                  <c:v>1.24075846785989E-2</c:v>
                </c:pt>
                <c:pt idx="13">
                  <c:v>1.01795103288683E-2</c:v>
                </c:pt>
                <c:pt idx="14">
                  <c:v>7.3407934061815597E-3</c:v>
                </c:pt>
                <c:pt idx="15">
                  <c:v>4.5100636280851099E-3</c:v>
                </c:pt>
                <c:pt idx="16">
                  <c:v>3.6165171021684799E-3</c:v>
                </c:pt>
              </c:numCache>
            </c:numRef>
          </c:yVal>
          <c:smooth val="1"/>
          <c:extLst>
            <c:ext xmlns:c16="http://schemas.microsoft.com/office/drawing/2014/chart" uri="{C3380CC4-5D6E-409C-BE32-E72D297353CC}">
              <c16:uniqueId val="{00000001-18DF-4C5E-B38E-6ABC63B2867A}"/>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Лист1!$AE$233:$AE$249</c:f>
              <c:numCache>
                <c:formatCode>0.000000</c:formatCode>
                <c:ptCount val="17"/>
                <c:pt idx="0">
                  <c:v>7.8555762762585694E-3</c:v>
                </c:pt>
                <c:pt idx="1">
                  <c:v>6.9821517565714399E-3</c:v>
                </c:pt>
                <c:pt idx="2">
                  <c:v>5.91541139237682E-3</c:v>
                </c:pt>
                <c:pt idx="3">
                  <c:v>4.6310795492434101E-3</c:v>
                </c:pt>
                <c:pt idx="4">
                  <c:v>3.1909963904343101E-3</c:v>
                </c:pt>
                <c:pt idx="5">
                  <c:v>1.6428754938470501E-3</c:v>
                </c:pt>
                <c:pt idx="6">
                  <c:v>1.29108345166329E-3</c:v>
                </c:pt>
                <c:pt idx="7">
                  <c:v>9.4245330784448395E-4</c:v>
                </c:pt>
                <c:pt idx="8">
                  <c:v>7.5173473546134503E-4</c:v>
                </c:pt>
                <c:pt idx="9">
                  <c:v>5.6513923191285295E-4</c:v>
                </c:pt>
                <c:pt idx="10">
                  <c:v>4.6066812049887001E-4</c:v>
                </c:pt>
                <c:pt idx="11">
                  <c:v>3.6159708159825898E-4</c:v>
                </c:pt>
                <c:pt idx="12">
                  <c:v>2.72782354811608E-4</c:v>
                </c:pt>
                <c:pt idx="13">
                  <c:v>1.9658074071453099E-4</c:v>
                </c:pt>
                <c:pt idx="14">
                  <c:v>1.19523203164417E-4</c:v>
                </c:pt>
                <c:pt idx="15" formatCode="0.00E+00">
                  <c:v>6.4368678370002998E-5</c:v>
                </c:pt>
                <c:pt idx="16" formatCode="0.00E+00">
                  <c:v>4.7166244375626901E-5</c:v>
                </c:pt>
              </c:numCache>
            </c:numRef>
          </c:yVal>
          <c:smooth val="1"/>
          <c:extLst>
            <c:ext xmlns:c16="http://schemas.microsoft.com/office/drawing/2014/chart" uri="{C3380CC4-5D6E-409C-BE32-E72D297353CC}">
              <c16:uniqueId val="{00000002-18DF-4C5E-B38E-6ABC63B2867A}"/>
            </c:ext>
          </c:extLst>
        </c:ser>
        <c:dLbls>
          <c:showLegendKey val="0"/>
          <c:showVal val="0"/>
          <c:showCatName val="0"/>
          <c:showSerName val="0"/>
          <c:showPercent val="0"/>
          <c:showBubbleSize val="0"/>
        </c:dLbls>
        <c:axId val="708370064"/>
        <c:axId val="708375968"/>
      </c:scatterChart>
      <c:valAx>
        <c:axId val="708370064"/>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c:rich>
          </c:tx>
          <c:layout>
            <c:manualLayout>
              <c:xMode val="edge"/>
              <c:yMode val="edge"/>
              <c:x val="0.49002106382271843"/>
              <c:y val="3.003218297228193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5968"/>
        <c:crosses val="autoZero"/>
        <c:crossBetween val="midCat"/>
      </c:valAx>
      <c:valAx>
        <c:axId val="708375968"/>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91527957739529E-2"/>
              <c:y val="0.433327821098291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0064"/>
        <c:crosses val="autoZero"/>
        <c:crossBetween val="midCat"/>
      </c:valAx>
      <c:spPr>
        <a:noFill/>
        <a:ln>
          <a:noFill/>
        </a:ln>
        <a:effectLst/>
      </c:spPr>
    </c:plotArea>
    <c:legend>
      <c:legendPos val="r"/>
      <c:layout>
        <c:manualLayout>
          <c:xMode val="edge"/>
          <c:yMode val="edge"/>
          <c:x val="0.28480658153750521"/>
          <c:y val="0.67242263148244019"/>
          <c:w val="6.5522365830915877E-2"/>
          <c:h val="0.2316154418940431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43071198378686E-2"/>
          <c:y val="9.3699515347334408E-2"/>
          <c:w val="0.92444719093657601"/>
          <c:h val="0.87978985663948706"/>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Лист1!$C$290:$C$306</c:f>
              <c:numCache>
                <c:formatCode>0.000000</c:formatCode>
                <c:ptCount val="17"/>
                <c:pt idx="0">
                  <c:v>0.33333619431028999</c:v>
                </c:pt>
                <c:pt idx="1">
                  <c:v>0.31921222140834898</c:v>
                </c:pt>
                <c:pt idx="2">
                  <c:v>0.27806286935205998</c:v>
                </c:pt>
                <c:pt idx="3">
                  <c:v>0.22865001523016701</c:v>
                </c:pt>
                <c:pt idx="4">
                  <c:v>0.16809836340958401</c:v>
                </c:pt>
                <c:pt idx="5">
                  <c:v>9.3714481943489095E-2</c:v>
                </c:pt>
                <c:pt idx="6">
                  <c:v>7.2537883589463406E-2</c:v>
                </c:pt>
                <c:pt idx="7">
                  <c:v>5.0320650223827798E-2</c:v>
                </c:pt>
                <c:pt idx="8">
                  <c:v>3.8775941474116199E-2</c:v>
                </c:pt>
                <c:pt idx="9">
                  <c:v>2.79288016349683E-2</c:v>
                </c:pt>
                <c:pt idx="10">
                  <c:v>2.2587897952837201E-2</c:v>
                </c:pt>
                <c:pt idx="11">
                  <c:v>1.8989326662391299E-2</c:v>
                </c:pt>
                <c:pt idx="12">
                  <c:v>1.23242790286387E-2</c:v>
                </c:pt>
                <c:pt idx="13">
                  <c:v>6.5191278404246296E-3</c:v>
                </c:pt>
                <c:pt idx="14">
                  <c:v>3.7940084380303401E-3</c:v>
                </c:pt>
                <c:pt idx="15">
                  <c:v>1.6886626959179401E-3</c:v>
                </c:pt>
                <c:pt idx="16">
                  <c:v>1.12019659295514E-3</c:v>
                </c:pt>
              </c:numCache>
            </c:numRef>
          </c:yVal>
          <c:smooth val="1"/>
          <c:extLst>
            <c:ext xmlns:c16="http://schemas.microsoft.com/office/drawing/2014/chart" uri="{C3380CC4-5D6E-409C-BE32-E72D297353CC}">
              <c16:uniqueId val="{00000000-1015-49E9-B21D-446C26ADF8B2}"/>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Лист1!$E$290:$E$306</c:f>
              <c:numCache>
                <c:formatCode>0.000000</c:formatCode>
                <c:ptCount val="17"/>
                <c:pt idx="0">
                  <c:v>4.7047290869000502E-2</c:v>
                </c:pt>
                <c:pt idx="1">
                  <c:v>4.4405255137100502E-2</c:v>
                </c:pt>
                <c:pt idx="2">
                  <c:v>3.9556096595646802E-2</c:v>
                </c:pt>
                <c:pt idx="3">
                  <c:v>3.1675503262909403E-2</c:v>
                </c:pt>
                <c:pt idx="4">
                  <c:v>2.3945882725429201E-2</c:v>
                </c:pt>
                <c:pt idx="5">
                  <c:v>1.33563750693562E-2</c:v>
                </c:pt>
                <c:pt idx="6">
                  <c:v>1.0084620634529E-2</c:v>
                </c:pt>
                <c:pt idx="7">
                  <c:v>7.2759348539196498E-3</c:v>
                </c:pt>
                <c:pt idx="8">
                  <c:v>5.6149278308408497E-3</c:v>
                </c:pt>
                <c:pt idx="9">
                  <c:v>3.87535600301313E-3</c:v>
                </c:pt>
                <c:pt idx="10">
                  <c:v>3.18179929716568E-3</c:v>
                </c:pt>
                <c:pt idx="11">
                  <c:v>2.5418241520278901E-3</c:v>
                </c:pt>
                <c:pt idx="12">
                  <c:v>1.6785823624200699E-3</c:v>
                </c:pt>
                <c:pt idx="13">
                  <c:v>9.4403327314371104E-4</c:v>
                </c:pt>
                <c:pt idx="14">
                  <c:v>4.8932373998153303E-4</c:v>
                </c:pt>
                <c:pt idx="15">
                  <c:v>2.06328007212452E-4</c:v>
                </c:pt>
                <c:pt idx="16">
                  <c:v>1.4894498626220201E-4</c:v>
                </c:pt>
              </c:numCache>
            </c:numRef>
          </c:yVal>
          <c:smooth val="1"/>
          <c:extLst>
            <c:ext xmlns:c16="http://schemas.microsoft.com/office/drawing/2014/chart" uri="{C3380CC4-5D6E-409C-BE32-E72D297353CC}">
              <c16:uniqueId val="{00000001-1015-49E9-B21D-446C26ADF8B2}"/>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Лист1!$G$290:$G$306</c:f>
              <c:numCache>
                <c:formatCode>0.000000</c:formatCode>
                <c:ptCount val="17"/>
                <c:pt idx="0">
                  <c:v>4.5089862201322401E-3</c:v>
                </c:pt>
                <c:pt idx="1">
                  <c:v>3.9440921283475103E-3</c:v>
                </c:pt>
                <c:pt idx="2">
                  <c:v>3.1648293222619299E-3</c:v>
                </c:pt>
                <c:pt idx="3">
                  <c:v>2.2833322631697199E-3</c:v>
                </c:pt>
                <c:pt idx="4">
                  <c:v>1.3526589123678801E-3</c:v>
                </c:pt>
                <c:pt idx="5">
                  <c:v>5.3284597860204803E-4</c:v>
                </c:pt>
                <c:pt idx="6">
                  <c:v>3.5955157403486001E-4</c:v>
                </c:pt>
                <c:pt idx="7">
                  <c:v>2.20728640206099E-4</c:v>
                </c:pt>
                <c:pt idx="8">
                  <c:v>1.58758861984858E-4</c:v>
                </c:pt>
                <c:pt idx="9" formatCode="0.00E+00">
                  <c:v>9.7149889987802206E-5</c:v>
                </c:pt>
                <c:pt idx="10" formatCode="0.00E+00">
                  <c:v>7.3751684933957105E-5</c:v>
                </c:pt>
                <c:pt idx="11" formatCode="0.00E+00">
                  <c:v>5.4880285652803599E-5</c:v>
                </c:pt>
                <c:pt idx="12" formatCode="0.00E+00">
                  <c:v>3.2190551800204801E-5</c:v>
                </c:pt>
                <c:pt idx="13" formatCode="0.00E+00">
                  <c:v>1.5865575354443001E-5</c:v>
                </c:pt>
                <c:pt idx="14" formatCode="0.00E+00">
                  <c:v>7.31766921686409E-6</c:v>
                </c:pt>
                <c:pt idx="15" formatCode="0.00E+00">
                  <c:v>2.5334408161154798E-6</c:v>
                </c:pt>
                <c:pt idx="16" formatCode="0.00E+00">
                  <c:v>1.62298870501344E-6</c:v>
                </c:pt>
              </c:numCache>
            </c:numRef>
          </c:yVal>
          <c:smooth val="1"/>
          <c:extLst>
            <c:ext xmlns:c16="http://schemas.microsoft.com/office/drawing/2014/chart" uri="{C3380CC4-5D6E-409C-BE32-E72D297353CC}">
              <c16:uniqueId val="{00000002-1015-49E9-B21D-446C26ADF8B2}"/>
            </c:ext>
          </c:extLst>
        </c:ser>
        <c:dLbls>
          <c:showLegendKey val="0"/>
          <c:showVal val="0"/>
          <c:showCatName val="0"/>
          <c:showSerName val="0"/>
          <c:showPercent val="0"/>
          <c:showBubbleSize val="0"/>
        </c:dLbls>
        <c:axId val="708370064"/>
        <c:axId val="708375968"/>
      </c:scatterChart>
      <c:valAx>
        <c:axId val="708370064"/>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c:rich>
          </c:tx>
          <c:layout>
            <c:manualLayout>
              <c:xMode val="edge"/>
              <c:yMode val="edge"/>
              <c:x val="0.49002106382271843"/>
              <c:y val="3.003218297228193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5968"/>
        <c:crosses val="autoZero"/>
        <c:crossBetween val="midCat"/>
      </c:valAx>
      <c:valAx>
        <c:axId val="708375968"/>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91527957739529E-2"/>
              <c:y val="0.433327821098291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00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L_inf 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Лист1!$O$315:$O$331</c:f>
              <c:numCache>
                <c:formatCode>General</c:formatCode>
                <c:ptCount val="17"/>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numCache>
            </c:numRef>
          </c:xVal>
          <c:yVal>
            <c:numRef>
              <c:f>Лист1!$F$314:$F$330</c:f>
              <c:numCache>
                <c:formatCode>0.000000</c:formatCode>
                <c:ptCount val="17"/>
                <c:pt idx="0">
                  <c:v>9.7889702538017695E-2</c:v>
                </c:pt>
                <c:pt idx="1">
                  <c:v>8.3860866138322498E-2</c:v>
                </c:pt>
                <c:pt idx="2">
                  <c:v>5.9120654045952098E-2</c:v>
                </c:pt>
                <c:pt idx="3">
                  <c:v>4.15081441316794E-2</c:v>
                </c:pt>
                <c:pt idx="4">
                  <c:v>2.2847295973824101E-2</c:v>
                </c:pt>
                <c:pt idx="5">
                  <c:v>6.5537413564400399E-3</c:v>
                </c:pt>
                <c:pt idx="6">
                  <c:v>4.5320720544321704E-3</c:v>
                </c:pt>
                <c:pt idx="7">
                  <c:v>2.3296481585333099E-3</c:v>
                </c:pt>
                <c:pt idx="8">
                  <c:v>1.36028211115113E-3</c:v>
                </c:pt>
                <c:pt idx="9">
                  <c:v>6.7474161001701495E-4</c:v>
                </c:pt>
                <c:pt idx="10">
                  <c:v>6.3297144339247104E-4</c:v>
                </c:pt>
                <c:pt idx="11">
                  <c:v>7.5021732646740602E-4</c:v>
                </c:pt>
                <c:pt idx="12">
                  <c:v>5.7368936855917098E-4</c:v>
                </c:pt>
                <c:pt idx="13">
                  <c:v>4.13802881154223E-4</c:v>
                </c:pt>
                <c:pt idx="14">
                  <c:v>1.4774267089756501E-4</c:v>
                </c:pt>
                <c:pt idx="15">
                  <c:v>7.0845147242093399E-5</c:v>
                </c:pt>
                <c:pt idx="16">
                  <c:v>5.26258961222048E-5</c:v>
                </c:pt>
              </c:numCache>
            </c:numRef>
          </c:yVal>
          <c:smooth val="1"/>
          <c:extLst>
            <c:ext xmlns:c16="http://schemas.microsoft.com/office/drawing/2014/chart" uri="{C3380CC4-5D6E-409C-BE32-E72D297353CC}">
              <c16:uniqueId val="{00000000-0F42-4415-9A01-60CEF81E93DE}"/>
            </c:ext>
          </c:extLst>
        </c:ser>
        <c:ser>
          <c:idx val="1"/>
          <c:order val="1"/>
          <c:tx>
            <c:v>L_inf 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Лист1!$O$315:$O$331</c:f>
              <c:numCache>
                <c:formatCode>General</c:formatCode>
                <c:ptCount val="17"/>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numCache>
            </c:numRef>
          </c:xVal>
          <c:yVal>
            <c:numRef>
              <c:f>Лист1!$C$290:$C$306</c:f>
              <c:numCache>
                <c:formatCode>0.000000</c:formatCode>
                <c:ptCount val="17"/>
                <c:pt idx="0">
                  <c:v>0.33333619431028999</c:v>
                </c:pt>
                <c:pt idx="1">
                  <c:v>0.31921222140834898</c:v>
                </c:pt>
                <c:pt idx="2">
                  <c:v>0.27806286935205998</c:v>
                </c:pt>
                <c:pt idx="3">
                  <c:v>0.22865001523016701</c:v>
                </c:pt>
                <c:pt idx="4">
                  <c:v>0.16809836340958401</c:v>
                </c:pt>
                <c:pt idx="5">
                  <c:v>9.3714481943489095E-2</c:v>
                </c:pt>
                <c:pt idx="6">
                  <c:v>7.2537883589463406E-2</c:v>
                </c:pt>
                <c:pt idx="7">
                  <c:v>5.0320650223827798E-2</c:v>
                </c:pt>
                <c:pt idx="8">
                  <c:v>3.8775941474116199E-2</c:v>
                </c:pt>
                <c:pt idx="9">
                  <c:v>2.79288016349683E-2</c:v>
                </c:pt>
                <c:pt idx="10">
                  <c:v>2.2587897952837201E-2</c:v>
                </c:pt>
                <c:pt idx="11">
                  <c:v>1.8989326662391299E-2</c:v>
                </c:pt>
                <c:pt idx="12">
                  <c:v>1.23242790286387E-2</c:v>
                </c:pt>
                <c:pt idx="13">
                  <c:v>6.5191278404246296E-3</c:v>
                </c:pt>
                <c:pt idx="14">
                  <c:v>3.7940084380303401E-3</c:v>
                </c:pt>
                <c:pt idx="15">
                  <c:v>1.6886626959179401E-3</c:v>
                </c:pt>
                <c:pt idx="16">
                  <c:v>1.12019659295514E-3</c:v>
                </c:pt>
              </c:numCache>
            </c:numRef>
          </c:yVal>
          <c:smooth val="1"/>
          <c:extLst>
            <c:ext xmlns:c16="http://schemas.microsoft.com/office/drawing/2014/chart" uri="{C3380CC4-5D6E-409C-BE32-E72D297353CC}">
              <c16:uniqueId val="{00000001-0F42-4415-9A01-60CEF81E93DE}"/>
            </c:ext>
          </c:extLst>
        </c:ser>
        <c:dLbls>
          <c:showLegendKey val="0"/>
          <c:showVal val="0"/>
          <c:showCatName val="0"/>
          <c:showSerName val="0"/>
          <c:showPercent val="0"/>
          <c:showBubbleSize val="0"/>
        </c:dLbls>
        <c:axId val="456017632"/>
        <c:axId val="456015664"/>
      </c:scatterChart>
      <c:valAx>
        <c:axId val="456017632"/>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56015664"/>
        <c:crosses val="autoZero"/>
        <c:crossBetween val="midCat"/>
      </c:valAx>
      <c:valAx>
        <c:axId val="456015664"/>
        <c:scaling>
          <c:logBase val="10"/>
          <c:orientation val="minMax"/>
        </c:scaling>
        <c:delete val="0"/>
        <c:axPos val="r"/>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56017632"/>
        <c:crosses val="autoZero"/>
        <c:crossBetween val="midCat"/>
      </c:valAx>
      <c:spPr>
        <a:noFill/>
        <a:ln>
          <a:noFill/>
        </a:ln>
        <a:effectLst/>
      </c:spPr>
    </c:plotArea>
    <c:legend>
      <c:legendPos val="r"/>
      <c:layout>
        <c:manualLayout>
          <c:xMode val="edge"/>
          <c:yMode val="edge"/>
          <c:x val="0.72666622922134727"/>
          <c:y val="0.13483741615631381"/>
          <c:w val="0.15111154855643044"/>
          <c:h val="0.1562510936132983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1562554680664922E-2"/>
          <c:y val="5.5555555555555552E-2"/>
          <c:w val="0.87565266841644795"/>
          <c:h val="0.89814814814814814"/>
        </c:manualLayout>
      </c:layout>
      <c:scatterChart>
        <c:scatterStyle val="smoothMarker"/>
        <c:varyColors val="0"/>
        <c:ser>
          <c:idx val="0"/>
          <c:order val="0"/>
          <c:tx>
            <c:v>L_1 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Лист1!$O$315:$O$331</c:f>
              <c:numCache>
                <c:formatCode>General</c:formatCode>
                <c:ptCount val="17"/>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numCache>
            </c:numRef>
          </c:xVal>
          <c:yVal>
            <c:numRef>
              <c:f>Лист1!$G$314:$G$330</c:f>
              <c:numCache>
                <c:formatCode>0.000000</c:formatCode>
                <c:ptCount val="17"/>
                <c:pt idx="0">
                  <c:v>1.4963742565984437E-2</c:v>
                </c:pt>
                <c:pt idx="1">
                  <c:v>1.2229324102081968E-2</c:v>
                </c:pt>
                <c:pt idx="2">
                  <c:v>9.6849200703178553E-3</c:v>
                </c:pt>
                <c:pt idx="3">
                  <c:v>6.4289363353992506E-3</c:v>
                </c:pt>
                <c:pt idx="4">
                  <c:v>3.2587940159201434E-3</c:v>
                </c:pt>
                <c:pt idx="5">
                  <c:v>1.0423796566610452E-3</c:v>
                </c:pt>
                <c:pt idx="6">
                  <c:v>6.3031772961717682E-4</c:v>
                </c:pt>
                <c:pt idx="7">
                  <c:v>3.1962602725318733E-4</c:v>
                </c:pt>
                <c:pt idx="8">
                  <c:v>1.823626930559379E-4</c:v>
                </c:pt>
                <c:pt idx="9">
                  <c:v>1.1131657805089672E-4</c:v>
                </c:pt>
                <c:pt idx="10">
                  <c:v>1.0829948030956382E-4</c:v>
                </c:pt>
                <c:pt idx="11">
                  <c:v>1.1197633674619167E-4</c:v>
                </c:pt>
                <c:pt idx="12">
                  <c:v>9.1829197113362692E-5</c:v>
                </c:pt>
                <c:pt idx="13">
                  <c:v>6.2007083293574503E-5</c:v>
                </c:pt>
                <c:pt idx="14">
                  <c:v>2.06593061176273E-5</c:v>
                </c:pt>
                <c:pt idx="15">
                  <c:v>9.0203471208330506E-6</c:v>
                </c:pt>
                <c:pt idx="16">
                  <c:v>6.2518184656315397E-6</c:v>
                </c:pt>
              </c:numCache>
            </c:numRef>
          </c:yVal>
          <c:smooth val="1"/>
          <c:extLst>
            <c:ext xmlns:c16="http://schemas.microsoft.com/office/drawing/2014/chart" uri="{C3380CC4-5D6E-409C-BE32-E72D297353CC}">
              <c16:uniqueId val="{00000000-5512-4AB5-A93B-6B1D82630BE2}"/>
            </c:ext>
          </c:extLst>
        </c:ser>
        <c:ser>
          <c:idx val="1"/>
          <c:order val="1"/>
          <c:tx>
            <c:v>L_1 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Лист1!$O$315:$O$331</c:f>
              <c:numCache>
                <c:formatCode>General</c:formatCode>
                <c:ptCount val="17"/>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numCache>
            </c:numRef>
          </c:xVal>
          <c:yVal>
            <c:numRef>
              <c:f>Лист1!$E$290:$E$306</c:f>
              <c:numCache>
                <c:formatCode>0.000000</c:formatCode>
                <c:ptCount val="17"/>
                <c:pt idx="0">
                  <c:v>4.7047290869000502E-2</c:v>
                </c:pt>
                <c:pt idx="1">
                  <c:v>4.4405255137100502E-2</c:v>
                </c:pt>
                <c:pt idx="2">
                  <c:v>3.9556096595646802E-2</c:v>
                </c:pt>
                <c:pt idx="3">
                  <c:v>3.1675503262909403E-2</c:v>
                </c:pt>
                <c:pt idx="4">
                  <c:v>2.3945882725429201E-2</c:v>
                </c:pt>
                <c:pt idx="5">
                  <c:v>1.33563750693562E-2</c:v>
                </c:pt>
                <c:pt idx="6">
                  <c:v>1.0084620634529E-2</c:v>
                </c:pt>
                <c:pt idx="7">
                  <c:v>7.2759348539196498E-3</c:v>
                </c:pt>
                <c:pt idx="8">
                  <c:v>5.6149278308408497E-3</c:v>
                </c:pt>
                <c:pt idx="9">
                  <c:v>3.87535600301313E-3</c:v>
                </c:pt>
                <c:pt idx="10">
                  <c:v>3.18179929716568E-3</c:v>
                </c:pt>
                <c:pt idx="11">
                  <c:v>2.5418241520278901E-3</c:v>
                </c:pt>
                <c:pt idx="12">
                  <c:v>1.6785823624200699E-3</c:v>
                </c:pt>
                <c:pt idx="13">
                  <c:v>9.4403327314371104E-4</c:v>
                </c:pt>
                <c:pt idx="14">
                  <c:v>4.8932373998153303E-4</c:v>
                </c:pt>
                <c:pt idx="15">
                  <c:v>2.06328007212452E-4</c:v>
                </c:pt>
                <c:pt idx="16">
                  <c:v>1.4894498626220201E-4</c:v>
                </c:pt>
              </c:numCache>
            </c:numRef>
          </c:yVal>
          <c:smooth val="1"/>
          <c:extLst>
            <c:ext xmlns:c16="http://schemas.microsoft.com/office/drawing/2014/chart" uri="{C3380CC4-5D6E-409C-BE32-E72D297353CC}">
              <c16:uniqueId val="{00000001-5512-4AB5-A93B-6B1D82630BE2}"/>
            </c:ext>
          </c:extLst>
        </c:ser>
        <c:dLbls>
          <c:showLegendKey val="0"/>
          <c:showVal val="0"/>
          <c:showCatName val="0"/>
          <c:showSerName val="0"/>
          <c:showPercent val="0"/>
          <c:showBubbleSize val="0"/>
        </c:dLbls>
        <c:axId val="704610504"/>
        <c:axId val="704609848"/>
      </c:scatterChart>
      <c:valAx>
        <c:axId val="704610504"/>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4609848"/>
        <c:crosses val="autoZero"/>
        <c:crossBetween val="midCat"/>
      </c:valAx>
      <c:valAx>
        <c:axId val="704609848"/>
        <c:scaling>
          <c:logBase val="10"/>
          <c:orientation val="minMax"/>
        </c:scaling>
        <c:delete val="0"/>
        <c:axPos val="r"/>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4610504"/>
        <c:crosses val="autoZero"/>
        <c:crossBetween val="midCat"/>
      </c:valAx>
      <c:spPr>
        <a:noFill/>
        <a:ln>
          <a:noFill/>
        </a:ln>
        <a:effectLst/>
      </c:spPr>
    </c:plotArea>
    <c:legend>
      <c:legendPos val="r"/>
      <c:layout>
        <c:manualLayout>
          <c:xMode val="edge"/>
          <c:yMode val="edge"/>
          <c:x val="0.67938867016622917"/>
          <c:y val="0.21354111986001753"/>
          <c:w val="0.13727799650043745"/>
          <c:h val="0.1562510936132983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9BD6D-A9EA-4FBE-B087-8BABCFC568A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87F96A1-A145-4963-AC8D-BD6BCDE10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E09C087-2CC5-4A7E-9C74-B92D8DD14E7B}"/>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5" name="Нижний колонтитул 4">
            <a:extLst>
              <a:ext uri="{FF2B5EF4-FFF2-40B4-BE49-F238E27FC236}">
                <a16:creationId xmlns:a16="http://schemas.microsoft.com/office/drawing/2014/main" id="{7B2626EE-D6DA-4DFA-B1A7-3057487A487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190A9FD-7395-4A4E-864D-952B7DA9A060}"/>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272387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A3C85-7722-4BED-BC57-BDEEF8A3771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4BCF671-D2E0-4AFC-ADB3-667D53A708F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D5C85D9-6998-4BF6-B159-812BD6AD8F05}"/>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5" name="Нижний колонтитул 4">
            <a:extLst>
              <a:ext uri="{FF2B5EF4-FFF2-40B4-BE49-F238E27FC236}">
                <a16:creationId xmlns:a16="http://schemas.microsoft.com/office/drawing/2014/main" id="{7F4CA3A6-4FB8-419E-86F6-88B6F748DA1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1275E03-6CEE-4A97-AFFE-A4FFE56F47B5}"/>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5660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279C943-0BC2-427E-93A2-45EB736694F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0BFF721-5B9B-4123-9F2B-72054C7DA8F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72041F-FFA2-4EF5-B226-8D4254F63677}"/>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5" name="Нижний колонтитул 4">
            <a:extLst>
              <a:ext uri="{FF2B5EF4-FFF2-40B4-BE49-F238E27FC236}">
                <a16:creationId xmlns:a16="http://schemas.microsoft.com/office/drawing/2014/main" id="{C40FB483-C48D-452E-AB1A-1629D07BC0E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77E2E6E-7279-4DF4-8A2F-AE9AE1948609}"/>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22268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F5C1B-D101-4489-A8A3-F15D74025D8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3DBDC29-447F-463A-A1E1-9E9C40BB964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DC40E3A-ED00-4D06-A154-C27DF01AE29D}"/>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5" name="Нижний колонтитул 4">
            <a:extLst>
              <a:ext uri="{FF2B5EF4-FFF2-40B4-BE49-F238E27FC236}">
                <a16:creationId xmlns:a16="http://schemas.microsoft.com/office/drawing/2014/main" id="{1AB7212D-E6F0-45AB-9321-1E51EC90971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1351E32-E110-4786-9504-CBE7951266F4}"/>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81868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5545A8-05E5-4398-93D8-082A8FA09DC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3C31A91-DF1C-4F4E-8B5B-3B8D43F8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930E2BB-89FA-4DB4-9570-6CA5736DDF69}"/>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5" name="Нижний колонтитул 4">
            <a:extLst>
              <a:ext uri="{FF2B5EF4-FFF2-40B4-BE49-F238E27FC236}">
                <a16:creationId xmlns:a16="http://schemas.microsoft.com/office/drawing/2014/main" id="{A5DB6DB2-2128-4B06-BA5B-FF6F80840F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349979-34FA-42DE-996C-DC409987F901}"/>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9454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16C1C4-A40B-4983-8C7B-71FC3834C70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E2EBE46-18E9-476A-A41B-CEB956FE44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17B5141-C4FD-48FC-8773-5A160E63A52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E4EFD2E-4DF8-4C9F-9B42-1797E09A2E6E}"/>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6" name="Нижний колонтитул 5">
            <a:extLst>
              <a:ext uri="{FF2B5EF4-FFF2-40B4-BE49-F238E27FC236}">
                <a16:creationId xmlns:a16="http://schemas.microsoft.com/office/drawing/2014/main" id="{09AA70D4-012D-4261-8426-D7A182C17D4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A3A6C5C-CB40-4501-A1B3-318FE92F2AA0}"/>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35223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E03B9F-A6D7-4F56-BCE3-7B64C847C9E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7A21B9B-0407-4F3C-AEE1-169A2C139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794204-90F4-4E12-9D97-2456683FAC5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B74883E-57DB-4150-9361-81401708C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EC6F53D-EA00-4DD9-9D4D-6138D8DEC1C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FDFD8E0-9B10-4CC7-ACD0-FD3031C0760A}"/>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8" name="Нижний колонтитул 7">
            <a:extLst>
              <a:ext uri="{FF2B5EF4-FFF2-40B4-BE49-F238E27FC236}">
                <a16:creationId xmlns:a16="http://schemas.microsoft.com/office/drawing/2014/main" id="{163576DD-4621-41A3-98B9-386CEC0BC7E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A3F529C-6308-47E1-A365-76F58AA6CA0B}"/>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42850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2C9C69-7661-4100-B482-48C8563EBCF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5D36A8B-8A8C-491F-BABB-E8254A59A03D}"/>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4" name="Нижний колонтитул 3">
            <a:extLst>
              <a:ext uri="{FF2B5EF4-FFF2-40B4-BE49-F238E27FC236}">
                <a16:creationId xmlns:a16="http://schemas.microsoft.com/office/drawing/2014/main" id="{232B67B1-0C23-4850-9220-3D7749139C9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C20082-AA3F-48D0-A810-7E97AAD0D60E}"/>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212026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BF628FC-DC80-4E17-82D5-EDFF4E41C68A}"/>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3" name="Нижний колонтитул 2">
            <a:extLst>
              <a:ext uri="{FF2B5EF4-FFF2-40B4-BE49-F238E27FC236}">
                <a16:creationId xmlns:a16="http://schemas.microsoft.com/office/drawing/2014/main" id="{F2BE7DA9-9FB3-4EAA-81F5-7B40BE9E32F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87C87B3-D6DF-45C5-B4B4-74C0F8720C94}"/>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35373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17A5B2-6130-4F56-9355-73D003CD15C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1774E346-36A4-4E31-91C3-C797B72DD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638E518-6F8A-4036-86DB-080AB676F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730220B-6538-48CF-A8D2-225BFD4C31D0}"/>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6" name="Нижний колонтитул 5">
            <a:extLst>
              <a:ext uri="{FF2B5EF4-FFF2-40B4-BE49-F238E27FC236}">
                <a16:creationId xmlns:a16="http://schemas.microsoft.com/office/drawing/2014/main" id="{4C995F6F-ED61-4933-A0F8-D7A6E4F49FE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E95EED3-EB55-409A-B3AC-D764E11FF27D}"/>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08046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C7906-CFC9-42C2-BBA7-9569C7044BB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D6171F2-BFF3-4C3A-BB5A-F9A494FF6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E2C19B0-D1E6-40F1-BD9D-397ABBD25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337E653-416E-4481-ABA4-EAFB5225B8D5}"/>
              </a:ext>
            </a:extLst>
          </p:cNvPr>
          <p:cNvSpPr>
            <a:spLocks noGrp="1"/>
          </p:cNvSpPr>
          <p:nvPr>
            <p:ph type="dt" sz="half" idx="10"/>
          </p:nvPr>
        </p:nvSpPr>
        <p:spPr/>
        <p:txBody>
          <a:bodyPr/>
          <a:lstStyle/>
          <a:p>
            <a:fld id="{E284C04B-1969-46C0-874D-1AB61D535DD4}" type="datetimeFigureOut">
              <a:rPr lang="ru-RU" smtClean="0"/>
              <a:t>22.06.2020</a:t>
            </a:fld>
            <a:endParaRPr lang="ru-RU"/>
          </a:p>
        </p:txBody>
      </p:sp>
      <p:sp>
        <p:nvSpPr>
          <p:cNvPr id="6" name="Нижний колонтитул 5">
            <a:extLst>
              <a:ext uri="{FF2B5EF4-FFF2-40B4-BE49-F238E27FC236}">
                <a16:creationId xmlns:a16="http://schemas.microsoft.com/office/drawing/2014/main" id="{CEA2BE2F-A665-41FE-9D1D-473B05FB056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5B1FA6C-46BF-4D02-9218-A6ADC4108BF4}"/>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55669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C89156-F3DE-4A55-B18E-FF19A4173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88B5D4-EC56-4F52-B9C5-D548A8DC3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4AB80C1-0019-4B4E-8C55-7132FB631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4C04B-1969-46C0-874D-1AB61D535DD4}" type="datetimeFigureOut">
              <a:rPr lang="ru-RU" smtClean="0"/>
              <a:t>22.06.2020</a:t>
            </a:fld>
            <a:endParaRPr lang="ru-RU"/>
          </a:p>
        </p:txBody>
      </p:sp>
      <p:sp>
        <p:nvSpPr>
          <p:cNvPr id="5" name="Нижний колонтитул 4">
            <a:extLst>
              <a:ext uri="{FF2B5EF4-FFF2-40B4-BE49-F238E27FC236}">
                <a16:creationId xmlns:a16="http://schemas.microsoft.com/office/drawing/2014/main" id="{0DE52CB0-7AC8-4542-BA17-F539D3B55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75EF778-1F45-41E5-A4EE-ED745EF77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55932-192A-4A30-B3DC-1ACF0F3F9EFB}" type="slidenum">
              <a:rPr lang="ru-RU" smtClean="0"/>
              <a:t>‹#›</a:t>
            </a:fld>
            <a:endParaRPr lang="ru-RU"/>
          </a:p>
        </p:txBody>
      </p:sp>
    </p:spTree>
    <p:extLst>
      <p:ext uri="{BB962C8B-B14F-4D97-AF65-F5344CB8AC3E}">
        <p14:creationId xmlns:p14="http://schemas.microsoft.com/office/powerpoint/2010/main" val="151446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9D5877-5934-4D19-8545-5AA47164F863}"/>
              </a:ext>
            </a:extLst>
          </p:cNvPr>
          <p:cNvSpPr>
            <a:spLocks noGrp="1"/>
          </p:cNvSpPr>
          <p:nvPr>
            <p:ph type="ctrTitle"/>
          </p:nvPr>
        </p:nvSpPr>
        <p:spPr/>
        <p:txBody>
          <a:bodyPr>
            <a:noAutofit/>
          </a:bodyPr>
          <a:lstStyle/>
          <a:p>
            <a:r>
              <a:rPr lang="ru-RU" sz="4000" dirty="0"/>
              <a:t>Исследование компактных схем повышенного порядка точности для численного решения линейного уравнения переноса на нерегулярных сетках.</a:t>
            </a:r>
          </a:p>
        </p:txBody>
      </p:sp>
      <p:sp>
        <p:nvSpPr>
          <p:cNvPr id="3" name="Подзаголовок 2">
            <a:extLst>
              <a:ext uri="{FF2B5EF4-FFF2-40B4-BE49-F238E27FC236}">
                <a16:creationId xmlns:a16="http://schemas.microsoft.com/office/drawing/2014/main" id="{4C85555F-5F9D-4241-9366-D3C07B43CB3A}"/>
              </a:ext>
            </a:extLst>
          </p:cNvPr>
          <p:cNvSpPr>
            <a:spLocks noGrp="1"/>
          </p:cNvSpPr>
          <p:nvPr>
            <p:ph type="subTitle" idx="1"/>
          </p:nvPr>
        </p:nvSpPr>
        <p:spPr>
          <a:xfrm>
            <a:off x="1524000" y="4325269"/>
            <a:ext cx="9144000" cy="2133599"/>
          </a:xfrm>
        </p:spPr>
        <p:txBody>
          <a:bodyPr>
            <a:normAutofit fontScale="85000" lnSpcReduction="20000"/>
          </a:bodyPr>
          <a:lstStyle/>
          <a:p>
            <a:r>
              <a:rPr lang="ru-RU" dirty="0"/>
              <a:t>Студент: Цицварич Й.</a:t>
            </a:r>
          </a:p>
          <a:p>
            <a:r>
              <a:rPr lang="ru-RU" dirty="0"/>
              <a:t>Научный руководитель: </a:t>
            </a:r>
            <a:r>
              <a:rPr lang="ru-RU" dirty="0" err="1"/>
              <a:t>Беклемышева</a:t>
            </a:r>
            <a:r>
              <a:rPr lang="ru-RU" dirty="0"/>
              <a:t> К.А.</a:t>
            </a:r>
          </a:p>
          <a:p>
            <a:r>
              <a:rPr lang="ru-RU" dirty="0"/>
              <a:t>МФТИ </a:t>
            </a:r>
          </a:p>
          <a:p>
            <a:r>
              <a:rPr lang="ru-RU" dirty="0"/>
              <a:t>Кафедра вычислительной физики</a:t>
            </a:r>
          </a:p>
          <a:p>
            <a:r>
              <a:rPr lang="ru-RU" dirty="0"/>
              <a:t>Москва</a:t>
            </a:r>
          </a:p>
          <a:p>
            <a:r>
              <a:rPr lang="ru-RU" dirty="0"/>
              <a:t>2020</a:t>
            </a:r>
          </a:p>
          <a:p>
            <a:endParaRPr lang="ru-RU" dirty="0"/>
          </a:p>
        </p:txBody>
      </p:sp>
    </p:spTree>
    <p:extLst>
      <p:ext uri="{BB962C8B-B14F-4D97-AF65-F5344CB8AC3E}">
        <p14:creationId xmlns:p14="http://schemas.microsoft.com/office/powerpoint/2010/main" val="214848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33276C-877A-4F30-B911-487F60F7C227}"/>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CA50F490-8C46-4948-8ECB-91E018B677CF}"/>
              </a:ext>
            </a:extLst>
          </p:cNvPr>
          <p:cNvSpPr>
            <a:spLocks noGrp="1"/>
          </p:cNvSpPr>
          <p:nvPr>
            <p:ph idx="1"/>
          </p:nvPr>
        </p:nvSpPr>
        <p:spPr>
          <a:xfrm>
            <a:off x="838200" y="1540042"/>
            <a:ext cx="10515600" cy="5117431"/>
          </a:xfrm>
        </p:spPr>
        <p:txBody>
          <a:bodyPr>
            <a:normAutofit/>
          </a:bodyPr>
          <a:lstStyle/>
          <a:p>
            <a:pPr marL="0" indent="0">
              <a:buNone/>
            </a:pPr>
            <a:r>
              <a:rPr lang="ru-RU" dirty="0"/>
              <a:t>Ранг матрицы данной системы линейных уравнении меньше количества уравнении, следовательно система переопределена и не существует точного решения. Существуют два подхода к решению данной проблемы. Первый – из 9 выбрать 6 необходимых уравнении и, в случае если система совместна, решить ее, в обратном случае взять другие уравнения, второй – чтобы не терять данные о производных функции, можно попытаться решить ее методом наименьших квадратов.</a:t>
            </a:r>
          </a:p>
        </p:txBody>
      </p:sp>
    </p:spTree>
    <p:extLst>
      <p:ext uri="{BB962C8B-B14F-4D97-AF65-F5344CB8AC3E}">
        <p14:creationId xmlns:p14="http://schemas.microsoft.com/office/powerpoint/2010/main" val="52976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33276C-877A-4F30-B911-487F60F7C227}"/>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CA50F490-8C46-4948-8ECB-91E018B677CF}"/>
              </a:ext>
            </a:extLst>
          </p:cNvPr>
          <p:cNvSpPr>
            <a:spLocks noGrp="1"/>
          </p:cNvSpPr>
          <p:nvPr>
            <p:ph idx="1"/>
          </p:nvPr>
        </p:nvSpPr>
        <p:spPr>
          <a:xfrm>
            <a:off x="838200" y="1540042"/>
            <a:ext cx="10515600" cy="5117431"/>
          </a:xfrm>
        </p:spPr>
        <p:txBody>
          <a:bodyPr>
            <a:normAutofit/>
          </a:bodyPr>
          <a:lstStyle/>
          <a:p>
            <a:pPr marL="0" indent="0">
              <a:buNone/>
            </a:pPr>
            <a:r>
              <a:rPr lang="ru-RU" dirty="0"/>
              <a:t>Идея данного метода заключается в минимизации нормы разности          г              где А – матрица системы линейных уравнении, x- вектор искомых коэффициентов интерполяционного полинома и b - вектор правых частей нашей системы линейных уравнении. Основным преимуществом такого подхода является гарантированное решение системы линейных уравнении, недостатком же является ограничение на точность накладываемое таким методом</a:t>
            </a:r>
          </a:p>
        </p:txBody>
      </p:sp>
      <p:pic>
        <p:nvPicPr>
          <p:cNvPr id="6" name="Рисунок 5">
            <a:extLst>
              <a:ext uri="{FF2B5EF4-FFF2-40B4-BE49-F238E27FC236}">
                <a16:creationId xmlns:a16="http://schemas.microsoft.com/office/drawing/2014/main" id="{8D93EF79-B261-4B65-B692-5C6776B99A9D}"/>
              </a:ext>
            </a:extLst>
          </p:cNvPr>
          <p:cNvPicPr>
            <a:picLocks noChangeAspect="1"/>
          </p:cNvPicPr>
          <p:nvPr/>
        </p:nvPicPr>
        <p:blipFill>
          <a:blip r:embed="rId2"/>
          <a:stretch>
            <a:fillRect/>
          </a:stretch>
        </p:blipFill>
        <p:spPr>
          <a:xfrm>
            <a:off x="838199" y="1897191"/>
            <a:ext cx="1134979" cy="546472"/>
          </a:xfrm>
          <a:prstGeom prst="rect">
            <a:avLst/>
          </a:prstGeom>
        </p:spPr>
      </p:pic>
    </p:spTree>
    <p:extLst>
      <p:ext uri="{BB962C8B-B14F-4D97-AF65-F5344CB8AC3E}">
        <p14:creationId xmlns:p14="http://schemas.microsoft.com/office/powerpoint/2010/main" val="112377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CE3A7-A0A8-4640-8703-03872B5DA4AE}"/>
              </a:ext>
            </a:extLst>
          </p:cNvPr>
          <p:cNvSpPr>
            <a:spLocks noGrp="1"/>
          </p:cNvSpPr>
          <p:nvPr>
            <p:ph type="title"/>
          </p:nvPr>
        </p:nvSpPr>
        <p:spPr>
          <a:xfrm>
            <a:off x="806116" y="0"/>
            <a:ext cx="10515600" cy="1325563"/>
          </a:xfrm>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E71E80D9-663D-474A-9710-A1ADBCDF8E31}"/>
              </a:ext>
            </a:extLst>
          </p:cNvPr>
          <p:cNvSpPr>
            <a:spLocks noGrp="1"/>
          </p:cNvSpPr>
          <p:nvPr>
            <p:ph idx="1"/>
          </p:nvPr>
        </p:nvSpPr>
        <p:spPr>
          <a:xfrm>
            <a:off x="870284" y="912264"/>
            <a:ext cx="10515600" cy="4351338"/>
          </a:xfrm>
        </p:spPr>
        <p:txBody>
          <a:bodyPr/>
          <a:lstStyle/>
          <a:p>
            <a:pPr marL="0" indent="0">
              <a:buNone/>
            </a:pPr>
            <a:r>
              <a:rPr lang="ru-RU" dirty="0"/>
              <a:t>В работе проводилось численное исследование порядка сходимости по трем нормам, которые задаются следующими формулами: </a:t>
            </a:r>
          </a:p>
          <a:p>
            <a:pPr marL="0" indent="0">
              <a:buNone/>
            </a:pPr>
            <a:endParaRPr lang="ru-RU" dirty="0"/>
          </a:p>
          <a:p>
            <a:pPr marL="0" indent="0">
              <a:buNone/>
            </a:pPr>
            <a:endParaRPr lang="ru-RU" dirty="0"/>
          </a:p>
          <a:p>
            <a:pPr marL="0" indent="0">
              <a:buNone/>
            </a:pPr>
            <a:endParaRPr lang="ru-RU" dirty="0"/>
          </a:p>
          <a:p>
            <a:pPr marL="0" indent="0">
              <a:buNone/>
            </a:pPr>
            <a:r>
              <a:rPr lang="ru-RU" dirty="0"/>
              <a:t>для расчета прядка сходимости использовались следующие формулы </a:t>
            </a:r>
          </a:p>
        </p:txBody>
      </p:sp>
      <p:pic>
        <p:nvPicPr>
          <p:cNvPr id="4" name="Рисунок 3">
            <a:extLst>
              <a:ext uri="{FF2B5EF4-FFF2-40B4-BE49-F238E27FC236}">
                <a16:creationId xmlns:a16="http://schemas.microsoft.com/office/drawing/2014/main" id="{6BD1BBFF-FD37-4CE0-AEBF-00D55BB3E851}"/>
              </a:ext>
            </a:extLst>
          </p:cNvPr>
          <p:cNvPicPr>
            <a:picLocks noChangeAspect="1"/>
          </p:cNvPicPr>
          <p:nvPr/>
        </p:nvPicPr>
        <p:blipFill>
          <a:blip r:embed="rId2"/>
          <a:stretch>
            <a:fillRect/>
          </a:stretch>
        </p:blipFill>
        <p:spPr>
          <a:xfrm>
            <a:off x="3197279" y="1697434"/>
            <a:ext cx="2445532" cy="1968354"/>
          </a:xfrm>
          <a:prstGeom prst="rect">
            <a:avLst/>
          </a:prstGeom>
        </p:spPr>
      </p:pic>
      <p:pic>
        <p:nvPicPr>
          <p:cNvPr id="5" name="Рисунок 4">
            <a:extLst>
              <a:ext uri="{FF2B5EF4-FFF2-40B4-BE49-F238E27FC236}">
                <a16:creationId xmlns:a16="http://schemas.microsoft.com/office/drawing/2014/main" id="{9748F332-3D3E-4D06-88CE-426751112D77}"/>
              </a:ext>
            </a:extLst>
          </p:cNvPr>
          <p:cNvPicPr>
            <a:picLocks noChangeAspect="1"/>
          </p:cNvPicPr>
          <p:nvPr/>
        </p:nvPicPr>
        <p:blipFill>
          <a:blip r:embed="rId3"/>
          <a:stretch>
            <a:fillRect/>
          </a:stretch>
        </p:blipFill>
        <p:spPr>
          <a:xfrm>
            <a:off x="3405824" y="4176389"/>
            <a:ext cx="1876039" cy="2526400"/>
          </a:xfrm>
          <a:prstGeom prst="rect">
            <a:avLst/>
          </a:prstGeom>
        </p:spPr>
      </p:pic>
    </p:spTree>
    <p:extLst>
      <p:ext uri="{BB962C8B-B14F-4D97-AF65-F5344CB8AC3E}">
        <p14:creationId xmlns:p14="http://schemas.microsoft.com/office/powerpoint/2010/main" val="247527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C46E16-5C66-4555-AEF0-159F463659F4}"/>
              </a:ext>
            </a:extLst>
          </p:cNvPr>
          <p:cNvSpPr>
            <a:spLocks noGrp="1"/>
          </p:cNvSpPr>
          <p:nvPr>
            <p:ph type="title"/>
          </p:nvPr>
        </p:nvSpPr>
        <p:spPr/>
        <p:txBody>
          <a:bodyPr/>
          <a:lstStyle/>
          <a:p>
            <a:r>
              <a:rPr lang="ru-RU" dirty="0"/>
              <a:t>Практическая часть</a:t>
            </a:r>
          </a:p>
        </p:txBody>
      </p:sp>
      <p:pic>
        <p:nvPicPr>
          <p:cNvPr id="6" name="Рисунок 5" descr="Изображение выглядит как белый, компьютер&#10;&#10;Автоматически созданное описание">
            <a:extLst>
              <a:ext uri="{FF2B5EF4-FFF2-40B4-BE49-F238E27FC236}">
                <a16:creationId xmlns:a16="http://schemas.microsoft.com/office/drawing/2014/main" id="{1B857E39-C2FF-47A3-B7A4-80D0F9347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408" y="3901184"/>
            <a:ext cx="6485182" cy="2956816"/>
          </a:xfrm>
          <a:prstGeom prst="rect">
            <a:avLst/>
          </a:prstGeom>
        </p:spPr>
      </p:pic>
      <p:pic>
        <p:nvPicPr>
          <p:cNvPr id="5" name="Рисунок 4">
            <a:extLst>
              <a:ext uri="{FF2B5EF4-FFF2-40B4-BE49-F238E27FC236}">
                <a16:creationId xmlns:a16="http://schemas.microsoft.com/office/drawing/2014/main" id="{B6D05B9D-1F5E-431F-A3D8-F096CE7DA07F}"/>
              </a:ext>
            </a:extLst>
          </p:cNvPr>
          <p:cNvPicPr>
            <a:picLocks noChangeAspect="1"/>
          </p:cNvPicPr>
          <p:nvPr/>
        </p:nvPicPr>
        <p:blipFill>
          <a:blip r:embed="rId3"/>
          <a:stretch>
            <a:fillRect/>
          </a:stretch>
        </p:blipFill>
        <p:spPr>
          <a:xfrm>
            <a:off x="3543299" y="1743643"/>
            <a:ext cx="5105400" cy="1685357"/>
          </a:xfrm>
          <a:prstGeom prst="rect">
            <a:avLst/>
          </a:prstGeom>
        </p:spPr>
      </p:pic>
      <p:sp>
        <p:nvSpPr>
          <p:cNvPr id="7" name="Объект 6">
            <a:extLst>
              <a:ext uri="{FF2B5EF4-FFF2-40B4-BE49-F238E27FC236}">
                <a16:creationId xmlns:a16="http://schemas.microsoft.com/office/drawing/2014/main" id="{EF869C41-11A5-4FE2-97B8-D1E24F1B5604}"/>
              </a:ext>
            </a:extLst>
          </p:cNvPr>
          <p:cNvSpPr>
            <a:spLocks noGrp="1"/>
          </p:cNvSpPr>
          <p:nvPr>
            <p:ph idx="1"/>
          </p:nvPr>
        </p:nvSpPr>
        <p:spPr>
          <a:xfrm>
            <a:off x="838199" y="1939925"/>
            <a:ext cx="10515600" cy="4351338"/>
          </a:xfrm>
        </p:spPr>
        <p:txBody>
          <a:bodyPr/>
          <a:lstStyle/>
          <a:p>
            <a:pPr marL="0" indent="0">
              <a:buNone/>
            </a:pPr>
            <a:endParaRPr lang="ru-RU" dirty="0"/>
          </a:p>
          <a:p>
            <a:pPr marL="0" indent="0">
              <a:buNone/>
            </a:pPr>
            <a:endParaRPr lang="ru-RU" dirty="0"/>
          </a:p>
        </p:txBody>
      </p:sp>
    </p:spTree>
    <p:extLst>
      <p:ext uri="{BB962C8B-B14F-4D97-AF65-F5344CB8AC3E}">
        <p14:creationId xmlns:p14="http://schemas.microsoft.com/office/powerpoint/2010/main" val="125867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253BF-0221-4E09-B9C9-B0892B0A419B}"/>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текст, карта, стол&#10;&#10;Автоматически созданное описание">
            <a:extLst>
              <a:ext uri="{FF2B5EF4-FFF2-40B4-BE49-F238E27FC236}">
                <a16:creationId xmlns:a16="http://schemas.microsoft.com/office/drawing/2014/main" id="{2CA76EF8-E911-4DA2-B1AB-C078515DE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473" y="4507832"/>
            <a:ext cx="8593054" cy="2230437"/>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4250536865"/>
              </p:ext>
            </p:extLst>
          </p:nvPr>
        </p:nvGraphicFramePr>
        <p:xfrm>
          <a:off x="2610685" y="1171241"/>
          <a:ext cx="7335420" cy="33365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113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2BD5C-3D19-4B02-B3C4-320C007FA392}"/>
              </a:ext>
            </a:extLst>
          </p:cNvPr>
          <p:cNvSpPr>
            <a:spLocks noGrp="1"/>
          </p:cNvSpPr>
          <p:nvPr>
            <p:ph type="title"/>
          </p:nvPr>
        </p:nvSpPr>
        <p:spPr>
          <a:xfrm>
            <a:off x="790074" y="365125"/>
            <a:ext cx="10515600" cy="1325563"/>
          </a:xfrm>
        </p:spPr>
        <p:txBody>
          <a:bodyPr/>
          <a:lstStyle/>
          <a:p>
            <a:r>
              <a:rPr lang="ru-RU" dirty="0"/>
              <a:t>Практическая часть</a:t>
            </a:r>
          </a:p>
        </p:txBody>
      </p:sp>
      <p:pic>
        <p:nvPicPr>
          <p:cNvPr id="5" name="Объект 4" descr="Изображение выглядит как текст, карта, стол, торт&#10;&#10;Автоматически созданное описание">
            <a:extLst>
              <a:ext uri="{FF2B5EF4-FFF2-40B4-BE49-F238E27FC236}">
                <a16:creationId xmlns:a16="http://schemas.microsoft.com/office/drawing/2014/main" id="{E4664E7A-7E99-4E17-8DE9-9CA5EC985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094" y="4716379"/>
            <a:ext cx="8640512" cy="2117830"/>
          </a:xfrm>
        </p:spPr>
      </p:pic>
      <p:graphicFrame>
        <p:nvGraphicFramePr>
          <p:cNvPr id="6" name="Диаграмма 5">
            <a:extLst>
              <a:ext uri="{FF2B5EF4-FFF2-40B4-BE49-F238E27FC236}">
                <a16:creationId xmlns:a16="http://schemas.microsoft.com/office/drawing/2014/main" id="{23CA36D4-6BA6-4A5F-ACD5-129F9E281D15}"/>
              </a:ext>
            </a:extLst>
          </p:cNvPr>
          <p:cNvGraphicFramePr>
            <a:graphicFrameLocks/>
          </p:cNvGraphicFramePr>
          <p:nvPr>
            <p:extLst>
              <p:ext uri="{D42A27DB-BD31-4B8C-83A1-F6EECF244321}">
                <p14:modId xmlns:p14="http://schemas.microsoft.com/office/powerpoint/2010/main" val="3681478933"/>
              </p:ext>
            </p:extLst>
          </p:nvPr>
        </p:nvGraphicFramePr>
        <p:xfrm>
          <a:off x="3172619" y="1420528"/>
          <a:ext cx="6557461" cy="2932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441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DF3C83-DCE2-4A67-9935-D3D5AB39E999}"/>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249B180B-9214-422D-8D53-266C063ABCE6}"/>
              </a:ext>
            </a:extLst>
          </p:cNvPr>
          <p:cNvPicPr>
            <a:picLocks noGrp="1" noChangeAspect="1"/>
          </p:cNvPicPr>
          <p:nvPr>
            <p:ph idx="1"/>
          </p:nvPr>
        </p:nvPicPr>
        <p:blipFill>
          <a:blip r:embed="rId2"/>
          <a:stretch>
            <a:fillRect/>
          </a:stretch>
        </p:blipFill>
        <p:spPr>
          <a:xfrm>
            <a:off x="2837075" y="1690688"/>
            <a:ext cx="6517849" cy="2288240"/>
          </a:xfrm>
          <a:prstGeom prst="rect">
            <a:avLst/>
          </a:prstGeom>
        </p:spPr>
      </p:pic>
      <p:pic>
        <p:nvPicPr>
          <p:cNvPr id="6" name="Рисунок 5" descr="Изображение выглядит как белый, стол, большой, кухня&#10;&#10;Автоматически созданное описание">
            <a:extLst>
              <a:ext uri="{FF2B5EF4-FFF2-40B4-BE49-F238E27FC236}">
                <a16:creationId xmlns:a16="http://schemas.microsoft.com/office/drawing/2014/main" id="{E91074CD-AFEB-4D5D-A075-D88ADED90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076" y="4027121"/>
            <a:ext cx="6114420" cy="2778640"/>
          </a:xfrm>
          <a:prstGeom prst="rect">
            <a:avLst/>
          </a:prstGeom>
        </p:spPr>
      </p:pic>
    </p:spTree>
    <p:extLst>
      <p:ext uri="{BB962C8B-B14F-4D97-AF65-F5344CB8AC3E}">
        <p14:creationId xmlns:p14="http://schemas.microsoft.com/office/powerpoint/2010/main" val="384441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5DF447-794D-4399-BA70-BB89E45572EB}"/>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текст, карта, оранжевый, белый&#10;&#10;Автоматически созданное описание">
            <a:extLst>
              <a:ext uri="{FF2B5EF4-FFF2-40B4-BE49-F238E27FC236}">
                <a16:creationId xmlns:a16="http://schemas.microsoft.com/office/drawing/2014/main" id="{09DFEE81-7502-46BD-896B-C12E1A325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862" y="4417662"/>
            <a:ext cx="8353926" cy="2149650"/>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3787065655"/>
              </p:ext>
            </p:extLst>
          </p:nvPr>
        </p:nvGraphicFramePr>
        <p:xfrm>
          <a:off x="2422943" y="1400000"/>
          <a:ext cx="7142914" cy="3017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0030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62A308-636D-4703-B709-4F7FA3D3477B}"/>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9005466D-50B6-46C4-9545-D7A4C439DA68}"/>
              </a:ext>
            </a:extLst>
          </p:cNvPr>
          <p:cNvPicPr>
            <a:picLocks noGrp="1" noChangeAspect="1"/>
          </p:cNvPicPr>
          <p:nvPr>
            <p:ph idx="1"/>
          </p:nvPr>
        </p:nvPicPr>
        <p:blipFill>
          <a:blip r:embed="rId2"/>
          <a:stretch>
            <a:fillRect/>
          </a:stretch>
        </p:blipFill>
        <p:spPr>
          <a:xfrm>
            <a:off x="3150870" y="1690688"/>
            <a:ext cx="5890260" cy="2329550"/>
          </a:xfrm>
          <a:prstGeom prst="rect">
            <a:avLst/>
          </a:prstGeom>
        </p:spPr>
      </p:pic>
      <p:pic>
        <p:nvPicPr>
          <p:cNvPr id="6" name="Рисунок 5" descr="Изображение выглядит как белый, компьютер&#10;&#10;Автоматически созданное описание">
            <a:extLst>
              <a:ext uri="{FF2B5EF4-FFF2-40B4-BE49-F238E27FC236}">
                <a16:creationId xmlns:a16="http://schemas.microsoft.com/office/drawing/2014/main" id="{5931C450-520C-488B-BB37-7C44B663D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926" y="3870701"/>
            <a:ext cx="6546147" cy="2987299"/>
          </a:xfrm>
          <a:prstGeom prst="rect">
            <a:avLst/>
          </a:prstGeom>
        </p:spPr>
      </p:pic>
    </p:spTree>
    <p:extLst>
      <p:ext uri="{BB962C8B-B14F-4D97-AF65-F5344CB8AC3E}">
        <p14:creationId xmlns:p14="http://schemas.microsoft.com/office/powerpoint/2010/main" val="127942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C38E9B-386C-4072-9128-B2381F8682D7}"/>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текст, карта, легкий, стол&#10;&#10;Автоматически созданное описание">
            <a:extLst>
              <a:ext uri="{FF2B5EF4-FFF2-40B4-BE49-F238E27FC236}">
                <a16:creationId xmlns:a16="http://schemas.microsoft.com/office/drawing/2014/main" id="{859200A6-0C49-419B-8FEE-CFFD97D5B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096" y="4313572"/>
            <a:ext cx="8991808" cy="2302192"/>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3262253047"/>
              </p:ext>
            </p:extLst>
          </p:nvPr>
        </p:nvGraphicFramePr>
        <p:xfrm>
          <a:off x="3064603" y="1311383"/>
          <a:ext cx="6062794" cy="30021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084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390C08-51C1-4829-B402-5DF2882CF8D4}"/>
              </a:ext>
            </a:extLst>
          </p:cNvPr>
          <p:cNvSpPr>
            <a:spLocks noGrp="1"/>
          </p:cNvSpPr>
          <p:nvPr>
            <p:ph type="title"/>
          </p:nvPr>
        </p:nvSpPr>
        <p:spPr/>
        <p:txBody>
          <a:bodyPr/>
          <a:lstStyle/>
          <a:p>
            <a:r>
              <a:rPr lang="ru-RU" dirty="0"/>
              <a:t>План</a:t>
            </a:r>
          </a:p>
        </p:txBody>
      </p:sp>
      <p:sp>
        <p:nvSpPr>
          <p:cNvPr id="3" name="Объект 2">
            <a:extLst>
              <a:ext uri="{FF2B5EF4-FFF2-40B4-BE49-F238E27FC236}">
                <a16:creationId xmlns:a16="http://schemas.microsoft.com/office/drawing/2014/main" id="{AF8C9C2B-E896-4105-982E-3742BE3F4D4E}"/>
              </a:ext>
            </a:extLst>
          </p:cNvPr>
          <p:cNvSpPr>
            <a:spLocks noGrp="1"/>
          </p:cNvSpPr>
          <p:nvPr>
            <p:ph idx="1"/>
          </p:nvPr>
        </p:nvSpPr>
        <p:spPr/>
        <p:txBody>
          <a:bodyPr/>
          <a:lstStyle/>
          <a:p>
            <a:r>
              <a:rPr lang="ru-RU" dirty="0"/>
              <a:t>Цель и задачи</a:t>
            </a:r>
          </a:p>
          <a:p>
            <a:r>
              <a:rPr lang="ru-RU" dirty="0"/>
              <a:t>Теоретическая справка</a:t>
            </a:r>
          </a:p>
          <a:p>
            <a:r>
              <a:rPr lang="ru-RU" dirty="0"/>
              <a:t>Практическая часть</a:t>
            </a:r>
          </a:p>
          <a:p>
            <a:r>
              <a:rPr lang="ru-RU" dirty="0"/>
              <a:t>Результаты</a:t>
            </a:r>
          </a:p>
          <a:p>
            <a:pPr marL="0" indent="0">
              <a:buNone/>
            </a:pPr>
            <a:endParaRPr lang="ru-RU" dirty="0"/>
          </a:p>
        </p:txBody>
      </p:sp>
    </p:spTree>
    <p:extLst>
      <p:ext uri="{BB962C8B-B14F-4D97-AF65-F5344CB8AC3E}">
        <p14:creationId xmlns:p14="http://schemas.microsoft.com/office/powerpoint/2010/main" val="410953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8EF672-F9DF-4DF0-B088-162FCA871122}"/>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8BF9875F-2EF7-442D-BE98-7E715882F485}"/>
              </a:ext>
            </a:extLst>
          </p:cNvPr>
          <p:cNvPicPr>
            <a:picLocks noGrp="1" noChangeAspect="1"/>
          </p:cNvPicPr>
          <p:nvPr>
            <p:ph idx="1"/>
          </p:nvPr>
        </p:nvPicPr>
        <p:blipFill>
          <a:blip r:embed="rId2"/>
          <a:stretch>
            <a:fillRect/>
          </a:stretch>
        </p:blipFill>
        <p:spPr>
          <a:xfrm>
            <a:off x="3607777" y="1690688"/>
            <a:ext cx="4976446" cy="2025297"/>
          </a:xfrm>
          <a:prstGeom prst="rect">
            <a:avLst/>
          </a:prstGeom>
        </p:spPr>
      </p:pic>
      <p:pic>
        <p:nvPicPr>
          <p:cNvPr id="6" name="Рисунок 5" descr="Изображение выглядит как белый, компьютер&#10;&#10;Автоматически созданное описание">
            <a:extLst>
              <a:ext uri="{FF2B5EF4-FFF2-40B4-BE49-F238E27FC236}">
                <a16:creationId xmlns:a16="http://schemas.microsoft.com/office/drawing/2014/main" id="{A81AC0A2-D6FA-4E8E-A62C-502E0A245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581" y="3794495"/>
            <a:ext cx="6652837" cy="3063505"/>
          </a:xfrm>
          <a:prstGeom prst="rect">
            <a:avLst/>
          </a:prstGeom>
        </p:spPr>
      </p:pic>
    </p:spTree>
    <p:extLst>
      <p:ext uri="{BB962C8B-B14F-4D97-AF65-F5344CB8AC3E}">
        <p14:creationId xmlns:p14="http://schemas.microsoft.com/office/powerpoint/2010/main" val="628221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75A1CF-527D-43B6-BB34-0607DD6DBFE6}"/>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комната, рисунок, белый&#10;&#10;Автоматически созданное описание">
            <a:extLst>
              <a:ext uri="{FF2B5EF4-FFF2-40B4-BE49-F238E27FC236}">
                <a16:creationId xmlns:a16="http://schemas.microsoft.com/office/drawing/2014/main" id="{66AB423F-6FCC-4D98-B503-E76178B80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561" y="4759127"/>
            <a:ext cx="7836877" cy="2098873"/>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1850083174"/>
              </p:ext>
            </p:extLst>
          </p:nvPr>
        </p:nvGraphicFramePr>
        <p:xfrm>
          <a:off x="2527753" y="1280159"/>
          <a:ext cx="7486685" cy="34789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348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A0379-1936-48C3-B32A-EFE699FB1B3D}"/>
              </a:ext>
            </a:extLst>
          </p:cNvPr>
          <p:cNvSpPr>
            <a:spLocks noGrp="1"/>
          </p:cNvSpPr>
          <p:nvPr>
            <p:ph type="title"/>
          </p:nvPr>
        </p:nvSpPr>
        <p:spPr/>
        <p:txBody>
          <a:bodyPr/>
          <a:lstStyle/>
          <a:p>
            <a:r>
              <a:rPr lang="ru-RU" dirty="0"/>
              <a:t>Практическая часть</a:t>
            </a:r>
          </a:p>
        </p:txBody>
      </p:sp>
      <p:graphicFrame>
        <p:nvGraphicFramePr>
          <p:cNvPr id="4" name="Объект 3">
            <a:extLst>
              <a:ext uri="{FF2B5EF4-FFF2-40B4-BE49-F238E27FC236}">
                <a16:creationId xmlns:a16="http://schemas.microsoft.com/office/drawing/2014/main" id="{23CA36D4-6BA6-4A5F-ACD5-129F9E281D15}"/>
              </a:ext>
            </a:extLst>
          </p:cNvPr>
          <p:cNvGraphicFramePr>
            <a:graphicFrameLocks noGrp="1"/>
          </p:cNvGraphicFramePr>
          <p:nvPr>
            <p:ph idx="1"/>
            <p:extLst>
              <p:ext uri="{D42A27DB-BD31-4B8C-83A1-F6EECF244321}">
                <p14:modId xmlns:p14="http://schemas.microsoft.com/office/powerpoint/2010/main" val="1963451450"/>
              </p:ext>
            </p:extLst>
          </p:nvPr>
        </p:nvGraphicFramePr>
        <p:xfrm>
          <a:off x="1645920" y="1357788"/>
          <a:ext cx="9265920" cy="2775903"/>
        </p:xfrm>
        <a:graphic>
          <a:graphicData uri="http://schemas.openxmlformats.org/drawingml/2006/chart">
            <c:chart xmlns:c="http://schemas.openxmlformats.org/drawingml/2006/chart" xmlns:r="http://schemas.openxmlformats.org/officeDocument/2006/relationships" r:id="rId2"/>
          </a:graphicData>
        </a:graphic>
      </p:graphicFrame>
      <p:pic>
        <p:nvPicPr>
          <p:cNvPr id="6" name="Рисунок 5" descr="Изображение выглядит как фотография, стол, сидит, белый&#10;&#10;Автоматически созданное описание">
            <a:extLst>
              <a:ext uri="{FF2B5EF4-FFF2-40B4-BE49-F238E27FC236}">
                <a16:creationId xmlns:a16="http://schemas.microsoft.com/office/drawing/2014/main" id="{CA48AAD1-1DC5-4F69-80A9-5E0214FD3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4377916"/>
            <a:ext cx="9265920" cy="2426789"/>
          </a:xfrm>
          <a:prstGeom prst="rect">
            <a:avLst/>
          </a:prstGeom>
        </p:spPr>
      </p:pic>
    </p:spTree>
    <p:extLst>
      <p:ext uri="{BB962C8B-B14F-4D97-AF65-F5344CB8AC3E}">
        <p14:creationId xmlns:p14="http://schemas.microsoft.com/office/powerpoint/2010/main" val="408590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A0379-1936-48C3-B32A-EFE699FB1B3D}"/>
              </a:ext>
            </a:extLst>
          </p:cNvPr>
          <p:cNvSpPr>
            <a:spLocks noGrp="1"/>
          </p:cNvSpPr>
          <p:nvPr>
            <p:ph type="title"/>
          </p:nvPr>
        </p:nvSpPr>
        <p:spPr/>
        <p:txBody>
          <a:bodyPr/>
          <a:lstStyle/>
          <a:p>
            <a:r>
              <a:rPr lang="ru-RU" dirty="0"/>
              <a:t>Практическая часть</a:t>
            </a:r>
          </a:p>
        </p:txBody>
      </p:sp>
      <p:pic>
        <p:nvPicPr>
          <p:cNvPr id="8" name="Объект 7" descr="Изображение выглядит как текст, карта, стол&#10;&#10;Автоматически созданное описание">
            <a:extLst>
              <a:ext uri="{FF2B5EF4-FFF2-40B4-BE49-F238E27FC236}">
                <a16:creationId xmlns:a16="http://schemas.microsoft.com/office/drawing/2014/main" id="{7D4559D6-8123-46E6-B9FF-D7BBCF3CFD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719" y="4110330"/>
            <a:ext cx="10216562" cy="2527887"/>
          </a:xfrm>
        </p:spPr>
      </p:pic>
      <p:graphicFrame>
        <p:nvGraphicFramePr>
          <p:cNvPr id="9" name="Диаграмма 8">
            <a:extLst>
              <a:ext uri="{FF2B5EF4-FFF2-40B4-BE49-F238E27FC236}">
                <a16:creationId xmlns:a16="http://schemas.microsoft.com/office/drawing/2014/main" id="{23CA36D4-6BA6-4A5F-ACD5-129F9E281D15}"/>
              </a:ext>
            </a:extLst>
          </p:cNvPr>
          <p:cNvGraphicFramePr>
            <a:graphicFrameLocks/>
          </p:cNvGraphicFramePr>
          <p:nvPr>
            <p:extLst>
              <p:ext uri="{D42A27DB-BD31-4B8C-83A1-F6EECF244321}">
                <p14:modId xmlns:p14="http://schemas.microsoft.com/office/powerpoint/2010/main" val="3451501834"/>
              </p:ext>
            </p:extLst>
          </p:nvPr>
        </p:nvGraphicFramePr>
        <p:xfrm>
          <a:off x="2322753" y="1027906"/>
          <a:ext cx="7354648" cy="30824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65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47F5F7-92FA-4419-9865-E80FB9D39BE4}"/>
              </a:ext>
            </a:extLst>
          </p:cNvPr>
          <p:cNvSpPr>
            <a:spLocks noGrp="1"/>
          </p:cNvSpPr>
          <p:nvPr>
            <p:ph type="title"/>
          </p:nvPr>
        </p:nvSpPr>
        <p:spPr/>
        <p:txBody>
          <a:bodyPr/>
          <a:lstStyle/>
          <a:p>
            <a:r>
              <a:rPr lang="ru-RU" dirty="0"/>
              <a:t>Практическая часть</a:t>
            </a:r>
          </a:p>
        </p:txBody>
      </p:sp>
      <p:graphicFrame>
        <p:nvGraphicFramePr>
          <p:cNvPr id="4" name="Объект 3">
            <a:extLst>
              <a:ext uri="{FF2B5EF4-FFF2-40B4-BE49-F238E27FC236}">
                <a16:creationId xmlns:a16="http://schemas.microsoft.com/office/drawing/2014/main" id="{666D00C8-4032-4E77-80AA-414FAF35BBA0}"/>
              </a:ext>
            </a:extLst>
          </p:cNvPr>
          <p:cNvGraphicFramePr>
            <a:graphicFrameLocks noGrp="1"/>
          </p:cNvGraphicFramePr>
          <p:nvPr>
            <p:ph idx="1"/>
            <p:extLst>
              <p:ext uri="{D42A27DB-BD31-4B8C-83A1-F6EECF244321}">
                <p14:modId xmlns:p14="http://schemas.microsoft.com/office/powerpoint/2010/main" val="2419593035"/>
              </p:ext>
            </p:extLst>
          </p:nvPr>
        </p:nvGraphicFramePr>
        <p:xfrm>
          <a:off x="838200" y="1551008"/>
          <a:ext cx="5724646" cy="25580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Диаграмма 4">
            <a:extLst>
              <a:ext uri="{FF2B5EF4-FFF2-40B4-BE49-F238E27FC236}">
                <a16:creationId xmlns:a16="http://schemas.microsoft.com/office/drawing/2014/main" id="{E8BA9CA8-E500-4BF6-A266-E897DBF54CF5}"/>
              </a:ext>
            </a:extLst>
          </p:cNvPr>
          <p:cNvGraphicFramePr>
            <a:graphicFrameLocks/>
          </p:cNvGraphicFramePr>
          <p:nvPr>
            <p:extLst>
              <p:ext uri="{D42A27DB-BD31-4B8C-83A1-F6EECF244321}">
                <p14:modId xmlns:p14="http://schemas.microsoft.com/office/powerpoint/2010/main" val="2504726542"/>
              </p:ext>
            </p:extLst>
          </p:nvPr>
        </p:nvGraphicFramePr>
        <p:xfrm>
          <a:off x="6455159" y="1551008"/>
          <a:ext cx="5443615" cy="24191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Диаграмма 5">
            <a:extLst>
              <a:ext uri="{FF2B5EF4-FFF2-40B4-BE49-F238E27FC236}">
                <a16:creationId xmlns:a16="http://schemas.microsoft.com/office/drawing/2014/main" id="{027D1962-7850-476A-A90B-AA2C339A14A2}"/>
              </a:ext>
            </a:extLst>
          </p:cNvPr>
          <p:cNvGraphicFramePr>
            <a:graphicFrameLocks/>
          </p:cNvGraphicFramePr>
          <p:nvPr>
            <p:extLst>
              <p:ext uri="{D42A27DB-BD31-4B8C-83A1-F6EECF244321}">
                <p14:modId xmlns:p14="http://schemas.microsoft.com/office/powerpoint/2010/main" val="1017683909"/>
              </p:ext>
            </p:extLst>
          </p:nvPr>
        </p:nvGraphicFramePr>
        <p:xfrm>
          <a:off x="3492041" y="3934869"/>
          <a:ext cx="5547787" cy="25580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5598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60A438-CB0B-4831-8D30-B7978F5935E9}"/>
              </a:ext>
            </a:extLst>
          </p:cNvPr>
          <p:cNvSpPr>
            <a:spLocks noGrp="1"/>
          </p:cNvSpPr>
          <p:nvPr>
            <p:ph type="title"/>
          </p:nvPr>
        </p:nvSpPr>
        <p:spPr/>
        <p:txBody>
          <a:bodyPr/>
          <a:lstStyle/>
          <a:p>
            <a:r>
              <a:rPr lang="ru-RU" dirty="0"/>
              <a:t>Консервативность</a:t>
            </a:r>
          </a:p>
        </p:txBody>
      </p:sp>
      <p:pic>
        <p:nvPicPr>
          <p:cNvPr id="5" name="Объект 4" descr="Изображение выглядит как снимок экрана&#10;&#10;Автоматически созданное описание">
            <a:extLst>
              <a:ext uri="{FF2B5EF4-FFF2-40B4-BE49-F238E27FC236}">
                <a16:creationId xmlns:a16="http://schemas.microsoft.com/office/drawing/2014/main" id="{BC68E554-0781-40B1-8E6F-4A414A44E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158" y="2091574"/>
            <a:ext cx="5105842" cy="2674852"/>
          </a:xfrm>
        </p:spPr>
      </p:pic>
      <p:pic>
        <p:nvPicPr>
          <p:cNvPr id="7" name="Рисунок 6" descr="Изображение выглядит как снимок экрана&#10;&#10;Автоматически созданное описание">
            <a:extLst>
              <a:ext uri="{FF2B5EF4-FFF2-40B4-BE49-F238E27FC236}">
                <a16:creationId xmlns:a16="http://schemas.microsoft.com/office/drawing/2014/main" id="{4E78CB8D-1BC7-472D-9A91-3EE015EB3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370" y="2091574"/>
            <a:ext cx="5197290" cy="2659610"/>
          </a:xfrm>
          <a:prstGeom prst="rect">
            <a:avLst/>
          </a:prstGeom>
        </p:spPr>
      </p:pic>
    </p:spTree>
    <p:extLst>
      <p:ext uri="{BB962C8B-B14F-4D97-AF65-F5344CB8AC3E}">
        <p14:creationId xmlns:p14="http://schemas.microsoft.com/office/powerpoint/2010/main" val="1175640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73DB2-A142-420F-995D-48D6A021FA54}"/>
              </a:ext>
            </a:extLst>
          </p:cNvPr>
          <p:cNvSpPr>
            <a:spLocks noGrp="1"/>
          </p:cNvSpPr>
          <p:nvPr>
            <p:ph type="title"/>
          </p:nvPr>
        </p:nvSpPr>
        <p:spPr/>
        <p:txBody>
          <a:bodyPr/>
          <a:lstStyle/>
          <a:p>
            <a:r>
              <a:rPr lang="ru-RU" dirty="0"/>
              <a:t>Результаты</a:t>
            </a:r>
          </a:p>
        </p:txBody>
      </p:sp>
      <p:sp>
        <p:nvSpPr>
          <p:cNvPr id="3" name="Объект 2">
            <a:extLst>
              <a:ext uri="{FF2B5EF4-FFF2-40B4-BE49-F238E27FC236}">
                <a16:creationId xmlns:a16="http://schemas.microsoft.com/office/drawing/2014/main" id="{432A697C-C35A-46D9-89C6-F7CD83499531}"/>
              </a:ext>
            </a:extLst>
          </p:cNvPr>
          <p:cNvSpPr>
            <a:spLocks noGrp="1"/>
          </p:cNvSpPr>
          <p:nvPr>
            <p:ph idx="1"/>
          </p:nvPr>
        </p:nvSpPr>
        <p:spPr/>
        <p:txBody>
          <a:bodyPr>
            <a:normAutofit fontScale="92500" lnSpcReduction="20000"/>
          </a:bodyPr>
          <a:lstStyle/>
          <a:p>
            <a:pPr marL="0" indent="0">
              <a:buNone/>
            </a:pPr>
            <a:r>
              <a:rPr lang="ru-RU" dirty="0"/>
              <a:t>В работе была предпринята попытка реализации компактного сеточно-характеристического метода на нерегулярных треугольных сетках для решения однородного уравнения переноса с периодическими граничными условиями и проведено исследование его сходимости на начальных импульсах разного вида. По полученным результатам можно увидеть, что метод решения переопределенной системы для нахождения коэффициентов интерполяционного полинома более точен, чем метод перебора производных. Для метода перебора были испробованы многие ограничения на норму градиента, на значение интерполяционного полинома в точке пересечения, а также использование полинома третьей степени с отбрасыванием лишних членов, но удовлетворительного результата добиться не удалось. Ни один из двух подходов не дает сходящегося порядка. Таким образом, в данной работе не удалось реализовать сходящийся компактный сеточно-характеристический метод на нерегулярных сетках.</a:t>
            </a:r>
          </a:p>
        </p:txBody>
      </p:sp>
    </p:spTree>
    <p:extLst>
      <p:ext uri="{BB962C8B-B14F-4D97-AF65-F5344CB8AC3E}">
        <p14:creationId xmlns:p14="http://schemas.microsoft.com/office/powerpoint/2010/main" val="159609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51D60-A9F3-4492-A021-DCF980232FA9}"/>
              </a:ext>
            </a:extLst>
          </p:cNvPr>
          <p:cNvSpPr>
            <a:spLocks noGrp="1"/>
          </p:cNvSpPr>
          <p:nvPr>
            <p:ph type="title"/>
          </p:nvPr>
        </p:nvSpPr>
        <p:spPr/>
        <p:txBody>
          <a:bodyPr/>
          <a:lstStyle/>
          <a:p>
            <a:r>
              <a:rPr lang="ru-RU" dirty="0"/>
              <a:t>Цель и задачи</a:t>
            </a:r>
          </a:p>
        </p:txBody>
      </p:sp>
      <p:sp>
        <p:nvSpPr>
          <p:cNvPr id="3" name="Объект 2">
            <a:extLst>
              <a:ext uri="{FF2B5EF4-FFF2-40B4-BE49-F238E27FC236}">
                <a16:creationId xmlns:a16="http://schemas.microsoft.com/office/drawing/2014/main" id="{97959D57-1DF9-4E68-A526-0B0F5FD64DCE}"/>
              </a:ext>
            </a:extLst>
          </p:cNvPr>
          <p:cNvSpPr>
            <a:spLocks noGrp="1"/>
          </p:cNvSpPr>
          <p:nvPr>
            <p:ph idx="1"/>
          </p:nvPr>
        </p:nvSpPr>
        <p:spPr/>
        <p:txBody>
          <a:bodyPr>
            <a:normAutofit lnSpcReduction="10000"/>
          </a:bodyPr>
          <a:lstStyle/>
          <a:p>
            <a:pPr marL="0" indent="0">
              <a:buNone/>
            </a:pPr>
            <a:r>
              <a:rPr lang="ru-RU" dirty="0"/>
              <a:t>Цель - реализовать и исследовать сходимость компактных сеточно-характеристических схем для численного линейного уравнения переноса на нерегулярных треугольных сетках.</a:t>
            </a:r>
          </a:p>
          <a:p>
            <a:pPr marL="0" indent="0">
              <a:buNone/>
            </a:pPr>
            <a:r>
              <a:rPr lang="ru-RU" dirty="0"/>
              <a:t>Задачи</a:t>
            </a:r>
            <a:r>
              <a:rPr lang="en-US" dirty="0"/>
              <a:t>: </a:t>
            </a:r>
            <a:endParaRPr lang="ru-RU" dirty="0"/>
          </a:p>
          <a:p>
            <a:pPr marL="514350" indent="-514350">
              <a:buAutoNum type="arabicPeriod"/>
            </a:pPr>
            <a:r>
              <a:rPr lang="ru-RU" dirty="0"/>
              <a:t>Реализация сеточно-характеристического метода на нерегулярных треугольных сетках.</a:t>
            </a:r>
          </a:p>
          <a:p>
            <a:pPr marL="514350" indent="-514350">
              <a:buAutoNum type="arabicPeriod"/>
            </a:pPr>
            <a:r>
              <a:rPr lang="ru-RU" dirty="0"/>
              <a:t>Повышение порядка интерполяционного полинома с использованием численного решения уравнения переноса для производных исходной функции.</a:t>
            </a:r>
          </a:p>
          <a:p>
            <a:pPr marL="514350" indent="-514350">
              <a:buAutoNum type="arabicPeriod"/>
            </a:pPr>
            <a:r>
              <a:rPr lang="ru-RU" dirty="0"/>
              <a:t>Исследование порядка сходимости получившейся схемы.</a:t>
            </a:r>
          </a:p>
        </p:txBody>
      </p:sp>
    </p:spTree>
    <p:extLst>
      <p:ext uri="{BB962C8B-B14F-4D97-AF65-F5344CB8AC3E}">
        <p14:creationId xmlns:p14="http://schemas.microsoft.com/office/powerpoint/2010/main" val="160157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p:txBody>
          <a:bodyPr/>
          <a:lstStyle/>
          <a:p>
            <a:pPr marL="0" indent="0">
              <a:buNone/>
            </a:pPr>
            <a:r>
              <a:rPr lang="ru-RU" dirty="0"/>
              <a:t>Уравнение переноса является уравнением в частных производных первого порядка, описывающего изменение величины в пространстве с течением времени. В данной постановке мы рассматриваем двумерную задачу Коши с периодическими граничными условиями.</a:t>
            </a:r>
          </a:p>
        </p:txBody>
      </p:sp>
      <p:pic>
        <p:nvPicPr>
          <p:cNvPr id="4" name="Рисунок 3">
            <a:extLst>
              <a:ext uri="{FF2B5EF4-FFF2-40B4-BE49-F238E27FC236}">
                <a16:creationId xmlns:a16="http://schemas.microsoft.com/office/drawing/2014/main" id="{74F4FAE6-93FB-4787-B7D7-156C19D1FC1F}"/>
              </a:ext>
            </a:extLst>
          </p:cNvPr>
          <p:cNvPicPr>
            <a:picLocks noChangeAspect="1"/>
          </p:cNvPicPr>
          <p:nvPr/>
        </p:nvPicPr>
        <p:blipFill>
          <a:blip r:embed="rId2"/>
          <a:stretch>
            <a:fillRect/>
          </a:stretch>
        </p:blipFill>
        <p:spPr>
          <a:xfrm>
            <a:off x="2257423" y="4014789"/>
            <a:ext cx="7379872" cy="1493901"/>
          </a:xfrm>
          <a:prstGeom prst="rect">
            <a:avLst/>
          </a:prstGeom>
        </p:spPr>
      </p:pic>
    </p:spTree>
    <p:extLst>
      <p:ext uri="{BB962C8B-B14F-4D97-AF65-F5344CB8AC3E}">
        <p14:creationId xmlns:p14="http://schemas.microsoft.com/office/powerpoint/2010/main" val="224049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a:xfrm>
            <a:off x="838200" y="1407695"/>
            <a:ext cx="10515600" cy="4707355"/>
          </a:xfrm>
        </p:spPr>
        <p:txBody>
          <a:bodyPr>
            <a:normAutofit fontScale="77500" lnSpcReduction="20000"/>
          </a:bodyPr>
          <a:lstStyle/>
          <a:p>
            <a:pPr marL="0" indent="0">
              <a:buNone/>
            </a:pPr>
            <a:r>
              <a:rPr lang="en-US" dirty="0"/>
              <a:t>C</a:t>
            </a:r>
            <a:r>
              <a:rPr lang="ru-RU" dirty="0" err="1"/>
              <a:t>еточно</a:t>
            </a:r>
            <a:r>
              <a:rPr lang="ru-RU" dirty="0"/>
              <a:t>-характеристический метод заключается в сведении дифференциального уравнения первого порядка в частных производных к обыкновенному дифференциальному уравнению вдоль кривой, называемой характеристикой данного уравнения, такой что: </a:t>
            </a:r>
          </a:p>
          <a:p>
            <a:pPr marL="0" indent="0">
              <a:buNone/>
            </a:pPr>
            <a:endParaRPr lang="ru-RU" dirty="0"/>
          </a:p>
          <a:p>
            <a:pPr marL="0" indent="0">
              <a:buNone/>
            </a:pPr>
            <a:endParaRPr lang="ru-RU" dirty="0"/>
          </a:p>
          <a:p>
            <a:pPr marL="0" indent="0">
              <a:buNone/>
            </a:pPr>
            <a:r>
              <a:rPr lang="ru-RU" dirty="0"/>
              <a:t>Вдоль нее уравнение принимает следующий вид</a:t>
            </a:r>
            <a:r>
              <a:rPr lang="en-US" dirty="0"/>
              <a:t>: </a:t>
            </a:r>
            <a:endParaRPr lang="ru-RU" dirty="0"/>
          </a:p>
          <a:p>
            <a:pPr marL="0" indent="0">
              <a:buNone/>
            </a:pPr>
            <a:endParaRPr lang="ru-RU" dirty="0"/>
          </a:p>
          <a:p>
            <a:pPr marL="0" indent="0">
              <a:buNone/>
            </a:pPr>
            <a:endParaRPr lang="ru-RU" dirty="0"/>
          </a:p>
          <a:p>
            <a:pPr marL="0" indent="0">
              <a:buNone/>
            </a:pPr>
            <a:r>
              <a:rPr lang="ru-RU" dirty="0"/>
              <a:t>Что равносильно</a:t>
            </a:r>
            <a:r>
              <a:rPr lang="en-US" dirty="0"/>
              <a:t>:</a:t>
            </a:r>
            <a:endParaRPr lang="ru-RU" dirty="0"/>
          </a:p>
          <a:p>
            <a:pPr marL="0" indent="0">
              <a:buNone/>
            </a:pPr>
            <a:endParaRPr lang="ru-RU" dirty="0"/>
          </a:p>
          <a:p>
            <a:pPr marL="0" indent="0">
              <a:buNone/>
            </a:pPr>
            <a:endParaRPr lang="ru-RU" dirty="0"/>
          </a:p>
          <a:p>
            <a:pPr marL="0" indent="0">
              <a:buNone/>
            </a:pPr>
            <a:r>
              <a:rPr lang="ru-RU" dirty="0"/>
              <a:t>То есть вдоль характеристики решение исходного уравнения переноса сохраняется.</a:t>
            </a:r>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p:txBody>
      </p:sp>
      <p:pic>
        <p:nvPicPr>
          <p:cNvPr id="13" name="Рисунок 12">
            <a:extLst>
              <a:ext uri="{FF2B5EF4-FFF2-40B4-BE49-F238E27FC236}">
                <a16:creationId xmlns:a16="http://schemas.microsoft.com/office/drawing/2014/main" id="{AD4A8739-F01D-4B9A-A21F-CB20C8BE31DB}"/>
              </a:ext>
            </a:extLst>
          </p:cNvPr>
          <p:cNvPicPr>
            <a:picLocks noChangeAspect="1"/>
          </p:cNvPicPr>
          <p:nvPr/>
        </p:nvPicPr>
        <p:blipFill>
          <a:blip r:embed="rId2"/>
          <a:stretch>
            <a:fillRect/>
          </a:stretch>
        </p:blipFill>
        <p:spPr>
          <a:xfrm>
            <a:off x="5053174" y="2284969"/>
            <a:ext cx="1369859" cy="720357"/>
          </a:xfrm>
          <a:prstGeom prst="rect">
            <a:avLst/>
          </a:prstGeom>
        </p:spPr>
      </p:pic>
      <p:pic>
        <p:nvPicPr>
          <p:cNvPr id="14" name="Рисунок 13">
            <a:extLst>
              <a:ext uri="{FF2B5EF4-FFF2-40B4-BE49-F238E27FC236}">
                <a16:creationId xmlns:a16="http://schemas.microsoft.com/office/drawing/2014/main" id="{F90CC285-5FEC-45EA-BCD6-92E41C3DB523}"/>
              </a:ext>
            </a:extLst>
          </p:cNvPr>
          <p:cNvPicPr>
            <a:picLocks noChangeAspect="1"/>
          </p:cNvPicPr>
          <p:nvPr/>
        </p:nvPicPr>
        <p:blipFill>
          <a:blip r:embed="rId3"/>
          <a:stretch>
            <a:fillRect/>
          </a:stretch>
        </p:blipFill>
        <p:spPr>
          <a:xfrm>
            <a:off x="7266985" y="3112592"/>
            <a:ext cx="2225932" cy="969578"/>
          </a:xfrm>
          <a:prstGeom prst="rect">
            <a:avLst/>
          </a:prstGeom>
        </p:spPr>
      </p:pic>
      <p:pic>
        <p:nvPicPr>
          <p:cNvPr id="15" name="Рисунок 14">
            <a:extLst>
              <a:ext uri="{FF2B5EF4-FFF2-40B4-BE49-F238E27FC236}">
                <a16:creationId xmlns:a16="http://schemas.microsoft.com/office/drawing/2014/main" id="{E03CCBD9-E422-4C2E-9503-9F35D1E229B8}"/>
              </a:ext>
            </a:extLst>
          </p:cNvPr>
          <p:cNvPicPr>
            <a:picLocks noChangeAspect="1"/>
          </p:cNvPicPr>
          <p:nvPr/>
        </p:nvPicPr>
        <p:blipFill>
          <a:blip r:embed="rId4"/>
          <a:stretch>
            <a:fillRect/>
          </a:stretch>
        </p:blipFill>
        <p:spPr>
          <a:xfrm>
            <a:off x="5169569" y="4260724"/>
            <a:ext cx="1369859" cy="827623"/>
          </a:xfrm>
          <a:prstGeom prst="rect">
            <a:avLst/>
          </a:prstGeom>
        </p:spPr>
      </p:pic>
    </p:spTree>
    <p:extLst>
      <p:ext uri="{BB962C8B-B14F-4D97-AF65-F5344CB8AC3E}">
        <p14:creationId xmlns:p14="http://schemas.microsoft.com/office/powerpoint/2010/main" val="334796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a:xfrm>
            <a:off x="838200" y="1825625"/>
            <a:ext cx="10515600" cy="4770397"/>
          </a:xfrm>
        </p:spPr>
        <p:txBody>
          <a:bodyPr>
            <a:normAutofit/>
          </a:bodyPr>
          <a:lstStyle/>
          <a:p>
            <a:pPr marL="0" indent="0">
              <a:buNone/>
            </a:pPr>
            <a:r>
              <a:rPr lang="ru-RU" dirty="0"/>
              <a:t>После определения конкретного треугольника на предыдущем слое по времени, в который попала наша характеристика, нам предстоит определить значение функции в точке пересечения. Для этих целей воспользуемся интерполяционным полиномом первого порядка вида: </a:t>
            </a:r>
          </a:p>
          <a:p>
            <a:pPr marL="0" indent="0">
              <a:buNone/>
            </a:pPr>
            <a:r>
              <a:rPr lang="ru-RU" dirty="0"/>
              <a:t>Коэффициенты будем искать по значениям функции в вершинах данного треугольника. Имеем систему линейных уравнении:</a:t>
            </a:r>
          </a:p>
          <a:p>
            <a:pPr marL="0" indent="0">
              <a:buNone/>
            </a:pPr>
            <a:endParaRPr lang="ru-RU" dirty="0"/>
          </a:p>
          <a:p>
            <a:pPr marL="0" indent="0">
              <a:buNone/>
            </a:pPr>
            <a:endParaRPr lang="ru-RU" dirty="0"/>
          </a:p>
        </p:txBody>
      </p:sp>
      <p:pic>
        <p:nvPicPr>
          <p:cNvPr id="4" name="Рисунок 3">
            <a:extLst>
              <a:ext uri="{FF2B5EF4-FFF2-40B4-BE49-F238E27FC236}">
                <a16:creationId xmlns:a16="http://schemas.microsoft.com/office/drawing/2014/main" id="{2BE3E89C-8128-4EE5-AE8D-31B9157EE251}"/>
              </a:ext>
            </a:extLst>
          </p:cNvPr>
          <p:cNvPicPr>
            <a:picLocks noChangeAspect="1"/>
          </p:cNvPicPr>
          <p:nvPr/>
        </p:nvPicPr>
        <p:blipFill>
          <a:blip r:embed="rId2"/>
          <a:stretch>
            <a:fillRect/>
          </a:stretch>
        </p:blipFill>
        <p:spPr>
          <a:xfrm>
            <a:off x="3974180" y="3332749"/>
            <a:ext cx="4050883" cy="609665"/>
          </a:xfrm>
          <a:prstGeom prst="rect">
            <a:avLst/>
          </a:prstGeom>
        </p:spPr>
      </p:pic>
      <p:pic>
        <p:nvPicPr>
          <p:cNvPr id="5" name="Рисунок 4">
            <a:extLst>
              <a:ext uri="{FF2B5EF4-FFF2-40B4-BE49-F238E27FC236}">
                <a16:creationId xmlns:a16="http://schemas.microsoft.com/office/drawing/2014/main" id="{71A52794-D995-40C3-8858-17F47A01288E}"/>
              </a:ext>
            </a:extLst>
          </p:cNvPr>
          <p:cNvPicPr>
            <a:picLocks noChangeAspect="1"/>
          </p:cNvPicPr>
          <p:nvPr/>
        </p:nvPicPr>
        <p:blipFill>
          <a:blip r:embed="rId3"/>
          <a:stretch>
            <a:fillRect/>
          </a:stretch>
        </p:blipFill>
        <p:spPr>
          <a:xfrm>
            <a:off x="3332883" y="4872788"/>
            <a:ext cx="5195451" cy="1620087"/>
          </a:xfrm>
          <a:prstGeom prst="rect">
            <a:avLst/>
          </a:prstGeom>
        </p:spPr>
      </p:pic>
    </p:spTree>
    <p:extLst>
      <p:ext uri="{BB962C8B-B14F-4D97-AF65-F5344CB8AC3E}">
        <p14:creationId xmlns:p14="http://schemas.microsoft.com/office/powerpoint/2010/main" val="385500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a:xfrm>
            <a:off x="838200" y="1825625"/>
            <a:ext cx="10515600" cy="4770397"/>
          </a:xfrm>
        </p:spPr>
        <p:txBody>
          <a:bodyPr>
            <a:normAutofit/>
          </a:bodyPr>
          <a:lstStyle/>
          <a:p>
            <a:pPr marL="0" indent="0">
              <a:buNone/>
            </a:pPr>
            <a:r>
              <a:rPr lang="ru-RU" dirty="0"/>
              <a:t>Где                            - координаты вершин исследуемого треугольника, а            - значения функции      в соответствующих вершинах</a:t>
            </a:r>
          </a:p>
          <a:p>
            <a:pPr marL="0" indent="0">
              <a:buNone/>
            </a:pPr>
            <a:r>
              <a:rPr lang="ru-RU" dirty="0"/>
              <a:t>Данная система совместна для любого треугольника, а следовательно, имеет единственное решение. Это свойство следует из того, что </a:t>
            </a:r>
          </a:p>
        </p:txBody>
      </p:sp>
      <p:pic>
        <p:nvPicPr>
          <p:cNvPr id="6" name="Рисунок 5">
            <a:extLst>
              <a:ext uri="{FF2B5EF4-FFF2-40B4-BE49-F238E27FC236}">
                <a16:creationId xmlns:a16="http://schemas.microsoft.com/office/drawing/2014/main" id="{946B6C0A-863D-4FA3-B356-D6DB72A5DEDF}"/>
              </a:ext>
            </a:extLst>
          </p:cNvPr>
          <p:cNvPicPr>
            <a:picLocks noChangeAspect="1"/>
          </p:cNvPicPr>
          <p:nvPr/>
        </p:nvPicPr>
        <p:blipFill>
          <a:blip r:embed="rId2"/>
          <a:stretch>
            <a:fillRect/>
          </a:stretch>
        </p:blipFill>
        <p:spPr>
          <a:xfrm>
            <a:off x="2763274" y="4506833"/>
            <a:ext cx="6284474" cy="769848"/>
          </a:xfrm>
          <a:prstGeom prst="rect">
            <a:avLst/>
          </a:prstGeom>
        </p:spPr>
      </p:pic>
      <p:pic>
        <p:nvPicPr>
          <p:cNvPr id="7" name="Рисунок 6">
            <a:extLst>
              <a:ext uri="{FF2B5EF4-FFF2-40B4-BE49-F238E27FC236}">
                <a16:creationId xmlns:a16="http://schemas.microsoft.com/office/drawing/2014/main" id="{5A275D0A-FE79-4071-BC9B-6B3374DDA44B}"/>
              </a:ext>
            </a:extLst>
          </p:cNvPr>
          <p:cNvPicPr>
            <a:picLocks noChangeAspect="1"/>
          </p:cNvPicPr>
          <p:nvPr/>
        </p:nvPicPr>
        <p:blipFill>
          <a:blip r:embed="rId3"/>
          <a:stretch>
            <a:fillRect/>
          </a:stretch>
        </p:blipFill>
        <p:spPr>
          <a:xfrm>
            <a:off x="1541304" y="1927195"/>
            <a:ext cx="2110153" cy="353657"/>
          </a:xfrm>
          <a:prstGeom prst="rect">
            <a:avLst/>
          </a:prstGeom>
        </p:spPr>
      </p:pic>
      <p:pic>
        <p:nvPicPr>
          <p:cNvPr id="8" name="Рисунок 7">
            <a:extLst>
              <a:ext uri="{FF2B5EF4-FFF2-40B4-BE49-F238E27FC236}">
                <a16:creationId xmlns:a16="http://schemas.microsoft.com/office/drawing/2014/main" id="{A5AE9E12-B7E4-4A84-8E44-B93EFCBAC0F7}"/>
              </a:ext>
            </a:extLst>
          </p:cNvPr>
          <p:cNvPicPr>
            <a:picLocks noChangeAspect="1"/>
          </p:cNvPicPr>
          <p:nvPr/>
        </p:nvPicPr>
        <p:blipFill>
          <a:blip r:embed="rId4"/>
          <a:stretch>
            <a:fillRect/>
          </a:stretch>
        </p:blipFill>
        <p:spPr>
          <a:xfrm>
            <a:off x="3358573" y="2275843"/>
            <a:ext cx="796331" cy="353925"/>
          </a:xfrm>
          <a:prstGeom prst="rect">
            <a:avLst/>
          </a:prstGeom>
        </p:spPr>
      </p:pic>
      <p:pic>
        <p:nvPicPr>
          <p:cNvPr id="9" name="Рисунок 8">
            <a:extLst>
              <a:ext uri="{FF2B5EF4-FFF2-40B4-BE49-F238E27FC236}">
                <a16:creationId xmlns:a16="http://schemas.microsoft.com/office/drawing/2014/main" id="{328FC292-8DE7-4773-BFD9-C20131D23026}"/>
              </a:ext>
            </a:extLst>
          </p:cNvPr>
          <p:cNvPicPr>
            <a:picLocks noChangeAspect="1"/>
          </p:cNvPicPr>
          <p:nvPr/>
        </p:nvPicPr>
        <p:blipFill>
          <a:blip r:embed="rId5"/>
          <a:stretch>
            <a:fillRect/>
          </a:stretch>
        </p:blipFill>
        <p:spPr>
          <a:xfrm>
            <a:off x="7319021" y="2264239"/>
            <a:ext cx="367215" cy="425969"/>
          </a:xfrm>
          <a:prstGeom prst="rect">
            <a:avLst/>
          </a:prstGeom>
        </p:spPr>
      </p:pic>
    </p:spTree>
    <p:extLst>
      <p:ext uri="{BB962C8B-B14F-4D97-AF65-F5344CB8AC3E}">
        <p14:creationId xmlns:p14="http://schemas.microsoft.com/office/powerpoint/2010/main" val="189024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23687-9C6B-4258-A624-AF0F0C6576A6}"/>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A6167397-D596-4E57-A43B-ADF0D4846FC8}"/>
              </a:ext>
            </a:extLst>
          </p:cNvPr>
          <p:cNvSpPr>
            <a:spLocks noGrp="1"/>
          </p:cNvSpPr>
          <p:nvPr>
            <p:ph idx="1"/>
          </p:nvPr>
        </p:nvSpPr>
        <p:spPr/>
        <p:txBody>
          <a:bodyPr>
            <a:normAutofit/>
          </a:bodyPr>
          <a:lstStyle/>
          <a:p>
            <a:pPr marL="0" indent="0">
              <a:buNone/>
            </a:pPr>
            <a:r>
              <a:rPr lang="ru-RU" dirty="0"/>
              <a:t>Для сеточно-характеристического метода возможно улучшение, если принять в рассмотрение производные исходной функции </a:t>
            </a:r>
            <a:r>
              <a:rPr lang="en-US" dirty="0"/>
              <a:t>u</a:t>
            </a:r>
            <a:r>
              <a:rPr lang="ru-RU" dirty="0"/>
              <a:t>.</a:t>
            </a:r>
          </a:p>
          <a:p>
            <a:pPr marL="0" indent="0">
              <a:buNone/>
            </a:pPr>
            <a:r>
              <a:rPr lang="ru-RU" dirty="0"/>
              <a:t>Введем функцию производной по x:                               Продифференцируем уравнение переноса для исходной функции по х и получим для функции производной               аналогичное уравнение:</a:t>
            </a:r>
          </a:p>
          <a:p>
            <a:pPr marL="0" indent="0">
              <a:buNone/>
            </a:pPr>
            <a:endParaRPr lang="ru-RU" dirty="0"/>
          </a:p>
          <a:p>
            <a:pPr marL="0" indent="0">
              <a:buNone/>
            </a:pPr>
            <a:r>
              <a:rPr lang="ru-RU" dirty="0"/>
              <a:t>Так как теперь в каждой вершине треугольника помимо значения исходной функции хранятся значения ее градиента, можем рассматривать интерполяционный полином второго порядка</a:t>
            </a:r>
          </a:p>
        </p:txBody>
      </p:sp>
      <p:pic>
        <p:nvPicPr>
          <p:cNvPr id="4" name="Рисунок 3">
            <a:extLst>
              <a:ext uri="{FF2B5EF4-FFF2-40B4-BE49-F238E27FC236}">
                <a16:creationId xmlns:a16="http://schemas.microsoft.com/office/drawing/2014/main" id="{F3585B38-DDE0-422F-B7DF-595165E95AD4}"/>
              </a:ext>
            </a:extLst>
          </p:cNvPr>
          <p:cNvPicPr>
            <a:picLocks noChangeAspect="1"/>
          </p:cNvPicPr>
          <p:nvPr/>
        </p:nvPicPr>
        <p:blipFill>
          <a:blip r:embed="rId2"/>
          <a:stretch>
            <a:fillRect/>
          </a:stretch>
        </p:blipFill>
        <p:spPr>
          <a:xfrm>
            <a:off x="6644689" y="2762206"/>
            <a:ext cx="2210553" cy="480556"/>
          </a:xfrm>
          <a:prstGeom prst="rect">
            <a:avLst/>
          </a:prstGeom>
        </p:spPr>
      </p:pic>
      <p:pic>
        <p:nvPicPr>
          <p:cNvPr id="5" name="Рисунок 4">
            <a:extLst>
              <a:ext uri="{FF2B5EF4-FFF2-40B4-BE49-F238E27FC236}">
                <a16:creationId xmlns:a16="http://schemas.microsoft.com/office/drawing/2014/main" id="{B4AAA533-AD91-4191-ABCF-85B2C440AD9C}"/>
              </a:ext>
            </a:extLst>
          </p:cNvPr>
          <p:cNvPicPr>
            <a:picLocks noChangeAspect="1"/>
          </p:cNvPicPr>
          <p:nvPr/>
        </p:nvPicPr>
        <p:blipFill>
          <a:blip r:embed="rId3"/>
          <a:stretch>
            <a:fillRect/>
          </a:stretch>
        </p:blipFill>
        <p:spPr>
          <a:xfrm>
            <a:off x="7387513" y="3510509"/>
            <a:ext cx="1067642" cy="452939"/>
          </a:xfrm>
          <a:prstGeom prst="rect">
            <a:avLst/>
          </a:prstGeom>
        </p:spPr>
      </p:pic>
      <p:pic>
        <p:nvPicPr>
          <p:cNvPr id="6" name="Рисунок 5">
            <a:extLst>
              <a:ext uri="{FF2B5EF4-FFF2-40B4-BE49-F238E27FC236}">
                <a16:creationId xmlns:a16="http://schemas.microsoft.com/office/drawing/2014/main" id="{5448DBFA-A259-4CB7-BF9A-7DB34A0D55AE}"/>
              </a:ext>
            </a:extLst>
          </p:cNvPr>
          <p:cNvPicPr>
            <a:picLocks noChangeAspect="1"/>
          </p:cNvPicPr>
          <p:nvPr/>
        </p:nvPicPr>
        <p:blipFill>
          <a:blip r:embed="rId4"/>
          <a:stretch>
            <a:fillRect/>
          </a:stretch>
        </p:blipFill>
        <p:spPr>
          <a:xfrm>
            <a:off x="5009520" y="4115717"/>
            <a:ext cx="1635169" cy="549755"/>
          </a:xfrm>
          <a:prstGeom prst="rect">
            <a:avLst/>
          </a:prstGeom>
        </p:spPr>
      </p:pic>
    </p:spTree>
    <p:extLst>
      <p:ext uri="{BB962C8B-B14F-4D97-AF65-F5344CB8AC3E}">
        <p14:creationId xmlns:p14="http://schemas.microsoft.com/office/powerpoint/2010/main" val="127442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DF478F-0306-45EC-A8D8-3517A2DAD6EA}"/>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2698BBF5-D908-4C3F-8EFF-726C28792A01}"/>
              </a:ext>
            </a:extLst>
          </p:cNvPr>
          <p:cNvSpPr>
            <a:spLocks noGrp="1"/>
          </p:cNvSpPr>
          <p:nvPr>
            <p:ph idx="1"/>
          </p:nvPr>
        </p:nvSpPr>
        <p:spPr/>
        <p:txBody>
          <a:bodyPr/>
          <a:lstStyle/>
          <a:p>
            <a:pPr marL="0" indent="0">
              <a:buNone/>
            </a:pPr>
            <a:endParaRPr lang="ru-RU" dirty="0"/>
          </a:p>
          <a:p>
            <a:pPr marL="0" indent="0">
              <a:buNone/>
            </a:pPr>
            <a:r>
              <a:rPr lang="ru-RU" dirty="0"/>
              <a:t>Для коэффициентов </a:t>
            </a:r>
            <a:r>
              <a:rPr lang="ru-RU" dirty="0" err="1"/>
              <a:t>a,b,c,d,e,g</a:t>
            </a:r>
            <a:r>
              <a:rPr lang="ru-RU" dirty="0"/>
              <a:t>  имеем систему линейных уравнении</a:t>
            </a:r>
          </a:p>
          <a:p>
            <a:pPr marL="0" indent="0">
              <a:buNone/>
            </a:pPr>
            <a:r>
              <a:rPr lang="ru-RU" dirty="0"/>
              <a:t>		</a:t>
            </a:r>
          </a:p>
        </p:txBody>
      </p:sp>
      <p:pic>
        <p:nvPicPr>
          <p:cNvPr id="6" name="Рисунок 5">
            <a:extLst>
              <a:ext uri="{FF2B5EF4-FFF2-40B4-BE49-F238E27FC236}">
                <a16:creationId xmlns:a16="http://schemas.microsoft.com/office/drawing/2014/main" id="{31ACD746-CF4B-492B-8CC2-3A76912A2876}"/>
              </a:ext>
            </a:extLst>
          </p:cNvPr>
          <p:cNvPicPr>
            <a:picLocks noChangeAspect="1"/>
          </p:cNvPicPr>
          <p:nvPr/>
        </p:nvPicPr>
        <p:blipFill>
          <a:blip r:embed="rId2"/>
          <a:stretch>
            <a:fillRect/>
          </a:stretch>
        </p:blipFill>
        <p:spPr>
          <a:xfrm>
            <a:off x="3551775" y="1333292"/>
            <a:ext cx="4337778" cy="916614"/>
          </a:xfrm>
          <a:prstGeom prst="rect">
            <a:avLst/>
          </a:prstGeom>
        </p:spPr>
      </p:pic>
      <p:pic>
        <p:nvPicPr>
          <p:cNvPr id="7" name="Рисунок 6">
            <a:extLst>
              <a:ext uri="{FF2B5EF4-FFF2-40B4-BE49-F238E27FC236}">
                <a16:creationId xmlns:a16="http://schemas.microsoft.com/office/drawing/2014/main" id="{5A66824F-EB4B-4BFF-ABAA-3855BACD3F25}"/>
              </a:ext>
            </a:extLst>
          </p:cNvPr>
          <p:cNvPicPr>
            <a:picLocks noChangeAspect="1"/>
          </p:cNvPicPr>
          <p:nvPr/>
        </p:nvPicPr>
        <p:blipFill>
          <a:blip r:embed="rId3"/>
          <a:stretch>
            <a:fillRect/>
          </a:stretch>
        </p:blipFill>
        <p:spPr>
          <a:xfrm>
            <a:off x="3551776" y="2887397"/>
            <a:ext cx="3848384" cy="3424504"/>
          </a:xfrm>
          <a:prstGeom prst="rect">
            <a:avLst/>
          </a:prstGeom>
        </p:spPr>
      </p:pic>
    </p:spTree>
    <p:extLst>
      <p:ext uri="{BB962C8B-B14F-4D97-AF65-F5344CB8AC3E}">
        <p14:creationId xmlns:p14="http://schemas.microsoft.com/office/powerpoint/2010/main" val="42063140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698</Words>
  <Application>Microsoft Office PowerPoint</Application>
  <PresentationFormat>Широкоэкранный</PresentationFormat>
  <Paragraphs>91</Paragraphs>
  <Slides>26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26</vt:i4>
      </vt:variant>
    </vt:vector>
  </HeadingPairs>
  <TitlesOfParts>
    <vt:vector size="30" baseType="lpstr">
      <vt:lpstr>Arial</vt:lpstr>
      <vt:lpstr>Calibri</vt:lpstr>
      <vt:lpstr>Calibri Light</vt:lpstr>
      <vt:lpstr>Тема Office</vt:lpstr>
      <vt:lpstr>Исследование компактных схем повышенного порядка точности для численного решения линейного уравнения переноса на нерегулярных сетках.</vt:lpstr>
      <vt:lpstr>План</vt:lpstr>
      <vt:lpstr>Цель и задачи</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Консервативность</vt:lpstr>
      <vt:lpstr>Результаты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компактных схем повышенного порядка точности для численного решения линейного уравнения переноса на нерегулярных сетках</dc:title>
  <dc:creator>Йован Цицварич</dc:creator>
  <cp:lastModifiedBy>Йован Цицварич</cp:lastModifiedBy>
  <cp:revision>37</cp:revision>
  <dcterms:created xsi:type="dcterms:W3CDTF">2020-06-17T20:38:32Z</dcterms:created>
  <dcterms:modified xsi:type="dcterms:W3CDTF">2020-06-21T22:32:50Z</dcterms:modified>
</cp:coreProperties>
</file>