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6" r:id="rId2"/>
    <p:sldId id="273" r:id="rId3"/>
    <p:sldId id="325" r:id="rId4"/>
    <p:sldId id="333" r:id="rId5"/>
    <p:sldId id="326" r:id="rId6"/>
    <p:sldId id="331" r:id="rId7"/>
    <p:sldId id="327" r:id="rId8"/>
    <p:sldId id="328" r:id="rId9"/>
    <p:sldId id="313" r:id="rId10"/>
    <p:sldId id="329" r:id="rId11"/>
    <p:sldId id="330" r:id="rId12"/>
    <p:sldId id="332" r:id="rId13"/>
    <p:sldId id="334" r:id="rId14"/>
    <p:sldId id="310" r:id="rId15"/>
  </p:sldIdLst>
  <p:sldSz cx="9144000" cy="6858000" type="screen4x3"/>
  <p:notesSz cx="6858000" cy="93138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ED2"/>
    <a:srgbClr val="98A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5461" autoAdjust="0"/>
  </p:normalViewPr>
  <p:slideViewPr>
    <p:cSldViewPr>
      <p:cViewPr>
        <p:scale>
          <a:sx n="78" d="100"/>
          <a:sy n="78" d="100"/>
        </p:scale>
        <p:origin x="-1392" y="1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93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71800" cy="465693"/>
          </a:xfrm>
          <a:prstGeom prst="rect">
            <a:avLst/>
          </a:prstGeom>
        </p:spPr>
        <p:txBody>
          <a:bodyPr vert="horz" lIns="92446" tIns="46223" rIns="92446" bIns="46223" rtlCol="0"/>
          <a:lstStyle>
            <a:lvl1pPr algn="l">
              <a:defRPr sz="1200"/>
            </a:lvl1pPr>
          </a:lstStyle>
          <a:p>
            <a:endParaRPr lang="es-ES"/>
          </a:p>
        </p:txBody>
      </p:sp>
      <p:sp>
        <p:nvSpPr>
          <p:cNvPr id="3" name="2 Marcador de fecha"/>
          <p:cNvSpPr>
            <a:spLocks noGrp="1"/>
          </p:cNvSpPr>
          <p:nvPr>
            <p:ph type="dt" idx="1"/>
          </p:nvPr>
        </p:nvSpPr>
        <p:spPr>
          <a:xfrm>
            <a:off x="3884614" y="0"/>
            <a:ext cx="2971800" cy="465693"/>
          </a:xfrm>
          <a:prstGeom prst="rect">
            <a:avLst/>
          </a:prstGeom>
        </p:spPr>
        <p:txBody>
          <a:bodyPr vert="horz" lIns="92446" tIns="46223" rIns="92446" bIns="46223" rtlCol="0"/>
          <a:lstStyle>
            <a:lvl1pPr algn="r">
              <a:defRPr sz="1200"/>
            </a:lvl1pPr>
          </a:lstStyle>
          <a:p>
            <a:fld id="{ACDF08CB-2939-49BA-BAC3-52591522C3E8}" type="datetimeFigureOut">
              <a:rPr lang="es-ES" smtClean="0"/>
              <a:pPr/>
              <a:t>24/07/2019</a:t>
            </a:fld>
            <a:endParaRPr lang="es-ES"/>
          </a:p>
        </p:txBody>
      </p:sp>
      <p:sp>
        <p:nvSpPr>
          <p:cNvPr id="4" name="3 Marcador de imagen de diapositiva"/>
          <p:cNvSpPr>
            <a:spLocks noGrp="1" noRot="1" noChangeAspect="1"/>
          </p:cNvSpPr>
          <p:nvPr>
            <p:ph type="sldImg" idx="2"/>
          </p:nvPr>
        </p:nvSpPr>
        <p:spPr>
          <a:xfrm>
            <a:off x="1101725" y="698500"/>
            <a:ext cx="4656138" cy="3492500"/>
          </a:xfrm>
          <a:prstGeom prst="rect">
            <a:avLst/>
          </a:prstGeom>
          <a:noFill/>
          <a:ln w="12700">
            <a:solidFill>
              <a:prstClr val="black"/>
            </a:solidFill>
          </a:ln>
        </p:spPr>
        <p:txBody>
          <a:bodyPr vert="horz" lIns="92446" tIns="46223" rIns="92446" bIns="46223" rtlCol="0" anchor="ctr"/>
          <a:lstStyle/>
          <a:p>
            <a:endParaRPr lang="es-ES"/>
          </a:p>
        </p:txBody>
      </p:sp>
      <p:sp>
        <p:nvSpPr>
          <p:cNvPr id="5" name="4 Marcador de notas"/>
          <p:cNvSpPr>
            <a:spLocks noGrp="1"/>
          </p:cNvSpPr>
          <p:nvPr>
            <p:ph type="body" sz="quarter" idx="3"/>
          </p:nvPr>
        </p:nvSpPr>
        <p:spPr>
          <a:xfrm>
            <a:off x="685800" y="4424085"/>
            <a:ext cx="5486400" cy="4191239"/>
          </a:xfrm>
          <a:prstGeom prst="rect">
            <a:avLst/>
          </a:prstGeom>
        </p:spPr>
        <p:txBody>
          <a:bodyPr vert="horz" lIns="92446" tIns="46223" rIns="92446" bIns="46223"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1" y="8846554"/>
            <a:ext cx="2971800" cy="465693"/>
          </a:xfrm>
          <a:prstGeom prst="rect">
            <a:avLst/>
          </a:prstGeom>
        </p:spPr>
        <p:txBody>
          <a:bodyPr vert="horz" lIns="92446" tIns="46223" rIns="92446" bIns="46223"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4" y="8846554"/>
            <a:ext cx="2971800" cy="465693"/>
          </a:xfrm>
          <a:prstGeom prst="rect">
            <a:avLst/>
          </a:prstGeom>
        </p:spPr>
        <p:txBody>
          <a:bodyPr vert="horz" lIns="92446" tIns="46223" rIns="92446" bIns="46223" rtlCol="0" anchor="b"/>
          <a:lstStyle>
            <a:lvl1pPr algn="r">
              <a:defRPr sz="1200"/>
            </a:lvl1pPr>
          </a:lstStyle>
          <a:p>
            <a:fld id="{B0450EEA-9B16-4474-AFD8-65D877007B5E}" type="slidenum">
              <a:rPr lang="es-ES" smtClean="0"/>
              <a:pPr/>
              <a:t>‹Nº›</a:t>
            </a:fld>
            <a:endParaRPr lang="es-ES"/>
          </a:p>
        </p:txBody>
      </p:sp>
    </p:spTree>
    <p:extLst>
      <p:ext uri="{BB962C8B-B14F-4D97-AF65-F5344CB8AC3E}">
        <p14:creationId xmlns:p14="http://schemas.microsoft.com/office/powerpoint/2010/main" val="326298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B0450EEA-9B16-4474-AFD8-65D877007B5E}" type="slidenum">
              <a:rPr lang="es-ES" smtClean="0"/>
              <a:pPr/>
              <a:t>0</a:t>
            </a:fld>
            <a:endParaRPr lang="es-ES"/>
          </a:p>
        </p:txBody>
      </p:sp>
    </p:spTree>
    <p:extLst>
      <p:ext uri="{BB962C8B-B14F-4D97-AF65-F5344CB8AC3E}">
        <p14:creationId xmlns:p14="http://schemas.microsoft.com/office/powerpoint/2010/main" val="147187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pPr>
              <a:defRPr/>
            </a:pPr>
            <a:fld id="{9FCECAEA-B2B7-4F76-A49C-F1F01DC2A1BA}" type="slidenum">
              <a:rPr lang="es-PE" smtClean="0"/>
              <a:pPr>
                <a:defRPr/>
              </a:pPr>
              <a:t>1</a:t>
            </a:fld>
            <a:endParaRPr lang="es-PE"/>
          </a:p>
        </p:txBody>
      </p:sp>
    </p:spTree>
    <p:extLst>
      <p:ext uri="{BB962C8B-B14F-4D97-AF65-F5344CB8AC3E}">
        <p14:creationId xmlns:p14="http://schemas.microsoft.com/office/powerpoint/2010/main" val="4126821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pic>
        <p:nvPicPr>
          <p:cNvPr id="13" name="10 Imagen" descr="PLANTILLAS PPT FINALES CON NUEVO LOGO-02.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1 Título"/>
          <p:cNvSpPr>
            <a:spLocks noGrp="1"/>
          </p:cNvSpPr>
          <p:nvPr>
            <p:ph type="ctrTitle"/>
          </p:nvPr>
        </p:nvSpPr>
        <p:spPr>
          <a:xfrm>
            <a:off x="4355976" y="3558604"/>
            <a:ext cx="4248000" cy="1384995"/>
          </a:xfrm>
        </p:spPr>
        <p:txBody>
          <a:bodyPr anchor="b">
            <a:spAutoFit/>
          </a:bodyPr>
          <a:lstStyle>
            <a:lvl1pPr algn="l">
              <a:defRPr sz="2800" b="1">
                <a:solidFill>
                  <a:schemeClr val="tx1"/>
                </a:solidFill>
                <a:latin typeface="Arial" pitchFamily="34" charset="0"/>
                <a:ea typeface="Tahoma" pitchFamily="34" charset="0"/>
                <a:cs typeface="Arial" pitchFamily="34" charset="0"/>
              </a:defRPr>
            </a:lvl1pPr>
          </a:lstStyle>
          <a:p>
            <a:r>
              <a:rPr lang="es-ES"/>
              <a:t>Haga clic para modificar el estilo de título del patrón</a:t>
            </a:r>
            <a:endParaRPr lang="es-ES" dirty="0"/>
          </a:p>
        </p:txBody>
      </p:sp>
      <p:sp>
        <p:nvSpPr>
          <p:cNvPr id="3" name="2 Subtítulo"/>
          <p:cNvSpPr>
            <a:spLocks noGrp="1"/>
          </p:cNvSpPr>
          <p:nvPr>
            <p:ph type="subTitle" idx="1" hasCustomPrompt="1"/>
          </p:nvPr>
        </p:nvSpPr>
        <p:spPr>
          <a:xfrm>
            <a:off x="4355976" y="5085184"/>
            <a:ext cx="4248000" cy="584775"/>
          </a:xfrm>
        </p:spPr>
        <p:txBody>
          <a:bodyPr>
            <a:sp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cxnSp>
        <p:nvCxnSpPr>
          <p:cNvPr id="8" name="7 Conector recto"/>
          <p:cNvCxnSpPr>
            <a:cxnSpLocks/>
          </p:cNvCxnSpPr>
          <p:nvPr userDrawn="1"/>
        </p:nvCxnSpPr>
        <p:spPr>
          <a:xfrm>
            <a:off x="4283968" y="5085184"/>
            <a:ext cx="0" cy="7200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53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830524" y="2629361"/>
            <a:ext cx="6635080" cy="1015663"/>
          </a:xfrm>
        </p:spPr>
        <p:txBody>
          <a:bodyPr wrap="square" anchor="b">
            <a:spAutoFit/>
          </a:bodyPr>
          <a:lstStyle>
            <a:lvl1pPr algn="l">
              <a:defRPr sz="3000" b="1">
                <a:solidFill>
                  <a:schemeClr val="tx1"/>
                </a:solidFill>
                <a:latin typeface="Arial" pitchFamily="34" charset="0"/>
                <a:ea typeface="Tahoma" pitchFamily="34" charset="0"/>
                <a:cs typeface="Arial" pitchFamily="34" charset="0"/>
              </a:defRPr>
            </a:lvl1pPr>
          </a:lstStyle>
          <a:p>
            <a:r>
              <a:rPr lang="es-ES"/>
              <a:t>Haga clic para modificar el estilo de título del patrón</a:t>
            </a:r>
            <a:endParaRPr lang="es-ES" dirty="0"/>
          </a:p>
        </p:txBody>
      </p:sp>
      <p:sp>
        <p:nvSpPr>
          <p:cNvPr id="3" name="2 Subtítulo"/>
          <p:cNvSpPr>
            <a:spLocks noGrp="1"/>
          </p:cNvSpPr>
          <p:nvPr>
            <p:ph type="subTitle" idx="1" hasCustomPrompt="1"/>
          </p:nvPr>
        </p:nvSpPr>
        <p:spPr>
          <a:xfrm>
            <a:off x="1830524" y="3861048"/>
            <a:ext cx="6635080" cy="369332"/>
          </a:xfrm>
        </p:spPr>
        <p:txBody>
          <a:bodyPr wrap="square">
            <a:spAutoFit/>
          </a:bodyPr>
          <a:lstStyle>
            <a:lvl1pPr marL="273050" indent="-273050" algn="just">
              <a:spcBef>
                <a:spcPts val="1200"/>
              </a:spcBef>
              <a:buFont typeface="Arial" panose="020B0604020202020204" pitchFamily="34" charset="0"/>
              <a:buChar char="•"/>
              <a:defRPr sz="1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5" name="Marcador de fecha 4"/>
          <p:cNvSpPr>
            <a:spLocks noGrp="1"/>
          </p:cNvSpPr>
          <p:nvPr>
            <p:ph type="dt" sz="half" idx="10"/>
          </p:nvPr>
        </p:nvSpPr>
        <p:spPr/>
        <p:txBody>
          <a:bodyPr/>
          <a:lstStyle/>
          <a:p>
            <a:r>
              <a:rPr lang="es-PE" smtClean="0"/>
              <a:t>10.04.19</a:t>
            </a:r>
            <a:endParaRPr lang="es-ES" dirty="0"/>
          </a:p>
        </p:txBody>
      </p:sp>
      <p:sp>
        <p:nvSpPr>
          <p:cNvPr id="6" name="Marcador de pie de página 5"/>
          <p:cNvSpPr>
            <a:spLocks noGrp="1"/>
          </p:cNvSpPr>
          <p:nvPr>
            <p:ph type="ftr" sz="quarter" idx="11"/>
          </p:nvPr>
        </p:nvSpPr>
        <p:spPr/>
        <p:txBody>
          <a:bodyPr/>
          <a:lstStyle/>
          <a:p>
            <a:r>
              <a:rPr lang="es-ES" smtClean="0"/>
              <a:t>Red Asistencial Ucayali</a:t>
            </a:r>
            <a:endParaRPr lang="es-ES" dirty="0"/>
          </a:p>
        </p:txBody>
      </p:sp>
      <p:sp>
        <p:nvSpPr>
          <p:cNvPr id="7" name="Marcador de número de diapositiva 6"/>
          <p:cNvSpPr>
            <a:spLocks noGrp="1"/>
          </p:cNvSpPr>
          <p:nvPr>
            <p:ph type="sldNum" sz="quarter" idx="12"/>
          </p:nvPr>
        </p:nvSpPr>
        <p:spPr>
          <a:xfrm>
            <a:off x="8244408" y="6437947"/>
            <a:ext cx="442392" cy="400110"/>
          </a:xfrm>
        </p:spPr>
        <p:txBody>
          <a:bodyPr/>
          <a:lstStyle>
            <a:lvl1pPr>
              <a:defRPr/>
            </a:lvl1pPr>
          </a:lstStyle>
          <a:p>
            <a:fld id="{22EAF5E0-2415-4A09-9E13-A0C83DA51EBD}" type="slidenum">
              <a:rPr lang="es-ES" smtClean="0"/>
              <a:pPr/>
              <a:t>‹Nº›</a:t>
            </a:fld>
            <a:endParaRPr lang="es-ES" dirty="0"/>
          </a:p>
        </p:txBody>
      </p:sp>
    </p:spTree>
    <p:extLst>
      <p:ext uri="{BB962C8B-B14F-4D97-AF65-F5344CB8AC3E}">
        <p14:creationId xmlns:p14="http://schemas.microsoft.com/office/powerpoint/2010/main" val="9142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000" y="907200"/>
            <a:ext cx="8157600" cy="1015200"/>
          </a:xfrm>
        </p:spPr>
        <p:txBody>
          <a:bodyPr/>
          <a:lstStyle>
            <a:lvl1pPr>
              <a:defRPr b="1">
                <a:solidFill>
                  <a:schemeClr val="tx1"/>
                </a:solidFill>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611560" y="1990800"/>
            <a:ext cx="8158040" cy="4464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fecha"/>
          <p:cNvSpPr>
            <a:spLocks noGrp="1"/>
          </p:cNvSpPr>
          <p:nvPr>
            <p:ph type="dt" sz="half" idx="10"/>
          </p:nvPr>
        </p:nvSpPr>
        <p:spPr/>
        <p:txBody>
          <a:bodyPr/>
          <a:lstStyle/>
          <a:p>
            <a:r>
              <a:rPr lang="es-PE" smtClean="0"/>
              <a:t>10.04.19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1890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a:t>Haga clic para modificar el estilo de título del patrón</a:t>
            </a:r>
            <a:endParaRPr lang="es-PE" dirty="0"/>
          </a:p>
        </p:txBody>
      </p:sp>
      <p:sp>
        <p:nvSpPr>
          <p:cNvPr id="7" name="Marcador de fecha 6"/>
          <p:cNvSpPr>
            <a:spLocks noGrp="1"/>
          </p:cNvSpPr>
          <p:nvPr>
            <p:ph type="dt" sz="half" idx="10"/>
          </p:nvPr>
        </p:nvSpPr>
        <p:spPr/>
        <p:txBody>
          <a:bodyPr/>
          <a:lstStyle/>
          <a:p>
            <a:r>
              <a:rPr lang="es-PE" smtClean="0"/>
              <a:t>10.04.19</a:t>
            </a:r>
            <a:endParaRPr lang="es-ES" dirty="0"/>
          </a:p>
        </p:txBody>
      </p:sp>
      <p:sp>
        <p:nvSpPr>
          <p:cNvPr id="8" name="Marcador de pie de página 7"/>
          <p:cNvSpPr>
            <a:spLocks noGrp="1"/>
          </p:cNvSpPr>
          <p:nvPr>
            <p:ph type="ftr" sz="quarter" idx="11"/>
          </p:nvPr>
        </p:nvSpPr>
        <p:spPr/>
        <p:txBody>
          <a:bodyPr/>
          <a:lstStyle/>
          <a:p>
            <a:r>
              <a:rPr lang="es-ES" smtClean="0"/>
              <a:t>Red Asistencial Ucayali</a:t>
            </a:r>
            <a:endParaRPr lang="es-ES" dirty="0"/>
          </a:p>
        </p:txBody>
      </p:sp>
      <p:sp>
        <p:nvSpPr>
          <p:cNvPr id="9" name="Marcador de número de diapositiva 8"/>
          <p:cNvSpPr>
            <a:spLocks noGrp="1"/>
          </p:cNvSpPr>
          <p:nvPr>
            <p:ph type="sldNum" sz="quarter" idx="12"/>
          </p:nvPr>
        </p:nvSpPr>
        <p:spPr/>
        <p:txBody>
          <a:bodyPr/>
          <a:lstStyle/>
          <a:p>
            <a:fld id="{811D7D0E-E8DB-4A41-9E2F-7605E005E4C6}" type="slidenum">
              <a:rPr lang="es-ES" smtClean="0"/>
              <a:pPr/>
              <a:t>‹Nº›</a:t>
            </a:fld>
            <a:endParaRPr lang="es-ES" dirty="0"/>
          </a:p>
        </p:txBody>
      </p:sp>
    </p:spTree>
    <p:extLst>
      <p:ext uri="{BB962C8B-B14F-4D97-AF65-F5344CB8AC3E}">
        <p14:creationId xmlns:p14="http://schemas.microsoft.com/office/powerpoint/2010/main" val="55580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PE" smtClean="0"/>
              <a:t>10.04.19</a:t>
            </a:r>
            <a:endParaRPr lang="es-ES" dirty="0"/>
          </a:p>
        </p:txBody>
      </p:sp>
      <p:sp>
        <p:nvSpPr>
          <p:cNvPr id="3" name="2 Marcador de pie de página"/>
          <p:cNvSpPr>
            <a:spLocks noGrp="1"/>
          </p:cNvSpPr>
          <p:nvPr>
            <p:ph type="ftr" sz="quarter" idx="11"/>
          </p:nvPr>
        </p:nvSpPr>
        <p:spPr/>
        <p:txBody>
          <a:bodyPr/>
          <a:lstStyle/>
          <a:p>
            <a:r>
              <a:rPr lang="es-ES" smtClean="0"/>
              <a:t>Red Asistencial Ucayali</a:t>
            </a:r>
            <a:endParaRPr lang="es-ES"/>
          </a:p>
        </p:txBody>
      </p:sp>
      <p:sp>
        <p:nvSpPr>
          <p:cNvPr id="4" name="3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189905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2592" y="1990799"/>
            <a:ext cx="40320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4737600" y="1988102"/>
            <a:ext cx="40320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fecha"/>
          <p:cNvSpPr>
            <a:spLocks noGrp="1"/>
          </p:cNvSpPr>
          <p:nvPr>
            <p:ph type="dt" sz="half" idx="10"/>
          </p:nvPr>
        </p:nvSpPr>
        <p:spPr/>
        <p:txBody>
          <a:bodyPr/>
          <a:lstStyle/>
          <a:p>
            <a:r>
              <a:rPr lang="es-PE" smtClean="0"/>
              <a:t>10.04.19</a:t>
            </a:r>
            <a:endParaRPr lang="es-ES" dirty="0"/>
          </a:p>
        </p:txBody>
      </p:sp>
      <p:sp>
        <p:nvSpPr>
          <p:cNvPr id="6" name="5 Marcador de pie de página"/>
          <p:cNvSpPr>
            <a:spLocks noGrp="1"/>
          </p:cNvSpPr>
          <p:nvPr>
            <p:ph type="ftr" sz="quarter" idx="11"/>
          </p:nvPr>
        </p:nvSpPr>
        <p:spPr/>
        <p:txBody>
          <a:bodyPr/>
          <a:lstStyle/>
          <a:p>
            <a:r>
              <a:rPr lang="es-ES" smtClean="0"/>
              <a:t>Red Asistencial Ucayali</a:t>
            </a:r>
            <a:endParaRPr lang="es-ES"/>
          </a:p>
        </p:txBody>
      </p:sp>
      <p:sp>
        <p:nvSpPr>
          <p:cNvPr id="7" name="6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
        <p:nvSpPr>
          <p:cNvPr id="8" name="1 Título"/>
          <p:cNvSpPr>
            <a:spLocks noGrp="1"/>
          </p:cNvSpPr>
          <p:nvPr>
            <p:ph type="title"/>
          </p:nvPr>
        </p:nvSpPr>
        <p:spPr>
          <a:xfrm>
            <a:off x="612000" y="907200"/>
            <a:ext cx="8157600" cy="1015200"/>
          </a:xfrm>
        </p:spPr>
        <p:txBody>
          <a:bodyPr/>
          <a:lstStyle>
            <a:lvl1pPr>
              <a:defRPr b="1">
                <a:solidFill>
                  <a:schemeClr val="tx1"/>
                </a:solidFill>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30581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2592" y="907200"/>
            <a:ext cx="3949200" cy="1015200"/>
          </a:xfrm>
        </p:spPr>
        <p:txBody>
          <a:bodyPr anchor="ctr">
            <a:no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5" name="4 Marcador de texto"/>
          <p:cNvSpPr>
            <a:spLocks noGrp="1"/>
          </p:cNvSpPr>
          <p:nvPr>
            <p:ph type="body" sz="quarter" idx="3" hasCustomPrompt="1"/>
          </p:nvPr>
        </p:nvSpPr>
        <p:spPr>
          <a:xfrm>
            <a:off x="4737600" y="907200"/>
            <a:ext cx="3949200" cy="1015200"/>
          </a:xfrm>
        </p:spPr>
        <p:txBody>
          <a:bodyPr anchor="ctr">
            <a:no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6 Marcador de fecha"/>
          <p:cNvSpPr>
            <a:spLocks noGrp="1"/>
          </p:cNvSpPr>
          <p:nvPr>
            <p:ph type="dt" sz="half" idx="10"/>
          </p:nvPr>
        </p:nvSpPr>
        <p:spPr/>
        <p:txBody>
          <a:bodyPr/>
          <a:lstStyle/>
          <a:p>
            <a:r>
              <a:rPr lang="es-PE" smtClean="0"/>
              <a:t>10.04.19</a:t>
            </a:r>
            <a:endParaRPr lang="es-ES" dirty="0"/>
          </a:p>
        </p:txBody>
      </p:sp>
      <p:sp>
        <p:nvSpPr>
          <p:cNvPr id="8" name="7 Marcador de pie de página"/>
          <p:cNvSpPr>
            <a:spLocks noGrp="1"/>
          </p:cNvSpPr>
          <p:nvPr>
            <p:ph type="ftr" sz="quarter" idx="11"/>
          </p:nvPr>
        </p:nvSpPr>
        <p:spPr/>
        <p:txBody>
          <a:bodyPr/>
          <a:lstStyle/>
          <a:p>
            <a:r>
              <a:rPr lang="es-ES" smtClean="0"/>
              <a:t>Red Asistencial Ucayali</a:t>
            </a:r>
            <a:endParaRPr lang="es-ES"/>
          </a:p>
        </p:txBody>
      </p:sp>
      <p:sp>
        <p:nvSpPr>
          <p:cNvPr id="9" name="8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
        <p:nvSpPr>
          <p:cNvPr id="10" name="2 Marcador de contenido"/>
          <p:cNvSpPr>
            <a:spLocks noGrp="1"/>
          </p:cNvSpPr>
          <p:nvPr>
            <p:ph sz="half" idx="13"/>
          </p:nvPr>
        </p:nvSpPr>
        <p:spPr>
          <a:xfrm>
            <a:off x="602592" y="1990799"/>
            <a:ext cx="39492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1" name="3 Marcador de contenido"/>
          <p:cNvSpPr>
            <a:spLocks noGrp="1"/>
          </p:cNvSpPr>
          <p:nvPr>
            <p:ph sz="half" idx="2"/>
          </p:nvPr>
        </p:nvSpPr>
        <p:spPr>
          <a:xfrm>
            <a:off x="4737600" y="1988102"/>
            <a:ext cx="3949200" cy="4390529"/>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416268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347864" y="5301208"/>
            <a:ext cx="4464496" cy="566738"/>
          </a:xfrm>
        </p:spPr>
        <p:txBody>
          <a:bodyPr anchor="b"/>
          <a:lstStyle>
            <a:lvl1pPr algn="l">
              <a:defRPr sz="2000" b="1">
                <a:solidFill>
                  <a:schemeClr val="tx1"/>
                </a:solidFill>
              </a:defRPr>
            </a:lvl1pPr>
          </a:lstStyle>
          <a:p>
            <a:r>
              <a:rPr lang="es-ES"/>
              <a:t>Haga clic para modificar el estilo de título del patrón</a:t>
            </a:r>
            <a:endParaRPr lang="es-ES" dirty="0"/>
          </a:p>
        </p:txBody>
      </p:sp>
      <p:sp>
        <p:nvSpPr>
          <p:cNvPr id="3" name="2 Marcador de posición de imagen"/>
          <p:cNvSpPr>
            <a:spLocks noGrp="1"/>
          </p:cNvSpPr>
          <p:nvPr>
            <p:ph type="pic" idx="1"/>
          </p:nvPr>
        </p:nvSpPr>
        <p:spPr>
          <a:xfrm>
            <a:off x="3347864" y="1844824"/>
            <a:ext cx="4464496" cy="3384375"/>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3 Marcador de texto"/>
          <p:cNvSpPr>
            <a:spLocks noGrp="1"/>
          </p:cNvSpPr>
          <p:nvPr>
            <p:ph type="body" sz="half" idx="2"/>
          </p:nvPr>
        </p:nvSpPr>
        <p:spPr>
          <a:xfrm>
            <a:off x="3347864" y="5805264"/>
            <a:ext cx="4464496" cy="365918"/>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4 Marcador de fecha"/>
          <p:cNvSpPr>
            <a:spLocks noGrp="1"/>
          </p:cNvSpPr>
          <p:nvPr>
            <p:ph type="dt" sz="half" idx="10"/>
          </p:nvPr>
        </p:nvSpPr>
        <p:spPr/>
        <p:txBody>
          <a:bodyPr/>
          <a:lstStyle/>
          <a:p>
            <a:r>
              <a:rPr lang="es-PE" smtClean="0"/>
              <a:t>10.04.19</a:t>
            </a:r>
            <a:endParaRPr lang="es-ES" dirty="0"/>
          </a:p>
        </p:txBody>
      </p:sp>
      <p:sp>
        <p:nvSpPr>
          <p:cNvPr id="6" name="5 Marcador de pie de página"/>
          <p:cNvSpPr>
            <a:spLocks noGrp="1"/>
          </p:cNvSpPr>
          <p:nvPr>
            <p:ph type="ftr" sz="quarter" idx="11"/>
          </p:nvPr>
        </p:nvSpPr>
        <p:spPr/>
        <p:txBody>
          <a:bodyPr/>
          <a:lstStyle/>
          <a:p>
            <a:r>
              <a:rPr lang="es-ES" smtClean="0"/>
              <a:t>Red Asistencial Ucayali</a:t>
            </a:r>
            <a:endParaRPr lang="es-ES"/>
          </a:p>
        </p:txBody>
      </p:sp>
      <p:sp>
        <p:nvSpPr>
          <p:cNvPr id="7" name="6 Marcador de número de diapositiva"/>
          <p:cNvSpPr>
            <a:spLocks noGrp="1"/>
          </p:cNvSpPr>
          <p:nvPr>
            <p:ph type="sldNum" sz="quarter" idx="12"/>
          </p:nvPr>
        </p:nvSpPr>
        <p:spPr/>
        <p:txBody>
          <a:bodyPr/>
          <a:lstStyle/>
          <a:p>
            <a:fld id="{811D7D0E-E8DB-4A41-9E2F-7605E005E4C6}" type="slidenum">
              <a:rPr lang="es-ES" smtClean="0"/>
              <a:pPr/>
              <a:t>‹Nº›</a:t>
            </a:fld>
            <a:endParaRPr lang="es-ES"/>
          </a:p>
        </p:txBody>
      </p:sp>
    </p:spTree>
    <p:extLst>
      <p:ext uri="{BB962C8B-B14F-4D97-AF65-F5344CB8AC3E}">
        <p14:creationId xmlns:p14="http://schemas.microsoft.com/office/powerpoint/2010/main" val="9020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8 Imagen" descr="PLANTILLAS PPT FINALES CON NUEVO LOGO-04.jp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1 Marcador de título"/>
          <p:cNvSpPr>
            <a:spLocks noGrp="1"/>
          </p:cNvSpPr>
          <p:nvPr>
            <p:ph type="title"/>
          </p:nvPr>
        </p:nvSpPr>
        <p:spPr>
          <a:xfrm>
            <a:off x="611560" y="908720"/>
            <a:ext cx="8158719" cy="101517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611560" y="1988840"/>
            <a:ext cx="8158719" cy="4462262"/>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611560" y="6537974"/>
            <a:ext cx="864000" cy="200055"/>
          </a:xfrm>
          <a:prstGeom prst="rect">
            <a:avLst/>
          </a:prstGeom>
        </p:spPr>
        <p:txBody>
          <a:bodyPr vert="horz" lIns="91440" tIns="0" rIns="91440" bIns="0" rtlCol="0" anchor="ctr">
            <a:spAutoFit/>
          </a:bodyPr>
          <a:lstStyle>
            <a:lvl1pPr algn="l">
              <a:defRPr sz="1300">
                <a:solidFill>
                  <a:schemeClr val="tx1">
                    <a:tint val="75000"/>
                  </a:schemeClr>
                </a:solidFill>
              </a:defRPr>
            </a:lvl1pPr>
          </a:lstStyle>
          <a:p>
            <a:r>
              <a:rPr lang="es-PE" smtClean="0"/>
              <a:t>10.04.19</a:t>
            </a:r>
            <a:endParaRPr lang="es-ES" dirty="0"/>
          </a:p>
        </p:txBody>
      </p:sp>
      <p:sp>
        <p:nvSpPr>
          <p:cNvPr id="5" name="4 Marcador de pie de página"/>
          <p:cNvSpPr>
            <a:spLocks noGrp="1"/>
          </p:cNvSpPr>
          <p:nvPr>
            <p:ph type="ftr" sz="quarter" idx="3"/>
          </p:nvPr>
        </p:nvSpPr>
        <p:spPr>
          <a:xfrm>
            <a:off x="1608201" y="6537973"/>
            <a:ext cx="6552728" cy="200055"/>
          </a:xfrm>
          <a:prstGeom prst="rect">
            <a:avLst/>
          </a:prstGeom>
        </p:spPr>
        <p:txBody>
          <a:bodyPr vert="horz" lIns="91440" tIns="0" rIns="91440" bIns="0" rtlCol="0" anchor="ctr">
            <a:spAutoFit/>
          </a:bodyPr>
          <a:lstStyle>
            <a:lvl1pPr algn="ctr">
              <a:defRPr sz="1300">
                <a:solidFill>
                  <a:schemeClr val="tx1">
                    <a:tint val="75000"/>
                  </a:schemeClr>
                </a:solidFill>
              </a:defRPr>
            </a:lvl1pPr>
          </a:lstStyle>
          <a:p>
            <a:r>
              <a:rPr lang="es-ES" smtClean="0"/>
              <a:t>Red Asistencial Ucayali</a:t>
            </a:r>
            <a:endParaRPr lang="es-ES" dirty="0"/>
          </a:p>
        </p:txBody>
      </p:sp>
      <p:sp>
        <p:nvSpPr>
          <p:cNvPr id="6" name="5 Marcador de número de diapositiva"/>
          <p:cNvSpPr>
            <a:spLocks noGrp="1"/>
          </p:cNvSpPr>
          <p:nvPr>
            <p:ph type="sldNum" sz="quarter" idx="4"/>
          </p:nvPr>
        </p:nvSpPr>
        <p:spPr>
          <a:xfrm>
            <a:off x="8244408" y="6437947"/>
            <a:ext cx="442392" cy="400110"/>
          </a:xfrm>
          <a:prstGeom prst="rect">
            <a:avLst/>
          </a:prstGeom>
        </p:spPr>
        <p:txBody>
          <a:bodyPr vert="horz" lIns="91440" tIns="0" rIns="91440" bIns="0" rtlCol="0" anchor="ctr">
            <a:spAutoFit/>
          </a:bodyPr>
          <a:lstStyle>
            <a:lvl1pPr algn="r">
              <a:defRPr sz="1300">
                <a:solidFill>
                  <a:schemeClr val="tx1">
                    <a:tint val="75000"/>
                  </a:schemeClr>
                </a:solidFill>
              </a:defRPr>
            </a:lvl1pPr>
          </a:lstStyle>
          <a:p>
            <a:fld id="{811D7D0E-E8DB-4A41-9E2F-7605E005E4C6}" type="slidenum">
              <a:rPr lang="es-ES" smtClean="0"/>
              <a:pPr/>
              <a:t>‹Nº›</a:t>
            </a:fld>
            <a:endParaRPr lang="es-ES" dirty="0"/>
          </a:p>
        </p:txBody>
      </p:sp>
    </p:spTree>
    <p:extLst>
      <p:ext uri="{BB962C8B-B14F-4D97-AF65-F5344CB8AC3E}">
        <p14:creationId xmlns:p14="http://schemas.microsoft.com/office/powerpoint/2010/main" val="374999305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4" r:id="rId4"/>
    <p:sldLayoutId id="2147483655" r:id="rId5"/>
    <p:sldLayoutId id="2147483652" r:id="rId6"/>
    <p:sldLayoutId id="2147483653" r:id="rId7"/>
    <p:sldLayoutId id="2147483657" r:id="rId8"/>
  </p:sldLayoutIdLst>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273050" indent="-273050" algn="just" defTabSz="914400" rtl="0" eaLnBrk="1" latinLnBrk="0" hangingPunct="1">
        <a:spcBef>
          <a:spcPts val="1800"/>
        </a:spcBef>
        <a:buSzPct val="110000"/>
        <a:buFont typeface="Arial" pitchFamily="34" charset="0"/>
        <a:buChar char="•"/>
        <a:defRPr sz="2000" kern="1200">
          <a:solidFill>
            <a:schemeClr val="tx1"/>
          </a:solidFill>
          <a:latin typeface="+mn-lt"/>
          <a:ea typeface="+mn-ea"/>
          <a:cs typeface="+mn-cs"/>
        </a:defRPr>
      </a:lvl1pPr>
      <a:lvl2pPr marL="627063" indent="-258763" algn="just" defTabSz="914400" rtl="0" eaLnBrk="1" latinLnBrk="0" hangingPunct="1">
        <a:spcBef>
          <a:spcPts val="600"/>
        </a:spcBef>
        <a:buSzPct val="90000"/>
        <a:buFont typeface="Arial" pitchFamily="34" charset="0"/>
        <a:buChar char="–"/>
        <a:defRPr sz="1800" kern="1200">
          <a:solidFill>
            <a:schemeClr val="tx1"/>
          </a:solidFill>
          <a:latin typeface="+mn-lt"/>
          <a:ea typeface="+mn-ea"/>
          <a:cs typeface="+mn-cs"/>
        </a:defRPr>
      </a:lvl2pPr>
      <a:lvl3pPr marL="982663" indent="-273050" algn="just" defTabSz="914400" rtl="0" eaLnBrk="1" latinLnBrk="0" hangingPunct="1">
        <a:spcBef>
          <a:spcPts val="400"/>
        </a:spcBef>
        <a:buFont typeface="Wingdings" panose="05000000000000000000" pitchFamily="2" charset="2"/>
        <a:buChar char="§"/>
        <a:defRPr sz="1600" kern="1200">
          <a:solidFill>
            <a:schemeClr val="tx1"/>
          </a:solidFill>
          <a:latin typeface="+mn-lt"/>
          <a:ea typeface="+mn-ea"/>
          <a:cs typeface="+mn-cs"/>
        </a:defRPr>
      </a:lvl3pPr>
      <a:lvl4pPr marL="1350963" indent="-273050" algn="just" defTabSz="914400" rtl="0" eaLnBrk="1" latinLnBrk="0" hangingPunct="1">
        <a:spcBef>
          <a:spcPts val="400"/>
        </a:spcBef>
        <a:buFont typeface="Arial" pitchFamily="34" charset="0"/>
        <a:buChar char="–"/>
        <a:defRPr sz="1400" kern="1200">
          <a:solidFill>
            <a:schemeClr val="tx1"/>
          </a:solidFill>
          <a:latin typeface="+mn-lt"/>
          <a:ea typeface="+mn-ea"/>
          <a:cs typeface="+mn-cs"/>
        </a:defRPr>
      </a:lvl4pPr>
      <a:lvl5pPr marL="1706563" indent="-273050" algn="just" defTabSz="914400" rtl="0" eaLnBrk="1" latinLnBrk="0" hangingPunct="1">
        <a:spcBef>
          <a:spcPts val="4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28935" y="3068960"/>
            <a:ext cx="6636569" cy="1569660"/>
          </a:xfrm>
          <a:prstGeom prst="rect">
            <a:avLst/>
          </a:prstGeom>
        </p:spPr>
        <p:txBody>
          <a:bodyPr wrap="square">
            <a:spAutoFit/>
          </a:bodyPr>
          <a:lstStyle/>
          <a:p>
            <a:pPr algn="ctr"/>
            <a:r>
              <a:rPr lang="es-ES" sz="3200" b="1" dirty="0" smtClean="0">
                <a:solidFill>
                  <a:srgbClr val="0070C0"/>
                </a:solidFill>
                <a:latin typeface="+mj-lt"/>
              </a:rPr>
              <a:t>DISTORCIONES Y NUEVAS DISPOSICIONES DE LA DIRECTIVA DE HORAS EXTRAS</a:t>
            </a:r>
            <a:endParaRPr lang="es-PE" sz="3200" dirty="0">
              <a:solidFill>
                <a:srgbClr val="0070C0"/>
              </a:solidFill>
              <a:latin typeface="+mj-lt"/>
            </a:endParaRPr>
          </a:p>
        </p:txBody>
      </p:sp>
      <p:sp>
        <p:nvSpPr>
          <p:cNvPr id="4" name="3 Rectángulo"/>
          <p:cNvSpPr/>
          <p:nvPr/>
        </p:nvSpPr>
        <p:spPr>
          <a:xfrm>
            <a:off x="1899145" y="5301208"/>
            <a:ext cx="4572000" cy="646331"/>
          </a:xfrm>
          <a:prstGeom prst="rect">
            <a:avLst/>
          </a:prstGeom>
        </p:spPr>
        <p:txBody>
          <a:bodyPr>
            <a:spAutoFit/>
          </a:bodyPr>
          <a:lstStyle/>
          <a:p>
            <a:pPr algn="just"/>
            <a:r>
              <a:rPr lang="es-PE" b="1" dirty="0">
                <a:solidFill>
                  <a:srgbClr val="0070C0"/>
                </a:solidFill>
                <a:effectLst>
                  <a:outerShdw blurRad="50800" dist="38100" dir="5400000" algn="t">
                    <a:srgbClr val="000000">
                      <a:alpha val="40000"/>
                    </a:srgbClr>
                  </a:outerShdw>
                </a:effectLst>
              </a:rPr>
              <a:t>RED ASISTENCIAL UCAYALI</a:t>
            </a:r>
            <a:endParaRPr lang="es-PE" dirty="0">
              <a:solidFill>
                <a:srgbClr val="0070C0"/>
              </a:solidFill>
            </a:endParaRPr>
          </a:p>
          <a:p>
            <a:pPr algn="just"/>
            <a:r>
              <a:rPr lang="es-PE" b="1" dirty="0">
                <a:solidFill>
                  <a:srgbClr val="0070C0"/>
                </a:solidFill>
                <a:effectLst>
                  <a:outerShdw blurRad="50800" dist="38100" dir="5400000" algn="t">
                    <a:srgbClr val="000000">
                      <a:alpha val="40000"/>
                    </a:srgbClr>
                  </a:outerShdw>
                </a:effectLst>
              </a:rPr>
              <a:t>AÑO 2019</a:t>
            </a:r>
            <a:endParaRPr lang="es-PE" dirty="0">
              <a:solidFill>
                <a:srgbClr val="0070C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2" y="2607126"/>
            <a:ext cx="1934740" cy="276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153" y="1353860"/>
            <a:ext cx="2105215" cy="168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872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dirty="0" smtClean="0"/>
              <a:t>Red Asistencial Ucayali</a:t>
            </a:r>
            <a:endParaRPr lang="es-ES" dirty="0"/>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9</a:t>
            </a:fld>
            <a:endParaRPr lang="es-ES"/>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288" t="4267" r="17111" b="10577"/>
          <a:stretch/>
        </p:blipFill>
        <p:spPr bwMode="auto">
          <a:xfrm>
            <a:off x="6820920" y="4005064"/>
            <a:ext cx="1883288" cy="2444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591328" y="1484784"/>
            <a:ext cx="6229592" cy="4031873"/>
          </a:xfrm>
          <a:prstGeom prst="rect">
            <a:avLst/>
          </a:prstGeom>
        </p:spPr>
        <p:txBody>
          <a:bodyPr wrap="square">
            <a:spAutoFit/>
          </a:bodyPr>
          <a:lstStyle/>
          <a:p>
            <a:pPr marL="342900" indent="-342900" algn="just">
              <a:buFont typeface="+mj-lt"/>
              <a:buAutoNum type="arabicPeriod"/>
            </a:pPr>
            <a:r>
              <a:rPr lang="es-PE" sz="1600" dirty="0" smtClean="0">
                <a:solidFill>
                  <a:srgbClr val="0070C0"/>
                </a:solidFill>
              </a:rPr>
              <a:t>Revisar la programación asistencial y ejecutar por áreas competentes.</a:t>
            </a:r>
            <a:endParaRPr lang="es-PE" sz="1600" b="1" dirty="0" smtClean="0">
              <a:solidFill>
                <a:srgbClr val="0070C0"/>
              </a:solidFill>
            </a:endParaRPr>
          </a:p>
          <a:p>
            <a:pPr marL="342900" indent="-342900" algn="just">
              <a:buFont typeface="+mj-lt"/>
              <a:buAutoNum type="arabicPeriod"/>
            </a:pPr>
            <a:endParaRPr lang="es-PE" sz="1600" b="1" dirty="0">
              <a:solidFill>
                <a:srgbClr val="0070C0"/>
              </a:solidFill>
            </a:endParaRPr>
          </a:p>
          <a:p>
            <a:pPr marL="342900" indent="-342900" algn="just">
              <a:buFont typeface="+mj-lt"/>
              <a:buAutoNum type="arabicPeriod"/>
            </a:pPr>
            <a:r>
              <a:rPr lang="es-PE" sz="1600" dirty="0" smtClean="0">
                <a:solidFill>
                  <a:srgbClr val="0070C0"/>
                </a:solidFill>
              </a:rPr>
              <a:t>La programación de horas de cada una de los servicios debe estar en relación al horario de funcionamiento y/o disponibilidad de las salas.</a:t>
            </a:r>
          </a:p>
          <a:p>
            <a:pPr marL="342900" indent="-342900" algn="just">
              <a:buFont typeface="+mj-lt"/>
              <a:buAutoNum type="arabicPeriod"/>
            </a:pPr>
            <a:endParaRPr lang="es-PE" sz="1600" dirty="0">
              <a:solidFill>
                <a:srgbClr val="0070C0"/>
              </a:solidFill>
            </a:endParaRPr>
          </a:p>
          <a:p>
            <a:pPr marL="342900" indent="-342900" algn="just">
              <a:buFont typeface="+mj-lt"/>
              <a:buAutoNum type="arabicPeriod"/>
            </a:pPr>
            <a:r>
              <a:rPr lang="es-PE" sz="1600" dirty="0" smtClean="0">
                <a:solidFill>
                  <a:srgbClr val="0070C0"/>
                </a:solidFill>
              </a:rPr>
              <a:t>Establecer días fijos y consensuados con todos los grupos profesionales que intervienen en cada uno de los procedimientos, esto evitara perdida de horas programadas.</a:t>
            </a:r>
          </a:p>
          <a:p>
            <a:pPr marL="342900" indent="-342900" algn="just">
              <a:buFont typeface="+mj-lt"/>
              <a:buAutoNum type="arabicPeriod"/>
            </a:pPr>
            <a:endParaRPr lang="es-PE" sz="1600" b="1" dirty="0">
              <a:solidFill>
                <a:srgbClr val="0070C0"/>
              </a:solidFill>
            </a:endParaRPr>
          </a:p>
          <a:p>
            <a:pPr marL="342900" indent="-342900" algn="just">
              <a:buFont typeface="+mj-lt"/>
              <a:buAutoNum type="arabicPeriod"/>
            </a:pPr>
            <a:r>
              <a:rPr lang="es-PE" sz="1600" dirty="0">
                <a:solidFill>
                  <a:srgbClr val="0070C0"/>
                </a:solidFill>
              </a:rPr>
              <a:t>Que las áreas competentes de su Órgano Desconcentrado u Órgano Prestador Nacional realicen la revisión y monitoreo permanente de la programación asistencial y su ejecución de acuerdo a funciones establecidas en el Reglamento de Organización y Funciones.</a:t>
            </a:r>
          </a:p>
          <a:p>
            <a:pPr marL="342900" indent="-342900" algn="just">
              <a:buFont typeface="+mj-lt"/>
              <a:buAutoNum type="arabicPeriod"/>
            </a:pPr>
            <a:endParaRPr lang="es-PE" sz="1600" b="1" dirty="0" smtClean="0">
              <a:solidFill>
                <a:srgbClr val="0070C0"/>
              </a:solidFill>
            </a:endParaRPr>
          </a:p>
          <a:p>
            <a:pPr marL="342900" indent="-342900" algn="just">
              <a:buFont typeface="+mj-lt"/>
              <a:buAutoNum type="arabicPeriod"/>
            </a:pPr>
            <a:endParaRPr lang="es-PE" sz="1600" b="1" dirty="0">
              <a:solidFill>
                <a:srgbClr val="0070C0"/>
              </a:solidFill>
            </a:endParaRPr>
          </a:p>
        </p:txBody>
      </p:sp>
    </p:spTree>
    <p:extLst>
      <p:ext uri="{BB962C8B-B14F-4D97-AF65-F5344CB8AC3E}">
        <p14:creationId xmlns:p14="http://schemas.microsoft.com/office/powerpoint/2010/main" val="1030521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10</a:t>
            </a:fld>
            <a:endParaRPr lang="es-ES"/>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288" t="4267" r="17111" b="10577"/>
          <a:stretch/>
        </p:blipFill>
        <p:spPr bwMode="auto">
          <a:xfrm>
            <a:off x="6808008" y="4005064"/>
            <a:ext cx="1883288" cy="2444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730032" y="1340768"/>
            <a:ext cx="6077976" cy="3293209"/>
          </a:xfrm>
          <a:prstGeom prst="rect">
            <a:avLst/>
          </a:prstGeom>
        </p:spPr>
        <p:txBody>
          <a:bodyPr wrap="square">
            <a:spAutoFit/>
          </a:bodyPr>
          <a:lstStyle/>
          <a:p>
            <a:pPr marL="342900" indent="-342900" algn="just">
              <a:buFont typeface="+mj-lt"/>
              <a:buAutoNum type="arabicPeriod" startAt="5"/>
            </a:pPr>
            <a:r>
              <a:rPr lang="es-PE" sz="1600" dirty="0">
                <a:solidFill>
                  <a:srgbClr val="0070C0"/>
                </a:solidFill>
              </a:rPr>
              <a:t>Realizar la verificación del cumplimiento  de la programación y ejecución de las 150 horas ordinarias.</a:t>
            </a:r>
          </a:p>
          <a:p>
            <a:pPr marL="342900" indent="-342900" algn="just">
              <a:buFont typeface="+mj-lt"/>
              <a:buAutoNum type="arabicPeriod" startAt="5"/>
            </a:pPr>
            <a:endParaRPr lang="es-PE" sz="1600" dirty="0">
              <a:solidFill>
                <a:srgbClr val="0070C0"/>
              </a:solidFill>
            </a:endParaRPr>
          </a:p>
          <a:p>
            <a:pPr marL="342900" indent="-342900" algn="just">
              <a:buFont typeface="+mj-lt"/>
              <a:buAutoNum type="arabicPeriod" startAt="5"/>
            </a:pPr>
            <a:r>
              <a:rPr lang="es-PE" sz="1600" dirty="0">
                <a:solidFill>
                  <a:srgbClr val="0070C0"/>
                </a:solidFill>
              </a:rPr>
              <a:t>Realizar el monitoreo y verificación de que las horas ordinarias y extras sean efectivas con producción.</a:t>
            </a:r>
          </a:p>
          <a:p>
            <a:pPr marL="342900" indent="-342900" algn="just">
              <a:buFont typeface="+mj-lt"/>
              <a:buAutoNum type="arabicPeriod" startAt="5"/>
            </a:pPr>
            <a:endParaRPr lang="es-PE" sz="1600" dirty="0" smtClean="0">
              <a:solidFill>
                <a:srgbClr val="0070C0"/>
              </a:solidFill>
            </a:endParaRPr>
          </a:p>
          <a:p>
            <a:pPr marL="342900" indent="-342900" algn="just">
              <a:buFont typeface="+mj-lt"/>
              <a:buAutoNum type="arabicPeriod" startAt="5"/>
            </a:pPr>
            <a:r>
              <a:rPr lang="es-PE" sz="1600" dirty="0" smtClean="0">
                <a:solidFill>
                  <a:srgbClr val="0070C0"/>
                </a:solidFill>
              </a:rPr>
              <a:t>Los pagos de la ejecución de las horas extraordinarias deben ser posterior a la verificación de producción de cada personal.</a:t>
            </a:r>
          </a:p>
          <a:p>
            <a:pPr marL="342900" indent="-342900" algn="just">
              <a:buFont typeface="+mj-lt"/>
              <a:buAutoNum type="arabicPeriod" startAt="5"/>
            </a:pPr>
            <a:endParaRPr lang="es-PE" sz="1600" dirty="0">
              <a:solidFill>
                <a:srgbClr val="0070C0"/>
              </a:solidFill>
            </a:endParaRPr>
          </a:p>
          <a:p>
            <a:pPr marL="342900" indent="-342900" algn="just">
              <a:buFont typeface="+mj-lt"/>
              <a:buAutoNum type="arabicPeriod" startAt="5"/>
            </a:pPr>
            <a:r>
              <a:rPr lang="es-PE" sz="1600" dirty="0" smtClean="0">
                <a:solidFill>
                  <a:srgbClr val="0070C0"/>
                </a:solidFill>
              </a:rPr>
              <a:t>La programación de horas ordinarias y extraordinarias deben ser prioritariamente para actividades netamente asistenciales, para disminuir el diferimiento de citas, lista de espera quirúrgica y áreas criticas.</a:t>
            </a:r>
            <a:endParaRPr lang="es-PE" sz="1600" dirty="0">
              <a:solidFill>
                <a:srgbClr val="0070C0"/>
              </a:solidFill>
            </a:endParaRPr>
          </a:p>
        </p:txBody>
      </p:sp>
    </p:spTree>
    <p:extLst>
      <p:ext uri="{BB962C8B-B14F-4D97-AF65-F5344CB8AC3E}">
        <p14:creationId xmlns:p14="http://schemas.microsoft.com/office/powerpoint/2010/main" val="30215104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11</a:t>
            </a:fld>
            <a:endParaRPr lang="es-ES"/>
          </a:p>
        </p:txBody>
      </p:sp>
      <p:sp>
        <p:nvSpPr>
          <p:cNvPr id="7" name="6 Rectángulo"/>
          <p:cNvSpPr/>
          <p:nvPr/>
        </p:nvSpPr>
        <p:spPr>
          <a:xfrm>
            <a:off x="1043608" y="1988840"/>
            <a:ext cx="7128792"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57250" indent="-857250" algn="ctr">
              <a:buFont typeface="+mj-lt"/>
              <a:buAutoNum type="romanUcPeriod" startAt="4"/>
            </a:pPr>
            <a:r>
              <a:rPr lang="es-E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MARCO NORMATIVO</a:t>
            </a:r>
            <a:endParaRPr lang="es-E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206" b="7169"/>
          <a:stretch/>
        </p:blipFill>
        <p:spPr bwMode="auto">
          <a:xfrm>
            <a:off x="2640632" y="2996952"/>
            <a:ext cx="3934744" cy="196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26372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12</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2240598938"/>
              </p:ext>
            </p:extLst>
          </p:nvPr>
        </p:nvGraphicFramePr>
        <p:xfrm>
          <a:off x="1547664" y="2420888"/>
          <a:ext cx="6096000" cy="1854200"/>
        </p:xfrm>
        <a:graphic>
          <a:graphicData uri="http://schemas.openxmlformats.org/drawingml/2006/table">
            <a:tbl>
              <a:tblPr firstRow="1" bandRow="1">
                <a:tableStyleId>{5FD0F851-EC5A-4D38-B0AD-8093EC10F338}</a:tableStyleId>
              </a:tblPr>
              <a:tblGrid>
                <a:gridCol w="6096000"/>
              </a:tblGrid>
              <a:tr h="370840">
                <a:tc>
                  <a:txBody>
                    <a:bodyPr/>
                    <a:lstStyle/>
                    <a:p>
                      <a:r>
                        <a:rPr lang="es-PE" sz="1600" b="0" dirty="0" smtClean="0">
                          <a:solidFill>
                            <a:srgbClr val="0070C0"/>
                          </a:solidFill>
                        </a:rPr>
                        <a:t>a) Resolución de Gerencia General N° 428-GG-ESSSALUD-2015.</a:t>
                      </a:r>
                      <a:endParaRPr lang="es-PE" sz="1600" b="0" dirty="0">
                        <a:solidFill>
                          <a:srgbClr val="0070C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600" b="0" dirty="0" smtClean="0">
                          <a:solidFill>
                            <a:srgbClr val="0070C0"/>
                          </a:solidFill>
                        </a:rPr>
                        <a:t>b) Resolución de Gerencia General N° 689-GG-ESSSALUD-2015.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600" b="0" dirty="0" smtClean="0">
                          <a:solidFill>
                            <a:srgbClr val="0070C0"/>
                          </a:solidFill>
                        </a:rPr>
                        <a:t>c) Resolución de Gerencia General N° 1120-GG-ESSSALUD-2015.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600" b="0" dirty="0" smtClean="0">
                          <a:solidFill>
                            <a:srgbClr val="0070C0"/>
                          </a:solidFill>
                        </a:rPr>
                        <a:t>d) Resolución de Gerencia General N° 427-GG-ESSSALUD-2015.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600" b="0" dirty="0" smtClean="0">
                          <a:solidFill>
                            <a:srgbClr val="0070C0"/>
                          </a:solidFill>
                        </a:rPr>
                        <a:t>e) Circular N°140-GCOP-ESSALUD-2017.</a:t>
                      </a:r>
                    </a:p>
                  </a:txBody>
                  <a:tcPr/>
                </a:tc>
              </a:tr>
            </a:tbl>
          </a:graphicData>
        </a:graphic>
      </p:graphicFrame>
    </p:spTree>
    <p:extLst>
      <p:ext uri="{BB962C8B-B14F-4D97-AF65-F5344CB8AC3E}">
        <p14:creationId xmlns:p14="http://schemas.microsoft.com/office/powerpoint/2010/main" val="40846367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13</a:t>
            </a:fld>
            <a:endParaRPr lang="es-ES"/>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988840"/>
            <a:ext cx="3608917" cy="232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9179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73456" y="1196752"/>
            <a:ext cx="2070503" cy="400110"/>
          </a:xfrm>
          <a:prstGeom prst="rect">
            <a:avLst/>
          </a:prstGeom>
        </p:spPr>
        <p:txBody>
          <a:bodyPr wrap="none">
            <a:spAutoFit/>
          </a:bodyPr>
          <a:lstStyle/>
          <a:p>
            <a:pPr algn="just"/>
            <a:r>
              <a:rPr lang="es-PE" sz="2000" b="1" dirty="0" smtClean="0">
                <a:solidFill>
                  <a:srgbClr val="0070C0"/>
                </a:solidFill>
              </a:rPr>
              <a:t>I. INTRODUCCION</a:t>
            </a:r>
            <a:endParaRPr lang="es-PE" sz="2000" dirty="0">
              <a:solidFill>
                <a:srgbClr val="0070C0"/>
              </a:solidFill>
            </a:endParaRPr>
          </a:p>
        </p:txBody>
      </p:sp>
      <p:sp>
        <p:nvSpPr>
          <p:cNvPr id="3" name="2 Rectángulo"/>
          <p:cNvSpPr/>
          <p:nvPr/>
        </p:nvSpPr>
        <p:spPr>
          <a:xfrm>
            <a:off x="829177" y="1916831"/>
            <a:ext cx="7629808" cy="830997"/>
          </a:xfrm>
          <a:prstGeom prst="rect">
            <a:avLst/>
          </a:prstGeom>
        </p:spPr>
        <p:txBody>
          <a:bodyPr wrap="square">
            <a:spAutoFit/>
          </a:bodyPr>
          <a:lstStyle/>
          <a:p>
            <a:pPr algn="just"/>
            <a:r>
              <a:rPr lang="es-PE" sz="1600" dirty="0" smtClean="0">
                <a:solidFill>
                  <a:srgbClr val="0070C0"/>
                </a:solidFill>
              </a:rPr>
              <a:t>En relación al asunto y documentos de las referencias, comunicarles que en el marco de lo establecido en la normatividad vigente de esta Gerencia, se ha observado que </a:t>
            </a:r>
            <a:r>
              <a:rPr lang="es-PE" sz="1600" b="1" dirty="0" smtClean="0">
                <a:solidFill>
                  <a:srgbClr val="0070C0"/>
                </a:solidFill>
              </a:rPr>
              <a:t>existen distorsiones en la programación asistencial ordinaria </a:t>
            </a:r>
            <a:r>
              <a:rPr lang="es-PE" sz="1600" dirty="0" smtClean="0">
                <a:solidFill>
                  <a:srgbClr val="0070C0"/>
                </a:solidFill>
              </a:rPr>
              <a:t>lo que esta generando: </a:t>
            </a:r>
            <a:endParaRPr lang="es-PE" sz="1600" dirty="0">
              <a:solidFill>
                <a:srgbClr val="0070C0"/>
              </a:solidFill>
            </a:endParaRPr>
          </a:p>
        </p:txBody>
      </p:sp>
      <p:sp>
        <p:nvSpPr>
          <p:cNvPr id="6" name="5 Marcador de fecha"/>
          <p:cNvSpPr>
            <a:spLocks noGrp="1"/>
          </p:cNvSpPr>
          <p:nvPr>
            <p:ph type="dt" sz="half" idx="10"/>
          </p:nvPr>
        </p:nvSpPr>
        <p:spPr/>
        <p:txBody>
          <a:bodyPr/>
          <a:lstStyle/>
          <a:p>
            <a:r>
              <a:rPr lang="es-PE" dirty="0" smtClean="0"/>
              <a:t>24.07.19</a:t>
            </a:r>
            <a:endParaRPr lang="es-ES" dirty="0"/>
          </a:p>
        </p:txBody>
      </p:sp>
      <p:sp>
        <p:nvSpPr>
          <p:cNvPr id="7" name="6 Marcador de pie de página"/>
          <p:cNvSpPr>
            <a:spLocks noGrp="1"/>
          </p:cNvSpPr>
          <p:nvPr>
            <p:ph type="ftr" sz="quarter" idx="11"/>
          </p:nvPr>
        </p:nvSpPr>
        <p:spPr/>
        <p:txBody>
          <a:bodyPr/>
          <a:lstStyle/>
          <a:p>
            <a:r>
              <a:rPr lang="es-ES" dirty="0" smtClean="0"/>
              <a:t>Red Asistencial Ucayali</a:t>
            </a:r>
            <a:endParaRPr lang="es-ES" dirty="0"/>
          </a:p>
        </p:txBody>
      </p:sp>
      <p:sp>
        <p:nvSpPr>
          <p:cNvPr id="8" name="7 Marcador de número de diapositiva"/>
          <p:cNvSpPr>
            <a:spLocks noGrp="1"/>
          </p:cNvSpPr>
          <p:nvPr>
            <p:ph type="sldNum" sz="quarter" idx="12"/>
          </p:nvPr>
        </p:nvSpPr>
        <p:spPr/>
        <p:txBody>
          <a:bodyPr/>
          <a:lstStyle/>
          <a:p>
            <a:fld id="{811D7D0E-E8DB-4A41-9E2F-7605E005E4C6}" type="slidenum">
              <a:rPr lang="es-ES" smtClean="0"/>
              <a:pPr/>
              <a:t>1</a:t>
            </a:fld>
            <a:endParaRPr lang="es-ES"/>
          </a:p>
        </p:txBody>
      </p:sp>
      <p:sp>
        <p:nvSpPr>
          <p:cNvPr id="9" name="8 Rectángulo"/>
          <p:cNvSpPr/>
          <p:nvPr/>
        </p:nvSpPr>
        <p:spPr>
          <a:xfrm>
            <a:off x="1043608" y="3140968"/>
            <a:ext cx="5544616" cy="1815882"/>
          </a:xfrm>
          <a:prstGeom prst="rect">
            <a:avLst/>
          </a:prstGeom>
        </p:spPr>
        <p:txBody>
          <a:bodyPr wrap="square">
            <a:spAutoFit/>
          </a:bodyPr>
          <a:lstStyle/>
          <a:p>
            <a:pPr marL="285750" indent="-285750" algn="just">
              <a:buFont typeface="Wingdings" panose="05000000000000000000" pitchFamily="2" charset="2"/>
              <a:buChar char="v"/>
            </a:pPr>
            <a:r>
              <a:rPr lang="es-PE" sz="1600" dirty="0" smtClean="0">
                <a:solidFill>
                  <a:srgbClr val="0070C0"/>
                </a:solidFill>
              </a:rPr>
              <a:t>Disminución de horas disponibles para la atención de la demanda.</a:t>
            </a:r>
          </a:p>
          <a:p>
            <a:pPr marL="285750" indent="-285750" algn="just">
              <a:buFont typeface="Wingdings" panose="05000000000000000000" pitchFamily="2" charset="2"/>
              <a:buChar char="v"/>
            </a:pPr>
            <a:endParaRPr lang="es-PE" sz="1600" dirty="0" smtClean="0">
              <a:solidFill>
                <a:srgbClr val="0070C0"/>
              </a:solidFill>
            </a:endParaRPr>
          </a:p>
          <a:p>
            <a:pPr marL="285750" indent="-285750" algn="just">
              <a:buFont typeface="Wingdings" panose="05000000000000000000" pitchFamily="2" charset="2"/>
              <a:buChar char="v"/>
            </a:pPr>
            <a:r>
              <a:rPr lang="es-PE" sz="1600" dirty="0" smtClean="0">
                <a:solidFill>
                  <a:srgbClr val="0070C0"/>
                </a:solidFill>
              </a:rPr>
              <a:t>Incremento en el requerimiento de horas extraordinarias lo cual  impacta en forma negativa en dar una prestación de salud oportuna y de calidad al asegurado y a sus derecho ambientes.</a:t>
            </a:r>
            <a:endParaRPr lang="es-PE" sz="1600" dirty="0">
              <a:solidFill>
                <a:srgbClr val="0070C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25" t="7511" r="19694" b="8326"/>
          <a:stretch/>
        </p:blipFill>
        <p:spPr bwMode="auto">
          <a:xfrm>
            <a:off x="6588224" y="3717032"/>
            <a:ext cx="1852489" cy="2519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7205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2</a:t>
            </a:fld>
            <a:endParaRPr lang="es-ES"/>
          </a:p>
        </p:txBody>
      </p:sp>
      <p:sp>
        <p:nvSpPr>
          <p:cNvPr id="7" name="6 Rectángulo"/>
          <p:cNvSpPr/>
          <p:nvPr/>
        </p:nvSpPr>
        <p:spPr>
          <a:xfrm>
            <a:off x="395536" y="1844824"/>
            <a:ext cx="8424936" cy="144655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II. LAS DISTORCIONES OBSERVADAS SON LAS SIGUIENTES:</a:t>
            </a:r>
            <a:endParaRPr lang="es-E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533" t="12089" r="13378" b="8622"/>
          <a:stretch/>
        </p:blipFill>
        <p:spPr bwMode="auto">
          <a:xfrm>
            <a:off x="3420436" y="3500864"/>
            <a:ext cx="2375136" cy="276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6497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3</a:t>
            </a:fld>
            <a:endParaRPr lang="es-ES"/>
          </a:p>
        </p:txBody>
      </p:sp>
      <p:sp>
        <p:nvSpPr>
          <p:cNvPr id="7" name="6 Rectángulo"/>
          <p:cNvSpPr/>
          <p:nvPr/>
        </p:nvSpPr>
        <p:spPr>
          <a:xfrm>
            <a:off x="899592" y="1700808"/>
            <a:ext cx="5040560" cy="1323439"/>
          </a:xfrm>
          <a:prstGeom prst="rect">
            <a:avLst/>
          </a:prstGeom>
        </p:spPr>
        <p:txBody>
          <a:bodyPr wrap="square">
            <a:spAutoFit/>
          </a:bodyPr>
          <a:lstStyle/>
          <a:p>
            <a:pPr marL="342900" indent="-342900" algn="just">
              <a:buFont typeface="+mj-lt"/>
              <a:buAutoNum type="arabicPeriod"/>
            </a:pPr>
            <a:r>
              <a:rPr lang="es-PE" sz="1600" dirty="0">
                <a:solidFill>
                  <a:srgbClr val="0070C0"/>
                </a:solidFill>
              </a:rPr>
              <a:t>La programación de horas ordinarias debe ser de </a:t>
            </a:r>
            <a:r>
              <a:rPr lang="es-PE" sz="1600" b="1" dirty="0">
                <a:solidFill>
                  <a:srgbClr val="0070C0"/>
                </a:solidFill>
              </a:rPr>
              <a:t>150 HORAS MENSUALES.</a:t>
            </a:r>
            <a:r>
              <a:rPr lang="es-PE" sz="1600" dirty="0">
                <a:solidFill>
                  <a:srgbClr val="0070C0"/>
                </a:solidFill>
              </a:rPr>
              <a:t> No debe existir programación de horas ordinarias menor a </a:t>
            </a:r>
            <a:r>
              <a:rPr lang="es-PE" sz="1600" dirty="0" smtClean="0">
                <a:solidFill>
                  <a:srgbClr val="0070C0"/>
                </a:solidFill>
              </a:rPr>
              <a:t>lo </a:t>
            </a:r>
            <a:r>
              <a:rPr lang="es-PE" sz="1600" dirty="0">
                <a:solidFill>
                  <a:srgbClr val="0070C0"/>
                </a:solidFill>
              </a:rPr>
              <a:t>establecido, se ha observado que se viene programando jornadas de </a:t>
            </a:r>
            <a:r>
              <a:rPr lang="es-PE" sz="1600" b="1" dirty="0">
                <a:solidFill>
                  <a:srgbClr val="0070C0"/>
                </a:solidFill>
              </a:rPr>
              <a:t>132 y 142 horas.</a:t>
            </a:r>
          </a:p>
        </p:txBody>
      </p:sp>
      <p:sp>
        <p:nvSpPr>
          <p:cNvPr id="8" name="7 Rectángulo"/>
          <p:cNvSpPr/>
          <p:nvPr/>
        </p:nvSpPr>
        <p:spPr>
          <a:xfrm>
            <a:off x="1259632" y="3380250"/>
            <a:ext cx="3619902" cy="107721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 las 8 y 18 horas </a:t>
            </a:r>
          </a:p>
          <a:p>
            <a:pPr algn="ctr"/>
            <a:r>
              <a:rPr lang="es-E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 sobran…</a:t>
            </a:r>
            <a:endParaRPr lang="es-E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9 Rectángulo"/>
          <p:cNvSpPr/>
          <p:nvPr/>
        </p:nvSpPr>
        <p:spPr>
          <a:xfrm>
            <a:off x="5208890" y="5468080"/>
            <a:ext cx="3327899"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…¿Dónde ESTAN?</a:t>
            </a:r>
            <a:endParaRPr lang="es-E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228" r="15374"/>
          <a:stretch/>
        </p:blipFill>
        <p:spPr bwMode="auto">
          <a:xfrm>
            <a:off x="5940152" y="2110338"/>
            <a:ext cx="1865376" cy="3357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1526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4</a:t>
            </a:fld>
            <a:endParaRPr lang="es-ES"/>
          </a:p>
        </p:txBody>
      </p:sp>
      <p:sp>
        <p:nvSpPr>
          <p:cNvPr id="7" name="6 Rectángulo"/>
          <p:cNvSpPr/>
          <p:nvPr/>
        </p:nvSpPr>
        <p:spPr>
          <a:xfrm>
            <a:off x="2299368" y="1844824"/>
            <a:ext cx="6182816" cy="3046988"/>
          </a:xfrm>
          <a:prstGeom prst="rect">
            <a:avLst/>
          </a:prstGeom>
        </p:spPr>
        <p:txBody>
          <a:bodyPr wrap="square">
            <a:spAutoFit/>
          </a:bodyPr>
          <a:lstStyle/>
          <a:p>
            <a:pPr marL="342900" indent="-342900" algn="just">
              <a:buFont typeface="+mj-lt"/>
              <a:buAutoNum type="arabicPeriod" startAt="2"/>
            </a:pPr>
            <a:endParaRPr lang="es-PE" sz="1600" b="1" dirty="0">
              <a:solidFill>
                <a:srgbClr val="0070C0"/>
              </a:solidFill>
            </a:endParaRPr>
          </a:p>
          <a:p>
            <a:pPr marL="342900" indent="-342900" algn="just">
              <a:buFont typeface="+mj-lt"/>
              <a:buAutoNum type="arabicPeriod" startAt="2"/>
            </a:pPr>
            <a:r>
              <a:rPr lang="es-PE" sz="1600" dirty="0" smtClean="0">
                <a:solidFill>
                  <a:srgbClr val="0070C0"/>
                </a:solidFill>
              </a:rPr>
              <a:t>Se observa que le personal generalmente esta siendo programado en actividad administrativa cuando existe una brecha de personal asistencial y que además requieren jornada laboral extraordinaria, lo cual esta prohibido.</a:t>
            </a:r>
          </a:p>
          <a:p>
            <a:pPr marL="342900" indent="-342900" algn="just">
              <a:buFont typeface="+mj-lt"/>
              <a:buAutoNum type="arabicPeriod" startAt="2"/>
            </a:pPr>
            <a:endParaRPr lang="es-PE" sz="1600" b="1" dirty="0">
              <a:solidFill>
                <a:srgbClr val="0070C0"/>
              </a:solidFill>
            </a:endParaRPr>
          </a:p>
          <a:p>
            <a:pPr marL="342900" indent="-342900" algn="just">
              <a:buFont typeface="+mj-lt"/>
              <a:buAutoNum type="arabicPeriod" startAt="2"/>
            </a:pPr>
            <a:r>
              <a:rPr lang="es-PE" sz="1600" dirty="0" smtClean="0">
                <a:solidFill>
                  <a:srgbClr val="0070C0"/>
                </a:solidFill>
              </a:rPr>
              <a:t>El numero de horas programadas ordinarias en cada uno de los servicios debe estar acorde con el numero de camas, porcentaje de ocupación y horario de funcionamiento.</a:t>
            </a:r>
          </a:p>
          <a:p>
            <a:pPr marL="342900" indent="-342900" algn="just">
              <a:buFont typeface="+mj-lt"/>
              <a:buAutoNum type="arabicPeriod" startAt="2"/>
            </a:pPr>
            <a:endParaRPr lang="es-PE" sz="1600" dirty="0">
              <a:solidFill>
                <a:srgbClr val="0070C0"/>
              </a:solidFill>
            </a:endParaRPr>
          </a:p>
          <a:p>
            <a:pPr marL="342900" indent="-342900" algn="just">
              <a:buFont typeface="+mj-lt"/>
              <a:buAutoNum type="arabicPeriod" startAt="2"/>
            </a:pPr>
            <a:r>
              <a:rPr lang="es-PE" sz="1600" dirty="0" smtClean="0">
                <a:solidFill>
                  <a:srgbClr val="0070C0"/>
                </a:solidFill>
              </a:rPr>
              <a:t>No se deben realizar cambios en la programación asistencial en horas ordinarias para programar horas administrativas.</a:t>
            </a:r>
            <a:endParaRPr lang="es-PE" sz="1600" dirty="0">
              <a:solidFill>
                <a:srgbClr val="0070C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28" y="1046632"/>
            <a:ext cx="1635200" cy="53285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819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a:xfrm>
            <a:off x="1727684" y="6525344"/>
            <a:ext cx="6552728" cy="200055"/>
          </a:xfrm>
        </p:spPr>
        <p:txBody>
          <a:bodyPr/>
          <a:lstStyle/>
          <a:p>
            <a:r>
              <a:rPr lang="es-ES" dirty="0" smtClean="0"/>
              <a:t>Red Asistencial Ucayali</a:t>
            </a:r>
            <a:endParaRPr lang="es-ES" dirty="0"/>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5</a:t>
            </a:fld>
            <a:endParaRPr lang="es-ES"/>
          </a:p>
        </p:txBody>
      </p:sp>
      <p:sp>
        <p:nvSpPr>
          <p:cNvPr id="7" name="6 Rectángulo"/>
          <p:cNvSpPr/>
          <p:nvPr/>
        </p:nvSpPr>
        <p:spPr>
          <a:xfrm>
            <a:off x="1259632" y="1412775"/>
            <a:ext cx="6552728" cy="1323439"/>
          </a:xfrm>
          <a:prstGeom prst="rect">
            <a:avLst/>
          </a:prstGeom>
        </p:spPr>
        <p:txBody>
          <a:bodyPr wrap="square">
            <a:spAutoFit/>
          </a:bodyPr>
          <a:lstStyle/>
          <a:p>
            <a:pPr marL="342900" indent="-342900" algn="just">
              <a:buFont typeface="+mj-lt"/>
              <a:buAutoNum type="arabicPeriod" startAt="5"/>
            </a:pPr>
            <a:r>
              <a:rPr lang="es-PE" sz="1600" dirty="0">
                <a:solidFill>
                  <a:srgbClr val="0070C0"/>
                </a:solidFill>
              </a:rPr>
              <a:t>En los profesionales no médicos se registra solo la asistencia en horas ordinarias (marcación) y la jornada laboral extraordinaria solo se lleva el control con los partes de asistencia, por lo que </a:t>
            </a:r>
            <a:r>
              <a:rPr lang="es-PE" sz="1600" b="1" dirty="0">
                <a:solidFill>
                  <a:srgbClr val="0070C0"/>
                </a:solidFill>
              </a:rPr>
              <a:t>se exhorta a ustedes como gerentes o Directores que impulsen que la marcación se realice al inicio y termino de la jornada laboral extraordinaria.</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17194"/>
            <a:ext cx="2799974" cy="1895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1849592" y="5157192"/>
            <a:ext cx="154882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INICIO</a:t>
            </a:r>
            <a:endParaRPr lang="es-E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364" t="12401" r="3067" b="13566"/>
          <a:stretch/>
        </p:blipFill>
        <p:spPr bwMode="auto">
          <a:xfrm>
            <a:off x="5025932" y="3086029"/>
            <a:ext cx="2520280" cy="197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5141125" y="5157192"/>
            <a:ext cx="2246128"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TERMINO</a:t>
            </a:r>
            <a:endParaRPr lang="es-E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8 Rectángulo"/>
          <p:cNvSpPr/>
          <p:nvPr/>
        </p:nvSpPr>
        <p:spPr>
          <a:xfrm>
            <a:off x="5292080" y="3429000"/>
            <a:ext cx="972109" cy="43204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4:00pm</a:t>
            </a:r>
            <a:endParaRPr lang="es-PE" dirty="0">
              <a:solidFill>
                <a:schemeClr val="tx1"/>
              </a:solidFill>
            </a:endParaRPr>
          </a:p>
        </p:txBody>
      </p:sp>
    </p:spTree>
    <p:extLst>
      <p:ext uri="{BB962C8B-B14F-4D97-AF65-F5344CB8AC3E}">
        <p14:creationId xmlns:p14="http://schemas.microsoft.com/office/powerpoint/2010/main" val="26496815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6</a:t>
            </a:fld>
            <a:endParaRPr lang="es-ES"/>
          </a:p>
        </p:txBody>
      </p:sp>
      <p:sp>
        <p:nvSpPr>
          <p:cNvPr id="8" name="7 Rectángulo"/>
          <p:cNvSpPr/>
          <p:nvPr/>
        </p:nvSpPr>
        <p:spPr>
          <a:xfrm>
            <a:off x="2323000" y="1046632"/>
            <a:ext cx="6182816" cy="5262979"/>
          </a:xfrm>
          <a:prstGeom prst="rect">
            <a:avLst/>
          </a:prstGeom>
        </p:spPr>
        <p:txBody>
          <a:bodyPr wrap="square">
            <a:spAutoFit/>
          </a:bodyPr>
          <a:lstStyle/>
          <a:p>
            <a:pPr marL="342900" indent="-342900" algn="just">
              <a:buFont typeface="+mj-lt"/>
              <a:buAutoNum type="arabicPeriod" startAt="6"/>
            </a:pPr>
            <a:r>
              <a:rPr lang="es-PE" sz="1600" dirty="0" smtClean="0">
                <a:solidFill>
                  <a:srgbClr val="0070C0"/>
                </a:solidFill>
              </a:rPr>
              <a:t>La jornada laboral extraordinaria programada para realizar labor asistencial en un determinado servicio, </a:t>
            </a:r>
            <a:r>
              <a:rPr lang="es-PE" sz="1600" b="1" dirty="0" smtClean="0">
                <a:solidFill>
                  <a:srgbClr val="0070C0"/>
                </a:solidFill>
              </a:rPr>
              <a:t>no deben ser usadas para actividad o servicio no programado, </a:t>
            </a:r>
            <a:r>
              <a:rPr lang="es-PE" sz="1600" dirty="0" smtClean="0">
                <a:solidFill>
                  <a:srgbClr val="0070C0"/>
                </a:solidFill>
              </a:rPr>
              <a:t>salvo excepciones o contingencias que deberán ser sustentadas bajo responsabilidad de los jefes de servicios.</a:t>
            </a:r>
            <a:endParaRPr lang="es-PE" sz="1600" b="1" dirty="0" smtClean="0">
              <a:solidFill>
                <a:srgbClr val="0070C0"/>
              </a:solidFill>
            </a:endParaRPr>
          </a:p>
          <a:p>
            <a:pPr marL="342900" indent="-342900" algn="just">
              <a:buFont typeface="+mj-lt"/>
              <a:buAutoNum type="arabicPeriod" startAt="6"/>
            </a:pPr>
            <a:endParaRPr lang="es-PE" sz="1600" b="1" dirty="0">
              <a:solidFill>
                <a:srgbClr val="0070C0"/>
              </a:solidFill>
            </a:endParaRPr>
          </a:p>
          <a:p>
            <a:pPr marL="342900" indent="-342900" algn="just">
              <a:buFont typeface="+mj-lt"/>
              <a:buAutoNum type="arabicPeriod" startAt="6"/>
            </a:pPr>
            <a:r>
              <a:rPr lang="es-PE" sz="1600" dirty="0" smtClean="0">
                <a:solidFill>
                  <a:srgbClr val="0070C0"/>
                </a:solidFill>
              </a:rPr>
              <a:t>La programación de horas ordinarias no debe reprogramarse para realizar actividades netamente administrativas.</a:t>
            </a:r>
          </a:p>
          <a:p>
            <a:pPr marL="342900" indent="-342900" algn="just">
              <a:buFont typeface="+mj-lt"/>
              <a:buAutoNum type="arabicPeriod" startAt="6"/>
            </a:pPr>
            <a:endParaRPr lang="es-PE" sz="1600" dirty="0">
              <a:solidFill>
                <a:srgbClr val="0070C0"/>
              </a:solidFill>
            </a:endParaRPr>
          </a:p>
          <a:p>
            <a:pPr marL="342900" indent="-342900" algn="just">
              <a:buFont typeface="+mj-lt"/>
              <a:buAutoNum type="arabicPeriod" startAt="6"/>
            </a:pPr>
            <a:r>
              <a:rPr lang="es-PE" sz="1600" dirty="0" smtClean="0">
                <a:solidFill>
                  <a:srgbClr val="0070C0"/>
                </a:solidFill>
              </a:rPr>
              <a:t>No debe programarse la participación del personal asistencial dentro la jornada ordinaria en comités que no tienen resolución de conformación, asimismo, no debe programarse la participación del personal asistencia dentro la jornada ordinaria en comités a los cuales no pertenecen, dado que ella genera menor disponibilidad de horas ordinarias para atención de los asegurados.</a:t>
            </a:r>
            <a:endParaRPr lang="es-PE" sz="1600" b="1" dirty="0" smtClean="0">
              <a:solidFill>
                <a:srgbClr val="0070C0"/>
              </a:solidFill>
            </a:endParaRPr>
          </a:p>
          <a:p>
            <a:pPr marL="342900" indent="-342900" algn="just">
              <a:buFont typeface="+mj-lt"/>
              <a:buAutoNum type="arabicPeriod" startAt="6"/>
            </a:pPr>
            <a:endParaRPr lang="es-PE" sz="1600" b="1" dirty="0">
              <a:solidFill>
                <a:srgbClr val="0070C0"/>
              </a:solidFill>
            </a:endParaRPr>
          </a:p>
          <a:p>
            <a:pPr marL="342900" indent="-342900" algn="just">
              <a:buFont typeface="+mj-lt"/>
              <a:buAutoNum type="arabicPeriod" startAt="6"/>
            </a:pPr>
            <a:r>
              <a:rPr lang="es-PE" sz="1600" dirty="0" smtClean="0">
                <a:solidFill>
                  <a:srgbClr val="0070C0"/>
                </a:solidFill>
              </a:rPr>
              <a:t>Se exhorta a </a:t>
            </a:r>
            <a:r>
              <a:rPr lang="es-PE" sz="1600" b="1" dirty="0" smtClean="0">
                <a:solidFill>
                  <a:srgbClr val="0070C0"/>
                </a:solidFill>
              </a:rPr>
              <a:t>cumplir con los indicadores de rendimientos establecidos para el profesional asistencia</a:t>
            </a:r>
            <a:r>
              <a:rPr lang="es-PE" sz="1600" dirty="0" smtClean="0">
                <a:solidFill>
                  <a:srgbClr val="0070C0"/>
                </a:solidFill>
              </a:rPr>
              <a:t>l, dado que el incumplimiento genera el riesgo de incremento de horas no productivas con afectación económica para la entidad y aumento de la demanda insatisfecha.</a:t>
            </a:r>
            <a:endParaRPr lang="es-PE" sz="1600" b="1" dirty="0" smtClean="0">
              <a:solidFill>
                <a:srgbClr val="0070C0"/>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018" t="5863" r="14758" b="4324"/>
          <a:stretch/>
        </p:blipFill>
        <p:spPr bwMode="auto">
          <a:xfrm>
            <a:off x="596722" y="1046631"/>
            <a:ext cx="1695126" cy="52629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9298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7</a:t>
            </a:fld>
            <a:endParaRPr lang="es-ES"/>
          </a:p>
        </p:txBody>
      </p:sp>
      <p:sp>
        <p:nvSpPr>
          <p:cNvPr id="8" name="7 Rectángulo"/>
          <p:cNvSpPr/>
          <p:nvPr/>
        </p:nvSpPr>
        <p:spPr>
          <a:xfrm>
            <a:off x="2323000" y="1046632"/>
            <a:ext cx="6182816" cy="4770537"/>
          </a:xfrm>
          <a:prstGeom prst="rect">
            <a:avLst/>
          </a:prstGeom>
        </p:spPr>
        <p:txBody>
          <a:bodyPr wrap="square">
            <a:spAutoFit/>
          </a:bodyPr>
          <a:lstStyle/>
          <a:p>
            <a:pPr marL="342900" indent="-342900" algn="just">
              <a:buFont typeface="+mj-lt"/>
              <a:buAutoNum type="arabicPeriod" startAt="10"/>
            </a:pPr>
            <a:r>
              <a:rPr lang="es-PE" sz="1600" dirty="0" smtClean="0">
                <a:solidFill>
                  <a:srgbClr val="0070C0"/>
                </a:solidFill>
              </a:rPr>
              <a:t>No se debe programar horas sanitarias en servicios diferentes a la consulta ambulatoria en cumplimiento estricto de la Ley de Trabajo Medico, promulgada mediante Decreto Legislativo N°559.</a:t>
            </a:r>
            <a:endParaRPr lang="es-PE" sz="1600" b="1" dirty="0" smtClean="0">
              <a:solidFill>
                <a:srgbClr val="0070C0"/>
              </a:solidFill>
            </a:endParaRPr>
          </a:p>
          <a:p>
            <a:pPr marL="342900" indent="-342900" algn="just">
              <a:buFont typeface="+mj-lt"/>
              <a:buAutoNum type="arabicPeriod" startAt="10"/>
            </a:pPr>
            <a:endParaRPr lang="es-PE" sz="1600" b="1" dirty="0">
              <a:solidFill>
                <a:srgbClr val="0070C0"/>
              </a:solidFill>
            </a:endParaRPr>
          </a:p>
          <a:p>
            <a:pPr marL="342900" indent="-342900" algn="just">
              <a:buFont typeface="+mj-lt"/>
              <a:buAutoNum type="arabicPeriod" startAt="10"/>
            </a:pPr>
            <a:r>
              <a:rPr lang="es-PE" sz="1600" dirty="0" smtClean="0">
                <a:solidFill>
                  <a:srgbClr val="0070C0"/>
                </a:solidFill>
              </a:rPr>
              <a:t>Debe existir coincidencia entre la distribución de turnos de Sala de Operaciones (disponibilidad de SOP por especialidad quirúrgica) y la programación asistencial del personal Medico. Por lo tanto, ninguna programación medica pueda hacerse en día distinto a la disponibilidad de sala de operaciones establecida para dicha especialidad.</a:t>
            </a:r>
          </a:p>
          <a:p>
            <a:pPr marL="342900" indent="-342900" algn="just">
              <a:buFont typeface="+mj-lt"/>
              <a:buAutoNum type="arabicPeriod" startAt="10"/>
            </a:pPr>
            <a:endParaRPr lang="es-PE" sz="1600" dirty="0">
              <a:solidFill>
                <a:srgbClr val="0070C0"/>
              </a:solidFill>
            </a:endParaRPr>
          </a:p>
          <a:p>
            <a:pPr marL="342900" indent="-342900" algn="just">
              <a:buFont typeface="+mj-lt"/>
              <a:buAutoNum type="arabicPeriod" startAt="10"/>
            </a:pPr>
            <a:r>
              <a:rPr lang="es-PE" sz="1600" dirty="0" smtClean="0">
                <a:solidFill>
                  <a:srgbClr val="0070C0"/>
                </a:solidFill>
              </a:rPr>
              <a:t>No se debe programar actividad administrativa en turnos completos de 06 horas a personal que no ocupa cargo administrativo.</a:t>
            </a:r>
            <a:endParaRPr lang="es-PE" sz="1600" b="1" dirty="0" smtClean="0">
              <a:solidFill>
                <a:srgbClr val="0070C0"/>
              </a:solidFill>
            </a:endParaRPr>
          </a:p>
          <a:p>
            <a:pPr marL="342900" indent="-342900" algn="just">
              <a:buFont typeface="+mj-lt"/>
              <a:buAutoNum type="arabicPeriod" startAt="10"/>
            </a:pPr>
            <a:endParaRPr lang="es-PE" sz="1600" b="1" dirty="0">
              <a:solidFill>
                <a:srgbClr val="0070C0"/>
              </a:solidFill>
            </a:endParaRPr>
          </a:p>
          <a:p>
            <a:pPr marL="342900" indent="-342900" algn="just">
              <a:buFont typeface="+mj-lt"/>
              <a:buAutoNum type="arabicPeriod" startAt="10"/>
            </a:pPr>
            <a:r>
              <a:rPr lang="es-PE" sz="1600" dirty="0" smtClean="0">
                <a:solidFill>
                  <a:srgbClr val="0070C0"/>
                </a:solidFill>
              </a:rPr>
              <a:t>No debería existir programación de turnos quirúrgicos para los profesionales médicos en los cuales no existe producción.</a:t>
            </a:r>
          </a:p>
          <a:p>
            <a:pPr marL="342900" indent="-342900" algn="just">
              <a:buFont typeface="+mj-lt"/>
              <a:buAutoNum type="arabicPeriod" startAt="10"/>
            </a:pPr>
            <a:endParaRPr lang="es-PE" sz="1600" dirty="0">
              <a:solidFill>
                <a:srgbClr val="0070C0"/>
              </a:solidFill>
            </a:endParaRPr>
          </a:p>
          <a:p>
            <a:pPr marL="342900" indent="-342900" algn="just">
              <a:buFont typeface="+mj-lt"/>
              <a:buAutoNum type="arabicPeriod" startAt="10"/>
            </a:pPr>
            <a:r>
              <a:rPr lang="es-PE" sz="1600" dirty="0" smtClean="0">
                <a:solidFill>
                  <a:srgbClr val="0070C0"/>
                </a:solidFill>
              </a:rPr>
              <a:t>No debe reportarse cirugías realizadas en horas extraordinarias cuando estas fueron realizadas en horas ordinarias.</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760" t="2076" r="22191" b="16109"/>
          <a:stretch/>
        </p:blipFill>
        <p:spPr bwMode="auto">
          <a:xfrm>
            <a:off x="611560" y="1046632"/>
            <a:ext cx="1736248" cy="495646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1443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PE" dirty="0" smtClean="0"/>
              <a:t>24.07.19</a:t>
            </a:r>
            <a:endParaRPr lang="es-ES" dirty="0"/>
          </a:p>
        </p:txBody>
      </p:sp>
      <p:sp>
        <p:nvSpPr>
          <p:cNvPr id="5" name="4 Marcador de pie de página"/>
          <p:cNvSpPr>
            <a:spLocks noGrp="1"/>
          </p:cNvSpPr>
          <p:nvPr>
            <p:ph type="ftr" sz="quarter" idx="11"/>
          </p:nvPr>
        </p:nvSpPr>
        <p:spPr/>
        <p:txBody>
          <a:bodyPr/>
          <a:lstStyle/>
          <a:p>
            <a:r>
              <a:rPr lang="es-ES" smtClean="0"/>
              <a:t>Red Asistencial Ucayali</a:t>
            </a:r>
            <a:endParaRPr lang="es-ES"/>
          </a:p>
        </p:txBody>
      </p:sp>
      <p:sp>
        <p:nvSpPr>
          <p:cNvPr id="6" name="5 Marcador de número de diapositiva"/>
          <p:cNvSpPr>
            <a:spLocks noGrp="1"/>
          </p:cNvSpPr>
          <p:nvPr>
            <p:ph type="sldNum" sz="quarter" idx="12"/>
          </p:nvPr>
        </p:nvSpPr>
        <p:spPr/>
        <p:txBody>
          <a:bodyPr/>
          <a:lstStyle/>
          <a:p>
            <a:fld id="{811D7D0E-E8DB-4A41-9E2F-7605E005E4C6}" type="slidenum">
              <a:rPr lang="es-ES" smtClean="0"/>
              <a:pPr/>
              <a:t>8</a:t>
            </a:fld>
            <a:endParaRPr lang="es-ES"/>
          </a:p>
        </p:txBody>
      </p:sp>
      <p:sp>
        <p:nvSpPr>
          <p:cNvPr id="7" name="6 Rectángulo"/>
          <p:cNvSpPr/>
          <p:nvPr/>
        </p:nvSpPr>
        <p:spPr>
          <a:xfrm>
            <a:off x="899592" y="1065382"/>
            <a:ext cx="7128792" cy="212365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57250" indent="-857250" algn="ctr">
              <a:buFont typeface="+mj-lt"/>
              <a:buAutoNum type="romanUcPeriod" startAt="3"/>
            </a:pPr>
            <a:r>
              <a:rPr lang="es-E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POR LO MENCIONADO SE INSTA A REALIZAR las nuevas disposiciones</a:t>
            </a:r>
            <a:endParaRPr lang="es-E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3140968"/>
            <a:ext cx="1934726" cy="327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4818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ciones EsSalud 17.04 [solo lectura]" id="{7C2C74A0-ACD3-42D5-B7A0-D7F01746964C}" vid="{2E958CF6-ABFC-491A-9F5C-3BD232610EC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Presentaciones EsSalud 17.04</Template>
  <TotalTime>9992</TotalTime>
  <Words>898</Words>
  <Application>Microsoft Office PowerPoint</Application>
  <PresentationFormat>Presentación en pantalla (4:3)</PresentationFormat>
  <Paragraphs>101</Paragraphs>
  <Slides>14</Slides>
  <Notes>2</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Repotenciamiento en Centros de Atención Primaria</dc:title>
  <dc:creator>Angelo Turcarelli</dc:creator>
  <cp:lastModifiedBy>CILIA GONZALES</cp:lastModifiedBy>
  <cp:revision>755</cp:revision>
  <cp:lastPrinted>2019-02-22T15:47:53Z</cp:lastPrinted>
  <dcterms:created xsi:type="dcterms:W3CDTF">2017-09-19T22:20:24Z</dcterms:created>
  <dcterms:modified xsi:type="dcterms:W3CDTF">2019-07-24T12:25:01Z</dcterms:modified>
</cp:coreProperties>
</file>