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1"/>
  </p:notesMasterIdLst>
  <p:sldIdLst>
    <p:sldId id="256" r:id="rId2"/>
    <p:sldId id="273" r:id="rId3"/>
    <p:sldId id="325" r:id="rId4"/>
    <p:sldId id="333" r:id="rId5"/>
    <p:sldId id="326" r:id="rId6"/>
    <p:sldId id="331" r:id="rId7"/>
    <p:sldId id="339" r:id="rId8"/>
    <p:sldId id="340" r:id="rId9"/>
    <p:sldId id="310" r:id="rId10"/>
  </p:sldIdLst>
  <p:sldSz cx="9144000" cy="6858000" type="screen4x3"/>
  <p:notesSz cx="6858000" cy="931386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34"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A9B1"/>
    <a:srgbClr val="F7FE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5" autoAdjust="0"/>
    <p:restoredTop sz="95461" autoAdjust="0"/>
  </p:normalViewPr>
  <p:slideViewPr>
    <p:cSldViewPr>
      <p:cViewPr>
        <p:scale>
          <a:sx n="80" d="100"/>
          <a:sy n="80" d="100"/>
        </p:scale>
        <p:origin x="-133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93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71800" cy="465693"/>
          </a:xfrm>
          <a:prstGeom prst="rect">
            <a:avLst/>
          </a:prstGeom>
        </p:spPr>
        <p:txBody>
          <a:bodyPr vert="horz" lIns="92446" tIns="46223" rIns="92446" bIns="46223" rtlCol="0"/>
          <a:lstStyle>
            <a:lvl1pPr algn="l">
              <a:defRPr sz="1200"/>
            </a:lvl1pPr>
          </a:lstStyle>
          <a:p>
            <a:endParaRPr lang="es-ES"/>
          </a:p>
        </p:txBody>
      </p:sp>
      <p:sp>
        <p:nvSpPr>
          <p:cNvPr id="3" name="2 Marcador de fecha"/>
          <p:cNvSpPr>
            <a:spLocks noGrp="1"/>
          </p:cNvSpPr>
          <p:nvPr>
            <p:ph type="dt" idx="1"/>
          </p:nvPr>
        </p:nvSpPr>
        <p:spPr>
          <a:xfrm>
            <a:off x="3884614" y="0"/>
            <a:ext cx="2971800" cy="465693"/>
          </a:xfrm>
          <a:prstGeom prst="rect">
            <a:avLst/>
          </a:prstGeom>
        </p:spPr>
        <p:txBody>
          <a:bodyPr vert="horz" lIns="92446" tIns="46223" rIns="92446" bIns="46223" rtlCol="0"/>
          <a:lstStyle>
            <a:lvl1pPr algn="r">
              <a:defRPr sz="1200"/>
            </a:lvl1pPr>
          </a:lstStyle>
          <a:p>
            <a:fld id="{ACDF08CB-2939-49BA-BAC3-52591522C3E8}" type="datetimeFigureOut">
              <a:rPr lang="es-ES" smtClean="0"/>
              <a:pPr/>
              <a:t>04/12/2019</a:t>
            </a:fld>
            <a:endParaRPr lang="es-ES"/>
          </a:p>
        </p:txBody>
      </p:sp>
      <p:sp>
        <p:nvSpPr>
          <p:cNvPr id="4" name="3 Marcador de imagen de diapositiva"/>
          <p:cNvSpPr>
            <a:spLocks noGrp="1" noRot="1" noChangeAspect="1"/>
          </p:cNvSpPr>
          <p:nvPr>
            <p:ph type="sldImg" idx="2"/>
          </p:nvPr>
        </p:nvSpPr>
        <p:spPr>
          <a:xfrm>
            <a:off x="1101725" y="698500"/>
            <a:ext cx="4656138" cy="3492500"/>
          </a:xfrm>
          <a:prstGeom prst="rect">
            <a:avLst/>
          </a:prstGeom>
          <a:noFill/>
          <a:ln w="12700">
            <a:solidFill>
              <a:prstClr val="black"/>
            </a:solidFill>
          </a:ln>
        </p:spPr>
        <p:txBody>
          <a:bodyPr vert="horz" lIns="92446" tIns="46223" rIns="92446" bIns="46223" rtlCol="0" anchor="ctr"/>
          <a:lstStyle/>
          <a:p>
            <a:endParaRPr lang="es-ES"/>
          </a:p>
        </p:txBody>
      </p:sp>
      <p:sp>
        <p:nvSpPr>
          <p:cNvPr id="5" name="4 Marcador de notas"/>
          <p:cNvSpPr>
            <a:spLocks noGrp="1"/>
          </p:cNvSpPr>
          <p:nvPr>
            <p:ph type="body" sz="quarter" idx="3"/>
          </p:nvPr>
        </p:nvSpPr>
        <p:spPr>
          <a:xfrm>
            <a:off x="685800" y="4424085"/>
            <a:ext cx="5486400" cy="4191239"/>
          </a:xfrm>
          <a:prstGeom prst="rect">
            <a:avLst/>
          </a:prstGeom>
        </p:spPr>
        <p:txBody>
          <a:bodyPr vert="horz" lIns="92446" tIns="46223" rIns="92446" bIns="46223"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1" y="8846554"/>
            <a:ext cx="2971800" cy="465693"/>
          </a:xfrm>
          <a:prstGeom prst="rect">
            <a:avLst/>
          </a:prstGeom>
        </p:spPr>
        <p:txBody>
          <a:bodyPr vert="horz" lIns="92446" tIns="46223" rIns="92446" bIns="46223"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4" y="8846554"/>
            <a:ext cx="2971800" cy="465693"/>
          </a:xfrm>
          <a:prstGeom prst="rect">
            <a:avLst/>
          </a:prstGeom>
        </p:spPr>
        <p:txBody>
          <a:bodyPr vert="horz" lIns="92446" tIns="46223" rIns="92446" bIns="46223" rtlCol="0" anchor="b"/>
          <a:lstStyle>
            <a:lvl1pPr algn="r">
              <a:defRPr sz="1200"/>
            </a:lvl1pPr>
          </a:lstStyle>
          <a:p>
            <a:fld id="{B0450EEA-9B16-4474-AFD8-65D877007B5E}" type="slidenum">
              <a:rPr lang="es-ES" smtClean="0"/>
              <a:pPr/>
              <a:t>‹Nº›</a:t>
            </a:fld>
            <a:endParaRPr lang="es-ES"/>
          </a:p>
        </p:txBody>
      </p:sp>
    </p:spTree>
    <p:extLst>
      <p:ext uri="{BB962C8B-B14F-4D97-AF65-F5344CB8AC3E}">
        <p14:creationId xmlns:p14="http://schemas.microsoft.com/office/powerpoint/2010/main" val="326298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B0450EEA-9B16-4474-AFD8-65D877007B5E}" type="slidenum">
              <a:rPr lang="es-ES" smtClean="0"/>
              <a:pPr/>
              <a:t>0</a:t>
            </a:fld>
            <a:endParaRPr lang="es-ES"/>
          </a:p>
        </p:txBody>
      </p:sp>
    </p:spTree>
    <p:extLst>
      <p:ext uri="{BB962C8B-B14F-4D97-AF65-F5344CB8AC3E}">
        <p14:creationId xmlns:p14="http://schemas.microsoft.com/office/powerpoint/2010/main" val="147187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pPr>
              <a:defRPr/>
            </a:pPr>
            <a:fld id="{9FCECAEA-B2B7-4F76-A49C-F1F01DC2A1BA}" type="slidenum">
              <a:rPr lang="es-PE" smtClean="0"/>
              <a:pPr>
                <a:defRPr/>
              </a:pPr>
              <a:t>1</a:t>
            </a:fld>
            <a:endParaRPr lang="es-PE"/>
          </a:p>
        </p:txBody>
      </p:sp>
    </p:spTree>
    <p:extLst>
      <p:ext uri="{BB962C8B-B14F-4D97-AF65-F5344CB8AC3E}">
        <p14:creationId xmlns:p14="http://schemas.microsoft.com/office/powerpoint/2010/main" val="4126821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1"/>
        </a:solidFill>
        <a:effectLst/>
      </p:bgPr>
    </p:bg>
    <p:spTree>
      <p:nvGrpSpPr>
        <p:cNvPr id="1" name=""/>
        <p:cNvGrpSpPr/>
        <p:nvPr/>
      </p:nvGrpSpPr>
      <p:grpSpPr>
        <a:xfrm>
          <a:off x="0" y="0"/>
          <a:ext cx="0" cy="0"/>
          <a:chOff x="0" y="0"/>
          <a:chExt cx="0" cy="0"/>
        </a:xfrm>
      </p:grpSpPr>
      <p:pic>
        <p:nvPicPr>
          <p:cNvPr id="13" name="10 Imagen" descr="PLANTILLAS PPT FINALES CON NUEVO LOGO-02.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1 Título"/>
          <p:cNvSpPr>
            <a:spLocks noGrp="1"/>
          </p:cNvSpPr>
          <p:nvPr>
            <p:ph type="ctrTitle"/>
          </p:nvPr>
        </p:nvSpPr>
        <p:spPr>
          <a:xfrm>
            <a:off x="4355976" y="3558604"/>
            <a:ext cx="4248000" cy="1384995"/>
          </a:xfrm>
        </p:spPr>
        <p:txBody>
          <a:bodyPr anchor="b">
            <a:spAutoFit/>
          </a:bodyPr>
          <a:lstStyle>
            <a:lvl1pPr algn="l">
              <a:defRPr sz="2800" b="1">
                <a:solidFill>
                  <a:schemeClr val="tx1"/>
                </a:solidFill>
                <a:latin typeface="Arial" pitchFamily="34" charset="0"/>
                <a:ea typeface="Tahoma" pitchFamily="34" charset="0"/>
                <a:cs typeface="Arial" pitchFamily="34" charset="0"/>
              </a:defRPr>
            </a:lvl1pPr>
          </a:lstStyle>
          <a:p>
            <a:r>
              <a:rPr lang="es-ES"/>
              <a:t>Haga clic para modificar el estilo de título del patrón</a:t>
            </a:r>
            <a:endParaRPr lang="es-ES" dirty="0"/>
          </a:p>
        </p:txBody>
      </p:sp>
      <p:sp>
        <p:nvSpPr>
          <p:cNvPr id="3" name="2 Subtítulo"/>
          <p:cNvSpPr>
            <a:spLocks noGrp="1"/>
          </p:cNvSpPr>
          <p:nvPr>
            <p:ph type="subTitle" idx="1" hasCustomPrompt="1"/>
          </p:nvPr>
        </p:nvSpPr>
        <p:spPr>
          <a:xfrm>
            <a:off x="4355976" y="5085184"/>
            <a:ext cx="4248000" cy="584775"/>
          </a:xfrm>
        </p:spPr>
        <p:txBody>
          <a:bodyPr>
            <a:sp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cxnSp>
        <p:nvCxnSpPr>
          <p:cNvPr id="8" name="7 Conector recto"/>
          <p:cNvCxnSpPr>
            <a:cxnSpLocks/>
          </p:cNvCxnSpPr>
          <p:nvPr userDrawn="1"/>
        </p:nvCxnSpPr>
        <p:spPr>
          <a:xfrm>
            <a:off x="4283968" y="5085184"/>
            <a:ext cx="0" cy="7200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53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830524" y="2629361"/>
            <a:ext cx="6635080" cy="1015663"/>
          </a:xfrm>
        </p:spPr>
        <p:txBody>
          <a:bodyPr wrap="square" anchor="b">
            <a:spAutoFit/>
          </a:bodyPr>
          <a:lstStyle>
            <a:lvl1pPr algn="l">
              <a:defRPr sz="3000" b="1">
                <a:solidFill>
                  <a:schemeClr val="tx1"/>
                </a:solidFill>
                <a:latin typeface="Arial" pitchFamily="34" charset="0"/>
                <a:ea typeface="Tahoma" pitchFamily="34" charset="0"/>
                <a:cs typeface="Arial" pitchFamily="34" charset="0"/>
              </a:defRPr>
            </a:lvl1pPr>
          </a:lstStyle>
          <a:p>
            <a:r>
              <a:rPr lang="es-ES"/>
              <a:t>Haga clic para modificar el estilo de título del patrón</a:t>
            </a:r>
            <a:endParaRPr lang="es-ES" dirty="0"/>
          </a:p>
        </p:txBody>
      </p:sp>
      <p:sp>
        <p:nvSpPr>
          <p:cNvPr id="3" name="2 Subtítulo"/>
          <p:cNvSpPr>
            <a:spLocks noGrp="1"/>
          </p:cNvSpPr>
          <p:nvPr>
            <p:ph type="subTitle" idx="1" hasCustomPrompt="1"/>
          </p:nvPr>
        </p:nvSpPr>
        <p:spPr>
          <a:xfrm>
            <a:off x="1830524" y="3861048"/>
            <a:ext cx="6635080" cy="369332"/>
          </a:xfrm>
        </p:spPr>
        <p:txBody>
          <a:bodyPr wrap="square">
            <a:spAutoFit/>
          </a:bodyPr>
          <a:lstStyle>
            <a:lvl1pPr marL="273050" indent="-273050" algn="just">
              <a:spcBef>
                <a:spcPts val="1200"/>
              </a:spcBef>
              <a:buFont typeface="Arial" panose="020B0604020202020204" pitchFamily="34" charset="0"/>
              <a:buChar char="•"/>
              <a:defRPr sz="1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5" name="Marcador de fecha 4"/>
          <p:cNvSpPr>
            <a:spLocks noGrp="1"/>
          </p:cNvSpPr>
          <p:nvPr>
            <p:ph type="dt" sz="half" idx="10"/>
          </p:nvPr>
        </p:nvSpPr>
        <p:spPr/>
        <p:txBody>
          <a:bodyPr/>
          <a:lstStyle/>
          <a:p>
            <a:r>
              <a:rPr lang="es-PE" smtClean="0"/>
              <a:t>10.04.19</a:t>
            </a:r>
            <a:endParaRPr lang="es-ES" dirty="0"/>
          </a:p>
        </p:txBody>
      </p:sp>
      <p:sp>
        <p:nvSpPr>
          <p:cNvPr id="6" name="Marcador de pie de página 5"/>
          <p:cNvSpPr>
            <a:spLocks noGrp="1"/>
          </p:cNvSpPr>
          <p:nvPr>
            <p:ph type="ftr" sz="quarter" idx="11"/>
          </p:nvPr>
        </p:nvSpPr>
        <p:spPr/>
        <p:txBody>
          <a:bodyPr/>
          <a:lstStyle/>
          <a:p>
            <a:r>
              <a:rPr lang="es-ES" smtClean="0"/>
              <a:t>Red Asistencial Ucayali</a:t>
            </a:r>
            <a:endParaRPr lang="es-ES" dirty="0"/>
          </a:p>
        </p:txBody>
      </p:sp>
      <p:sp>
        <p:nvSpPr>
          <p:cNvPr id="7" name="Marcador de número de diapositiva 6"/>
          <p:cNvSpPr>
            <a:spLocks noGrp="1"/>
          </p:cNvSpPr>
          <p:nvPr>
            <p:ph type="sldNum" sz="quarter" idx="12"/>
          </p:nvPr>
        </p:nvSpPr>
        <p:spPr>
          <a:xfrm>
            <a:off x="8244408" y="6437947"/>
            <a:ext cx="442392" cy="400110"/>
          </a:xfrm>
        </p:spPr>
        <p:txBody>
          <a:bodyPr/>
          <a:lstStyle>
            <a:lvl1pPr>
              <a:defRPr/>
            </a:lvl1pPr>
          </a:lstStyle>
          <a:p>
            <a:fld id="{22EAF5E0-2415-4A09-9E13-A0C83DA51EBD}" type="slidenum">
              <a:rPr lang="es-ES" smtClean="0"/>
              <a:pPr/>
              <a:t>‹Nº›</a:t>
            </a:fld>
            <a:endParaRPr lang="es-ES" dirty="0"/>
          </a:p>
        </p:txBody>
      </p:sp>
    </p:spTree>
    <p:extLst>
      <p:ext uri="{BB962C8B-B14F-4D97-AF65-F5344CB8AC3E}">
        <p14:creationId xmlns:p14="http://schemas.microsoft.com/office/powerpoint/2010/main" val="91420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000" y="907200"/>
            <a:ext cx="8157600" cy="1015200"/>
          </a:xfrm>
        </p:spPr>
        <p:txBody>
          <a:bodyPr/>
          <a:lstStyle>
            <a:lvl1pPr>
              <a:defRPr b="1">
                <a:solidFill>
                  <a:schemeClr val="tx1"/>
                </a:solidFill>
              </a:defRPr>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611560" y="1990800"/>
            <a:ext cx="8158040" cy="4464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fecha"/>
          <p:cNvSpPr>
            <a:spLocks noGrp="1"/>
          </p:cNvSpPr>
          <p:nvPr>
            <p:ph type="dt" sz="half" idx="10"/>
          </p:nvPr>
        </p:nvSpPr>
        <p:spPr/>
        <p:txBody>
          <a:bodyPr/>
          <a:lstStyle/>
          <a:p>
            <a:r>
              <a:rPr lang="es-PE" smtClean="0"/>
              <a:t>10.04.19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Tree>
    <p:extLst>
      <p:ext uri="{BB962C8B-B14F-4D97-AF65-F5344CB8AC3E}">
        <p14:creationId xmlns:p14="http://schemas.microsoft.com/office/powerpoint/2010/main" val="18907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a:t>Haga clic para modificar el estilo de título del patrón</a:t>
            </a:r>
            <a:endParaRPr lang="es-PE" dirty="0"/>
          </a:p>
        </p:txBody>
      </p:sp>
      <p:sp>
        <p:nvSpPr>
          <p:cNvPr id="7" name="Marcador de fecha 6"/>
          <p:cNvSpPr>
            <a:spLocks noGrp="1"/>
          </p:cNvSpPr>
          <p:nvPr>
            <p:ph type="dt" sz="half" idx="10"/>
          </p:nvPr>
        </p:nvSpPr>
        <p:spPr/>
        <p:txBody>
          <a:bodyPr/>
          <a:lstStyle/>
          <a:p>
            <a:r>
              <a:rPr lang="es-PE" smtClean="0"/>
              <a:t>10.04.19</a:t>
            </a:r>
            <a:endParaRPr lang="es-ES" dirty="0"/>
          </a:p>
        </p:txBody>
      </p:sp>
      <p:sp>
        <p:nvSpPr>
          <p:cNvPr id="8" name="Marcador de pie de página 7"/>
          <p:cNvSpPr>
            <a:spLocks noGrp="1"/>
          </p:cNvSpPr>
          <p:nvPr>
            <p:ph type="ftr" sz="quarter" idx="11"/>
          </p:nvPr>
        </p:nvSpPr>
        <p:spPr/>
        <p:txBody>
          <a:bodyPr/>
          <a:lstStyle/>
          <a:p>
            <a:r>
              <a:rPr lang="es-ES" smtClean="0"/>
              <a:t>Red Asistencial Ucayali</a:t>
            </a:r>
            <a:endParaRPr lang="es-ES" dirty="0"/>
          </a:p>
        </p:txBody>
      </p:sp>
      <p:sp>
        <p:nvSpPr>
          <p:cNvPr id="9" name="Marcador de número de diapositiva 8"/>
          <p:cNvSpPr>
            <a:spLocks noGrp="1"/>
          </p:cNvSpPr>
          <p:nvPr>
            <p:ph type="sldNum" sz="quarter" idx="12"/>
          </p:nvPr>
        </p:nvSpPr>
        <p:spPr/>
        <p:txBody>
          <a:bodyPr/>
          <a:lstStyle/>
          <a:p>
            <a:fld id="{811D7D0E-E8DB-4A41-9E2F-7605E005E4C6}" type="slidenum">
              <a:rPr lang="es-ES" smtClean="0"/>
              <a:pPr/>
              <a:t>‹Nº›</a:t>
            </a:fld>
            <a:endParaRPr lang="es-ES" dirty="0"/>
          </a:p>
        </p:txBody>
      </p:sp>
    </p:spTree>
    <p:extLst>
      <p:ext uri="{BB962C8B-B14F-4D97-AF65-F5344CB8AC3E}">
        <p14:creationId xmlns:p14="http://schemas.microsoft.com/office/powerpoint/2010/main" val="55580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PE" smtClean="0"/>
              <a:t>10.04.19</a:t>
            </a:r>
            <a:endParaRPr lang="es-ES" dirty="0"/>
          </a:p>
        </p:txBody>
      </p:sp>
      <p:sp>
        <p:nvSpPr>
          <p:cNvPr id="3" name="2 Marcador de pie de página"/>
          <p:cNvSpPr>
            <a:spLocks noGrp="1"/>
          </p:cNvSpPr>
          <p:nvPr>
            <p:ph type="ftr" sz="quarter" idx="11"/>
          </p:nvPr>
        </p:nvSpPr>
        <p:spPr/>
        <p:txBody>
          <a:bodyPr/>
          <a:lstStyle/>
          <a:p>
            <a:r>
              <a:rPr lang="es-ES" smtClean="0"/>
              <a:t>Red Asistencial Ucayali</a:t>
            </a:r>
            <a:endParaRPr lang="es-ES"/>
          </a:p>
        </p:txBody>
      </p:sp>
      <p:sp>
        <p:nvSpPr>
          <p:cNvPr id="4" name="3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Tree>
    <p:extLst>
      <p:ext uri="{BB962C8B-B14F-4D97-AF65-F5344CB8AC3E}">
        <p14:creationId xmlns:p14="http://schemas.microsoft.com/office/powerpoint/2010/main" val="189905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2592" y="1990799"/>
            <a:ext cx="40320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contenido"/>
          <p:cNvSpPr>
            <a:spLocks noGrp="1"/>
          </p:cNvSpPr>
          <p:nvPr>
            <p:ph sz="half" idx="2"/>
          </p:nvPr>
        </p:nvSpPr>
        <p:spPr>
          <a:xfrm>
            <a:off x="4737600" y="1988102"/>
            <a:ext cx="40320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4 Marcador de fecha"/>
          <p:cNvSpPr>
            <a:spLocks noGrp="1"/>
          </p:cNvSpPr>
          <p:nvPr>
            <p:ph type="dt" sz="half" idx="10"/>
          </p:nvPr>
        </p:nvSpPr>
        <p:spPr/>
        <p:txBody>
          <a:bodyPr/>
          <a:lstStyle/>
          <a:p>
            <a:r>
              <a:rPr lang="es-PE" smtClean="0"/>
              <a:t>10.04.19</a:t>
            </a:r>
            <a:endParaRPr lang="es-ES" dirty="0"/>
          </a:p>
        </p:txBody>
      </p:sp>
      <p:sp>
        <p:nvSpPr>
          <p:cNvPr id="6" name="5 Marcador de pie de página"/>
          <p:cNvSpPr>
            <a:spLocks noGrp="1"/>
          </p:cNvSpPr>
          <p:nvPr>
            <p:ph type="ftr" sz="quarter" idx="11"/>
          </p:nvPr>
        </p:nvSpPr>
        <p:spPr/>
        <p:txBody>
          <a:bodyPr/>
          <a:lstStyle/>
          <a:p>
            <a:r>
              <a:rPr lang="es-ES" smtClean="0"/>
              <a:t>Red Asistencial Ucayali</a:t>
            </a:r>
            <a:endParaRPr lang="es-ES"/>
          </a:p>
        </p:txBody>
      </p:sp>
      <p:sp>
        <p:nvSpPr>
          <p:cNvPr id="7" name="6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
        <p:nvSpPr>
          <p:cNvPr id="8" name="1 Título"/>
          <p:cNvSpPr>
            <a:spLocks noGrp="1"/>
          </p:cNvSpPr>
          <p:nvPr>
            <p:ph type="title"/>
          </p:nvPr>
        </p:nvSpPr>
        <p:spPr>
          <a:xfrm>
            <a:off x="612000" y="907200"/>
            <a:ext cx="8157600" cy="1015200"/>
          </a:xfrm>
        </p:spPr>
        <p:txBody>
          <a:bodyPr/>
          <a:lstStyle>
            <a:lvl1pPr>
              <a:defRPr b="1">
                <a:solidFill>
                  <a:schemeClr val="tx1"/>
                </a:solidFill>
              </a:defRPr>
            </a:lvl1pPr>
          </a:lstStyle>
          <a:p>
            <a:r>
              <a:rPr lang="es-ES"/>
              <a:t>Haga clic para modificar el estilo de título del patrón</a:t>
            </a:r>
            <a:endParaRPr lang="es-ES" dirty="0"/>
          </a:p>
        </p:txBody>
      </p:sp>
    </p:spTree>
    <p:extLst>
      <p:ext uri="{BB962C8B-B14F-4D97-AF65-F5344CB8AC3E}">
        <p14:creationId xmlns:p14="http://schemas.microsoft.com/office/powerpoint/2010/main" val="30581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602592" y="907200"/>
            <a:ext cx="3949200" cy="1015200"/>
          </a:xfrm>
        </p:spPr>
        <p:txBody>
          <a:bodyPr anchor="ctr">
            <a:no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5" name="4 Marcador de texto"/>
          <p:cNvSpPr>
            <a:spLocks noGrp="1"/>
          </p:cNvSpPr>
          <p:nvPr>
            <p:ph type="body" sz="quarter" idx="3" hasCustomPrompt="1"/>
          </p:nvPr>
        </p:nvSpPr>
        <p:spPr>
          <a:xfrm>
            <a:off x="4737600" y="907200"/>
            <a:ext cx="3949200" cy="1015200"/>
          </a:xfrm>
        </p:spPr>
        <p:txBody>
          <a:bodyPr anchor="ctr">
            <a:no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6 Marcador de fecha"/>
          <p:cNvSpPr>
            <a:spLocks noGrp="1"/>
          </p:cNvSpPr>
          <p:nvPr>
            <p:ph type="dt" sz="half" idx="10"/>
          </p:nvPr>
        </p:nvSpPr>
        <p:spPr/>
        <p:txBody>
          <a:bodyPr/>
          <a:lstStyle/>
          <a:p>
            <a:r>
              <a:rPr lang="es-PE" smtClean="0"/>
              <a:t>10.04.19</a:t>
            </a:r>
            <a:endParaRPr lang="es-ES" dirty="0"/>
          </a:p>
        </p:txBody>
      </p:sp>
      <p:sp>
        <p:nvSpPr>
          <p:cNvPr id="8" name="7 Marcador de pie de página"/>
          <p:cNvSpPr>
            <a:spLocks noGrp="1"/>
          </p:cNvSpPr>
          <p:nvPr>
            <p:ph type="ftr" sz="quarter" idx="11"/>
          </p:nvPr>
        </p:nvSpPr>
        <p:spPr/>
        <p:txBody>
          <a:bodyPr/>
          <a:lstStyle/>
          <a:p>
            <a:r>
              <a:rPr lang="es-ES" smtClean="0"/>
              <a:t>Red Asistencial Ucayali</a:t>
            </a:r>
            <a:endParaRPr lang="es-ES"/>
          </a:p>
        </p:txBody>
      </p:sp>
      <p:sp>
        <p:nvSpPr>
          <p:cNvPr id="9" name="8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
        <p:nvSpPr>
          <p:cNvPr id="10" name="2 Marcador de contenido"/>
          <p:cNvSpPr>
            <a:spLocks noGrp="1"/>
          </p:cNvSpPr>
          <p:nvPr>
            <p:ph sz="half" idx="13"/>
          </p:nvPr>
        </p:nvSpPr>
        <p:spPr>
          <a:xfrm>
            <a:off x="602592" y="1990799"/>
            <a:ext cx="39492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1" name="3 Marcador de contenido"/>
          <p:cNvSpPr>
            <a:spLocks noGrp="1"/>
          </p:cNvSpPr>
          <p:nvPr>
            <p:ph sz="half" idx="2"/>
          </p:nvPr>
        </p:nvSpPr>
        <p:spPr>
          <a:xfrm>
            <a:off x="4737600" y="1988102"/>
            <a:ext cx="39492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416268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347864" y="5301208"/>
            <a:ext cx="4464496" cy="566738"/>
          </a:xfrm>
        </p:spPr>
        <p:txBody>
          <a:bodyPr anchor="b"/>
          <a:lstStyle>
            <a:lvl1pPr algn="l">
              <a:defRPr sz="2000" b="1">
                <a:solidFill>
                  <a:schemeClr val="tx1"/>
                </a:solidFill>
              </a:defRPr>
            </a:lvl1pPr>
          </a:lstStyle>
          <a:p>
            <a:r>
              <a:rPr lang="es-ES"/>
              <a:t>Haga clic para modificar el estilo de título del patrón</a:t>
            </a:r>
            <a:endParaRPr lang="es-ES" dirty="0"/>
          </a:p>
        </p:txBody>
      </p:sp>
      <p:sp>
        <p:nvSpPr>
          <p:cNvPr id="3" name="2 Marcador de posición de imagen"/>
          <p:cNvSpPr>
            <a:spLocks noGrp="1"/>
          </p:cNvSpPr>
          <p:nvPr>
            <p:ph type="pic" idx="1"/>
          </p:nvPr>
        </p:nvSpPr>
        <p:spPr>
          <a:xfrm>
            <a:off x="3347864" y="1844824"/>
            <a:ext cx="4464496" cy="3384375"/>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3 Marcador de texto"/>
          <p:cNvSpPr>
            <a:spLocks noGrp="1"/>
          </p:cNvSpPr>
          <p:nvPr>
            <p:ph type="body" sz="half" idx="2"/>
          </p:nvPr>
        </p:nvSpPr>
        <p:spPr>
          <a:xfrm>
            <a:off x="3347864" y="5805264"/>
            <a:ext cx="4464496" cy="365918"/>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4 Marcador de fecha"/>
          <p:cNvSpPr>
            <a:spLocks noGrp="1"/>
          </p:cNvSpPr>
          <p:nvPr>
            <p:ph type="dt" sz="half" idx="10"/>
          </p:nvPr>
        </p:nvSpPr>
        <p:spPr/>
        <p:txBody>
          <a:bodyPr/>
          <a:lstStyle/>
          <a:p>
            <a:r>
              <a:rPr lang="es-PE" smtClean="0"/>
              <a:t>10.04.19</a:t>
            </a:r>
            <a:endParaRPr lang="es-ES" dirty="0"/>
          </a:p>
        </p:txBody>
      </p:sp>
      <p:sp>
        <p:nvSpPr>
          <p:cNvPr id="6" name="5 Marcador de pie de página"/>
          <p:cNvSpPr>
            <a:spLocks noGrp="1"/>
          </p:cNvSpPr>
          <p:nvPr>
            <p:ph type="ftr" sz="quarter" idx="11"/>
          </p:nvPr>
        </p:nvSpPr>
        <p:spPr/>
        <p:txBody>
          <a:bodyPr/>
          <a:lstStyle/>
          <a:p>
            <a:r>
              <a:rPr lang="es-ES" smtClean="0"/>
              <a:t>Red Asistencial Ucayali</a:t>
            </a:r>
            <a:endParaRPr lang="es-ES"/>
          </a:p>
        </p:txBody>
      </p:sp>
      <p:sp>
        <p:nvSpPr>
          <p:cNvPr id="7" name="6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Tree>
    <p:extLst>
      <p:ext uri="{BB962C8B-B14F-4D97-AF65-F5344CB8AC3E}">
        <p14:creationId xmlns:p14="http://schemas.microsoft.com/office/powerpoint/2010/main" val="9020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8 Imagen" descr="PLANTILLAS PPT FINALES CON NUEVO LOGO-04.jpg"/>
          <p:cNvPicPr>
            <a:picLocks noChangeAspect="1"/>
          </p:cNvPicPr>
          <p:nvPr userDrawn="1"/>
        </p:nvPicPr>
        <p:blipFill>
          <a:blip r:embed="rId10" cstate="print"/>
          <a:stretch>
            <a:fillRect/>
          </a:stretch>
        </p:blipFill>
        <p:spPr>
          <a:xfrm>
            <a:off x="0" y="0"/>
            <a:ext cx="9144000" cy="6858000"/>
          </a:xfrm>
          <a:prstGeom prst="rect">
            <a:avLst/>
          </a:prstGeom>
        </p:spPr>
      </p:pic>
      <p:sp>
        <p:nvSpPr>
          <p:cNvPr id="2" name="1 Marcador de título"/>
          <p:cNvSpPr>
            <a:spLocks noGrp="1"/>
          </p:cNvSpPr>
          <p:nvPr>
            <p:ph type="title"/>
          </p:nvPr>
        </p:nvSpPr>
        <p:spPr>
          <a:xfrm>
            <a:off x="611560" y="908720"/>
            <a:ext cx="8158719" cy="101517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611560" y="1988840"/>
            <a:ext cx="8158719" cy="4462262"/>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611560" y="6537974"/>
            <a:ext cx="864000" cy="200055"/>
          </a:xfrm>
          <a:prstGeom prst="rect">
            <a:avLst/>
          </a:prstGeom>
        </p:spPr>
        <p:txBody>
          <a:bodyPr vert="horz" lIns="91440" tIns="0" rIns="91440" bIns="0" rtlCol="0" anchor="ctr">
            <a:spAutoFit/>
          </a:bodyPr>
          <a:lstStyle>
            <a:lvl1pPr algn="l">
              <a:defRPr sz="1300">
                <a:solidFill>
                  <a:schemeClr val="tx1">
                    <a:tint val="75000"/>
                  </a:schemeClr>
                </a:solidFill>
              </a:defRPr>
            </a:lvl1pPr>
          </a:lstStyle>
          <a:p>
            <a:r>
              <a:rPr lang="es-PE" smtClean="0"/>
              <a:t>10.04.19</a:t>
            </a:r>
            <a:endParaRPr lang="es-ES" dirty="0"/>
          </a:p>
        </p:txBody>
      </p:sp>
      <p:sp>
        <p:nvSpPr>
          <p:cNvPr id="5" name="4 Marcador de pie de página"/>
          <p:cNvSpPr>
            <a:spLocks noGrp="1"/>
          </p:cNvSpPr>
          <p:nvPr>
            <p:ph type="ftr" sz="quarter" idx="3"/>
          </p:nvPr>
        </p:nvSpPr>
        <p:spPr>
          <a:xfrm>
            <a:off x="1608201" y="6537973"/>
            <a:ext cx="6552728" cy="200055"/>
          </a:xfrm>
          <a:prstGeom prst="rect">
            <a:avLst/>
          </a:prstGeom>
        </p:spPr>
        <p:txBody>
          <a:bodyPr vert="horz" lIns="91440" tIns="0" rIns="91440" bIns="0" rtlCol="0" anchor="ctr">
            <a:spAutoFit/>
          </a:bodyPr>
          <a:lstStyle>
            <a:lvl1pPr algn="ctr">
              <a:defRPr sz="1300">
                <a:solidFill>
                  <a:schemeClr val="tx1">
                    <a:tint val="75000"/>
                  </a:schemeClr>
                </a:solidFill>
              </a:defRPr>
            </a:lvl1pPr>
          </a:lstStyle>
          <a:p>
            <a:r>
              <a:rPr lang="es-ES" smtClean="0"/>
              <a:t>Red Asistencial Ucayali</a:t>
            </a:r>
            <a:endParaRPr lang="es-ES" dirty="0"/>
          </a:p>
        </p:txBody>
      </p:sp>
      <p:sp>
        <p:nvSpPr>
          <p:cNvPr id="6" name="5 Marcador de número de diapositiva"/>
          <p:cNvSpPr>
            <a:spLocks noGrp="1"/>
          </p:cNvSpPr>
          <p:nvPr>
            <p:ph type="sldNum" sz="quarter" idx="4"/>
          </p:nvPr>
        </p:nvSpPr>
        <p:spPr>
          <a:xfrm>
            <a:off x="8244408" y="6437947"/>
            <a:ext cx="442392" cy="400110"/>
          </a:xfrm>
          <a:prstGeom prst="rect">
            <a:avLst/>
          </a:prstGeom>
        </p:spPr>
        <p:txBody>
          <a:bodyPr vert="horz" lIns="91440" tIns="0" rIns="91440" bIns="0" rtlCol="0" anchor="ctr">
            <a:spAutoFit/>
          </a:bodyPr>
          <a:lstStyle>
            <a:lvl1pPr algn="r">
              <a:defRPr sz="1300">
                <a:solidFill>
                  <a:schemeClr val="tx1">
                    <a:tint val="75000"/>
                  </a:schemeClr>
                </a:solidFill>
              </a:defRPr>
            </a:lvl1pPr>
          </a:lstStyle>
          <a:p>
            <a:fld id="{811D7D0E-E8DB-4A41-9E2F-7605E005E4C6}" type="slidenum">
              <a:rPr lang="es-ES" smtClean="0"/>
              <a:pPr/>
              <a:t>‹Nº›</a:t>
            </a:fld>
            <a:endParaRPr lang="es-ES" dirty="0"/>
          </a:p>
        </p:txBody>
      </p:sp>
    </p:spTree>
    <p:extLst>
      <p:ext uri="{BB962C8B-B14F-4D97-AF65-F5344CB8AC3E}">
        <p14:creationId xmlns:p14="http://schemas.microsoft.com/office/powerpoint/2010/main" val="374999305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4" r:id="rId4"/>
    <p:sldLayoutId id="2147483655" r:id="rId5"/>
    <p:sldLayoutId id="2147483652" r:id="rId6"/>
    <p:sldLayoutId id="2147483653" r:id="rId7"/>
    <p:sldLayoutId id="2147483657" r:id="rId8"/>
  </p:sldLayoutIdLst>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273050" indent="-273050" algn="just" defTabSz="914400" rtl="0" eaLnBrk="1" latinLnBrk="0" hangingPunct="1">
        <a:spcBef>
          <a:spcPts val="1800"/>
        </a:spcBef>
        <a:buSzPct val="110000"/>
        <a:buFont typeface="Arial" pitchFamily="34" charset="0"/>
        <a:buChar char="•"/>
        <a:defRPr sz="2000" kern="1200">
          <a:solidFill>
            <a:schemeClr val="tx1"/>
          </a:solidFill>
          <a:latin typeface="+mn-lt"/>
          <a:ea typeface="+mn-ea"/>
          <a:cs typeface="+mn-cs"/>
        </a:defRPr>
      </a:lvl1pPr>
      <a:lvl2pPr marL="627063" indent="-258763" algn="just" defTabSz="914400" rtl="0" eaLnBrk="1" latinLnBrk="0" hangingPunct="1">
        <a:spcBef>
          <a:spcPts val="600"/>
        </a:spcBef>
        <a:buSzPct val="90000"/>
        <a:buFont typeface="Arial" pitchFamily="34" charset="0"/>
        <a:buChar char="–"/>
        <a:defRPr sz="1800" kern="1200">
          <a:solidFill>
            <a:schemeClr val="tx1"/>
          </a:solidFill>
          <a:latin typeface="+mn-lt"/>
          <a:ea typeface="+mn-ea"/>
          <a:cs typeface="+mn-cs"/>
        </a:defRPr>
      </a:lvl2pPr>
      <a:lvl3pPr marL="982663" indent="-273050" algn="just" defTabSz="914400" rtl="0" eaLnBrk="1" latinLnBrk="0" hangingPunct="1">
        <a:spcBef>
          <a:spcPts val="400"/>
        </a:spcBef>
        <a:buFont typeface="Wingdings" panose="05000000000000000000" pitchFamily="2" charset="2"/>
        <a:buChar char="§"/>
        <a:defRPr sz="1600" kern="1200">
          <a:solidFill>
            <a:schemeClr val="tx1"/>
          </a:solidFill>
          <a:latin typeface="+mn-lt"/>
          <a:ea typeface="+mn-ea"/>
          <a:cs typeface="+mn-cs"/>
        </a:defRPr>
      </a:lvl3pPr>
      <a:lvl4pPr marL="1350963" indent="-273050" algn="just" defTabSz="914400" rtl="0" eaLnBrk="1" latinLnBrk="0" hangingPunct="1">
        <a:spcBef>
          <a:spcPts val="400"/>
        </a:spcBef>
        <a:buFont typeface="Arial" pitchFamily="34" charset="0"/>
        <a:buChar char="–"/>
        <a:defRPr sz="1400" kern="1200">
          <a:solidFill>
            <a:schemeClr val="tx1"/>
          </a:solidFill>
          <a:latin typeface="+mn-lt"/>
          <a:ea typeface="+mn-ea"/>
          <a:cs typeface="+mn-cs"/>
        </a:defRPr>
      </a:lvl4pPr>
      <a:lvl5pPr marL="1706563" indent="-273050" algn="just" defTabSz="914400" rtl="0" eaLnBrk="1" latinLnBrk="0" hangingPunct="1">
        <a:spcBef>
          <a:spcPts val="4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47207" y="3284984"/>
            <a:ext cx="6636569" cy="1631216"/>
          </a:xfrm>
          <a:prstGeom prst="rect">
            <a:avLst/>
          </a:prstGeom>
        </p:spPr>
        <p:txBody>
          <a:bodyPr wrap="square">
            <a:spAutoFit/>
          </a:bodyPr>
          <a:lstStyle/>
          <a:p>
            <a:pPr algn="ctr"/>
            <a:r>
              <a:rPr lang="es-ES" sz="2000" b="1" dirty="0" smtClean="0">
                <a:solidFill>
                  <a:srgbClr val="0070C0"/>
                </a:solidFill>
                <a:latin typeface="Arial" panose="020B0604020202020204" pitchFamily="34" charset="0"/>
                <a:cs typeface="Arial" panose="020B0604020202020204" pitchFamily="34" charset="0"/>
              </a:rPr>
              <a:t>CUMPLIMIENTO DE LA DIRECTIVA DE GERENCIA GENERAL N°12-GG-ESSALUD-2014 “PROGRAMACION DE LAS ACTIVIDADES DE LOS PROFESIONALES Y NO PROFESIONALES DEL SEGURO SOCIAL DE SALUD-ESSALUD”</a:t>
            </a:r>
            <a:endParaRPr lang="es-PE" sz="2000" dirty="0">
              <a:solidFill>
                <a:srgbClr val="0070C0"/>
              </a:solidFill>
              <a:latin typeface="Arial" panose="020B0604020202020204" pitchFamily="34" charset="0"/>
              <a:cs typeface="Arial" panose="020B0604020202020204" pitchFamily="34" charset="0"/>
            </a:endParaRPr>
          </a:p>
        </p:txBody>
      </p:sp>
      <p:sp>
        <p:nvSpPr>
          <p:cNvPr id="4" name="3 Rectángulo"/>
          <p:cNvSpPr/>
          <p:nvPr/>
        </p:nvSpPr>
        <p:spPr>
          <a:xfrm>
            <a:off x="1877069" y="5475010"/>
            <a:ext cx="4572000" cy="523220"/>
          </a:xfrm>
          <a:prstGeom prst="rect">
            <a:avLst/>
          </a:prstGeom>
        </p:spPr>
        <p:txBody>
          <a:bodyPr>
            <a:spAutoFit/>
          </a:bodyPr>
          <a:lstStyle/>
          <a:p>
            <a:pPr algn="just"/>
            <a:r>
              <a:rPr lang="es-PE" sz="1400" b="1" dirty="0">
                <a:solidFill>
                  <a:srgbClr val="0070C0"/>
                </a:solidFill>
                <a:effectLst>
                  <a:outerShdw blurRad="50800" dist="38100" dir="5400000" algn="t">
                    <a:srgbClr val="000000">
                      <a:alpha val="40000"/>
                    </a:srgbClr>
                  </a:outerShdw>
                </a:effectLst>
                <a:latin typeface="Arial" panose="020B0604020202020204" pitchFamily="34" charset="0"/>
                <a:cs typeface="Arial" panose="020B0604020202020204" pitchFamily="34" charset="0"/>
              </a:rPr>
              <a:t>RED ASISTENCIAL UCAYALI</a:t>
            </a:r>
            <a:endParaRPr lang="es-PE" sz="1400" dirty="0">
              <a:solidFill>
                <a:srgbClr val="0070C0"/>
              </a:solidFill>
              <a:latin typeface="Arial" panose="020B0604020202020204" pitchFamily="34" charset="0"/>
              <a:cs typeface="Arial" panose="020B0604020202020204" pitchFamily="34" charset="0"/>
            </a:endParaRPr>
          </a:p>
          <a:p>
            <a:pPr algn="just"/>
            <a:r>
              <a:rPr lang="es-PE" sz="1400" b="1" dirty="0">
                <a:solidFill>
                  <a:srgbClr val="0070C0"/>
                </a:solidFill>
                <a:effectLst>
                  <a:outerShdw blurRad="50800" dist="38100" dir="5400000" algn="t">
                    <a:srgbClr val="000000">
                      <a:alpha val="40000"/>
                    </a:srgbClr>
                  </a:outerShdw>
                </a:effectLst>
                <a:latin typeface="Arial" panose="020B0604020202020204" pitchFamily="34" charset="0"/>
                <a:cs typeface="Arial" panose="020B0604020202020204" pitchFamily="34" charset="0"/>
              </a:rPr>
              <a:t>AÑO 2019</a:t>
            </a:r>
            <a:endParaRPr lang="es-PE" sz="1400" dirty="0">
              <a:solidFill>
                <a:srgbClr val="0070C0"/>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7" y="2708920"/>
            <a:ext cx="1934740" cy="276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152" y="1340768"/>
            <a:ext cx="2105215" cy="168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8725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130" y="1364913"/>
            <a:ext cx="1974514" cy="2689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373456" y="1196752"/>
            <a:ext cx="2070503" cy="400110"/>
          </a:xfrm>
          <a:prstGeom prst="rect">
            <a:avLst/>
          </a:prstGeom>
        </p:spPr>
        <p:txBody>
          <a:bodyPr wrap="none">
            <a:spAutoFit/>
          </a:bodyPr>
          <a:lstStyle/>
          <a:p>
            <a:pPr algn="just"/>
            <a:r>
              <a:rPr lang="es-PE" sz="2000" b="1" dirty="0" smtClean="0">
                <a:solidFill>
                  <a:srgbClr val="0070C0"/>
                </a:solidFill>
              </a:rPr>
              <a:t>I. INTRODUCCION</a:t>
            </a:r>
            <a:endParaRPr lang="es-PE" sz="2000" dirty="0">
              <a:solidFill>
                <a:srgbClr val="0070C0"/>
              </a:solidFill>
            </a:endParaRPr>
          </a:p>
        </p:txBody>
      </p:sp>
      <p:sp>
        <p:nvSpPr>
          <p:cNvPr id="3" name="2 Rectángulo"/>
          <p:cNvSpPr/>
          <p:nvPr/>
        </p:nvSpPr>
        <p:spPr>
          <a:xfrm>
            <a:off x="800281" y="1811888"/>
            <a:ext cx="5899863" cy="1077218"/>
          </a:xfrm>
          <a:prstGeom prst="rect">
            <a:avLst/>
          </a:prstGeom>
        </p:spPr>
        <p:txBody>
          <a:bodyPr wrap="square">
            <a:spAutoFit/>
          </a:bodyPr>
          <a:lstStyle/>
          <a:p>
            <a:pPr algn="just"/>
            <a:r>
              <a:rPr lang="es-PE" sz="1600" dirty="0" smtClean="0">
                <a:solidFill>
                  <a:srgbClr val="0070C0"/>
                </a:solidFill>
              </a:rPr>
              <a:t>Es grato dirigirme a ustedes para saludarlos cordialmente y hacer de conocimiento que esta Gerencia Central en cumplimiento a las funciones asignadas en el ROF Institucional y conforme al </a:t>
            </a:r>
            <a:r>
              <a:rPr lang="es-PE" sz="1600" b="1" i="1" dirty="0" smtClean="0">
                <a:solidFill>
                  <a:srgbClr val="0070C0"/>
                </a:solidFill>
              </a:rPr>
              <a:t>punto 6.2.19.8 de la norma </a:t>
            </a:r>
            <a:r>
              <a:rPr lang="es-PE" sz="1600" dirty="0" smtClean="0">
                <a:solidFill>
                  <a:srgbClr val="0070C0"/>
                </a:solidFill>
              </a:rPr>
              <a:t>consignada en el asunto:</a:t>
            </a:r>
            <a:endParaRPr lang="es-PE" sz="1600" dirty="0">
              <a:solidFill>
                <a:srgbClr val="0070C0"/>
              </a:solidFill>
            </a:endParaRPr>
          </a:p>
        </p:txBody>
      </p:sp>
      <p:sp>
        <p:nvSpPr>
          <p:cNvPr id="6" name="5 Marcador de fecha"/>
          <p:cNvSpPr>
            <a:spLocks noGrp="1"/>
          </p:cNvSpPr>
          <p:nvPr>
            <p:ph type="dt" sz="half" idx="10"/>
          </p:nvPr>
        </p:nvSpPr>
        <p:spPr/>
        <p:txBody>
          <a:bodyPr/>
          <a:lstStyle/>
          <a:p>
            <a:r>
              <a:rPr lang="es-PE" dirty="0" smtClean="0"/>
              <a:t>24.07.19</a:t>
            </a:r>
            <a:endParaRPr lang="es-ES" dirty="0"/>
          </a:p>
        </p:txBody>
      </p:sp>
      <p:sp>
        <p:nvSpPr>
          <p:cNvPr id="7" name="6 Marcador de pie de página"/>
          <p:cNvSpPr>
            <a:spLocks noGrp="1"/>
          </p:cNvSpPr>
          <p:nvPr>
            <p:ph type="ftr" sz="quarter" idx="11"/>
          </p:nvPr>
        </p:nvSpPr>
        <p:spPr/>
        <p:txBody>
          <a:bodyPr/>
          <a:lstStyle/>
          <a:p>
            <a:r>
              <a:rPr lang="es-ES" dirty="0" smtClean="0"/>
              <a:t>Red Asistencial Ucayali</a:t>
            </a:r>
            <a:endParaRPr lang="es-ES" dirty="0"/>
          </a:p>
        </p:txBody>
      </p:sp>
      <p:sp>
        <p:nvSpPr>
          <p:cNvPr id="8" name="7 Marcador de número de diapositiva"/>
          <p:cNvSpPr>
            <a:spLocks noGrp="1"/>
          </p:cNvSpPr>
          <p:nvPr>
            <p:ph type="sldNum" sz="quarter" idx="12"/>
          </p:nvPr>
        </p:nvSpPr>
        <p:spPr/>
        <p:txBody>
          <a:bodyPr/>
          <a:lstStyle/>
          <a:p>
            <a:fld id="{811D7D0E-E8DB-4A41-9E2F-7605E005E4C6}" type="slidenum">
              <a:rPr lang="es-ES" smtClean="0"/>
              <a:pPr/>
              <a:t>1</a:t>
            </a:fld>
            <a:endParaRPr lang="es-ES"/>
          </a:p>
        </p:txBody>
      </p:sp>
      <p:sp>
        <p:nvSpPr>
          <p:cNvPr id="9" name="8 Rectángulo"/>
          <p:cNvSpPr/>
          <p:nvPr/>
        </p:nvSpPr>
        <p:spPr>
          <a:xfrm>
            <a:off x="880042" y="3303731"/>
            <a:ext cx="554461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gn="ctr">
              <a:buFont typeface="Wingdings" panose="05000000000000000000" pitchFamily="2" charset="2"/>
              <a:buChar char="v"/>
            </a:pPr>
            <a:r>
              <a:rPr lang="es-PE" sz="2000" i="1" u="sng" dirty="0" smtClean="0">
                <a:solidFill>
                  <a:srgbClr val="0070C0"/>
                </a:solidFill>
              </a:rPr>
              <a:t>“Supervisar el cumplimiento de la programación de actividades asistenciales de los Órganos Desconcentrados”</a:t>
            </a:r>
          </a:p>
        </p:txBody>
      </p:sp>
      <p:sp>
        <p:nvSpPr>
          <p:cNvPr id="10" name="9 Rectángulo"/>
          <p:cNvSpPr/>
          <p:nvPr/>
        </p:nvSpPr>
        <p:spPr>
          <a:xfrm>
            <a:off x="835321" y="4653136"/>
            <a:ext cx="6407119" cy="338554"/>
          </a:xfrm>
          <a:prstGeom prst="rect">
            <a:avLst/>
          </a:prstGeom>
        </p:spPr>
        <p:txBody>
          <a:bodyPr wrap="square">
            <a:spAutoFit/>
          </a:bodyPr>
          <a:lstStyle/>
          <a:p>
            <a:pPr algn="just"/>
            <a:r>
              <a:rPr lang="es-PE" sz="1600" dirty="0" smtClean="0">
                <a:solidFill>
                  <a:srgbClr val="0070C0"/>
                </a:solidFill>
              </a:rPr>
              <a:t>Viene desarrollando supervisiones a nivel Nacional, detectando:</a:t>
            </a:r>
            <a:endParaRPr lang="es-PE" sz="1600" dirty="0">
              <a:solidFill>
                <a:srgbClr val="0070C0"/>
              </a:solidFill>
            </a:endParaRPr>
          </a:p>
        </p:txBody>
      </p:sp>
      <p:sp>
        <p:nvSpPr>
          <p:cNvPr id="11" name="10 Rectángulo"/>
          <p:cNvSpPr/>
          <p:nvPr/>
        </p:nvSpPr>
        <p:spPr>
          <a:xfrm>
            <a:off x="952681" y="5217678"/>
            <a:ext cx="5623744" cy="584775"/>
          </a:xfrm>
          <a:prstGeom prst="rect">
            <a:avLst/>
          </a:prstGeom>
          <a:solidFill>
            <a:schemeClr val="accent6">
              <a:lumMod val="40000"/>
              <a:lumOff val="60000"/>
            </a:schemeClr>
          </a:solidFill>
        </p:spPr>
        <p:txBody>
          <a:bodyPr wrap="square">
            <a:spAutoFit/>
          </a:bodyPr>
          <a:lstStyle/>
          <a:p>
            <a:pPr algn="ctr"/>
            <a:r>
              <a:rPr lang="es-PE" sz="1600" b="1" dirty="0" smtClean="0">
                <a:solidFill>
                  <a:srgbClr val="0070C0"/>
                </a:solidFill>
              </a:rPr>
              <a:t>Un incumplimiento en las disposiciones establecidas en la presente norma.</a:t>
            </a:r>
            <a:endParaRPr lang="es-PE" sz="1600" b="1" dirty="0">
              <a:solidFill>
                <a:srgbClr val="0070C0"/>
              </a:solidFill>
            </a:endParaRPr>
          </a:p>
        </p:txBody>
      </p:sp>
      <p:sp>
        <p:nvSpPr>
          <p:cNvPr id="5" name="4 Flecha arriba"/>
          <p:cNvSpPr/>
          <p:nvPr/>
        </p:nvSpPr>
        <p:spPr>
          <a:xfrm rot="16200000">
            <a:off x="7007664" y="4959008"/>
            <a:ext cx="618034" cy="1135374"/>
          </a:xfrm>
          <a:prstGeom prst="up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2672052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2</a:t>
            </a:fld>
            <a:endParaRPr lang="es-ES"/>
          </a:p>
        </p:txBody>
      </p:sp>
      <p:sp>
        <p:nvSpPr>
          <p:cNvPr id="7" name="6 Rectángulo"/>
          <p:cNvSpPr/>
          <p:nvPr/>
        </p:nvSpPr>
        <p:spPr>
          <a:xfrm>
            <a:off x="251520" y="1052736"/>
            <a:ext cx="8424936"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Por tanto…</a:t>
            </a:r>
            <a:endParaRPr lang="es-E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051" t="47904"/>
          <a:stretch/>
        </p:blipFill>
        <p:spPr bwMode="auto">
          <a:xfrm>
            <a:off x="3112815" y="3645024"/>
            <a:ext cx="3004866" cy="2373673"/>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554040" y="1852130"/>
            <a:ext cx="8122416"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se exhorta a su estricto cumplimiento</a:t>
            </a:r>
            <a:endParaRPr lang="es-E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9 Rectángulo"/>
          <p:cNvSpPr/>
          <p:nvPr/>
        </p:nvSpPr>
        <p:spPr>
          <a:xfrm>
            <a:off x="899592" y="2975598"/>
            <a:ext cx="7629808" cy="400110"/>
          </a:xfrm>
          <a:prstGeom prst="rect">
            <a:avLst/>
          </a:prstGeom>
        </p:spPr>
        <p:txBody>
          <a:bodyPr wrap="square">
            <a:spAutoFit/>
          </a:bodyPr>
          <a:lstStyle/>
          <a:p>
            <a:pPr algn="ctr"/>
            <a:r>
              <a:rPr lang="es-PE" sz="2000" dirty="0" smtClean="0">
                <a:solidFill>
                  <a:srgbClr val="0070C0"/>
                </a:solidFill>
              </a:rPr>
              <a:t>Considerando los siguientes alcances:</a:t>
            </a:r>
            <a:endParaRPr lang="es-PE" sz="2000" dirty="0">
              <a:solidFill>
                <a:srgbClr val="0070C0"/>
              </a:solidFill>
            </a:endParaRPr>
          </a:p>
        </p:txBody>
      </p:sp>
    </p:spTree>
    <p:extLst>
      <p:ext uri="{BB962C8B-B14F-4D97-AF65-F5344CB8AC3E}">
        <p14:creationId xmlns:p14="http://schemas.microsoft.com/office/powerpoint/2010/main" val="239464975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361" t="4729" r="11846"/>
          <a:stretch/>
        </p:blipFill>
        <p:spPr bwMode="auto">
          <a:xfrm>
            <a:off x="1115616" y="3140968"/>
            <a:ext cx="1728192" cy="285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3268517" y="3908835"/>
            <a:ext cx="4752528" cy="1323439"/>
          </a:xfrm>
          <a:prstGeom prst="rect">
            <a:avLst/>
          </a:prstGeom>
        </p:spPr>
        <p:txBody>
          <a:bodyPr wrap="square">
            <a:spAutoFit/>
          </a:bodyPr>
          <a:lstStyle/>
          <a:p>
            <a:pPr marL="342900" indent="-342900" algn="just">
              <a:buFont typeface="+mj-lt"/>
              <a:buAutoNum type="alphaLcParenR"/>
            </a:pPr>
            <a:r>
              <a:rPr lang="es-PE" sz="1600" dirty="0" smtClean="0">
                <a:solidFill>
                  <a:srgbClr val="0070C0"/>
                </a:solidFill>
              </a:rPr>
              <a:t>“El descanso post guardia se realiza inmediatamente después de la ejecución de una guardia efectiva programada. Se programa el descanso post guardia diurno por 12 horas y el descanso post guardia nocturno por 24 horas”.</a:t>
            </a:r>
            <a:endParaRPr lang="es-PE" sz="1600" dirty="0">
              <a:solidFill>
                <a:srgbClr val="0070C0"/>
              </a:solidFill>
            </a:endParaRPr>
          </a:p>
        </p:txBody>
      </p:sp>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3</a:t>
            </a:fld>
            <a:endParaRPr lang="es-ES"/>
          </a:p>
        </p:txBody>
      </p:sp>
      <p:sp>
        <p:nvSpPr>
          <p:cNvPr id="11" name="10 Rectángulo"/>
          <p:cNvSpPr/>
          <p:nvPr/>
        </p:nvSpPr>
        <p:spPr>
          <a:xfrm>
            <a:off x="802569" y="1556792"/>
            <a:ext cx="7629808" cy="1077218"/>
          </a:xfrm>
          <a:prstGeom prst="rect">
            <a:avLst/>
          </a:prstGeom>
        </p:spPr>
        <p:txBody>
          <a:bodyPr wrap="square">
            <a:spAutoFit/>
          </a:bodyPr>
          <a:lstStyle/>
          <a:p>
            <a:pPr algn="just"/>
            <a:r>
              <a:rPr lang="es-PE" sz="1600" dirty="0" smtClean="0">
                <a:solidFill>
                  <a:srgbClr val="0070C0"/>
                </a:solidFill>
              </a:rPr>
              <a:t>En atención a la Directiva de la referencia, </a:t>
            </a:r>
            <a:r>
              <a:rPr lang="es-PE" sz="1600" b="1" u="sng" dirty="0" smtClean="0">
                <a:solidFill>
                  <a:srgbClr val="0070C0"/>
                </a:solidFill>
              </a:rPr>
              <a:t>Directiva de Gerencia General N°12-GG-ESSALUD-2014 </a:t>
            </a:r>
            <a:r>
              <a:rPr lang="es-PE" sz="1600" dirty="0" smtClean="0">
                <a:solidFill>
                  <a:srgbClr val="0070C0"/>
                </a:solidFill>
              </a:rPr>
              <a:t> “Programación de las Actividades Asistenciales de los Profesionales y No Profesionales del Seguro Social de Salud - ESSALUD”, acerca del Descanso Post guardia establece lo siguiente:</a:t>
            </a:r>
            <a:endParaRPr lang="es-PE" sz="1600" dirty="0">
              <a:solidFill>
                <a:srgbClr val="0070C0"/>
              </a:solidFill>
            </a:endParaRPr>
          </a:p>
        </p:txBody>
      </p:sp>
      <p:sp>
        <p:nvSpPr>
          <p:cNvPr id="10" name="9 Rectángulo"/>
          <p:cNvSpPr/>
          <p:nvPr/>
        </p:nvSpPr>
        <p:spPr>
          <a:xfrm>
            <a:off x="1115616" y="3140968"/>
            <a:ext cx="1728192" cy="108011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sz="1400" b="1" dirty="0"/>
          </a:p>
          <a:p>
            <a:pPr algn="ctr"/>
            <a:r>
              <a:rPr lang="es-PE" sz="1400" b="1" dirty="0" smtClean="0">
                <a:solidFill>
                  <a:srgbClr val="FF0000"/>
                </a:solidFill>
              </a:rPr>
              <a:t> DIURNO:</a:t>
            </a:r>
          </a:p>
          <a:p>
            <a:pPr algn="ctr"/>
            <a:r>
              <a:rPr lang="es-PE" sz="1400" b="1" dirty="0" smtClean="0"/>
              <a:t>12 Horas</a:t>
            </a:r>
          </a:p>
          <a:p>
            <a:pPr algn="ctr"/>
            <a:r>
              <a:rPr lang="es-PE" sz="1400" b="1" dirty="0" smtClean="0">
                <a:solidFill>
                  <a:srgbClr val="FF0000"/>
                </a:solidFill>
              </a:rPr>
              <a:t>NOCTURNO:</a:t>
            </a:r>
          </a:p>
          <a:p>
            <a:pPr algn="ctr"/>
            <a:r>
              <a:rPr lang="es-PE" sz="1400" b="1" dirty="0" smtClean="0"/>
              <a:t>24 Horas</a:t>
            </a:r>
          </a:p>
          <a:p>
            <a:pPr algn="ctr"/>
            <a:endParaRPr lang="es-PE" dirty="0"/>
          </a:p>
        </p:txBody>
      </p:sp>
      <p:sp>
        <p:nvSpPr>
          <p:cNvPr id="15" name="14 Rectángulo"/>
          <p:cNvSpPr/>
          <p:nvPr/>
        </p:nvSpPr>
        <p:spPr>
          <a:xfrm>
            <a:off x="3401435" y="3123100"/>
            <a:ext cx="2432076"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Numeral 6.2.4.5</a:t>
            </a:r>
            <a:endParaRPr lang="es-E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16515266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4</a:t>
            </a:fld>
            <a:endParaRPr lang="es-ES"/>
          </a:p>
        </p:txBody>
      </p:sp>
      <p:sp>
        <p:nvSpPr>
          <p:cNvPr id="8" name="7 Rectángulo"/>
          <p:cNvSpPr/>
          <p:nvPr/>
        </p:nvSpPr>
        <p:spPr>
          <a:xfrm>
            <a:off x="755576" y="1364347"/>
            <a:ext cx="2432076"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Numeral 6.2.4.5</a:t>
            </a:r>
            <a:endParaRPr lang="es-E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9 Rectángulo"/>
          <p:cNvSpPr/>
          <p:nvPr/>
        </p:nvSpPr>
        <p:spPr>
          <a:xfrm>
            <a:off x="1582266" y="2132856"/>
            <a:ext cx="5979467" cy="1569660"/>
          </a:xfrm>
          <a:prstGeom prst="rect">
            <a:avLst/>
          </a:prstGeom>
        </p:spPr>
        <p:txBody>
          <a:bodyPr wrap="square">
            <a:spAutoFit/>
          </a:bodyPr>
          <a:lstStyle/>
          <a:p>
            <a:pPr marL="342900" indent="-342900" algn="just">
              <a:buFont typeface="+mj-lt"/>
              <a:buAutoNum type="alphaLcParenR" startAt="2"/>
            </a:pPr>
            <a:r>
              <a:rPr lang="es-PE" sz="1600" dirty="0" smtClean="0">
                <a:solidFill>
                  <a:srgbClr val="0070C0"/>
                </a:solidFill>
              </a:rPr>
              <a:t>“El descanso post guardia procede solo después de haberse ejecutado efectivamente la misma. En el caso que el trabajador no realice la guardia hospitalaria programada por causas  justificadas, según normativa vigente, el Jefe de Servicio reprograma las horas inicialmente consideradas para tal fin, en actividades asistenciales prioritarias”.</a:t>
            </a:r>
            <a:endParaRPr lang="es-PE" sz="1600" dirty="0">
              <a:solidFill>
                <a:srgbClr val="0070C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5246" y="4221088"/>
            <a:ext cx="2603004" cy="19522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380" r="21949"/>
          <a:stretch/>
        </p:blipFill>
        <p:spPr bwMode="auto">
          <a:xfrm>
            <a:off x="2123728" y="4181284"/>
            <a:ext cx="1741892" cy="1791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8195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a:xfrm>
            <a:off x="1727684" y="6525344"/>
            <a:ext cx="6552728" cy="200055"/>
          </a:xfrm>
        </p:spPr>
        <p:txBody>
          <a:bodyPr/>
          <a:lstStyle/>
          <a:p>
            <a:r>
              <a:rPr lang="es-ES" dirty="0" smtClean="0"/>
              <a:t>Red Asistencial Ucayali</a:t>
            </a:r>
            <a:endParaRPr lang="es-ES" dirty="0"/>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5</a:t>
            </a:fld>
            <a:endParaRPr lang="es-ES"/>
          </a:p>
        </p:txBody>
      </p:sp>
      <p:sp>
        <p:nvSpPr>
          <p:cNvPr id="9" name="8 Rectángulo"/>
          <p:cNvSpPr/>
          <p:nvPr/>
        </p:nvSpPr>
        <p:spPr>
          <a:xfrm>
            <a:off x="677830" y="1364347"/>
            <a:ext cx="2587568"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Numeral 6.2.21.4</a:t>
            </a:r>
            <a:endParaRPr lang="es-E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9 Rectángulo"/>
          <p:cNvSpPr/>
          <p:nvPr/>
        </p:nvSpPr>
        <p:spPr>
          <a:xfrm>
            <a:off x="1582266" y="2132856"/>
            <a:ext cx="5979467" cy="584775"/>
          </a:xfrm>
          <a:prstGeom prst="rect">
            <a:avLst/>
          </a:prstGeom>
        </p:spPr>
        <p:txBody>
          <a:bodyPr wrap="square">
            <a:spAutoFit/>
          </a:bodyPr>
          <a:lstStyle/>
          <a:p>
            <a:pPr marL="342900" indent="-342900" algn="just">
              <a:buFont typeface="+mj-lt"/>
              <a:buAutoNum type="alphaLcParenR" startAt="3"/>
            </a:pPr>
            <a:r>
              <a:rPr lang="es-PE" sz="1600" dirty="0" smtClean="0">
                <a:solidFill>
                  <a:srgbClr val="0070C0"/>
                </a:solidFill>
              </a:rPr>
              <a:t>“Los servicios Complementarios de Salud, se realizan por necesidad de servicio, bajo las siguientes condiciones:</a:t>
            </a:r>
            <a:endParaRPr lang="es-PE" sz="1600" dirty="0">
              <a:solidFill>
                <a:srgbClr val="0070C0"/>
              </a:solidFill>
            </a:endParaRPr>
          </a:p>
        </p:txBody>
      </p:sp>
      <p:sp>
        <p:nvSpPr>
          <p:cNvPr id="12" name="11 Rectángulo"/>
          <p:cNvSpPr/>
          <p:nvPr/>
        </p:nvSpPr>
        <p:spPr>
          <a:xfrm>
            <a:off x="2195736" y="2920588"/>
            <a:ext cx="5365997" cy="830997"/>
          </a:xfrm>
          <a:prstGeom prst="rect">
            <a:avLst/>
          </a:prstGeom>
        </p:spPr>
        <p:txBody>
          <a:bodyPr wrap="square">
            <a:spAutoFit/>
          </a:bodyPr>
          <a:lstStyle/>
          <a:p>
            <a:pPr marL="285750" indent="-285750" algn="just">
              <a:buFont typeface="Wingdings" panose="05000000000000000000" pitchFamily="2" charset="2"/>
              <a:buChar char="v"/>
            </a:pPr>
            <a:r>
              <a:rPr lang="es-PE" sz="1600" dirty="0" smtClean="0">
                <a:solidFill>
                  <a:srgbClr val="0070C0"/>
                </a:solidFill>
              </a:rPr>
              <a:t>No se podrá programar los servicios complementarios en el descanso físico post guardia nocturna o en el descanso físico por enfermedad del profesional de la Salud”.</a:t>
            </a:r>
            <a:endParaRPr lang="es-PE" sz="1600" dirty="0">
              <a:solidFill>
                <a:srgbClr val="0070C0"/>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5453" y="4149080"/>
            <a:ext cx="1758401" cy="2133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rot="19681677">
            <a:off x="5209909" y="5171622"/>
            <a:ext cx="1669488" cy="27771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smtClean="0"/>
              <a:t>No horas programadas</a:t>
            </a:r>
            <a:endParaRPr lang="es-PE" sz="1200" b="1"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4118307"/>
            <a:ext cx="2021698" cy="1354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68158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smtClean="0"/>
              <a:t>10.04.19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6</a:t>
            </a:fld>
            <a:endParaRPr lang="es-ES"/>
          </a:p>
        </p:txBody>
      </p:sp>
      <p:sp>
        <p:nvSpPr>
          <p:cNvPr id="7" name="6 Rectángulo"/>
          <p:cNvSpPr/>
          <p:nvPr/>
        </p:nvSpPr>
        <p:spPr>
          <a:xfrm>
            <a:off x="1999138" y="2064296"/>
            <a:ext cx="5312986" cy="1569660"/>
          </a:xfrm>
          <a:prstGeom prst="rect">
            <a:avLst/>
          </a:prstGeom>
        </p:spPr>
        <p:txBody>
          <a:bodyPr wrap="square">
            <a:spAutoFit/>
          </a:bodyPr>
          <a:lstStyle/>
          <a:p>
            <a:pPr algn="just"/>
            <a:r>
              <a:rPr lang="es-PE" sz="1600" dirty="0" smtClean="0">
                <a:solidFill>
                  <a:srgbClr val="0070C0"/>
                </a:solidFill>
              </a:rPr>
              <a:t>El incumplimiento de las disposiciones contenidas en la Directiva por parte de los Funcionarios, Jefes de Departamento, Jefes de Servicio, trabajadores profesionales y no  profesionales de la salud, constituyen </a:t>
            </a:r>
            <a:r>
              <a:rPr lang="es-PE" sz="1600" b="1" dirty="0" smtClean="0">
                <a:solidFill>
                  <a:srgbClr val="0070C0"/>
                </a:solidFill>
              </a:rPr>
              <a:t>falta de carácter disciplinario y será sancionado según normativa legal y/o institucional vigente.</a:t>
            </a:r>
          </a:p>
        </p:txBody>
      </p:sp>
      <p:sp>
        <p:nvSpPr>
          <p:cNvPr id="8" name="7 Rectángulo"/>
          <p:cNvSpPr/>
          <p:nvPr/>
        </p:nvSpPr>
        <p:spPr>
          <a:xfrm>
            <a:off x="3245095" y="1124743"/>
            <a:ext cx="2620654"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POR TANTO</a:t>
            </a:r>
            <a:r>
              <a:rPr lang="es-ES"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endParaRPr lang="es-E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833" t="10660" r="19460"/>
          <a:stretch/>
        </p:blipFill>
        <p:spPr bwMode="auto">
          <a:xfrm>
            <a:off x="5619670" y="3789040"/>
            <a:ext cx="1692453" cy="2411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52282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smtClean="0"/>
              <a:t>10.04.19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7</a:t>
            </a:fld>
            <a:endParaRPr lang="es-ES"/>
          </a:p>
        </p:txBody>
      </p:sp>
      <p:sp>
        <p:nvSpPr>
          <p:cNvPr id="7" name="6 Rectángulo"/>
          <p:cNvSpPr/>
          <p:nvPr/>
        </p:nvSpPr>
        <p:spPr>
          <a:xfrm>
            <a:off x="2195736" y="1556792"/>
            <a:ext cx="5112568" cy="2062103"/>
          </a:xfrm>
          <a:prstGeom prst="rect">
            <a:avLst/>
          </a:prstGeom>
        </p:spPr>
        <p:txBody>
          <a:bodyPr wrap="square">
            <a:spAutoFit/>
          </a:bodyPr>
          <a:lstStyle/>
          <a:p>
            <a:pPr algn="just"/>
            <a:r>
              <a:rPr lang="es-PE" sz="1600" dirty="0" smtClean="0">
                <a:solidFill>
                  <a:srgbClr val="0070C0"/>
                </a:solidFill>
              </a:rPr>
              <a:t>En virtud de las consideraciones expuestas, con las finalidad de garantizar el cumplimiento de las normas institucionales relacionadas con la programación asistencial, </a:t>
            </a:r>
            <a:r>
              <a:rPr lang="es-PE" sz="1600" b="1" dirty="0" smtClean="0">
                <a:solidFill>
                  <a:srgbClr val="0070C0"/>
                </a:solidFill>
              </a:rPr>
              <a:t>esta Gerencia Central realizará visitas periódicas de control y supervisión a los Órganos Desconcentrados y Órganos Prestadores Nacionales, informando a la Gerencia General de los hallazgos encontrados y las acciones correctivas realizadas.</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8884"/>
          <a:stretch/>
        </p:blipFill>
        <p:spPr bwMode="auto">
          <a:xfrm>
            <a:off x="1259632" y="4005064"/>
            <a:ext cx="1066032" cy="238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3232190" y="4464481"/>
            <a:ext cx="4176464" cy="1077218"/>
          </a:xfrm>
          <a:prstGeom prst="rect">
            <a:avLst/>
          </a:prstGeom>
          <a:solidFill>
            <a:schemeClr val="accent6">
              <a:lumMod val="20000"/>
              <a:lumOff val="80000"/>
            </a:schemeClr>
          </a:solidFill>
        </p:spPr>
        <p:txBody>
          <a:bodyPr wrap="square">
            <a:spAutoFit/>
          </a:bodyPr>
          <a:lstStyle/>
          <a:p>
            <a:pPr algn="just"/>
            <a:r>
              <a:rPr lang="es-PE" sz="1600" dirty="0" smtClean="0">
                <a:solidFill>
                  <a:srgbClr val="0070C0"/>
                </a:solidFill>
              </a:rPr>
              <a:t>Atentamente:</a:t>
            </a:r>
          </a:p>
          <a:p>
            <a:pPr algn="just"/>
            <a:endParaRPr lang="es-PE" sz="1600" b="1" dirty="0">
              <a:solidFill>
                <a:srgbClr val="0070C0"/>
              </a:solidFill>
            </a:endParaRPr>
          </a:p>
          <a:p>
            <a:pPr algn="just"/>
            <a:r>
              <a:rPr lang="es-PE" sz="1600" b="1" dirty="0" smtClean="0">
                <a:solidFill>
                  <a:srgbClr val="0070C0"/>
                </a:solidFill>
              </a:rPr>
              <a:t>	</a:t>
            </a:r>
            <a:r>
              <a:rPr lang="es-PE" sz="1600" dirty="0" smtClean="0">
                <a:solidFill>
                  <a:srgbClr val="0070C0"/>
                </a:solidFill>
              </a:rPr>
              <a:t>Walter  R. Menchola Vásquez</a:t>
            </a:r>
          </a:p>
          <a:p>
            <a:pPr algn="ctr"/>
            <a:r>
              <a:rPr lang="es-PE" sz="1600" b="1" dirty="0" smtClean="0">
                <a:solidFill>
                  <a:srgbClr val="0070C0"/>
                </a:solidFill>
              </a:rPr>
              <a:t>Gerente Central de Operaciones- Essalud</a:t>
            </a:r>
          </a:p>
        </p:txBody>
      </p:sp>
    </p:spTree>
    <p:extLst>
      <p:ext uri="{BB962C8B-B14F-4D97-AF65-F5344CB8AC3E}">
        <p14:creationId xmlns:p14="http://schemas.microsoft.com/office/powerpoint/2010/main" val="334477659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8</a:t>
            </a:fld>
            <a:endParaRPr lang="es-ES"/>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988840"/>
            <a:ext cx="3608917" cy="2326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91790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ciones EsSalud 17.04 [solo lectura]" id="{7C2C74A0-ACD3-42D5-B7A0-D7F01746964C}" vid="{2E958CF6-ABFC-491A-9F5C-3BD232610EC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Presentaciones EsSalud 17.04</Template>
  <TotalTime>10502</TotalTime>
  <Words>472</Words>
  <Application>Microsoft Office PowerPoint</Application>
  <PresentationFormat>Presentación en pantalla (4:3)</PresentationFormat>
  <Paragraphs>58</Paragraphs>
  <Slides>9</Slides>
  <Notes>2</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Repotenciamiento en Centros de Atención Primaria</dc:title>
  <dc:creator>Angelo Turcarelli</dc:creator>
  <cp:lastModifiedBy>CILIA GONZALES</cp:lastModifiedBy>
  <cp:revision>800</cp:revision>
  <cp:lastPrinted>2019-02-22T15:47:53Z</cp:lastPrinted>
  <dcterms:created xsi:type="dcterms:W3CDTF">2017-09-19T22:20:24Z</dcterms:created>
  <dcterms:modified xsi:type="dcterms:W3CDTF">2019-12-04T17:26:00Z</dcterms:modified>
</cp:coreProperties>
</file>