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639" r:id="rId3"/>
    <p:sldId id="703" r:id="rId5"/>
    <p:sldId id="704" r:id="rId6"/>
    <p:sldId id="706" r:id="rId7"/>
    <p:sldId id="707" r:id="rId8"/>
    <p:sldId id="708" r:id="rId9"/>
    <p:sldId id="683" r:id="rId10"/>
  </p:sldIdLst>
  <p:sldSz cx="12192000" cy="6858000"/>
  <p:notesSz cx="6858000" cy="9144000"/>
  <p:embeddedFontLst>
    <p:embeddedFont>
      <p:font typeface="微软雅黑" panose="020B0503020204020204" pitchFamily="34" charset="-122"/>
      <p:regular r:id="rId16"/>
    </p:embeddedFont>
    <p:embeddedFont>
      <p:font typeface="隶书" panose="02010509060101010101" pitchFamily="49" charset="-122"/>
      <p:regular r:id="rId17"/>
    </p:embeddedFont>
    <p:embeddedFont>
      <p:font typeface="华文中宋" panose="02010600040101010101" charset="-122"/>
      <p:regular r:id="rId18"/>
    </p:embeddedFont>
    <p:embeddedFont>
      <p:font typeface="汉仪旗黑Y3-35简" panose="00020600040101010101" charset="-122"/>
      <p:bold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216070135" name="次林梦叶" initials="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816"/>
    <a:srgbClr val="FFFFFF"/>
    <a:srgbClr val="D4EBE3"/>
    <a:srgbClr val="538B4B"/>
    <a:srgbClr val="E8FAE5"/>
    <a:srgbClr val="9DA953"/>
    <a:srgbClr val="285023"/>
    <a:srgbClr val="FFD1CD"/>
    <a:srgbClr val="FFE3E1"/>
    <a:srgbClr val="09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0" autoAdjust="0"/>
    <p:restoredTop sz="87615" autoAdjust="0"/>
  </p:normalViewPr>
  <p:slideViewPr>
    <p:cSldViewPr snapToGrid="0">
      <p:cViewPr varScale="1">
        <p:scale>
          <a:sx n="102" d="100"/>
          <a:sy n="102" d="100"/>
        </p:scale>
        <p:origin x="9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5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216070135" dt="2025-07-27T16:11:01.123" idx="1">
    <p:pos x="10" y="10"/>
    <p:text>Why U-IPC?
* For server workloads, throughput serves as the primary performance metric of interest.
* prior work has demonstrated that a workload’s U-IPC is proportional(成正比，成比例) to its throughput
* U-IPC exhibits lower variance（方差） than throughput measurements at significantly smaller measurement intervals, making it particularly suitable for simulation sampling.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469C68-B96B-4B00-A936-4ED691395EEA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8957953-4CC8-4E4A-AD2D-7A5A0B36E81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957953-4CC8-4E4A-AD2D-7A5A0B36E81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占位符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22388" y="2973614"/>
            <a:ext cx="514722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lang="zh-CN" altLang="en-US" sz="6000" b="1" spc="600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dist" fontAlgn="base"/>
            <a:r>
              <a:rPr lang="zh-CN" altLang="en-US" dirty="0"/>
              <a:t>输入标题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 hasCustomPrompt="1"/>
          </p:nvPr>
        </p:nvSpPr>
        <p:spPr>
          <a:xfrm>
            <a:off x="5645556" y="1886726"/>
            <a:ext cx="900888" cy="830997"/>
          </a:xfrm>
          <a:custGeom>
            <a:avLst/>
            <a:gdLst>
              <a:gd name="connsiteX0" fmla="*/ 0 w 65"/>
              <a:gd name="connsiteY0" fmla="*/ 0 h 276999"/>
              <a:gd name="connsiteX1" fmla="*/ 65 w 65"/>
              <a:gd name="connsiteY1" fmla="*/ 0 h 276999"/>
              <a:gd name="connsiteX2" fmla="*/ 65 w 65"/>
              <a:gd name="connsiteY2" fmla="*/ 276999 h 276999"/>
              <a:gd name="connsiteX3" fmla="*/ 0 w 65"/>
              <a:gd name="connsiteY3" fmla="*/ 276999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" h="276999">
                <a:moveTo>
                  <a:pt x="0" y="0"/>
                </a:moveTo>
                <a:lnTo>
                  <a:pt x="65" y="0"/>
                </a:lnTo>
                <a:lnTo>
                  <a:pt x="65" y="276999"/>
                </a:lnTo>
                <a:lnTo>
                  <a:pt x="0" y="276999"/>
                </a:lnTo>
                <a:close/>
              </a:path>
            </a:pathLst>
          </a:custGeom>
        </p:spPr>
        <p:txBody>
          <a:bodyPr wrap="none" lIns="0" tIns="0" rIns="0" bIns="0">
            <a:spAutoFit/>
          </a:bodyPr>
          <a:lstStyle>
            <a:lvl1pPr marL="0" indent="0" algn="ctr">
              <a:buNone/>
              <a:defRPr lang="zh-CN" altLang="en-US" sz="6000" spc="0" dirty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marL="0" lvl="0" algn="dist" fontAlgn="base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</a:fld>
            <a:endParaRPr lang="zh-CN" altLang="en-US"/>
          </a:p>
        </p:txBody>
      </p:sp>
      <p:sp>
        <p:nvSpPr>
          <p:cNvPr id="26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3808179" y="2645581"/>
            <a:ext cx="4575642" cy="25926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200" spc="3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442913" y="873125"/>
            <a:ext cx="4869867" cy="405102"/>
          </a:xfrm>
          <a:prstGeom prst="rect">
            <a:avLst/>
          </a:prstGeom>
        </p:spPr>
        <p:txBody>
          <a:bodyPr wrap="square" lIns="72000" tIns="36000" rIns="72000" bIns="36000">
            <a:spAutoFit/>
          </a:bodyPr>
          <a:lstStyle>
            <a:lvl1pPr algn="l">
              <a:defRPr lang="zh-CN" altLang="en-US" sz="2400" b="1" spc="0" dirty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</a:lstStyle>
          <a:p>
            <a:pPr marL="0" lvl="0" algn="dist" fontAlgn="base"/>
            <a:r>
              <a:rPr lang="zh-CN" altLang="en-US" dirty="0"/>
              <a:t>单击此处标题</a:t>
            </a:r>
            <a:endParaRPr lang="zh-CN" altLang="en-US" dirty="0"/>
          </a:p>
        </p:txBody>
      </p:sp>
      <p:sp>
        <p:nvSpPr>
          <p:cNvPr id="121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CB708-664F-4770-AECF-BA1A1B220D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DFDCD-830D-4E78-9097-B6B92A67D61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owerpoint template design by DAJU_PPT正版来源小红书大橘PPT微信DAJU_PPT请勿抄袭搬运！盗版必究！"/>
          <p:cNvSpPr txBox="1"/>
          <p:nvPr/>
        </p:nvSpPr>
        <p:spPr>
          <a:xfrm>
            <a:off x="2407920" y="6249873"/>
            <a:ext cx="737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艰苦朴素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实事求是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严格要求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勇于探索 </a:t>
            </a:r>
            <a:r>
              <a:rPr lang="en-US" altLang="zh-CN" sz="1400" spc="-15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endParaRPr lang="en-US" altLang="zh-CN" sz="140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powerpoint template design by DAJU_PPT正版来源小红书大橘PPT微信DAJU_PPT请勿抄袭搬运！盗版必究！"/>
          <p:cNvSpPr/>
          <p:nvPr/>
        </p:nvSpPr>
        <p:spPr>
          <a:xfrm>
            <a:off x="351099" y="312517"/>
            <a:ext cx="11489802" cy="630241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5842000"/>
            <a:ext cx="12192000" cy="1016000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0789" y="6065012"/>
            <a:ext cx="1992352" cy="55256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390693" y="6065012"/>
            <a:ext cx="22381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1400" cap="all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系统性能分析与智能实验室</a:t>
            </a:r>
            <a:endParaRPr lang="en-US" altLang="zh-CN" sz="1400" cap="all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900" b="1" cap="all" dirty="0">
                <a:solidFill>
                  <a:schemeClr val="bg1"/>
                </a:solidFill>
              </a:rPr>
              <a:t>System Performance analytics</a:t>
            </a:r>
            <a:endParaRPr lang="en-US" altLang="zh-CN" sz="900" b="1" cap="all" dirty="0">
              <a:solidFill>
                <a:schemeClr val="bg1"/>
              </a:solidFill>
            </a:endParaRPr>
          </a:p>
          <a:p>
            <a:pPr algn="ctr"/>
            <a:r>
              <a:rPr lang="en-US" altLang="zh-CN" sz="900" b="1" cap="all" dirty="0">
                <a:solidFill>
                  <a:schemeClr val="bg1"/>
                </a:solidFill>
              </a:rPr>
              <a:t>and INTELLIGENCE Lab</a:t>
            </a:r>
            <a:endParaRPr lang="en-US" altLang="zh-CN" sz="900" b="1" cap="all" dirty="0">
              <a:solidFill>
                <a:schemeClr val="bg1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226863" y="6064882"/>
            <a:ext cx="0" cy="4927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03425" y="2106930"/>
            <a:ext cx="86906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Paper Reading ---- QFlex 3.0: Fast and Accurate ARM  Server Simulation</a:t>
            </a:r>
            <a:endParaRPr lang="en-US" altLang="zh-CN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42560" y="3905250"/>
            <a:ext cx="19685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Reporter: 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  <a:sym typeface="汉仪旗黑Y3-35简" panose="00020600040101010101" charset="-122"/>
              </a:rPr>
              <a:t>林宇轩</a:t>
            </a:r>
            <a:endParaRPr lang="zh-CN" altLang="en-US" sz="2000">
              <a:latin typeface="华文中宋" panose="02010600040101010101" charset="-122"/>
              <a:ea typeface="华文中宋" panose="02010600040101010101" charset="-122"/>
              <a:cs typeface="Times New Roman" panose="02020603050405020304" charset="0"/>
              <a:sym typeface="汉仪旗黑Y3-35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193675" y="266700"/>
            <a:ext cx="349440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 Paper summary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5675" y="1229360"/>
            <a:ext cx="1044956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QFlex mainly refers to two important papars: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Methodologically, reference “SMARTS: Accelerating Microarchitecture Simulation via Rigorous Statistical Samplin” ---- Borrowed from the method of reducing timing simulation time through statistical sampling.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implementation refer to “SimFlex: Statistical Sampling of Computer System Simulation” ---- QFlex is a simulation framework derived from SimFlex.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QFlex implements the first microarchitecture simulation framework for full-system ARM server workloads,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based on QEMU and combines statistical sampling techniques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to accelerate simulation time by two orders of magnitude.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Under CloudSuite 4.0 workload,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 error can be bounded with 95% confidence to 5% relative to a reference simulation that uses end-to-end timing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(The performance indicators collected are U-IPC)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compared to gem5 ( a full-timing simulator), it reduces the end-to-end simulation time required to simulate target runtimes of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seconds to tens of seconds from months to tens of hours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7015" y="296545"/>
            <a:ext cx="446278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 Principle summary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8045" y="1383665"/>
            <a:ext cx="1045654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QFlex base on QEMU(a functional simulator), combined with its own trace-based model and timing models, achieved save microarchitectural and architectural state as checkpoints 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</a:rPr>
              <a:t>断点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), and can start timing simulation from checkpoint to collect detailed performance data: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1. First run the Functional simulator (this stage is called functional warming), during which the microarchitectural and architectural state of the computer is generated through the trace-based model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2. Load the checkpoint at intervals and run the Timing simulator (this stage is called Detailed Warming)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3. Select Detailed Warming for a period of time to collect performance data, this stage is called Sampling Unit/Measurement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4860290"/>
            <a:ext cx="9048750" cy="1809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7015" y="296545"/>
            <a:ext cx="446278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 Principle summary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260" y="1085850"/>
            <a:ext cx="1032256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Simulation sampling sample a subset of the execution period, it allows to bound the sampling error with statistical guarantees.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To statistically bound the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sampling error ε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under a specified confidence level,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the sample size(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number of sampling units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) n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should meet the following requirement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3825" y="2644775"/>
            <a:ext cx="1784350" cy="784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09040" y="5647055"/>
            <a:ext cx="103225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u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𝑥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is Mean(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均值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/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期望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  ;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𝜎𝑥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is Standard Deviation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标准差</a:t>
            </a:r>
            <a:r>
              <a:rPr lang="en-US" altLang="zh-CN" sz="20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)</a:t>
            </a:r>
            <a:endParaRPr lang="en-US" altLang="zh-CN" sz="20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>
              <a:latin typeface="Times New Roman" panose="02020603050405020304" charset="0"/>
              <a:ea typeface="华文中宋" panose="02010600040101010101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25" y="4645025"/>
            <a:ext cx="1154430" cy="7721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51560" y="3429000"/>
            <a:ext cx="10322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Z is the z-score of the given confidence level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for 95 % confidence level  Z ≈ 2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sampling error ε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 0.05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Vx is the coefficient of variation of(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</a:rPr>
              <a:t>变异系数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 measurements of metric(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U-IPC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 x across all sampling units.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7015" y="296545"/>
            <a:ext cx="533400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Motivation for the paper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5500" y="1536700"/>
            <a:ext cx="1032256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As Moore's Law slows down, system designers urgently need tools and methods to evaluate end-to-end server designs, especially ARM servers. But the fastest existing full-system timing simulators (such as gem5) have a simulation speed of only about 250 KIPS (kilo instructions per second), and it takes months to simulate a target run of only a few seconds.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In order to shorten the time,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researchers can often only simulate very short time windows (such as 50 milliseconds), resulting in unreliable results and lack of confidence intervals.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Previous work (such as SimFlex) has demonstrated that simulation sampling methods can effectively reduce full-system simulation time. Therefore, the motivation of this study is to extend this method to ARM server scenarios(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</a:rPr>
              <a:t>场景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 to solve the practical problem of 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timing simulation is too slow to perform full server evaluation.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47015" y="296545"/>
            <a:ext cx="5848350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Contributions of the paper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280" y="1282700"/>
            <a:ext cx="103225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First microarchitectural simulation framework supporting full-system ARM workloads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Addresses the community’s longstanding(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</a:rPr>
              <a:t>长期以来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 need for a simulator that enables productive(</a:t>
            </a:r>
            <a:r>
              <a:rPr lang="zh-CN" altLang="en-US" sz="2000">
                <a:latin typeface="华文中宋" panose="02010600040101010101" charset="-122"/>
                <a:ea typeface="华文中宋" panose="02010600040101010101" charset="-122"/>
                <a:cs typeface="Times New Roman" panose="02020603050405020304" charset="0"/>
              </a:rPr>
              <a:t>富有成效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) research and innovation in designing next-generation server CPUs.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015" y="2828290"/>
            <a:ext cx="6392545" cy="673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4000">
                <a:latin typeface="Times New Roman" panose="02020603050405020304" charset="0"/>
                <a:cs typeface="Times New Roman" panose="02020603050405020304" charset="0"/>
              </a:rPr>
              <a:t> The limitations of the paper</a:t>
            </a:r>
            <a:endParaRPr lang="en-US" altLang="zh-CN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280" y="3724910"/>
            <a:ext cx="103225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...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owerpoint template design by DAJU_PPT正版来源小红书大橘PPT微信DAJU_PPT请勿抄袭搬运！盗版必究！"/>
          <p:cNvSpPr txBox="1"/>
          <p:nvPr/>
        </p:nvSpPr>
        <p:spPr>
          <a:xfrm>
            <a:off x="2407920" y="6249873"/>
            <a:ext cx="737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艰苦朴素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实事求是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严格要求 </a:t>
            </a:r>
            <a:r>
              <a:rPr lang="en-US" altLang="zh-CN" sz="1400" spc="300" dirty="0">
                <a:solidFill>
                  <a:schemeClr val="bg1"/>
                </a:solidFill>
                <a:cs typeface="+mn-ea"/>
                <a:sym typeface="+mn-lt"/>
              </a:rPr>
              <a:t>· </a:t>
            </a:r>
            <a:r>
              <a:rPr lang="zh-CN" altLang="en-US" sz="1400" spc="300" dirty="0">
                <a:solidFill>
                  <a:schemeClr val="bg1"/>
                </a:solidFill>
                <a:cs typeface="+mn-ea"/>
                <a:sym typeface="+mn-lt"/>
              </a:rPr>
              <a:t>勇于探索 </a:t>
            </a:r>
            <a:r>
              <a:rPr lang="en-US" altLang="zh-CN" sz="1400" spc="-150" dirty="0">
                <a:solidFill>
                  <a:schemeClr val="bg1"/>
                </a:solidFill>
                <a:cs typeface="+mn-ea"/>
                <a:sym typeface="+mn-lt"/>
              </a:rPr>
              <a:t>——</a:t>
            </a:r>
            <a:endParaRPr lang="en-US" altLang="zh-CN" sz="1400" spc="-1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powerpoint template design by DAJU_PPT正版来源小红书大橘PPT微信DAJU_PPT请勿抄袭搬运！盗版必究！"/>
          <p:cNvSpPr/>
          <p:nvPr/>
        </p:nvSpPr>
        <p:spPr>
          <a:xfrm>
            <a:off x="351099" y="312517"/>
            <a:ext cx="11489802" cy="6302416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powerpoint template design by DAJU_PPT正版来源小红书大橘PPT微信DAJU_PPT请勿抄袭搬运！盗版必究！"/>
          <p:cNvSpPr/>
          <p:nvPr/>
        </p:nvSpPr>
        <p:spPr>
          <a:xfrm>
            <a:off x="0" y="5842000"/>
            <a:ext cx="12192000" cy="1016000"/>
          </a:xfrm>
          <a:custGeom>
            <a:avLst/>
            <a:gdLst>
              <a:gd name="connsiteX0" fmla="*/ 6096000 w 12192000"/>
              <a:gd name="connsiteY0" fmla="*/ 0 h 1016000"/>
              <a:gd name="connsiteX1" fmla="*/ 11872101 w 12192000"/>
              <a:gd name="connsiteY1" fmla="*/ 363047 h 1016000"/>
              <a:gd name="connsiteX2" fmla="*/ 12192000 w 12192000"/>
              <a:gd name="connsiteY2" fmla="*/ 416457 h 1016000"/>
              <a:gd name="connsiteX3" fmla="*/ 12192000 w 12192000"/>
              <a:gd name="connsiteY3" fmla="*/ 1016000 h 1016000"/>
              <a:gd name="connsiteX4" fmla="*/ 0 w 12192000"/>
              <a:gd name="connsiteY4" fmla="*/ 1016000 h 1016000"/>
              <a:gd name="connsiteX5" fmla="*/ 0 w 12192000"/>
              <a:gd name="connsiteY5" fmla="*/ 416457 h 1016000"/>
              <a:gd name="connsiteX6" fmla="*/ 319900 w 12192000"/>
              <a:gd name="connsiteY6" fmla="*/ 363047 h 1016000"/>
              <a:gd name="connsiteX7" fmla="*/ 6096000 w 12192000"/>
              <a:gd name="connsiteY7" fmla="*/ 0 h 10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016000">
                <a:moveTo>
                  <a:pt x="6096000" y="0"/>
                </a:moveTo>
                <a:cubicBezTo>
                  <a:pt x="8351708" y="0"/>
                  <a:pt x="10393868" y="138738"/>
                  <a:pt x="11872101" y="363047"/>
                </a:cubicBezTo>
                <a:lnTo>
                  <a:pt x="12192000" y="416457"/>
                </a:lnTo>
                <a:lnTo>
                  <a:pt x="12192000" y="1016000"/>
                </a:lnTo>
                <a:lnTo>
                  <a:pt x="0" y="1016000"/>
                </a:lnTo>
                <a:lnTo>
                  <a:pt x="0" y="416457"/>
                </a:lnTo>
                <a:lnTo>
                  <a:pt x="319900" y="363047"/>
                </a:lnTo>
                <a:cubicBezTo>
                  <a:pt x="1798133" y="138738"/>
                  <a:pt x="3840293" y="0"/>
                  <a:pt x="6096000" y="0"/>
                </a:cubicBez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powerpoint template design by DAJU_PPT正版来源小红书大橘PPT微信DAJU_PPT请勿抄袭搬运！盗版必究！"/>
          <p:cNvSpPr txBox="1"/>
          <p:nvPr/>
        </p:nvSpPr>
        <p:spPr>
          <a:xfrm>
            <a:off x="3814445" y="2973705"/>
            <a:ext cx="4974590" cy="9099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CN" sz="4000" spc="6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—</a:t>
            </a:r>
            <a:r>
              <a:rPr lang="en-US" altLang="zh-CN" sz="4000" spc="600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 </a:t>
            </a:r>
            <a:r>
              <a:rPr lang="en-US" altLang="zh-CN" sz="4000" spc="600" dirty="0">
                <a:latin typeface="Times New Roman" panose="02020603050405020304" charset="0"/>
                <a:cs typeface="Times New Roman" panose="02020603050405020304" charset="0"/>
                <a:sym typeface="+mn-lt"/>
              </a:rPr>
              <a:t>THANKS </a:t>
            </a:r>
            <a:r>
              <a:rPr lang="en-US" altLang="zh-CN" sz="4000" spc="600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lt"/>
              </a:rPr>
              <a:t>—</a:t>
            </a:r>
            <a:endParaRPr lang="en-US" altLang="zh-CN" sz="4000" spc="600" dirty="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  <a:p>
            <a:pPr algn="ctr"/>
            <a:endParaRPr lang="zh-CN" altLang="en-US" sz="4000" b="1" spc="600" dirty="0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  <a:sym typeface="+mn-lt"/>
            </a:endParaRPr>
          </a:p>
        </p:txBody>
      </p:sp>
      <p:pic>
        <p:nvPicPr>
          <p:cNvPr id="13" name="图形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0789" y="6065012"/>
            <a:ext cx="1992352" cy="552566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6390693" y="6065012"/>
            <a:ext cx="223816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/>
            <a:r>
              <a:rPr lang="zh-CN" altLang="en-US" sz="1400" cap="all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系统性能分析与智能实验室</a:t>
            </a:r>
            <a:endParaRPr lang="en-US" altLang="zh-CN" sz="1400" cap="all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/>
            <a:r>
              <a:rPr lang="en-US" altLang="zh-CN" sz="900" b="1" cap="all" dirty="0">
                <a:solidFill>
                  <a:schemeClr val="bg1"/>
                </a:solidFill>
              </a:rPr>
              <a:t>System Performance analytics</a:t>
            </a:r>
            <a:endParaRPr lang="en-US" altLang="zh-CN" sz="900" b="1" cap="all" dirty="0">
              <a:solidFill>
                <a:schemeClr val="bg1"/>
              </a:solidFill>
            </a:endParaRPr>
          </a:p>
          <a:p>
            <a:pPr algn="ctr"/>
            <a:r>
              <a:rPr lang="en-US" altLang="zh-CN" sz="900" b="1" cap="all" dirty="0">
                <a:solidFill>
                  <a:schemeClr val="bg1"/>
                </a:solidFill>
              </a:rPr>
              <a:t>and INTELLIGENCE Lab</a:t>
            </a:r>
            <a:endParaRPr lang="en-US" altLang="zh-CN" sz="900" b="1" cap="all" dirty="0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226863" y="6064882"/>
            <a:ext cx="0" cy="49272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ISLIDE.ICON" val="#36637;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ISLIDE.ICON" val="#36637;"/>
</p:tagLst>
</file>

<file path=ppt/tags/tag5.xml><?xml version="1.0" encoding="utf-8"?>
<p:tagLst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heme/theme1.xml><?xml version="1.0" encoding="utf-8"?>
<a:theme xmlns:a="http://schemas.openxmlformats.org/drawingml/2006/main" name="Office Theme">
  <a:themeElements>
    <a:clrScheme name="000-深蓝金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94761"/>
      </a:accent1>
      <a:accent2>
        <a:srgbClr val="D0B296"/>
      </a:accent2>
      <a:accent3>
        <a:srgbClr val="394761"/>
      </a:accent3>
      <a:accent4>
        <a:srgbClr val="D0B296"/>
      </a:accent4>
      <a:accent5>
        <a:srgbClr val="394761"/>
      </a:accent5>
      <a:accent6>
        <a:srgbClr val="D0B296"/>
      </a:accent6>
      <a:hlink>
        <a:srgbClr val="DF213B"/>
      </a:hlink>
      <a:folHlink>
        <a:srgbClr val="954F72"/>
      </a:folHlink>
    </a:clrScheme>
    <a:fontScheme name="mmhun255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3750</Words>
  <Application>WPS 演示</Application>
  <PresentationFormat>宽屏</PresentationFormat>
  <Paragraphs>72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隶书</vt:lpstr>
      <vt:lpstr>Times New Roman</vt:lpstr>
      <vt:lpstr>华文中宋</vt:lpstr>
      <vt:lpstr>汉仪旗黑Y3-35简</vt:lpstr>
      <vt:lpstr>Arial Unicode MS</vt:lpstr>
      <vt:lpstr>BatangChe</vt:lpstr>
      <vt:lpstr>Segoe Print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2314981968@qq.com</dc:creator>
  <cp:lastModifiedBy>次林梦叶</cp:lastModifiedBy>
  <cp:revision>82</cp:revision>
  <dcterms:created xsi:type="dcterms:W3CDTF">2019-11-26T03:41:00Z</dcterms:created>
  <dcterms:modified xsi:type="dcterms:W3CDTF">2025-07-28T07:26:22Z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BC69EB345F4F457288BFAD1BFA019858</vt:lpwstr>
  </property>
  <property fmtid="{D5CDD505-2E9C-101B-9397-08002B2CF9AE}" pid="3" name="KSOProductBuildVer">
    <vt:lpwstr>2052-12.1.0.21915</vt:lpwstr>
  </property>
</Properties>
</file>