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handoutMasterIdLst>
    <p:handoutMasterId r:id="rId18"/>
  </p:handoutMasterIdLst>
  <p:sldIdLst>
    <p:sldId id="639" r:id="rId2"/>
    <p:sldId id="708" r:id="rId3"/>
    <p:sldId id="709" r:id="rId4"/>
    <p:sldId id="710" r:id="rId5"/>
    <p:sldId id="711" r:id="rId6"/>
    <p:sldId id="712" r:id="rId7"/>
    <p:sldId id="713" r:id="rId8"/>
    <p:sldId id="714" r:id="rId9"/>
    <p:sldId id="715" r:id="rId10"/>
    <p:sldId id="716" r:id="rId11"/>
    <p:sldId id="717" r:id="rId12"/>
    <p:sldId id="718" r:id="rId13"/>
    <p:sldId id="719" r:id="rId14"/>
    <p:sldId id="720" r:id="rId15"/>
    <p:sldId id="683" r:id="rId16"/>
  </p:sldIdLst>
  <p:sldSz cx="12192000" cy="6858000"/>
  <p:notesSz cx="6858000" cy="9144000"/>
  <p:embeddedFontLst>
    <p:embeddedFont>
      <p:font typeface="仿宋" panose="02010609060101010101" pitchFamily="49" charset="-122"/>
      <p:regular r:id="rId19"/>
    </p:embeddedFont>
    <p:embeddedFont>
      <p:font typeface="华文中宋" panose="02010600040101010101" pitchFamily="2" charset="-122"/>
      <p:regular r:id="rId20"/>
    </p:embeddedFont>
    <p:embeddedFont>
      <p:font typeface="隶书" panose="02010509060101010101" pitchFamily="49" charset="-122"/>
      <p:regular r:id="rId21"/>
    </p:embeddedFont>
    <p:embeddedFont>
      <p:font typeface="微软雅黑" panose="020B0503020204020204" pitchFamily="34" charset="-122"/>
      <p:regular r:id="rId22"/>
      <p:bold r:id="rId23"/>
    </p:embeddedFont>
  </p:embeddedFontLst>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216070135" name="次林梦叶" initials="次" lastIdx="1" clrIdx="0"/>
  <p:cmAuthor id="1216070136" name="梦叶 次林" initials="梦次" lastIdx="6" clrIdx="1">
    <p:extLst>
      <p:ext uri="{19B8F6BF-5375-455C-9EA6-DF929625EA0E}">
        <p15:presenceInfo xmlns:p15="http://schemas.microsoft.com/office/powerpoint/2012/main" userId="16fc3c6320db17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2816"/>
    <a:srgbClr val="FFFFFF"/>
    <a:srgbClr val="D4EBE3"/>
    <a:srgbClr val="538B4B"/>
    <a:srgbClr val="E8FAE5"/>
    <a:srgbClr val="9DA953"/>
    <a:srgbClr val="285023"/>
    <a:srgbClr val="FFD1CD"/>
    <a:srgbClr val="FFE3E1"/>
    <a:srgbClr val="0965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10" autoAdjust="0"/>
    <p:restoredTop sz="77441" autoAdjust="0"/>
  </p:normalViewPr>
  <p:slideViewPr>
    <p:cSldViewPr snapToGrid="0">
      <p:cViewPr varScale="1">
        <p:scale>
          <a:sx n="92" d="100"/>
          <a:sy n="92" d="100"/>
        </p:scale>
        <p:origin x="252"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216070136" dt="2025-08-02T13:58:00.273" idx="1">
    <p:pos x="2236" y="3284"/>
    <p:text>https://weedge.github.io/perf-book-cn/zh/chapters/11-Machine-Code-Layout-Optimizations/11-7_PGO_cn.html</p:text>
    <p:extLst>
      <p:ext uri="{C676402C-5697-4E1C-873F-D02D1690AC5C}">
        <p15:threadingInfo xmlns:p15="http://schemas.microsoft.com/office/powerpoint/2012/main" timeZoneBias="-480"/>
      </p:ext>
    </p:extLst>
  </p:cm>
  <p:cm authorId="1216070136" dt="2025-08-02T14:02:08.387" idx="2">
    <p:pos x="7140" y="2257"/>
    <p:text>https://weedge.github.io/perf-book-cn/zh/chapters/11-Machine-Code-Layout-Optimizations/11-7_PGO_cn.html</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216070136" dt="2025-08-02T14:07:59.565" idx="5">
    <p:pos x="5021" y="870"/>
    <p:text>Moreira, Angélica Aparecida, Guilherme Ottoni和Fernando Magno Quintão Pereira. 《VESPA: Static Profiling for Binary Optimization》. Proceedings of the ACM on Programming Languages 5, 期 OOPSLA (2021年): 1～28. https://doi.org/10.1145/3485521.</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2025/8/2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B469C68-B96B-4B00-A936-4ED691395EEA}" type="datetimeFigureOut">
              <a:rPr lang="zh-CN" altLang="en-US" smtClean="0"/>
              <a:t>2025/8/2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78957953-4CC8-4E4A-AD2D-7A5A0B36E81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957953-4CC8-4E4A-AD2D-7A5A0B36E814}" type="slidenum">
              <a:rPr lang="zh-CN" altLang="en-US"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B49E0-691F-236A-6670-0D85F4EC4D5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671C44A-5E30-6365-B76D-2A975F23C4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75D0C9E-52AE-1B0E-B9F5-655BF550154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5D0BEDE-60B4-4332-DD08-3853744420AA}"/>
              </a:ext>
            </a:extLst>
          </p:cNvPr>
          <p:cNvSpPr>
            <a:spLocks noGrp="1"/>
          </p:cNvSpPr>
          <p:nvPr>
            <p:ph type="sldNum" sz="quarter" idx="5"/>
          </p:nvPr>
        </p:nvSpPr>
        <p:spPr/>
        <p:txBody>
          <a:bodyPr/>
          <a:lstStyle/>
          <a:p>
            <a:fld id="{78957953-4CC8-4E4A-AD2D-7A5A0B36E814}" type="slidenum">
              <a:rPr lang="zh-CN" altLang="en-US" smtClean="0"/>
              <a:t>10</a:t>
            </a:fld>
            <a:endParaRPr lang="zh-CN" altLang="en-US" dirty="0"/>
          </a:p>
        </p:txBody>
      </p:sp>
    </p:spTree>
    <p:extLst>
      <p:ext uri="{BB962C8B-B14F-4D97-AF65-F5344CB8AC3E}">
        <p14:creationId xmlns:p14="http://schemas.microsoft.com/office/powerpoint/2010/main" val="2120543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2CB1B-E434-11BB-EC27-30D2942D2D5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922D28D-669C-FEB1-DCB0-A042B51ED3E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4F11FA4-CAFF-A098-F44F-B423F0E9B714}"/>
              </a:ext>
            </a:extLst>
          </p:cNvPr>
          <p:cNvSpPr>
            <a:spLocks noGrp="1"/>
          </p:cNvSpPr>
          <p:nvPr>
            <p:ph type="body" idx="1"/>
          </p:nvPr>
        </p:nvSpPr>
        <p:spPr/>
        <p:txBody>
          <a:bodyPr/>
          <a:lstStyle/>
          <a:p>
            <a:r>
              <a:rPr lang="en-US" altLang="zh-CN"/>
              <a:t>BOLT + Dynamic: </a:t>
            </a:r>
            <a:r>
              <a:rPr lang="zh-CN" altLang="en-US"/>
              <a:t>与 </a:t>
            </a:r>
            <a:r>
              <a:rPr lang="en-US" altLang="zh-CN"/>
              <a:t>clang -O3 </a:t>
            </a:r>
            <a:r>
              <a:rPr lang="zh-CN" altLang="en-US"/>
              <a:t>相比，整体性能提高了 </a:t>
            </a:r>
            <a:r>
              <a:rPr lang="en-US" altLang="zh-CN"/>
              <a:t>34.46%</a:t>
            </a:r>
            <a:r>
              <a:rPr lang="zh-CN" altLang="en-US"/>
              <a:t>（几何平均值）</a:t>
            </a:r>
          </a:p>
          <a:p>
            <a:endParaRPr lang="zh-CN" altLang="en-US"/>
          </a:p>
          <a:p>
            <a:r>
              <a:rPr lang="zh-CN" altLang="en-US"/>
              <a:t>然而，一旦删除间接跳转的动态分析信息，这一优势就会下降到 </a:t>
            </a:r>
            <a:r>
              <a:rPr lang="en-US" altLang="zh-CN"/>
              <a:t>19.13%</a:t>
            </a:r>
            <a:r>
              <a:rPr lang="zh-CN" altLang="en-US"/>
              <a:t>。</a:t>
            </a:r>
            <a:r>
              <a:rPr lang="en-US" altLang="zh-CN"/>
              <a:t>(</a:t>
            </a:r>
            <a:r>
              <a:rPr lang="zh-CN" altLang="en-US"/>
              <a:t>静态配置文件均不涉及间接分支，因此我们认为这是一个更好的比较点。</a:t>
            </a:r>
            <a:r>
              <a:rPr lang="en-US" altLang="zh-CN"/>
              <a:t>)</a:t>
            </a:r>
          </a:p>
          <a:p>
            <a:endParaRPr lang="en-US" altLang="zh-CN"/>
          </a:p>
          <a:p>
            <a:r>
              <a:rPr lang="zh-CN" altLang="en-US"/>
              <a:t>使用 </a:t>
            </a:r>
            <a:r>
              <a:rPr lang="en-US" altLang="zh-CN"/>
              <a:t>VESPA </a:t>
            </a:r>
            <a:r>
              <a:rPr lang="zh-CN" altLang="en-US"/>
              <a:t>生成的配置文件优化的二进制文件在静态分析启发式方法中产生了最佳结果。</a:t>
            </a:r>
          </a:p>
          <a:p>
            <a:endParaRPr lang="zh-CN" altLang="en-US"/>
          </a:p>
        </p:txBody>
      </p:sp>
      <p:sp>
        <p:nvSpPr>
          <p:cNvPr id="4" name="灯片编号占位符 3">
            <a:extLst>
              <a:ext uri="{FF2B5EF4-FFF2-40B4-BE49-F238E27FC236}">
                <a16:creationId xmlns:a16="http://schemas.microsoft.com/office/drawing/2014/main" id="{4DC1AD92-4666-23F2-5A99-7887BA93004C}"/>
              </a:ext>
            </a:extLst>
          </p:cNvPr>
          <p:cNvSpPr>
            <a:spLocks noGrp="1"/>
          </p:cNvSpPr>
          <p:nvPr>
            <p:ph type="sldNum" sz="quarter" idx="5"/>
          </p:nvPr>
        </p:nvSpPr>
        <p:spPr/>
        <p:txBody>
          <a:bodyPr/>
          <a:lstStyle/>
          <a:p>
            <a:fld id="{78957953-4CC8-4E4A-AD2D-7A5A0B36E814}" type="slidenum">
              <a:rPr lang="zh-CN" altLang="en-US" smtClean="0"/>
              <a:t>11</a:t>
            </a:fld>
            <a:endParaRPr lang="zh-CN" altLang="en-US" dirty="0"/>
          </a:p>
        </p:txBody>
      </p:sp>
    </p:spTree>
    <p:extLst>
      <p:ext uri="{BB962C8B-B14F-4D97-AF65-F5344CB8AC3E}">
        <p14:creationId xmlns:p14="http://schemas.microsoft.com/office/powerpoint/2010/main" val="1164038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8519D-1E0C-DF70-8195-3208C555C75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E9C723F-4FE4-50B9-D2B2-091F0204B1B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FE425EA-B7F8-1005-1685-572F454C336F}"/>
              </a:ext>
            </a:extLst>
          </p:cNvPr>
          <p:cNvSpPr>
            <a:spLocks noGrp="1"/>
          </p:cNvSpPr>
          <p:nvPr>
            <p:ph type="body" idx="1"/>
          </p:nvPr>
        </p:nvSpPr>
        <p:spPr/>
        <p:txBody>
          <a:bodyPr/>
          <a:lstStyle/>
          <a:p>
            <a:r>
              <a:rPr lang="en-US" altLang="zh-CN"/>
              <a:t>* When timing BOLT with the dynamic profiler, we count the time to </a:t>
            </a:r>
          </a:p>
          <a:p>
            <a:r>
              <a:rPr lang="en-US" altLang="zh-CN"/>
              <a:t>  * run the target application to collect samples</a:t>
            </a:r>
          </a:p>
          <a:p>
            <a:r>
              <a:rPr lang="en-US" altLang="zh-CN"/>
              <a:t>  * plus the time to run BOLT to disassemble and optimize the binary.</a:t>
            </a:r>
          </a:p>
          <a:p>
            <a:r>
              <a:rPr lang="en-US" altLang="zh-CN"/>
              <a:t>* In the case of VESPA, we measured: </a:t>
            </a:r>
          </a:p>
          <a:p>
            <a:r>
              <a:rPr lang="en-US" altLang="zh-CN"/>
              <a:t>  * (i) the time to run BOLT to disassemble and collect static features; </a:t>
            </a:r>
          </a:p>
          <a:p>
            <a:r>
              <a:rPr lang="en-US" altLang="zh-CN"/>
              <a:t>  * (ii) the time to run the predictor to generate a static profile; </a:t>
            </a:r>
          </a:p>
          <a:p>
            <a:r>
              <a:rPr lang="en-US" altLang="zh-CN"/>
              <a:t>  * (iii) the time to run BOLT again, this time fed with the static profile information.</a:t>
            </a:r>
          </a:p>
          <a:p>
            <a:endParaRPr lang="en-US" altLang="zh-CN"/>
          </a:p>
          <a:p>
            <a:r>
              <a:rPr lang="en-US" altLang="zh-CN"/>
              <a:t>However, **for the MySQL binary**, BOLT with a dynamic profile is actually faster, by a factor of about 30%. This is due to the relatively short running time of MySQL’s profiling inputs, which allows for fast sampling. In contrast, VESPA spends time not only running the predictor, but also importing them and embedding them onto the program’s binary representation.</a:t>
            </a:r>
          </a:p>
          <a:p>
            <a:endParaRPr lang="en-US" altLang="zh-CN"/>
          </a:p>
          <a:p>
            <a:r>
              <a:rPr lang="en-US" altLang="zh-CN"/>
              <a:t>Nevertheless, we emphasize that in cases where VESPA takes longer to generate a binary, this overhead is constant.</a:t>
            </a:r>
            <a:r>
              <a:rPr lang="zh-CN" altLang="en-US"/>
              <a:t>（尽管如此，我们强调，在 </a:t>
            </a:r>
            <a:r>
              <a:rPr lang="en-US" altLang="zh-CN"/>
              <a:t>VESPA </a:t>
            </a:r>
            <a:r>
              <a:rPr lang="zh-CN" altLang="en-US"/>
              <a:t>花费更长时间生成二进制文件的情况下，这种开销是恒定的。）</a:t>
            </a:r>
          </a:p>
        </p:txBody>
      </p:sp>
      <p:sp>
        <p:nvSpPr>
          <p:cNvPr id="4" name="灯片编号占位符 3">
            <a:extLst>
              <a:ext uri="{FF2B5EF4-FFF2-40B4-BE49-F238E27FC236}">
                <a16:creationId xmlns:a16="http://schemas.microsoft.com/office/drawing/2014/main" id="{E6D8C2B0-1A8E-2BC0-6D9B-DE8D8259EEA0}"/>
              </a:ext>
            </a:extLst>
          </p:cNvPr>
          <p:cNvSpPr>
            <a:spLocks noGrp="1"/>
          </p:cNvSpPr>
          <p:nvPr>
            <p:ph type="sldNum" sz="quarter" idx="5"/>
          </p:nvPr>
        </p:nvSpPr>
        <p:spPr/>
        <p:txBody>
          <a:bodyPr/>
          <a:lstStyle/>
          <a:p>
            <a:fld id="{78957953-4CC8-4E4A-AD2D-7A5A0B36E814}" type="slidenum">
              <a:rPr lang="zh-CN" altLang="en-US" smtClean="0"/>
              <a:t>12</a:t>
            </a:fld>
            <a:endParaRPr lang="zh-CN" altLang="en-US" dirty="0"/>
          </a:p>
        </p:txBody>
      </p:sp>
    </p:spTree>
    <p:extLst>
      <p:ext uri="{BB962C8B-B14F-4D97-AF65-F5344CB8AC3E}">
        <p14:creationId xmlns:p14="http://schemas.microsoft.com/office/powerpoint/2010/main" val="330216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409D3-0354-78E0-F670-9958B09CAE9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FB0684D-42B4-15FE-897D-77FC31598AE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924F66C-174A-C0B1-A246-2BA1359B8C3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B3FAA0F-6EDA-9C45-8D05-E8BC2DE59864}"/>
              </a:ext>
            </a:extLst>
          </p:cNvPr>
          <p:cNvSpPr>
            <a:spLocks noGrp="1"/>
          </p:cNvSpPr>
          <p:nvPr>
            <p:ph type="sldNum" sz="quarter" idx="5"/>
          </p:nvPr>
        </p:nvSpPr>
        <p:spPr/>
        <p:txBody>
          <a:bodyPr/>
          <a:lstStyle/>
          <a:p>
            <a:fld id="{78957953-4CC8-4E4A-AD2D-7A5A0B36E814}" type="slidenum">
              <a:rPr lang="zh-CN" altLang="en-US" smtClean="0"/>
              <a:t>13</a:t>
            </a:fld>
            <a:endParaRPr lang="zh-CN" altLang="en-US" dirty="0"/>
          </a:p>
        </p:txBody>
      </p:sp>
    </p:spTree>
    <p:extLst>
      <p:ext uri="{BB962C8B-B14F-4D97-AF65-F5344CB8AC3E}">
        <p14:creationId xmlns:p14="http://schemas.microsoft.com/office/powerpoint/2010/main" val="3343409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D32B-0A5B-5C4A-E231-BD8A7348901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544BA75-9970-4301-EF3F-1E165C18E69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DD275BC-B244-AB75-7BF4-54C423DBA9D6}"/>
              </a:ext>
            </a:extLst>
          </p:cNvPr>
          <p:cNvSpPr>
            <a:spLocks noGrp="1"/>
          </p:cNvSpPr>
          <p:nvPr>
            <p:ph type="body" idx="1"/>
          </p:nvPr>
        </p:nvSpPr>
        <p:spPr/>
        <p:txBody>
          <a:bodyPr/>
          <a:lstStyle/>
          <a:p>
            <a:r>
              <a:rPr lang="zh-CN" altLang="en-US"/>
              <a:t>本文提到的所有方法，包括动态分析引导的 </a:t>
            </a:r>
            <a:r>
              <a:rPr lang="en-US" altLang="zh-CN"/>
              <a:t>BOLT </a:t>
            </a:r>
            <a:r>
              <a:rPr lang="zh-CN" altLang="en-US"/>
              <a:t>方法，都是离线执行预测，即在程序运行之前。而基于硬件的方法则是在线执行预测，即在程序运行时执行。在线技术利用动态信息进行分支预测。这些信息存储在基于硬件的表中，例如本地历史寄存器 </a:t>
            </a:r>
            <a:r>
              <a:rPr lang="en-US" altLang="zh-CN"/>
              <a:t>(LHR)</a:t>
            </a:r>
            <a:r>
              <a:rPr lang="zh-CN" altLang="en-US"/>
              <a:t>、全局历史寄存器 </a:t>
            </a:r>
            <a:r>
              <a:rPr lang="en-US" altLang="zh-CN"/>
              <a:t>(GHR) </a:t>
            </a:r>
            <a:r>
              <a:rPr lang="zh-CN" altLang="en-US"/>
              <a:t>和全局地址映射 </a:t>
            </a:r>
            <a:r>
              <a:rPr lang="en-US" altLang="zh-CN"/>
              <a:t>(GA)</a:t>
            </a:r>
            <a:r>
              <a:rPr lang="zh-CN" altLang="en-US"/>
              <a:t>。这些动态数据可用于输入回归和分类模型。先前的研究已经证明了这种可能性 </a:t>
            </a:r>
            <a:r>
              <a:rPr lang="en-US" altLang="zh-CN"/>
              <a:t>[Kalla </a:t>
            </a:r>
            <a:r>
              <a:rPr lang="zh-CN" altLang="en-US"/>
              <a:t>等人 </a:t>
            </a:r>
            <a:r>
              <a:rPr lang="en-US" altLang="zh-CN"/>
              <a:t>2017</a:t>
            </a:r>
            <a:r>
              <a:rPr lang="zh-CN" altLang="en-US"/>
              <a:t>；</a:t>
            </a:r>
            <a:r>
              <a:rPr lang="en-US" altLang="zh-CN"/>
              <a:t>Mao </a:t>
            </a:r>
            <a:r>
              <a:rPr lang="zh-CN" altLang="en-US"/>
              <a:t>等人 </a:t>
            </a:r>
            <a:r>
              <a:rPr lang="en-US" altLang="zh-CN"/>
              <a:t>2018</a:t>
            </a:r>
            <a:r>
              <a:rPr lang="zh-CN" altLang="en-US"/>
              <a:t>；</a:t>
            </a:r>
            <a:r>
              <a:rPr lang="en-US" altLang="zh-CN"/>
              <a:t>Tarsa </a:t>
            </a:r>
            <a:r>
              <a:rPr lang="zh-CN" altLang="en-US"/>
              <a:t>等人 </a:t>
            </a:r>
            <a:r>
              <a:rPr lang="en-US" altLang="zh-CN"/>
              <a:t>2019]</a:t>
            </a:r>
            <a:r>
              <a:rPr lang="zh-CN" altLang="en-US"/>
              <a:t>。</a:t>
            </a:r>
          </a:p>
        </p:txBody>
      </p:sp>
      <p:sp>
        <p:nvSpPr>
          <p:cNvPr id="4" name="灯片编号占位符 3">
            <a:extLst>
              <a:ext uri="{FF2B5EF4-FFF2-40B4-BE49-F238E27FC236}">
                <a16:creationId xmlns:a16="http://schemas.microsoft.com/office/drawing/2014/main" id="{2EB213DB-51A3-260C-E7F0-EAF03ECE3C79}"/>
              </a:ext>
            </a:extLst>
          </p:cNvPr>
          <p:cNvSpPr>
            <a:spLocks noGrp="1"/>
          </p:cNvSpPr>
          <p:nvPr>
            <p:ph type="sldNum" sz="quarter" idx="5"/>
          </p:nvPr>
        </p:nvSpPr>
        <p:spPr/>
        <p:txBody>
          <a:bodyPr/>
          <a:lstStyle/>
          <a:p>
            <a:fld id="{78957953-4CC8-4E4A-AD2D-7A5A0B36E814}" type="slidenum">
              <a:rPr lang="zh-CN" altLang="en-US" smtClean="0"/>
              <a:t>14</a:t>
            </a:fld>
            <a:endParaRPr lang="zh-CN" altLang="en-US" dirty="0"/>
          </a:p>
        </p:txBody>
      </p:sp>
    </p:spTree>
    <p:extLst>
      <p:ext uri="{BB962C8B-B14F-4D97-AF65-F5344CB8AC3E}">
        <p14:creationId xmlns:p14="http://schemas.microsoft.com/office/powerpoint/2010/main" val="3296785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957953-4CC8-4E4A-AD2D-7A5A0B36E814}" type="slidenum">
              <a:rPr lang="zh-CN" altLang="en-US" smtClean="0"/>
              <a:t>15</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a:t>FDO</a:t>
            </a:r>
            <a:r>
              <a:rPr lang="zh-CN" altLang="en-US" b="1"/>
              <a:t>（</a:t>
            </a:r>
            <a:r>
              <a:rPr lang="en-US" altLang="zh-CN" b="1"/>
              <a:t>Feedback-Directed Optimization</a:t>
            </a:r>
            <a:r>
              <a:rPr lang="zh-CN" altLang="en-US" b="1"/>
              <a:t>）</a:t>
            </a:r>
            <a:r>
              <a:rPr lang="zh-CN" altLang="en-US"/>
              <a:t>，也常称为 </a:t>
            </a:r>
            <a:r>
              <a:rPr lang="en-US" altLang="zh-CN" b="1"/>
              <a:t>PGO</a:t>
            </a:r>
            <a:r>
              <a:rPr lang="zh-CN" altLang="en-US" b="1"/>
              <a:t>（</a:t>
            </a:r>
            <a:r>
              <a:rPr lang="en-US" altLang="zh-CN" b="1"/>
              <a:t>Profile-Guided Optimization</a:t>
            </a:r>
            <a:r>
              <a:rPr lang="zh-CN" altLang="en-US" b="1"/>
              <a:t>）</a:t>
            </a:r>
            <a:r>
              <a:rPr lang="zh-CN" altLang="en-US"/>
              <a:t>，是一种通过</a:t>
            </a:r>
            <a:r>
              <a:rPr lang="zh-CN" altLang="en-US" b="1"/>
              <a:t>运行时收集程序行为数据</a:t>
            </a:r>
            <a:r>
              <a:rPr lang="zh-CN" altLang="en-US"/>
              <a:t>、并以此指导编译器进行更有针对性优化的技术。它相较于“无反馈”的一般编译（</a:t>
            </a:r>
            <a:r>
              <a:rPr lang="en-US" altLang="zh-CN"/>
              <a:t>-O2</a:t>
            </a:r>
            <a:r>
              <a:rPr lang="zh-CN" altLang="en-US"/>
              <a:t>、</a:t>
            </a:r>
            <a:r>
              <a:rPr lang="en-US" altLang="zh-CN"/>
              <a:t>-O3</a:t>
            </a:r>
            <a:r>
              <a:rPr lang="zh-CN" altLang="en-US"/>
              <a:t>）能带来更好的性能和代码尺寸控制。</a:t>
            </a:r>
            <a:endParaRPr lang="en-US" altLang="zh-CN"/>
          </a:p>
          <a:p>
            <a:endParaRPr lang="en-US" altLang="zh-CN"/>
          </a:p>
          <a:p>
            <a:r>
              <a:rPr lang="zh-CN" altLang="en-US" sz="1200" b="0" i="0" kern="1200">
                <a:solidFill>
                  <a:schemeClr val="tx1"/>
                </a:solidFill>
                <a:effectLst/>
                <a:latin typeface="微软雅黑" panose="020B0503020204020204" pitchFamily="34" charset="-122"/>
                <a:ea typeface="微软雅黑" panose="020B0503020204020204" pitchFamily="34" charset="-122"/>
                <a:cs typeface="+mn-cs"/>
              </a:rPr>
              <a:t>与带插桩的 </a:t>
            </a:r>
            <a:r>
              <a:rPr lang="en-US" altLang="zh-CN" sz="1200" b="0" i="0" kern="1200">
                <a:solidFill>
                  <a:schemeClr val="tx1"/>
                </a:solidFill>
                <a:effectLst/>
                <a:latin typeface="微软雅黑" panose="020B0503020204020204" pitchFamily="34" charset="-122"/>
                <a:ea typeface="微软雅黑" panose="020B0503020204020204" pitchFamily="34" charset="-122"/>
                <a:cs typeface="+mn-cs"/>
              </a:rPr>
              <a:t>PGO </a:t>
            </a:r>
            <a:r>
              <a:rPr lang="zh-CN" altLang="en-US" sz="1200" b="0" i="0" kern="1200">
                <a:solidFill>
                  <a:schemeClr val="tx1"/>
                </a:solidFill>
                <a:effectLst/>
                <a:latin typeface="微软雅黑" panose="020B0503020204020204" pitchFamily="34" charset="-122"/>
                <a:ea typeface="微软雅黑" panose="020B0503020204020204" pitchFamily="34" charset="-122"/>
                <a:cs typeface="+mn-cs"/>
              </a:rPr>
              <a:t>相比，这种方法</a:t>
            </a:r>
            <a:r>
              <a:rPr lang="en-US" altLang="zh-CN" sz="1200" b="0" i="0" kern="1200">
                <a:solidFill>
                  <a:schemeClr val="tx1"/>
                </a:solidFill>
                <a:effectLst/>
                <a:latin typeface="微软雅黑" panose="020B0503020204020204" pitchFamily="34" charset="-122"/>
                <a:ea typeface="微软雅黑" panose="020B0503020204020204" pitchFamily="34" charset="-122"/>
                <a:cs typeface="+mn-cs"/>
              </a:rPr>
              <a:t>(Sample)</a:t>
            </a:r>
            <a:r>
              <a:rPr lang="zh-CN" altLang="en-US" sz="1200" b="0" i="0" kern="1200">
                <a:solidFill>
                  <a:schemeClr val="tx1"/>
                </a:solidFill>
                <a:effectLst/>
                <a:latin typeface="微软雅黑" panose="020B0503020204020204" pitchFamily="34" charset="-122"/>
                <a:ea typeface="微软雅黑" panose="020B0503020204020204" pitchFamily="34" charset="-122"/>
                <a:cs typeface="+mn-cs"/>
              </a:rPr>
              <a:t>有一些优点。首先，它消除了 </a:t>
            </a:r>
            <a:r>
              <a:rPr lang="en-US" altLang="zh-CN" sz="1200" b="0" i="0" kern="1200">
                <a:solidFill>
                  <a:schemeClr val="tx1"/>
                </a:solidFill>
                <a:effectLst/>
                <a:latin typeface="微软雅黑" panose="020B0503020204020204" pitchFamily="34" charset="-122"/>
                <a:ea typeface="微软雅黑" panose="020B0503020204020204" pitchFamily="34" charset="-122"/>
                <a:cs typeface="+mn-cs"/>
              </a:rPr>
              <a:t>PGO </a:t>
            </a:r>
            <a:r>
              <a:rPr lang="zh-CN" altLang="en-US" sz="1200" b="0" i="0" kern="1200">
                <a:solidFill>
                  <a:schemeClr val="tx1"/>
                </a:solidFill>
                <a:effectLst/>
                <a:latin typeface="微软雅黑" panose="020B0503020204020204" pitchFamily="34" charset="-122"/>
                <a:ea typeface="微软雅黑" panose="020B0503020204020204" pitchFamily="34" charset="-122"/>
                <a:cs typeface="+mn-cs"/>
              </a:rPr>
              <a:t>构建工作流程的一个步骤，即步骤 </a:t>
            </a:r>
            <a:r>
              <a:rPr lang="en-US" altLang="zh-CN" sz="1200" b="0" i="0" kern="1200">
                <a:solidFill>
                  <a:schemeClr val="tx1"/>
                </a:solidFill>
                <a:effectLst/>
                <a:latin typeface="微软雅黑" panose="020B0503020204020204" pitchFamily="34" charset="-122"/>
                <a:ea typeface="微软雅黑" panose="020B0503020204020204" pitchFamily="34" charset="-122"/>
                <a:cs typeface="+mn-cs"/>
              </a:rPr>
              <a:t>1</a:t>
            </a:r>
            <a:r>
              <a:rPr lang="zh-CN" altLang="en-US" sz="1200" b="0" i="0" kern="1200">
                <a:solidFill>
                  <a:schemeClr val="tx1"/>
                </a:solidFill>
                <a:effectLst/>
                <a:latin typeface="微软雅黑" panose="020B0503020204020204" pitchFamily="34" charset="-122"/>
                <a:ea typeface="微软雅黑" panose="020B0503020204020204" pitchFamily="34" charset="-122"/>
                <a:cs typeface="+mn-cs"/>
              </a:rPr>
              <a:t>，因为无需构建带有插桩的二进制文件。其次，配置文件数据收集运行在已经优化的二进制文件上，因此运行时开销要低得多。这使得可以在生产环境中更长时间地收集配置文件数据。</a:t>
            </a:r>
            <a:endParaRPr lang="zh-CN" altLang="en-US"/>
          </a:p>
        </p:txBody>
      </p:sp>
      <p:sp>
        <p:nvSpPr>
          <p:cNvPr id="4" name="灯片编号占位符 3"/>
          <p:cNvSpPr>
            <a:spLocks noGrp="1"/>
          </p:cNvSpPr>
          <p:nvPr>
            <p:ph type="sldNum" sz="quarter" idx="5"/>
          </p:nvPr>
        </p:nvSpPr>
        <p:spPr/>
        <p:txBody>
          <a:bodyPr/>
          <a:lstStyle/>
          <a:p>
            <a:fld id="{78957953-4CC8-4E4A-AD2D-7A5A0B36E814}" type="slidenum">
              <a:rPr lang="zh-CN" altLang="en-US" smtClean="0"/>
              <a:t>2</a:t>
            </a:fld>
            <a:endParaRPr lang="zh-CN" altLang="en-US" dirty="0"/>
          </a:p>
        </p:txBody>
      </p:sp>
    </p:spTree>
    <p:extLst>
      <p:ext uri="{BB962C8B-B14F-4D97-AF65-F5344CB8AC3E}">
        <p14:creationId xmlns:p14="http://schemas.microsoft.com/office/powerpoint/2010/main" val="1686596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199B6-182C-FD58-9748-CC3DD377820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2FB1317-4031-E0D4-8E27-7B3715A12C7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2874DA6-0100-383B-EFE2-ABF02E87B684}"/>
              </a:ext>
            </a:extLst>
          </p:cNvPr>
          <p:cNvSpPr>
            <a:spLocks noGrp="1"/>
          </p:cNvSpPr>
          <p:nvPr>
            <p:ph type="body" idx="1"/>
          </p:nvPr>
        </p:nvSpPr>
        <p:spPr/>
        <p:txBody>
          <a:bodyPr/>
          <a:lstStyle/>
          <a:p>
            <a:r>
              <a:rPr lang="en-US" altLang="zh-CN"/>
              <a:t>perf</a:t>
            </a:r>
            <a:r>
              <a:rPr lang="zh-CN" altLang="en-US"/>
              <a:t>进行收集</a:t>
            </a:r>
            <a:r>
              <a:rPr lang="en-US" altLang="zh-CN"/>
              <a:t>profiling information </a:t>
            </a:r>
            <a:r>
              <a:rPr lang="zh-CN" altLang="en-US"/>
              <a:t>结果对</a:t>
            </a:r>
            <a:r>
              <a:rPr lang="en-US" altLang="zh-CN"/>
              <a:t>Input data </a:t>
            </a:r>
            <a:r>
              <a:rPr lang="zh-CN" altLang="en-US"/>
              <a:t>很敏感</a:t>
            </a:r>
            <a:r>
              <a:rPr lang="en-US" altLang="zh-CN"/>
              <a:t>: </a:t>
            </a:r>
          </a:p>
          <a:p>
            <a:endParaRPr lang="en-US" altLang="zh-CN"/>
          </a:p>
          <a:p>
            <a:r>
              <a:rPr lang="en-US" altLang="zh-CN"/>
              <a:t>* gathering runtime data presents developers with inconveniences such as unrepresentative inputs, the need to accommodate software modifications, and longer build times.(</a:t>
            </a:r>
            <a:r>
              <a:rPr lang="zh-CN" altLang="en-US"/>
              <a:t>收集运行时数据给开发人员带来了不便，例如输入不具代表性、需要适应软件修改以及更长的构建时间。</a:t>
            </a:r>
            <a:r>
              <a:rPr lang="en-US" altLang="zh-CN"/>
              <a:t>)</a:t>
            </a:r>
          </a:p>
          <a:p>
            <a:pPr marL="171450" indent="-171450">
              <a:buFont typeface="Arial" panose="020B0604020202020204" pitchFamily="34" charset="0"/>
              <a:buChar char="•"/>
            </a:pPr>
            <a:r>
              <a:rPr lang="en-US" altLang="zh-CN"/>
              <a:t>have been shown to be quite sensitive to the quality of the data available</a:t>
            </a:r>
          </a:p>
          <a:p>
            <a:pPr marL="171450" indent="-171450">
              <a:buFont typeface="Arial" panose="020B0604020202020204" pitchFamily="34" charset="0"/>
              <a:buChar char="•"/>
            </a:pPr>
            <a:endParaRPr lang="en-US" altLang="zh-CN"/>
          </a:p>
          <a:p>
            <a:r>
              <a:rPr lang="en-US" altLang="zh-CN"/>
              <a:t>LTO</a:t>
            </a:r>
            <a:r>
              <a:rPr lang="zh-CN" altLang="en-US"/>
              <a:t>（链接时优化）是一种在编译器中跨模块进行全程序优化的技术。传统编译流程里，每个源文件独立编译成目标文件（</a:t>
            </a:r>
            <a:r>
              <a:rPr lang="en-US" altLang="zh-CN"/>
              <a:t>.o</a:t>
            </a:r>
            <a:r>
              <a:rPr lang="zh-CN" altLang="en-US"/>
              <a:t>），编译器只能在文件边界内做优化；而 </a:t>
            </a:r>
            <a:r>
              <a:rPr lang="en-US" altLang="zh-CN"/>
              <a:t>LTO </a:t>
            </a:r>
            <a:r>
              <a:rPr lang="zh-CN" altLang="en-US"/>
              <a:t>则把所有目标文件的中间表示（</a:t>
            </a:r>
            <a:r>
              <a:rPr lang="en-US" altLang="zh-CN"/>
              <a:t>IR</a:t>
            </a:r>
            <a:r>
              <a:rPr lang="zh-CN" altLang="en-US"/>
              <a:t>）在链接阶段集中“拿到一起”：</a:t>
            </a:r>
          </a:p>
          <a:p>
            <a:r>
              <a:rPr lang="zh-CN" altLang="en-US" b="1"/>
              <a:t>统一中间表示</a:t>
            </a:r>
            <a:br>
              <a:rPr lang="zh-CN" altLang="en-US"/>
            </a:br>
            <a:r>
              <a:rPr lang="zh-CN" altLang="en-US"/>
              <a:t>编译器在生成 </a:t>
            </a:r>
            <a:r>
              <a:rPr lang="en-US" altLang="zh-CN"/>
              <a:t>.o </a:t>
            </a:r>
            <a:r>
              <a:rPr lang="zh-CN" altLang="en-US"/>
              <a:t>时，不是直接输出机器码，而是把 </a:t>
            </a:r>
            <a:r>
              <a:rPr lang="en-US" altLang="zh-CN"/>
              <a:t>LLVM IR</a:t>
            </a:r>
            <a:r>
              <a:rPr lang="zh-CN" altLang="en-US"/>
              <a:t>（或 </a:t>
            </a:r>
            <a:r>
              <a:rPr lang="en-US" altLang="zh-CN"/>
              <a:t>GCC </a:t>
            </a:r>
            <a:r>
              <a:rPr lang="zh-CN" altLang="en-US"/>
              <a:t>的 </a:t>
            </a:r>
            <a:r>
              <a:rPr lang="en-US" altLang="zh-CN"/>
              <a:t>GIMPLE</a:t>
            </a:r>
            <a:r>
              <a:rPr lang="zh-CN" altLang="en-US"/>
              <a:t>）也一并留在目标文件里。</a:t>
            </a:r>
          </a:p>
          <a:p>
            <a:r>
              <a:rPr lang="zh-CN" altLang="en-US" b="1"/>
              <a:t>跨文件优化</a:t>
            </a:r>
            <a:br>
              <a:rPr lang="zh-CN" altLang="en-US"/>
            </a:br>
            <a:r>
              <a:rPr lang="zh-CN" altLang="en-US"/>
              <a:t>在最终链接阶段，链接器会调用编译器优化器，对整个程序的 </a:t>
            </a:r>
            <a:r>
              <a:rPr lang="en-US" altLang="zh-CN"/>
              <a:t>IR </a:t>
            </a:r>
            <a:r>
              <a:rPr lang="zh-CN" altLang="en-US"/>
              <a:t>做全局分析和变换；包括跨模块的函数内联、常量传播、死代码消除、跨函数循环优化、符号优化等。</a:t>
            </a:r>
          </a:p>
          <a:p>
            <a:r>
              <a:rPr lang="zh-CN" altLang="en-US" b="1"/>
              <a:t>再生成机器码</a:t>
            </a:r>
            <a:br>
              <a:rPr lang="zh-CN" altLang="en-US"/>
            </a:br>
            <a:r>
              <a:rPr lang="zh-CN" altLang="en-US"/>
              <a:t>优化完成后，再一次性从优化后的 </a:t>
            </a:r>
            <a:r>
              <a:rPr lang="en-US" altLang="zh-CN"/>
              <a:t>IR </a:t>
            </a:r>
            <a:r>
              <a:rPr lang="zh-CN" altLang="en-US"/>
              <a:t>生成最终的可执行机器码。</a:t>
            </a:r>
          </a:p>
          <a:p>
            <a:r>
              <a:rPr lang="zh-CN" altLang="en-US"/>
              <a:t>这样，</a:t>
            </a:r>
            <a:r>
              <a:rPr lang="en-US" altLang="zh-CN"/>
              <a:t>LTO </a:t>
            </a:r>
            <a:r>
              <a:rPr lang="zh-CN" altLang="en-US"/>
              <a:t>能打破编译单元的“孤岛”限制，实现更大胆、更全局的优化决策，大幅减少函数调用开销和冗余代码。</a:t>
            </a:r>
          </a:p>
          <a:p>
            <a:pPr marL="0" indent="0">
              <a:buFont typeface="Arial" panose="020B0604020202020204" pitchFamily="34" charset="0"/>
              <a:buNone/>
            </a:pPr>
            <a:endParaRPr lang="en-US" altLang="zh-CN"/>
          </a:p>
        </p:txBody>
      </p:sp>
      <p:sp>
        <p:nvSpPr>
          <p:cNvPr id="4" name="灯片编号占位符 3">
            <a:extLst>
              <a:ext uri="{FF2B5EF4-FFF2-40B4-BE49-F238E27FC236}">
                <a16:creationId xmlns:a16="http://schemas.microsoft.com/office/drawing/2014/main" id="{AE9B8616-7134-813C-0444-1B716E3E71A1}"/>
              </a:ext>
            </a:extLst>
          </p:cNvPr>
          <p:cNvSpPr>
            <a:spLocks noGrp="1"/>
          </p:cNvSpPr>
          <p:nvPr>
            <p:ph type="sldNum" sz="quarter" idx="5"/>
          </p:nvPr>
        </p:nvSpPr>
        <p:spPr/>
        <p:txBody>
          <a:bodyPr/>
          <a:lstStyle/>
          <a:p>
            <a:fld id="{78957953-4CC8-4E4A-AD2D-7A5A0B36E814}" type="slidenum">
              <a:rPr lang="zh-CN" altLang="en-US" smtClean="0"/>
              <a:t>3</a:t>
            </a:fld>
            <a:endParaRPr lang="zh-CN" altLang="en-US" dirty="0"/>
          </a:p>
        </p:txBody>
      </p:sp>
    </p:spTree>
    <p:extLst>
      <p:ext uri="{BB962C8B-B14F-4D97-AF65-F5344CB8AC3E}">
        <p14:creationId xmlns:p14="http://schemas.microsoft.com/office/powerpoint/2010/main" val="300830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66934-1D02-DF7B-F50B-23CA4E1863A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7096975-7BB9-3FFB-B72F-41B4F7DBB77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6C04486-BDBF-C8F2-62CC-1D8FB7C81806}"/>
              </a:ext>
            </a:extLst>
          </p:cNvPr>
          <p:cNvSpPr>
            <a:spLocks noGrp="1"/>
          </p:cNvSpPr>
          <p:nvPr>
            <p:ph type="body" idx="1"/>
          </p:nvPr>
        </p:nvSpPr>
        <p:spPr/>
        <p:txBody>
          <a:bodyPr/>
          <a:lstStyle/>
          <a:p>
            <a:r>
              <a:rPr lang="en-US" altLang="zh-CN" b="1"/>
              <a:t>BOLT</a:t>
            </a:r>
            <a:r>
              <a:rPr lang="zh-CN" altLang="en-US"/>
              <a:t>：是 </a:t>
            </a:r>
            <a:r>
              <a:rPr lang="en-US" altLang="zh-CN"/>
              <a:t>Facebook </a:t>
            </a:r>
            <a:r>
              <a:rPr lang="zh-CN" altLang="en-US"/>
              <a:t>开源的二进制后端优化器，直接在 </a:t>
            </a:r>
            <a:r>
              <a:rPr lang="en-US" altLang="zh-CN"/>
              <a:t>ELF </a:t>
            </a:r>
            <a:r>
              <a:rPr lang="zh-CN" altLang="en-US"/>
              <a:t>可执行文件上工作，无需重新编译源代码。它反汇编出机器码、构建控制流图，应用基于采样 </a:t>
            </a:r>
            <a:r>
              <a:rPr lang="en-US" altLang="zh-CN"/>
              <a:t>Profile </a:t>
            </a:r>
            <a:r>
              <a:rPr lang="zh-CN" altLang="en-US"/>
              <a:t>的布局与指令级优化，然后重新合并成新的二进制</a:t>
            </a:r>
            <a:endParaRPr lang="en-US" altLang="zh-CN"/>
          </a:p>
          <a:p>
            <a:endParaRPr lang="en-US" altLang="zh-CN"/>
          </a:p>
          <a:p>
            <a:r>
              <a:rPr lang="zh-CN" altLang="en-US" b="1"/>
              <a:t>为什么 </a:t>
            </a:r>
            <a:r>
              <a:rPr lang="en-US" altLang="zh-CN" b="1"/>
              <a:t>BOLT </a:t>
            </a:r>
            <a:r>
              <a:rPr lang="zh-CN" altLang="en-US" b="1"/>
              <a:t>要先反汇编代码？</a:t>
            </a:r>
            <a:br>
              <a:rPr lang="zh-CN" altLang="en-US"/>
            </a:br>
            <a:r>
              <a:rPr lang="en-US" altLang="zh-CN"/>
              <a:t>BOLT </a:t>
            </a:r>
            <a:r>
              <a:rPr lang="zh-CN" altLang="en-US"/>
              <a:t>之所以在“</a:t>
            </a:r>
            <a:r>
              <a:rPr lang="en-US" altLang="zh-CN"/>
              <a:t>Post-Link”</a:t>
            </a:r>
            <a:r>
              <a:rPr lang="zh-CN" altLang="en-US"/>
              <a:t>阶段先把已有的可执行文件</a:t>
            </a:r>
            <a:r>
              <a:rPr lang="zh-CN" altLang="en-US" b="1"/>
              <a:t>反汇编</a:t>
            </a:r>
            <a:r>
              <a:rPr lang="zh-CN" altLang="en-US"/>
              <a:t>（从机器码还原出指令序列和符号信息），是因为：</a:t>
            </a:r>
          </a:p>
          <a:p>
            <a:r>
              <a:rPr lang="zh-CN" altLang="en-US" b="1"/>
              <a:t>无需源码或编译中间表示</a:t>
            </a:r>
            <a:br>
              <a:rPr lang="zh-CN" altLang="en-US"/>
            </a:br>
            <a:r>
              <a:rPr lang="en-US" altLang="zh-CN"/>
              <a:t>BOLT </a:t>
            </a:r>
            <a:r>
              <a:rPr lang="zh-CN" altLang="en-US"/>
              <a:t>的设计目标是对闭源或无法重新编译的二进制做优化，仅依赖目标文件已有的符号表和调试信息，无法直接拿到编译器 </a:t>
            </a:r>
            <a:r>
              <a:rPr lang="en-US" altLang="zh-CN"/>
              <a:t>IR</a:t>
            </a:r>
            <a:r>
              <a:rPr lang="zh-CN" altLang="en-US"/>
              <a:t>。</a:t>
            </a:r>
          </a:p>
          <a:p>
            <a:r>
              <a:rPr lang="zh-CN" altLang="en-US" b="1"/>
              <a:t>构建精确的 </a:t>
            </a:r>
            <a:r>
              <a:rPr lang="en-US" altLang="zh-CN" b="1"/>
              <a:t>CFG/PC-map</a:t>
            </a:r>
            <a:br>
              <a:rPr lang="zh-CN" altLang="en-US"/>
            </a:br>
            <a:r>
              <a:rPr lang="zh-CN" altLang="en-US"/>
              <a:t>反汇编阶段，</a:t>
            </a:r>
            <a:r>
              <a:rPr lang="en-US" altLang="zh-CN"/>
              <a:t>BOLT </a:t>
            </a:r>
            <a:r>
              <a:rPr lang="zh-CN" altLang="en-US"/>
              <a:t>会识别函数边界、基本块、分支目标和跳转表，重建控制流图（</a:t>
            </a:r>
            <a:r>
              <a:rPr lang="en-US" altLang="zh-CN"/>
              <a:t>CFG</a:t>
            </a:r>
            <a:r>
              <a:rPr lang="zh-CN" altLang="en-US"/>
              <a:t>）和地址到指令的映射，这是后续“热</a:t>
            </a:r>
            <a:r>
              <a:rPr lang="en-US" altLang="zh-CN"/>
              <a:t>/</a:t>
            </a:r>
            <a:r>
              <a:rPr lang="zh-CN" altLang="en-US"/>
              <a:t>冷块重排”、跳转修正、分支优化的基础。</a:t>
            </a:r>
          </a:p>
          <a:p>
            <a:r>
              <a:rPr lang="zh-CN" altLang="en-US" b="1"/>
              <a:t>直接操作机器码</a:t>
            </a:r>
            <a:br>
              <a:rPr lang="zh-CN" altLang="en-US"/>
            </a:br>
            <a:r>
              <a:rPr lang="zh-CN" altLang="en-US"/>
              <a:t>在还原出的指令流上，</a:t>
            </a:r>
            <a:r>
              <a:rPr lang="en-US" altLang="zh-CN"/>
              <a:t>BOLT </a:t>
            </a:r>
            <a:r>
              <a:rPr lang="zh-CN" altLang="en-US"/>
              <a:t>能精细地做插空、改写、折叠、布局；然后再把优化后的指令重新编码、打补丁、重新链接，生成新的可执行文件。</a:t>
            </a:r>
            <a:endParaRPr lang="en-US" altLang="zh-CN"/>
          </a:p>
          <a:p>
            <a:endParaRPr lang="en-US" altLang="zh-CN"/>
          </a:p>
          <a:p>
            <a:r>
              <a:rPr lang="zh-CN" altLang="en-US"/>
              <a:t>简而言之，反汇编是让 </a:t>
            </a:r>
            <a:r>
              <a:rPr lang="en-US" altLang="zh-CN"/>
              <a:t>BOLT </a:t>
            </a:r>
            <a:r>
              <a:rPr lang="zh-CN" altLang="en-US"/>
              <a:t>从“黑盒”二进制中“看见”代码结构和控制流，以便据此应用 </a:t>
            </a:r>
            <a:r>
              <a:rPr lang="en-US" altLang="zh-CN"/>
              <a:t>Profile-guided </a:t>
            </a:r>
            <a:r>
              <a:rPr lang="zh-CN" altLang="en-US"/>
              <a:t>的机器码级优化。</a:t>
            </a:r>
          </a:p>
          <a:p>
            <a:endParaRPr lang="zh-CN" altLang="en-US"/>
          </a:p>
        </p:txBody>
      </p:sp>
      <p:sp>
        <p:nvSpPr>
          <p:cNvPr id="4" name="灯片编号占位符 3">
            <a:extLst>
              <a:ext uri="{FF2B5EF4-FFF2-40B4-BE49-F238E27FC236}">
                <a16:creationId xmlns:a16="http://schemas.microsoft.com/office/drawing/2014/main" id="{5A45017B-AEB3-5F61-E855-AF91552D02D9}"/>
              </a:ext>
            </a:extLst>
          </p:cNvPr>
          <p:cNvSpPr>
            <a:spLocks noGrp="1"/>
          </p:cNvSpPr>
          <p:nvPr>
            <p:ph type="sldNum" sz="quarter" idx="5"/>
          </p:nvPr>
        </p:nvSpPr>
        <p:spPr/>
        <p:txBody>
          <a:bodyPr/>
          <a:lstStyle/>
          <a:p>
            <a:fld id="{78957953-4CC8-4E4A-AD2D-7A5A0B36E814}" type="slidenum">
              <a:rPr lang="zh-CN" altLang="en-US" smtClean="0"/>
              <a:t>4</a:t>
            </a:fld>
            <a:endParaRPr lang="zh-CN" altLang="en-US" dirty="0"/>
          </a:p>
        </p:txBody>
      </p:sp>
    </p:spTree>
    <p:extLst>
      <p:ext uri="{BB962C8B-B14F-4D97-AF65-F5344CB8AC3E}">
        <p14:creationId xmlns:p14="http://schemas.microsoft.com/office/powerpoint/2010/main" val="3347408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2E253-4709-D998-BC35-0B2784FFF71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C032E18-899D-57D9-F102-C7EC9FD2775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D336EB0-55F3-0A5E-2312-09D43D1C0CD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499917C-424E-25C0-1473-C441B0481309}"/>
              </a:ext>
            </a:extLst>
          </p:cNvPr>
          <p:cNvSpPr>
            <a:spLocks noGrp="1"/>
          </p:cNvSpPr>
          <p:nvPr>
            <p:ph type="sldNum" sz="quarter" idx="5"/>
          </p:nvPr>
        </p:nvSpPr>
        <p:spPr/>
        <p:txBody>
          <a:bodyPr/>
          <a:lstStyle/>
          <a:p>
            <a:fld id="{78957953-4CC8-4E4A-AD2D-7A5A0B36E814}" type="slidenum">
              <a:rPr lang="zh-CN" altLang="en-US" smtClean="0"/>
              <a:t>5</a:t>
            </a:fld>
            <a:endParaRPr lang="zh-CN" altLang="en-US" dirty="0"/>
          </a:p>
        </p:txBody>
      </p:sp>
    </p:spTree>
    <p:extLst>
      <p:ext uri="{BB962C8B-B14F-4D97-AF65-F5344CB8AC3E}">
        <p14:creationId xmlns:p14="http://schemas.microsoft.com/office/powerpoint/2010/main" val="450425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1A249-773F-CE8B-FDAD-CBF84CD907E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4500663-F7E4-C92B-8365-2A23710FC09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2DF99EE-FC42-C2FD-1F1F-4433E811116A}"/>
              </a:ext>
            </a:extLst>
          </p:cNvPr>
          <p:cNvSpPr>
            <a:spLocks noGrp="1"/>
          </p:cNvSpPr>
          <p:nvPr>
            <p:ph type="body" idx="1"/>
          </p:nvPr>
        </p:nvSpPr>
        <p:spPr/>
        <p:txBody>
          <a:bodyPr/>
          <a:lstStyle/>
          <a:p>
            <a:r>
              <a:rPr lang="zh-CN" altLang="en-US"/>
              <a:t>**问题概要：</a:t>
            </a:r>
            <a:r>
              <a:rPr lang="en-US" altLang="zh-CN"/>
              <a:t>Basic Block Placement Problem (BBPP)**</a:t>
            </a:r>
          </a:p>
          <a:p>
            <a:endParaRPr lang="en-US" altLang="zh-CN"/>
          </a:p>
          <a:p>
            <a:r>
              <a:rPr lang="en-US" altLang="zh-CN"/>
              <a:t>&gt; **</a:t>
            </a:r>
            <a:r>
              <a:rPr lang="zh-CN" altLang="en-US"/>
              <a:t>输入**</a:t>
            </a:r>
          </a:p>
          <a:p>
            <a:r>
              <a:rPr lang="en-US" altLang="zh-CN"/>
              <a:t>&gt;</a:t>
            </a:r>
          </a:p>
          <a:p>
            <a:r>
              <a:rPr lang="en-US" altLang="zh-CN"/>
              <a:t>&gt; 1. </a:t>
            </a:r>
            <a:r>
              <a:rPr lang="zh-CN" altLang="en-US"/>
              <a:t>一个控制流图 </a:t>
            </a:r>
            <a:r>
              <a:rPr lang="en-US" altLang="zh-CN"/>
              <a:t>$G=(V_b, E_b)$</a:t>
            </a:r>
            <a:r>
              <a:rPr lang="zh-CN" altLang="en-US"/>
              <a:t>，其中每个节点（</a:t>
            </a:r>
            <a:r>
              <a:rPr lang="en-US" altLang="zh-CN"/>
              <a:t>basic block</a:t>
            </a:r>
            <a:r>
              <a:rPr lang="zh-CN" altLang="en-US"/>
              <a:t>）表示程序中的一段连续指令序列，边表示可能的执行跳转；</a:t>
            </a:r>
          </a:p>
          <a:p>
            <a:r>
              <a:rPr lang="en-US" altLang="zh-CN"/>
              <a:t>&gt; 2. </a:t>
            </a:r>
            <a:r>
              <a:rPr lang="zh-CN" altLang="en-US"/>
              <a:t>一个权重映射 </a:t>
            </a:r>
            <a:r>
              <a:rPr lang="en-US" altLang="zh-CN"/>
              <a:t>$F$</a:t>
            </a:r>
            <a:r>
              <a:rPr lang="zh-CN" altLang="en-US"/>
              <a:t>，为每条边 </a:t>
            </a:r>
            <a:r>
              <a:rPr lang="en-US" altLang="zh-CN"/>
              <a:t>$e\in E_b$ </a:t>
            </a:r>
            <a:r>
              <a:rPr lang="zh-CN" altLang="en-US"/>
              <a:t>指定一个**执行频率**（正整数），表示该跳转在典型运行中大约被执行的次数。</a:t>
            </a:r>
          </a:p>
          <a:p>
            <a:r>
              <a:rPr lang="en-US" altLang="zh-CN"/>
              <a:t>&gt;</a:t>
            </a:r>
          </a:p>
          <a:p>
            <a:r>
              <a:rPr lang="en-US" altLang="zh-CN"/>
              <a:t>&gt; **</a:t>
            </a:r>
            <a:r>
              <a:rPr lang="zh-CN" altLang="en-US"/>
              <a:t>输出**</a:t>
            </a:r>
          </a:p>
          <a:p>
            <a:r>
              <a:rPr lang="en-US" altLang="zh-CN"/>
              <a:t>&gt; </a:t>
            </a:r>
            <a:r>
              <a:rPr lang="zh-CN" altLang="en-US"/>
              <a:t>一个对所有 </a:t>
            </a:r>
            <a:r>
              <a:rPr lang="en-US" altLang="zh-CN"/>
              <a:t>basic block </a:t>
            </a:r>
            <a:r>
              <a:rPr lang="zh-CN" altLang="en-US"/>
              <a:t>的**线性排序**（</a:t>
            </a:r>
            <a:r>
              <a:rPr lang="en-US" altLang="zh-CN"/>
              <a:t>linearization</a:t>
            </a:r>
            <a:r>
              <a:rPr lang="zh-CN" altLang="en-US"/>
              <a:t>）</a:t>
            </a:r>
            <a:r>
              <a:rPr lang="en-US" altLang="zh-CN"/>
              <a:t>$L$</a:t>
            </a:r>
            <a:r>
              <a:rPr lang="zh-CN" altLang="en-US"/>
              <a:t>，使得总体“跳转代价”最小。</a:t>
            </a:r>
          </a:p>
          <a:p>
            <a:r>
              <a:rPr lang="en-US" altLang="zh-CN"/>
              <a:t>&gt;</a:t>
            </a:r>
          </a:p>
          <a:p>
            <a:r>
              <a:rPr lang="en-US" altLang="zh-CN"/>
              <a:t>&gt; **</a:t>
            </a:r>
            <a:r>
              <a:rPr lang="zh-CN" altLang="en-US"/>
              <a:t>代价模型**</a:t>
            </a:r>
          </a:p>
          <a:p>
            <a:r>
              <a:rPr lang="en-US" altLang="zh-CN"/>
              <a:t>&gt;</a:t>
            </a:r>
          </a:p>
          <a:p>
            <a:r>
              <a:rPr lang="en-US" altLang="zh-CN"/>
              <a:t>&gt; * </a:t>
            </a:r>
            <a:r>
              <a:rPr lang="zh-CN" altLang="en-US"/>
              <a:t>如果在排序 </a:t>
            </a:r>
            <a:r>
              <a:rPr lang="en-US" altLang="zh-CN"/>
              <a:t>$L$ </a:t>
            </a:r>
            <a:r>
              <a:rPr lang="zh-CN" altLang="en-US"/>
              <a:t>中，目标 </a:t>
            </a:r>
            <a:r>
              <a:rPr lang="en-US" altLang="zh-CN"/>
              <a:t>basic block </a:t>
            </a:r>
            <a:r>
              <a:rPr lang="zh-CN" altLang="en-US"/>
              <a:t>紧跟在当前 </a:t>
            </a:r>
            <a:r>
              <a:rPr lang="en-US" altLang="zh-CN"/>
              <a:t>basic block </a:t>
            </a:r>
            <a:r>
              <a:rPr lang="zh-CN" altLang="en-US"/>
              <a:t>之后（即布局上相邻），则认为跳转“免费”（代价 </a:t>
            </a:r>
            <a:r>
              <a:rPr lang="en-US" altLang="zh-CN"/>
              <a:t>$0$</a:t>
            </a:r>
            <a:r>
              <a:rPr lang="zh-CN" altLang="en-US"/>
              <a:t>）；</a:t>
            </a:r>
          </a:p>
          <a:p>
            <a:r>
              <a:rPr lang="en-US" altLang="zh-CN"/>
              <a:t>&gt; * </a:t>
            </a:r>
            <a:r>
              <a:rPr lang="zh-CN" altLang="en-US"/>
              <a:t>否则，该跳转的代价就是它的频率 </a:t>
            </a:r>
            <a:r>
              <a:rPr lang="en-US" altLang="zh-CN"/>
              <a:t>$F(BB_i\!\to\!BB_j)$</a:t>
            </a:r>
            <a:r>
              <a:rPr lang="zh-CN" altLang="en-US"/>
              <a:t>。</a:t>
            </a:r>
          </a:p>
          <a:p>
            <a:r>
              <a:rPr lang="en-US" altLang="zh-CN"/>
              <a:t>&gt;</a:t>
            </a:r>
          </a:p>
          <a:p>
            <a:r>
              <a:rPr lang="en-US" altLang="zh-CN"/>
              <a:t>&gt; **</a:t>
            </a:r>
            <a:r>
              <a:rPr lang="zh-CN" altLang="en-US"/>
              <a:t>目标**</a:t>
            </a:r>
          </a:p>
          <a:p>
            <a:pPr marL="171450" indent="-171450">
              <a:buFont typeface="Wingdings" panose="05000000000000000000" pitchFamily="2" charset="2"/>
              <a:buChar char="Ø"/>
            </a:pPr>
            <a:r>
              <a:rPr lang="zh-CN" altLang="en-US"/>
              <a:t>最小化所有边的 “频率 </a:t>
            </a:r>
            <a:r>
              <a:rPr lang="en-US" altLang="zh-CN"/>
              <a:t>× </a:t>
            </a:r>
            <a:r>
              <a:rPr lang="zh-CN" altLang="en-US"/>
              <a:t>代价” 之和，也就是尽可能让执行频繁的跳转都变成“</a:t>
            </a:r>
            <a:r>
              <a:rPr lang="en-US" altLang="zh-CN"/>
              <a:t>fall-through”</a:t>
            </a:r>
            <a:r>
              <a:rPr lang="zh-CN" altLang="en-US"/>
              <a:t>（紧邻布局），以免产生额外的跳转开销。</a:t>
            </a:r>
            <a:endParaRPr lang="en-US" altLang="zh-CN"/>
          </a:p>
          <a:p>
            <a:pPr marL="171450" indent="-171450">
              <a:buFont typeface="Wingdings" panose="05000000000000000000" pitchFamily="2" charset="2"/>
              <a:buChar char="Ø"/>
            </a:pPr>
            <a:endParaRPr lang="en-US" altLang="zh-CN"/>
          </a:p>
          <a:p>
            <a:pPr marL="171450" indent="-171450">
              <a:buFont typeface="Wingdings" panose="05000000000000000000" pitchFamily="2" charset="2"/>
              <a:buChar char="Ø"/>
            </a:pPr>
            <a:endParaRPr lang="en-US" altLang="zh-CN"/>
          </a:p>
          <a:p>
            <a:pPr marL="0" indent="0">
              <a:buFont typeface="Wingdings" panose="05000000000000000000" pitchFamily="2" charset="2"/>
              <a:buNone/>
            </a:pPr>
            <a:r>
              <a:rPr lang="zh-CN" altLang="en-US"/>
              <a:t>* **</a:t>
            </a:r>
            <a:r>
              <a:rPr lang="en-US" altLang="zh-CN"/>
              <a:t>BBPP </a:t>
            </a:r>
            <a:r>
              <a:rPr lang="zh-CN" altLang="en-US"/>
              <a:t>的核心**：用**执行频率**指导 </a:t>
            </a:r>
            <a:r>
              <a:rPr lang="en-US" altLang="zh-CN"/>
              <a:t>basic block </a:t>
            </a:r>
            <a:r>
              <a:rPr lang="zh-CN" altLang="en-US"/>
              <a:t>在内存中的**物理排列**，使得“热”边（高频跳转）在布局上相邻，从而消除大部分跳转开销。</a:t>
            </a:r>
          </a:p>
          <a:p>
            <a:pPr marL="0" indent="0">
              <a:buFont typeface="Wingdings" panose="05000000000000000000" pitchFamily="2" charset="2"/>
              <a:buNone/>
            </a:pPr>
            <a:r>
              <a:rPr lang="zh-CN" altLang="en-US"/>
              <a:t>* **实践意义**：现代 </a:t>
            </a:r>
            <a:r>
              <a:rPr lang="en-US" altLang="zh-CN"/>
              <a:t>CPU </a:t>
            </a:r>
            <a:r>
              <a:rPr lang="zh-CN" altLang="en-US"/>
              <a:t>的分支预测和指令缓存对**代码布局**非常敏感；良好的 </a:t>
            </a:r>
            <a:r>
              <a:rPr lang="en-US" altLang="zh-CN"/>
              <a:t>basic block </a:t>
            </a:r>
            <a:r>
              <a:rPr lang="zh-CN" altLang="en-US"/>
              <a:t>排序能 **显著提升缓存命中率**、减少错误预测和流水线清空，从而提高程序性能。</a:t>
            </a:r>
          </a:p>
        </p:txBody>
      </p:sp>
      <p:sp>
        <p:nvSpPr>
          <p:cNvPr id="4" name="灯片编号占位符 3">
            <a:extLst>
              <a:ext uri="{FF2B5EF4-FFF2-40B4-BE49-F238E27FC236}">
                <a16:creationId xmlns:a16="http://schemas.microsoft.com/office/drawing/2014/main" id="{1140B3D1-B6E9-2123-DD59-A9BE69B10F85}"/>
              </a:ext>
            </a:extLst>
          </p:cNvPr>
          <p:cNvSpPr>
            <a:spLocks noGrp="1"/>
          </p:cNvSpPr>
          <p:nvPr>
            <p:ph type="sldNum" sz="quarter" idx="5"/>
          </p:nvPr>
        </p:nvSpPr>
        <p:spPr/>
        <p:txBody>
          <a:bodyPr/>
          <a:lstStyle/>
          <a:p>
            <a:fld id="{78957953-4CC8-4E4A-AD2D-7A5A0B36E814}" type="slidenum">
              <a:rPr lang="zh-CN" altLang="en-US" smtClean="0"/>
              <a:t>6</a:t>
            </a:fld>
            <a:endParaRPr lang="zh-CN" altLang="en-US" dirty="0"/>
          </a:p>
        </p:txBody>
      </p:sp>
    </p:spTree>
    <p:extLst>
      <p:ext uri="{BB962C8B-B14F-4D97-AF65-F5344CB8AC3E}">
        <p14:creationId xmlns:p14="http://schemas.microsoft.com/office/powerpoint/2010/main" val="2595841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2C945-ABD5-EB7F-9805-CEEC05718E9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FC0B5A3-3CC2-FE6B-D282-39B00691754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3AB39CC-B85E-9F24-D945-8C30C21C63B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C8F2DB3-9B9F-3E5C-8288-A89D1040DEB4}"/>
              </a:ext>
            </a:extLst>
          </p:cNvPr>
          <p:cNvSpPr>
            <a:spLocks noGrp="1"/>
          </p:cNvSpPr>
          <p:nvPr>
            <p:ph type="sldNum" sz="quarter" idx="5"/>
          </p:nvPr>
        </p:nvSpPr>
        <p:spPr/>
        <p:txBody>
          <a:bodyPr/>
          <a:lstStyle/>
          <a:p>
            <a:fld id="{78957953-4CC8-4E4A-AD2D-7A5A0B36E814}" type="slidenum">
              <a:rPr lang="zh-CN" altLang="en-US" smtClean="0"/>
              <a:t>7</a:t>
            </a:fld>
            <a:endParaRPr lang="zh-CN" altLang="en-US" dirty="0"/>
          </a:p>
        </p:txBody>
      </p:sp>
    </p:spTree>
    <p:extLst>
      <p:ext uri="{BB962C8B-B14F-4D97-AF65-F5344CB8AC3E}">
        <p14:creationId xmlns:p14="http://schemas.microsoft.com/office/powerpoint/2010/main" val="1685754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08990-15CB-6D4D-9DF1-008CBFDCC35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C37AE90-6919-72F9-AB19-C4031DEC9BB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6CC37D7-61C8-73B0-5CB2-6C994AE4B21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8296620-CF77-AFBF-C8CB-C2092C29960B}"/>
              </a:ext>
            </a:extLst>
          </p:cNvPr>
          <p:cNvSpPr>
            <a:spLocks noGrp="1"/>
          </p:cNvSpPr>
          <p:nvPr>
            <p:ph type="sldNum" sz="quarter" idx="5"/>
          </p:nvPr>
        </p:nvSpPr>
        <p:spPr/>
        <p:txBody>
          <a:bodyPr/>
          <a:lstStyle/>
          <a:p>
            <a:fld id="{78957953-4CC8-4E4A-AD2D-7A5A0B36E814}" type="slidenum">
              <a:rPr lang="zh-CN" altLang="en-US" smtClean="0"/>
              <a:t>8</a:t>
            </a:fld>
            <a:endParaRPr lang="zh-CN" altLang="en-US" dirty="0"/>
          </a:p>
        </p:txBody>
      </p:sp>
    </p:spTree>
    <p:extLst>
      <p:ext uri="{BB962C8B-B14F-4D97-AF65-F5344CB8AC3E}">
        <p14:creationId xmlns:p14="http://schemas.microsoft.com/office/powerpoint/2010/main" val="3510105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B6695-BF63-DDC1-99CE-6F16907A807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1F529F1-AB0B-E68D-58D1-6ED2436B3C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16F82D9-7393-8E86-0F0B-DD2D1CC90F9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D140796-6763-A768-BFB2-20C720D7A8C6}"/>
              </a:ext>
            </a:extLst>
          </p:cNvPr>
          <p:cNvSpPr>
            <a:spLocks noGrp="1"/>
          </p:cNvSpPr>
          <p:nvPr>
            <p:ph type="sldNum" sz="quarter" idx="5"/>
          </p:nvPr>
        </p:nvSpPr>
        <p:spPr/>
        <p:txBody>
          <a:bodyPr/>
          <a:lstStyle/>
          <a:p>
            <a:fld id="{78957953-4CC8-4E4A-AD2D-7A5A0B36E814}" type="slidenum">
              <a:rPr lang="zh-CN" altLang="en-US" smtClean="0"/>
              <a:t>9</a:t>
            </a:fld>
            <a:endParaRPr lang="zh-CN" altLang="en-US" dirty="0"/>
          </a:p>
        </p:txBody>
      </p:sp>
    </p:spTree>
    <p:extLst>
      <p:ext uri="{BB962C8B-B14F-4D97-AF65-F5344CB8AC3E}">
        <p14:creationId xmlns:p14="http://schemas.microsoft.com/office/powerpoint/2010/main" val="2843800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spTree>
      <p:nvGrpSpPr>
        <p:cNvPr id="1" name=""/>
        <p:cNvGrpSpPr/>
        <p:nvPr/>
      </p:nvGrpSpPr>
      <p:grpSpPr>
        <a:xfrm>
          <a:off x="0" y="0"/>
          <a:ext cx="0" cy="0"/>
          <a:chOff x="0" y="0"/>
          <a:chExt cx="0" cy="0"/>
        </a:xfrm>
      </p:grpSpPr>
      <p:sp>
        <p:nvSpPr>
          <p:cNvPr id="10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t>2025/8/2</a:t>
            </a:fld>
            <a:endParaRPr lang="zh-CN" altLang="en-US"/>
          </a:p>
        </p:txBody>
      </p:sp>
      <p:sp>
        <p:nvSpPr>
          <p:cNvPr id="10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标题幻灯片">
    <p:spTree>
      <p:nvGrpSpPr>
        <p:cNvPr id="1" name=""/>
        <p:cNvGrpSpPr/>
        <p:nvPr/>
      </p:nvGrpSpPr>
      <p:grpSpPr>
        <a:xfrm>
          <a:off x="0" y="0"/>
          <a:ext cx="0" cy="0"/>
          <a:chOff x="0" y="0"/>
          <a:chExt cx="0" cy="0"/>
        </a:xfrm>
      </p:grpSpPr>
      <p:sp>
        <p:nvSpPr>
          <p:cNvPr id="18" name="文本占位符 13"/>
          <p:cNvSpPr>
            <a:spLocks noGrp="1"/>
          </p:cNvSpPr>
          <p:nvPr userDrawn="1">
            <p:ph type="body" sz="quarter" idx="12" hasCustomPrompt="1"/>
          </p:nvPr>
        </p:nvSpPr>
        <p:spPr>
          <a:xfrm>
            <a:off x="3522388" y="2973614"/>
            <a:ext cx="5147224" cy="830997"/>
          </a:xfrm>
          <a:prstGeom prst="rect">
            <a:avLst/>
          </a:prstGeom>
        </p:spPr>
        <p:txBody>
          <a:bodyPr wrap="square" lIns="0" tIns="0" rIns="0" bIns="0">
            <a:spAutoFit/>
          </a:bodyPr>
          <a:lstStyle>
            <a:lvl1pPr marL="0" indent="0" algn="ctr">
              <a:buNone/>
              <a:defRPr lang="zh-CN" altLang="en-US" sz="6000" b="1" spc="600" dirty="0">
                <a:solidFill>
                  <a:schemeClr val="accent1"/>
                </a:solidFill>
                <a:latin typeface="+mj-ea"/>
                <a:ea typeface="+mj-ea"/>
              </a:defRPr>
            </a:lvl1pPr>
          </a:lstStyle>
          <a:p>
            <a:pPr marL="0" lvl="0" algn="dist" fontAlgn="base"/>
            <a:r>
              <a:rPr lang="zh-CN" altLang="en-US" dirty="0"/>
              <a:t>输入标题</a:t>
            </a:r>
          </a:p>
        </p:txBody>
      </p:sp>
      <p:sp>
        <p:nvSpPr>
          <p:cNvPr id="16" name="文本占位符 15"/>
          <p:cNvSpPr>
            <a:spLocks noGrp="1"/>
          </p:cNvSpPr>
          <p:nvPr>
            <p:ph type="body" sz="quarter" idx="10" hasCustomPrompt="1"/>
          </p:nvPr>
        </p:nvSpPr>
        <p:spPr>
          <a:xfrm>
            <a:off x="5645556" y="1886726"/>
            <a:ext cx="900888" cy="8309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wrap="none" lIns="0" tIns="0" rIns="0" bIns="0">
            <a:spAutoFit/>
          </a:bodyPr>
          <a:lstStyle>
            <a:lvl1pPr marL="0" indent="0" algn="ctr">
              <a:buNone/>
              <a:defRPr lang="zh-CN" altLang="en-US" sz="6000" spc="0" dirty="0">
                <a:solidFill>
                  <a:schemeClr val="tx1"/>
                </a:solidFill>
                <a:latin typeface="+mn-ea"/>
                <a:ea typeface="+mn-ea"/>
              </a:defRPr>
            </a:lvl1pPr>
          </a:lstStyle>
          <a:p>
            <a:pPr marL="0" lvl="0" algn="dist" fontAlgn="base"/>
            <a:r>
              <a:rPr lang="en-US" altLang="zh-CN" dirty="0"/>
              <a:t>01</a:t>
            </a:r>
            <a:endParaRPr lang="zh-CN" altLang="en-US" dirty="0"/>
          </a:p>
        </p:txBody>
      </p:sp>
      <p:sp>
        <p:nvSpPr>
          <p:cNvPr id="12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t>2025/8/2</a:t>
            </a:fld>
            <a:endParaRPr lang="zh-CN" altLang="en-US"/>
          </a:p>
        </p:txBody>
      </p:sp>
      <p:sp>
        <p:nvSpPr>
          <p:cNvPr id="12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2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t>‹#›</a:t>
            </a:fld>
            <a:endParaRPr lang="zh-CN" altLang="en-US"/>
          </a:p>
        </p:txBody>
      </p:sp>
      <p:sp>
        <p:nvSpPr>
          <p:cNvPr id="26" name="文本占位符 3"/>
          <p:cNvSpPr>
            <a:spLocks noGrp="1"/>
          </p:cNvSpPr>
          <p:nvPr>
            <p:ph type="body" sz="quarter" idx="15" hasCustomPrompt="1"/>
          </p:nvPr>
        </p:nvSpPr>
        <p:spPr>
          <a:xfrm>
            <a:off x="3808179" y="2645581"/>
            <a:ext cx="4575642" cy="259267"/>
          </a:xfrm>
          <a:prstGeom prst="rect">
            <a:avLst/>
          </a:prstGeom>
        </p:spPr>
        <p:txBody>
          <a:bodyPr lIns="0" tIns="0" rIns="0" bIns="0"/>
          <a:lstStyle>
            <a:lvl1pPr marL="0" indent="0" algn="ctr">
              <a:lnSpc>
                <a:spcPct val="130000"/>
              </a:lnSpc>
              <a:spcBef>
                <a:spcPts val="0"/>
              </a:spcBef>
              <a:buNone/>
              <a:defRPr sz="1200" spc="300">
                <a:latin typeface="+mn-ea"/>
                <a:ea typeface="+mn-ea"/>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ltLang="zh-CN" dirty="0"/>
              <a:t>PART ONE</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solidFill>
        <a:effectLst/>
      </p:bgPr>
    </p:bg>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42913" y="873125"/>
            <a:ext cx="4869867" cy="405102"/>
          </a:xfrm>
          <a:prstGeom prst="rect">
            <a:avLst/>
          </a:prstGeom>
        </p:spPr>
        <p:txBody>
          <a:bodyPr wrap="square" lIns="72000" tIns="36000" rIns="72000" bIns="36000">
            <a:spAutoFit/>
          </a:bodyPr>
          <a:lstStyle>
            <a:lvl1pPr algn="l">
              <a:defRPr lang="zh-CN" altLang="en-US" sz="2400" b="1" spc="0" dirty="0">
                <a:solidFill>
                  <a:schemeClr val="accent1"/>
                </a:solidFill>
                <a:latin typeface="+mj-ea"/>
                <a:ea typeface="+mj-ea"/>
                <a:cs typeface="+mn-cs"/>
              </a:defRPr>
            </a:lvl1pPr>
          </a:lstStyle>
          <a:p>
            <a:pPr marL="0" lvl="0" algn="dist" fontAlgn="base"/>
            <a:r>
              <a:rPr lang="zh-CN" altLang="en-US" dirty="0"/>
              <a:t>单击此处标题</a:t>
            </a:r>
          </a:p>
        </p:txBody>
      </p:sp>
      <p:sp>
        <p:nvSpPr>
          <p:cNvPr id="12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t>2025/8/2</a:t>
            </a:fld>
            <a:endParaRPr lang="zh-CN" altLang="en-US"/>
          </a:p>
        </p:txBody>
      </p:sp>
      <p:sp>
        <p:nvSpPr>
          <p:cNvPr id="12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2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t>2025/8/2</a:t>
            </a:fld>
            <a:endParaRPr lang="zh-CN" altLang="en-US"/>
          </a:p>
        </p:txBody>
      </p:sp>
      <p:sp>
        <p:nvSpPr>
          <p:cNvPr id="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powerpoint template design by DAJU_PPT正版来源小红书大橘PPT微信DAJU_PPT请勿抄袭搬运！盗版必究！"/>
          <p:cNvSpPr txBox="1"/>
          <p:nvPr/>
        </p:nvSpPr>
        <p:spPr>
          <a:xfrm>
            <a:off x="2407920" y="6249873"/>
            <a:ext cx="7376160" cy="307777"/>
          </a:xfrm>
          <a:prstGeom prst="rect">
            <a:avLst/>
          </a:prstGeom>
          <a:noFill/>
        </p:spPr>
        <p:txBody>
          <a:bodyPr wrap="square">
            <a:spAutoFit/>
          </a:bodyPr>
          <a:lstStyle/>
          <a:p>
            <a:pPr algn="ctr"/>
            <a:r>
              <a:rPr lang="en-US" altLang="zh-CN" sz="1400" dirty="0">
                <a:solidFill>
                  <a:schemeClr val="bg1"/>
                </a:solidFill>
                <a:cs typeface="+mn-ea"/>
                <a:sym typeface="+mn-lt"/>
              </a:rPr>
              <a:t>——</a:t>
            </a:r>
            <a:r>
              <a:rPr lang="en-US" altLang="zh-CN" sz="1400" spc="300" dirty="0">
                <a:solidFill>
                  <a:schemeClr val="bg1"/>
                </a:solidFill>
                <a:cs typeface="+mn-ea"/>
                <a:sym typeface="+mn-lt"/>
              </a:rPr>
              <a:t> </a:t>
            </a:r>
            <a:r>
              <a:rPr lang="zh-CN" altLang="en-US" sz="1400" spc="300" dirty="0">
                <a:solidFill>
                  <a:schemeClr val="bg1"/>
                </a:solidFill>
                <a:cs typeface="+mn-ea"/>
                <a:sym typeface="+mn-lt"/>
              </a:rPr>
              <a:t>艰苦朴素 </a:t>
            </a:r>
            <a:r>
              <a:rPr lang="en-US" altLang="zh-CN" sz="1400" spc="300" dirty="0">
                <a:solidFill>
                  <a:schemeClr val="bg1"/>
                </a:solidFill>
                <a:cs typeface="+mn-ea"/>
                <a:sym typeface="+mn-lt"/>
              </a:rPr>
              <a:t>· </a:t>
            </a:r>
            <a:r>
              <a:rPr lang="zh-CN" altLang="en-US" sz="1400" spc="300" dirty="0">
                <a:solidFill>
                  <a:schemeClr val="bg1"/>
                </a:solidFill>
                <a:cs typeface="+mn-ea"/>
                <a:sym typeface="+mn-lt"/>
              </a:rPr>
              <a:t>实事求是 </a:t>
            </a:r>
            <a:r>
              <a:rPr lang="en-US" altLang="zh-CN" sz="1400" spc="300" dirty="0">
                <a:solidFill>
                  <a:schemeClr val="bg1"/>
                </a:solidFill>
                <a:cs typeface="+mn-ea"/>
                <a:sym typeface="+mn-lt"/>
              </a:rPr>
              <a:t>· </a:t>
            </a:r>
            <a:r>
              <a:rPr lang="zh-CN" altLang="en-US" sz="1400" spc="300" dirty="0">
                <a:solidFill>
                  <a:schemeClr val="bg1"/>
                </a:solidFill>
                <a:cs typeface="+mn-ea"/>
                <a:sym typeface="+mn-lt"/>
              </a:rPr>
              <a:t>严格要求 </a:t>
            </a:r>
            <a:r>
              <a:rPr lang="en-US" altLang="zh-CN" sz="1400" spc="300" dirty="0">
                <a:solidFill>
                  <a:schemeClr val="bg1"/>
                </a:solidFill>
                <a:cs typeface="+mn-ea"/>
                <a:sym typeface="+mn-lt"/>
              </a:rPr>
              <a:t>· </a:t>
            </a:r>
            <a:r>
              <a:rPr lang="zh-CN" altLang="en-US" sz="1400" spc="300" dirty="0">
                <a:solidFill>
                  <a:schemeClr val="bg1"/>
                </a:solidFill>
                <a:cs typeface="+mn-ea"/>
                <a:sym typeface="+mn-lt"/>
              </a:rPr>
              <a:t>勇于探索 </a:t>
            </a:r>
            <a:r>
              <a:rPr lang="en-US" altLang="zh-CN" sz="1400" spc="-150" dirty="0">
                <a:solidFill>
                  <a:schemeClr val="bg1"/>
                </a:solidFill>
                <a:cs typeface="+mn-ea"/>
                <a:sym typeface="+mn-lt"/>
              </a:rPr>
              <a:t>——</a:t>
            </a:r>
          </a:p>
        </p:txBody>
      </p:sp>
      <p:sp>
        <p:nvSpPr>
          <p:cNvPr id="2" name="powerpoint template design by DAJU_PPT正版来源小红书大橘PPT微信DAJU_PPT请勿抄袭搬运！盗版必究！"/>
          <p:cNvSpPr/>
          <p:nvPr/>
        </p:nvSpPr>
        <p:spPr>
          <a:xfrm>
            <a:off x="351099" y="312517"/>
            <a:ext cx="11489802" cy="6302416"/>
          </a:xfrm>
          <a:prstGeom prst="rect">
            <a:avLst/>
          </a:prstGeom>
          <a:noFill/>
          <a:ln w="19050"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powerpoint template design by DAJU_PPT正版来源小红书大橘PPT微信DAJU_PPT请勿抄袭搬运！盗版必究！"/>
          <p:cNvSpPr/>
          <p:nvPr/>
        </p:nvSpPr>
        <p:spPr>
          <a:xfrm>
            <a:off x="0" y="5842000"/>
            <a:ext cx="12192000" cy="1016000"/>
          </a:xfrm>
          <a:custGeom>
            <a:avLst/>
            <a:gdLst>
              <a:gd name="connsiteX0" fmla="*/ 6096000 w 12192000"/>
              <a:gd name="connsiteY0" fmla="*/ 0 h 1016000"/>
              <a:gd name="connsiteX1" fmla="*/ 11872101 w 12192000"/>
              <a:gd name="connsiteY1" fmla="*/ 363047 h 1016000"/>
              <a:gd name="connsiteX2" fmla="*/ 12192000 w 12192000"/>
              <a:gd name="connsiteY2" fmla="*/ 416457 h 1016000"/>
              <a:gd name="connsiteX3" fmla="*/ 12192000 w 12192000"/>
              <a:gd name="connsiteY3" fmla="*/ 1016000 h 1016000"/>
              <a:gd name="connsiteX4" fmla="*/ 0 w 12192000"/>
              <a:gd name="connsiteY4" fmla="*/ 1016000 h 1016000"/>
              <a:gd name="connsiteX5" fmla="*/ 0 w 12192000"/>
              <a:gd name="connsiteY5" fmla="*/ 416457 h 1016000"/>
              <a:gd name="connsiteX6" fmla="*/ 319900 w 12192000"/>
              <a:gd name="connsiteY6" fmla="*/ 363047 h 1016000"/>
              <a:gd name="connsiteX7" fmla="*/ 6096000 w 12192000"/>
              <a:gd name="connsiteY7" fmla="*/ 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016000">
                <a:moveTo>
                  <a:pt x="6096000" y="0"/>
                </a:moveTo>
                <a:cubicBezTo>
                  <a:pt x="8351708" y="0"/>
                  <a:pt x="10393868" y="138738"/>
                  <a:pt x="11872101" y="363047"/>
                </a:cubicBezTo>
                <a:lnTo>
                  <a:pt x="12192000" y="416457"/>
                </a:lnTo>
                <a:lnTo>
                  <a:pt x="12192000" y="1016000"/>
                </a:lnTo>
                <a:lnTo>
                  <a:pt x="0" y="1016000"/>
                </a:lnTo>
                <a:lnTo>
                  <a:pt x="0" y="416457"/>
                </a:lnTo>
                <a:lnTo>
                  <a:pt x="319900" y="363047"/>
                </a:lnTo>
                <a:cubicBezTo>
                  <a:pt x="1798133" y="138738"/>
                  <a:pt x="3840293" y="0"/>
                  <a:pt x="6096000" y="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custDataLst>
              <p:tags r:id="rId2"/>
            </p:custData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60789" y="6065012"/>
            <a:ext cx="1992352" cy="552566"/>
          </a:xfrm>
          <a:prstGeom prst="rect">
            <a:avLst/>
          </a:prstGeom>
        </p:spPr>
      </p:pic>
      <p:sp>
        <p:nvSpPr>
          <p:cNvPr id="29" name="文本框 28"/>
          <p:cNvSpPr txBox="1"/>
          <p:nvPr/>
        </p:nvSpPr>
        <p:spPr>
          <a:xfrm>
            <a:off x="6390693" y="6065012"/>
            <a:ext cx="2238161" cy="492443"/>
          </a:xfrm>
          <a:prstGeom prst="rect">
            <a:avLst/>
          </a:prstGeom>
          <a:noFill/>
        </p:spPr>
        <p:txBody>
          <a:bodyPr wrap="square" lIns="0" tIns="0" rIns="0" bIns="0" rtlCol="0">
            <a:spAutoFit/>
          </a:bodyPr>
          <a:lstStyle/>
          <a:p>
            <a:pPr algn="ctr"/>
            <a:r>
              <a:rPr lang="zh-CN" altLang="en-US" sz="1400" cap="all" dirty="0">
                <a:solidFill>
                  <a:schemeClr val="bg1"/>
                </a:solidFill>
                <a:latin typeface="隶书" panose="02010509060101010101" pitchFamily="49" charset="-122"/>
                <a:ea typeface="隶书" panose="02010509060101010101" pitchFamily="49" charset="-122"/>
              </a:rPr>
              <a:t> 系统性能分析与智能实验室</a:t>
            </a:r>
            <a:endParaRPr lang="en-US" altLang="zh-CN" sz="1400" cap="all" dirty="0">
              <a:solidFill>
                <a:schemeClr val="bg1"/>
              </a:solidFill>
              <a:latin typeface="隶书" panose="02010509060101010101" pitchFamily="49" charset="-122"/>
              <a:ea typeface="隶书" panose="02010509060101010101" pitchFamily="49" charset="-122"/>
            </a:endParaRPr>
          </a:p>
          <a:p>
            <a:pPr algn="ctr"/>
            <a:r>
              <a:rPr lang="en-US" altLang="zh-CN" sz="900" b="1" cap="all" dirty="0">
                <a:solidFill>
                  <a:schemeClr val="bg1"/>
                </a:solidFill>
              </a:rPr>
              <a:t>System Performance analytics</a:t>
            </a:r>
          </a:p>
          <a:p>
            <a:pPr algn="ctr"/>
            <a:r>
              <a:rPr lang="en-US" altLang="zh-CN" sz="900" b="1" cap="all" dirty="0">
                <a:solidFill>
                  <a:schemeClr val="bg1"/>
                </a:solidFill>
              </a:rPr>
              <a:t>and INTELLIGENCE Lab</a:t>
            </a:r>
          </a:p>
        </p:txBody>
      </p:sp>
      <p:cxnSp>
        <p:nvCxnSpPr>
          <p:cNvPr id="5" name="直接连接符 4"/>
          <p:cNvCxnSpPr/>
          <p:nvPr/>
        </p:nvCxnSpPr>
        <p:spPr>
          <a:xfrm>
            <a:off x="6226863" y="6064882"/>
            <a:ext cx="0" cy="492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13127" y="1038559"/>
            <a:ext cx="10464474" cy="1631216"/>
          </a:xfrm>
          <a:prstGeom prst="rect">
            <a:avLst/>
          </a:prstGeom>
          <a:noFill/>
        </p:spPr>
        <p:txBody>
          <a:bodyPr wrap="square" rtlCol="0">
            <a:spAutoFit/>
          </a:bodyPr>
          <a:lstStyle/>
          <a:p>
            <a:r>
              <a:rPr lang="en-US" altLang="zh-CN" sz="4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Paper Reading ----</a:t>
            </a:r>
            <a:r>
              <a:rPr lang="en-US" altLang="zh-CN" sz="4000">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VESPA: Static Profiling for Binary Optimization</a:t>
            </a:r>
          </a:p>
          <a:p>
            <a:endParaRPr lang="en-US" altLang="zh-CN" sz="20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7" name="文本框 6"/>
          <p:cNvSpPr txBox="1"/>
          <p:nvPr/>
        </p:nvSpPr>
        <p:spPr>
          <a:xfrm>
            <a:off x="5242613" y="5262776"/>
            <a:ext cx="1968500" cy="398780"/>
          </a:xfrm>
          <a:prstGeom prst="rect">
            <a:avLst/>
          </a:prstGeom>
          <a:noFill/>
        </p:spPr>
        <p:txBody>
          <a:bodyPr wrap="square" rtlCol="0">
            <a:spAutoFit/>
          </a:bodyPr>
          <a:lstStyle/>
          <a:p>
            <a:r>
              <a:rPr lang="en-US" altLang="zh-CN" sz="2000">
                <a:latin typeface="Times New Roman" panose="02020603050405020304" charset="0"/>
                <a:cs typeface="Times New Roman" panose="02020603050405020304" charset="0"/>
              </a:rPr>
              <a:t>Reporter: </a:t>
            </a:r>
            <a:r>
              <a:rPr lang="zh-CN" altLang="en-US" sz="2000">
                <a:latin typeface="华文中宋" panose="02010600040101010101" charset="-122"/>
                <a:ea typeface="华文中宋" panose="02010600040101010101" charset="-122"/>
                <a:cs typeface="Times New Roman" panose="02020603050405020304" charset="0"/>
                <a:sym typeface="汉仪旗黑Y3-35简" panose="00020600040101010101" charset="-122"/>
              </a:rPr>
              <a:t>林宇轩</a:t>
            </a:r>
          </a:p>
        </p:txBody>
      </p:sp>
      <p:sp>
        <p:nvSpPr>
          <p:cNvPr id="4" name="文本框 3">
            <a:extLst>
              <a:ext uri="{FF2B5EF4-FFF2-40B4-BE49-F238E27FC236}">
                <a16:creationId xmlns:a16="http://schemas.microsoft.com/office/drawing/2014/main" id="{68826C9E-0BE0-EEB6-301E-6E81E7EDB9E2}"/>
              </a:ext>
            </a:extLst>
          </p:cNvPr>
          <p:cNvSpPr txBox="1"/>
          <p:nvPr/>
        </p:nvSpPr>
        <p:spPr>
          <a:xfrm>
            <a:off x="2246866" y="2596307"/>
            <a:ext cx="1335349" cy="398780"/>
          </a:xfrm>
          <a:prstGeom prst="rect">
            <a:avLst/>
          </a:prstGeom>
          <a:noFill/>
        </p:spPr>
        <p:txBody>
          <a:bodyPr wrap="square" rtlCol="0">
            <a:spAutoFit/>
          </a:bodyPr>
          <a:lstStyle/>
          <a:p>
            <a:r>
              <a:rPr lang="en-US" altLang="zh-CN" sz="2000">
                <a:latin typeface="Times New Roman" panose="02020603050405020304" charset="0"/>
                <a:cs typeface="Times New Roman" panose="02020603050405020304" charset="0"/>
              </a:rPr>
              <a:t>Authors: </a:t>
            </a:r>
            <a:endParaRPr lang="zh-CN" altLang="en-US" sz="2000">
              <a:latin typeface="华文中宋" panose="02010600040101010101" charset="-122"/>
              <a:ea typeface="华文中宋" panose="02010600040101010101" charset="-122"/>
              <a:cs typeface="Times New Roman" panose="02020603050405020304" charset="0"/>
              <a:sym typeface="汉仪旗黑Y3-35简" panose="00020600040101010101" charset="-122"/>
            </a:endParaRPr>
          </a:p>
        </p:txBody>
      </p:sp>
      <p:pic>
        <p:nvPicPr>
          <p:cNvPr id="9" name="图片 8">
            <a:extLst>
              <a:ext uri="{FF2B5EF4-FFF2-40B4-BE49-F238E27FC236}">
                <a16:creationId xmlns:a16="http://schemas.microsoft.com/office/drawing/2014/main" id="{ED779B20-AA4D-9F02-4D20-AE5D86BA0663}"/>
              </a:ext>
            </a:extLst>
          </p:cNvPr>
          <p:cNvPicPr>
            <a:picLocks noChangeAspect="1"/>
          </p:cNvPicPr>
          <p:nvPr/>
        </p:nvPicPr>
        <p:blipFill>
          <a:blip r:embed="rId7"/>
          <a:stretch>
            <a:fillRect/>
          </a:stretch>
        </p:blipFill>
        <p:spPr>
          <a:xfrm>
            <a:off x="3933314" y="2692239"/>
            <a:ext cx="5390476" cy="857143"/>
          </a:xfrm>
          <a:prstGeom prst="rect">
            <a:avLst/>
          </a:prstGeom>
        </p:spPr>
      </p:pic>
      <p:sp>
        <p:nvSpPr>
          <p:cNvPr id="10" name="文本框 9">
            <a:extLst>
              <a:ext uri="{FF2B5EF4-FFF2-40B4-BE49-F238E27FC236}">
                <a16:creationId xmlns:a16="http://schemas.microsoft.com/office/drawing/2014/main" id="{EE1DFF05-9607-4C96-26D0-42579B6C8E59}"/>
              </a:ext>
            </a:extLst>
          </p:cNvPr>
          <p:cNvSpPr txBox="1"/>
          <p:nvPr/>
        </p:nvSpPr>
        <p:spPr>
          <a:xfrm>
            <a:off x="2246866" y="3689319"/>
            <a:ext cx="8830510" cy="1323439"/>
          </a:xfrm>
          <a:prstGeom prst="rect">
            <a:avLst/>
          </a:prstGeom>
          <a:noFill/>
        </p:spPr>
        <p:txBody>
          <a:bodyPr wrap="square" rtlCol="0">
            <a:spAutoFit/>
          </a:bodyPr>
          <a:lstStyle/>
          <a:p>
            <a:r>
              <a:rPr lang="en-US" altLang="zh-CN" sz="2000">
                <a:latin typeface="Times New Roman" panose="02020603050405020304" pitchFamily="18" charset="0"/>
                <a:cs typeface="Times New Roman" panose="02020603050405020304" pitchFamily="18" charset="0"/>
              </a:rPr>
              <a:t>Journal Title : </a:t>
            </a:r>
            <a:r>
              <a:rPr lang="en-US" altLang="zh-CN" sz="2000">
                <a:latin typeface="Times New Roman" panose="02020603050405020304" charset="0"/>
                <a:cs typeface="Times New Roman" panose="02020603050405020304" charset="0"/>
              </a:rPr>
              <a:t>Proceedings of the ACM on Programming Languages</a:t>
            </a:r>
          </a:p>
          <a:p>
            <a:br>
              <a:rPr lang="en-US" altLang="zh-CN" sz="2000">
                <a:latin typeface="Times New Roman" panose="02020603050405020304" charset="0"/>
                <a:cs typeface="Times New Roman" panose="02020603050405020304" charset="0"/>
              </a:rPr>
            </a:br>
            <a:r>
              <a:rPr lang="en-US" altLang="zh-CN" sz="2000">
                <a:latin typeface="Times New Roman" panose="02020603050405020304" pitchFamily="18" charset="0"/>
                <a:cs typeface="Times New Roman" panose="02020603050405020304" pitchFamily="18" charset="0"/>
              </a:rPr>
              <a:t>Issue:</a:t>
            </a:r>
            <a:r>
              <a:rPr lang="zh-CN" altLang="en-US" sz="20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ACM SIGPLAN International Conference on Object-Oriented Programming, Systems, Languages, and Applications(OOPSLA 2021 CCFA) </a:t>
            </a:r>
            <a:endParaRPr lang="zh-CN" altLang="en-US" sz="2000">
              <a:latin typeface="Times New Roman" panose="02020603050405020304" pitchFamily="18" charset="0"/>
              <a:ea typeface="华文中宋" panose="02010600040101010101" charset="-122"/>
              <a:cs typeface="Times New Roman" panose="02020603050405020304" pitchFamily="18" charset="0"/>
              <a:sym typeface="汉仪旗黑Y3-35简" panose="00020600040101010101" charset="-122"/>
            </a:endParaRPr>
          </a:p>
        </p:txBody>
      </p:sp>
    </p:spTree>
    <p:custDataLst>
      <p:tags r:id="rId1"/>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02FEA-0641-9A13-0823-240AD7BE88D4}"/>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8FE1135C-6195-206B-2306-A0F9989166A4}"/>
              </a:ext>
            </a:extLst>
          </p:cNvPr>
          <p:cNvSpPr txBox="1"/>
          <p:nvPr/>
        </p:nvSpPr>
        <p:spPr>
          <a:xfrm>
            <a:off x="97972" y="120135"/>
            <a:ext cx="4463143" cy="707886"/>
          </a:xfrm>
          <a:prstGeom prst="rect">
            <a:avLst/>
          </a:prstGeom>
          <a:noFill/>
        </p:spPr>
        <p:txBody>
          <a:bodyPr wrap="square">
            <a:spAutoFit/>
          </a:bodyPr>
          <a:lstStyle/>
          <a:p>
            <a:r>
              <a:rPr lang="en-US" altLang="zh-CN" sz="4000">
                <a:latin typeface="Times New Roman" panose="02020603050405020304" pitchFamily="18" charset="0"/>
                <a:cs typeface="Times New Roman" panose="02020603050405020304" pitchFamily="18" charset="0"/>
              </a:rPr>
              <a:t>VEPSA</a:t>
            </a:r>
            <a:endParaRPr lang="zh-CN" altLang="en-US" sz="400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453E37CA-9CDA-67F4-222F-F084934B2310}"/>
              </a:ext>
            </a:extLst>
          </p:cNvPr>
          <p:cNvSpPr txBox="1"/>
          <p:nvPr/>
        </p:nvSpPr>
        <p:spPr>
          <a:xfrm>
            <a:off x="421185" y="1111601"/>
            <a:ext cx="11349629" cy="400110"/>
          </a:xfrm>
          <a:prstGeom prst="rect">
            <a:avLst/>
          </a:prstGeom>
          <a:noFill/>
        </p:spPr>
        <p:txBody>
          <a:bodyPr wrap="square">
            <a:spAutoFit/>
          </a:bodyPr>
          <a:lstStyle/>
          <a:p>
            <a:r>
              <a:rPr lang="en-US" altLang="zh-CN" sz="2000" b="1">
                <a:latin typeface="Times New Roman" panose="02020603050405020304" pitchFamily="18" charset="0"/>
                <a:cs typeface="Times New Roman" panose="02020603050405020304" pitchFamily="18" charset="0"/>
              </a:rPr>
              <a:t>Comparison of prediction accuracy with the original method (Calder et al.)</a:t>
            </a:r>
          </a:p>
        </p:txBody>
      </p:sp>
      <p:pic>
        <p:nvPicPr>
          <p:cNvPr id="3" name="图片 2">
            <a:extLst>
              <a:ext uri="{FF2B5EF4-FFF2-40B4-BE49-F238E27FC236}">
                <a16:creationId xmlns:a16="http://schemas.microsoft.com/office/drawing/2014/main" id="{B84E722F-A99D-8A61-CAD4-369725830405}"/>
              </a:ext>
            </a:extLst>
          </p:cNvPr>
          <p:cNvPicPr>
            <a:picLocks noChangeAspect="1"/>
          </p:cNvPicPr>
          <p:nvPr/>
        </p:nvPicPr>
        <p:blipFill>
          <a:blip r:embed="rId3"/>
          <a:stretch>
            <a:fillRect/>
          </a:stretch>
        </p:blipFill>
        <p:spPr>
          <a:xfrm>
            <a:off x="2329543" y="1795291"/>
            <a:ext cx="5733333" cy="1876190"/>
          </a:xfrm>
          <a:prstGeom prst="rect">
            <a:avLst/>
          </a:prstGeom>
        </p:spPr>
      </p:pic>
      <p:pic>
        <p:nvPicPr>
          <p:cNvPr id="7" name="图片 6">
            <a:extLst>
              <a:ext uri="{FF2B5EF4-FFF2-40B4-BE49-F238E27FC236}">
                <a16:creationId xmlns:a16="http://schemas.microsoft.com/office/drawing/2014/main" id="{76B31788-773B-4ED1-3EA2-925EA70A5A38}"/>
              </a:ext>
            </a:extLst>
          </p:cNvPr>
          <p:cNvPicPr>
            <a:picLocks noChangeAspect="1"/>
          </p:cNvPicPr>
          <p:nvPr/>
        </p:nvPicPr>
        <p:blipFill>
          <a:blip r:embed="rId4"/>
          <a:stretch>
            <a:fillRect/>
          </a:stretch>
        </p:blipFill>
        <p:spPr>
          <a:xfrm>
            <a:off x="2667637" y="4274586"/>
            <a:ext cx="5057143" cy="1866667"/>
          </a:xfrm>
          <a:prstGeom prst="rect">
            <a:avLst/>
          </a:prstGeom>
        </p:spPr>
      </p:pic>
    </p:spTree>
    <p:extLst>
      <p:ext uri="{BB962C8B-B14F-4D97-AF65-F5344CB8AC3E}">
        <p14:creationId xmlns:p14="http://schemas.microsoft.com/office/powerpoint/2010/main" val="229773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573B0-0DCA-49E0-410E-F0A3B2DDDE84}"/>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87F80904-B276-4E84-C6B4-036AA1B20B8A}"/>
              </a:ext>
            </a:extLst>
          </p:cNvPr>
          <p:cNvSpPr txBox="1"/>
          <p:nvPr/>
        </p:nvSpPr>
        <p:spPr>
          <a:xfrm>
            <a:off x="97972" y="120135"/>
            <a:ext cx="4463143" cy="707886"/>
          </a:xfrm>
          <a:prstGeom prst="rect">
            <a:avLst/>
          </a:prstGeom>
          <a:noFill/>
        </p:spPr>
        <p:txBody>
          <a:bodyPr wrap="square">
            <a:spAutoFit/>
          </a:bodyPr>
          <a:lstStyle/>
          <a:p>
            <a:r>
              <a:rPr lang="en-US" altLang="zh-CN" sz="4000">
                <a:latin typeface="Times New Roman" panose="02020603050405020304" pitchFamily="18" charset="0"/>
                <a:cs typeface="Times New Roman" panose="02020603050405020304" pitchFamily="18" charset="0"/>
              </a:rPr>
              <a:t>VEPSA</a:t>
            </a:r>
            <a:endParaRPr lang="zh-CN" altLang="en-US" sz="400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C6BCCC1C-DE9E-9DE0-7DB3-AE381AB330BE}"/>
              </a:ext>
            </a:extLst>
          </p:cNvPr>
          <p:cNvSpPr txBox="1"/>
          <p:nvPr/>
        </p:nvSpPr>
        <p:spPr>
          <a:xfrm>
            <a:off x="338995" y="995556"/>
            <a:ext cx="3981096" cy="3785652"/>
          </a:xfrm>
          <a:prstGeom prst="rect">
            <a:avLst/>
          </a:prstGeom>
          <a:noFill/>
        </p:spPr>
        <p:txBody>
          <a:bodyPr wrap="square">
            <a:spAutoFit/>
          </a:bodyPr>
          <a:lstStyle/>
          <a:p>
            <a:r>
              <a:rPr lang="en-US" altLang="zh-CN" sz="2000" b="1">
                <a:latin typeface="Times New Roman" panose="02020603050405020304" pitchFamily="18" charset="0"/>
                <a:cs typeface="Times New Roman" panose="02020603050405020304" pitchFamily="18" charset="0"/>
              </a:rPr>
              <a:t>Compare the performance improvement with using static profiling/dynamic profiling to feed BOLT</a:t>
            </a:r>
          </a:p>
          <a:p>
            <a:pPr marL="285750" indent="-285750">
              <a:buFont typeface="Arial" panose="020B0604020202020204" pitchFamily="34" charset="0"/>
              <a:buChar char="•"/>
            </a:pPr>
            <a:r>
              <a:rPr lang="zh-CN" altLang="en-US" sz="2000">
                <a:latin typeface="Times New Roman" panose="02020603050405020304" pitchFamily="18" charset="0"/>
                <a:cs typeface="Times New Roman" panose="02020603050405020304" pitchFamily="18" charset="0"/>
              </a:rPr>
              <a:t>The performance metrics for GCC and clang are execution time speedup.</a:t>
            </a:r>
            <a:endParaRPr lang="en-US" altLang="zh-CN"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2000">
                <a:latin typeface="Times New Roman" panose="02020603050405020304" pitchFamily="18" charset="0"/>
                <a:cs typeface="Times New Roman" panose="02020603050405020304" pitchFamily="18" charset="0"/>
              </a:rPr>
              <a:t>The performance metrics for MySQL and PostgreSQL are throughput, i.e., the number of Transactions Per Seconds (TPS).</a:t>
            </a:r>
            <a:endParaRPr lang="en-US" altLang="zh-CN"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2000">
                <a:latin typeface="Times New Roman" panose="02020603050405020304" pitchFamily="18" charset="0"/>
                <a:cs typeface="Times New Roman" panose="02020603050405020304" pitchFamily="18" charset="0"/>
              </a:rPr>
              <a:t>Baseline: built with clang -O3.</a:t>
            </a:r>
          </a:p>
        </p:txBody>
      </p:sp>
      <p:pic>
        <p:nvPicPr>
          <p:cNvPr id="11" name="图片 10">
            <a:extLst>
              <a:ext uri="{FF2B5EF4-FFF2-40B4-BE49-F238E27FC236}">
                <a16:creationId xmlns:a16="http://schemas.microsoft.com/office/drawing/2014/main" id="{62DC0046-A96F-1E2E-C44A-6ADF5AD52C73}"/>
              </a:ext>
            </a:extLst>
          </p:cNvPr>
          <p:cNvPicPr>
            <a:picLocks noChangeAspect="1"/>
          </p:cNvPicPr>
          <p:nvPr/>
        </p:nvPicPr>
        <p:blipFill>
          <a:blip r:embed="rId3"/>
          <a:stretch>
            <a:fillRect/>
          </a:stretch>
        </p:blipFill>
        <p:spPr>
          <a:xfrm>
            <a:off x="5080131" y="231517"/>
            <a:ext cx="6582097" cy="6394965"/>
          </a:xfrm>
          <a:prstGeom prst="rect">
            <a:avLst/>
          </a:prstGeom>
        </p:spPr>
      </p:pic>
    </p:spTree>
    <p:extLst>
      <p:ext uri="{BB962C8B-B14F-4D97-AF65-F5344CB8AC3E}">
        <p14:creationId xmlns:p14="http://schemas.microsoft.com/office/powerpoint/2010/main" val="522325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4044D-7EBA-5CAF-74C6-E9534A2D2BB3}"/>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FD4F413E-7A0A-4645-F308-263A15F45276}"/>
              </a:ext>
            </a:extLst>
          </p:cNvPr>
          <p:cNvSpPr txBox="1"/>
          <p:nvPr/>
        </p:nvSpPr>
        <p:spPr>
          <a:xfrm>
            <a:off x="97972" y="120135"/>
            <a:ext cx="4463143" cy="707886"/>
          </a:xfrm>
          <a:prstGeom prst="rect">
            <a:avLst/>
          </a:prstGeom>
          <a:noFill/>
        </p:spPr>
        <p:txBody>
          <a:bodyPr wrap="square">
            <a:spAutoFit/>
          </a:bodyPr>
          <a:lstStyle/>
          <a:p>
            <a:r>
              <a:rPr lang="en-US" altLang="zh-CN" sz="4000">
                <a:latin typeface="Times New Roman" panose="02020603050405020304" pitchFamily="18" charset="0"/>
                <a:cs typeface="Times New Roman" panose="02020603050405020304" pitchFamily="18" charset="0"/>
              </a:rPr>
              <a:t>VEPSA</a:t>
            </a:r>
            <a:endParaRPr lang="zh-CN" altLang="en-US" sz="400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F3210469-EC84-9DE6-6865-46E4D2177243}"/>
              </a:ext>
            </a:extLst>
          </p:cNvPr>
          <p:cNvSpPr txBox="1"/>
          <p:nvPr/>
        </p:nvSpPr>
        <p:spPr>
          <a:xfrm>
            <a:off x="338995" y="995556"/>
            <a:ext cx="3981096" cy="707886"/>
          </a:xfrm>
          <a:prstGeom prst="rect">
            <a:avLst/>
          </a:prstGeom>
          <a:noFill/>
        </p:spPr>
        <p:txBody>
          <a:bodyPr wrap="square">
            <a:spAutoFit/>
          </a:bodyPr>
          <a:lstStyle/>
          <a:p>
            <a:r>
              <a:rPr lang="en-US" altLang="zh-CN" sz="2000" b="1">
                <a:latin typeface="Times New Roman" panose="02020603050405020304" pitchFamily="18" charset="0"/>
                <a:cs typeface="Times New Roman" panose="02020603050405020304" pitchFamily="18" charset="0"/>
              </a:rPr>
              <a:t>Compare the time to generate optimized binaries</a:t>
            </a:r>
            <a:endParaRPr lang="zh-CN" altLang="en-US" sz="200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4D20538D-D28A-CAB4-70D9-5DB01220628C}"/>
              </a:ext>
            </a:extLst>
          </p:cNvPr>
          <p:cNvPicPr>
            <a:picLocks noChangeAspect="1"/>
          </p:cNvPicPr>
          <p:nvPr/>
        </p:nvPicPr>
        <p:blipFill>
          <a:blip r:embed="rId3"/>
          <a:stretch>
            <a:fillRect/>
          </a:stretch>
        </p:blipFill>
        <p:spPr>
          <a:xfrm>
            <a:off x="4202994" y="120135"/>
            <a:ext cx="7337834" cy="6368535"/>
          </a:xfrm>
          <a:prstGeom prst="rect">
            <a:avLst/>
          </a:prstGeom>
        </p:spPr>
      </p:pic>
    </p:spTree>
    <p:extLst>
      <p:ext uri="{BB962C8B-B14F-4D97-AF65-F5344CB8AC3E}">
        <p14:creationId xmlns:p14="http://schemas.microsoft.com/office/powerpoint/2010/main" val="368166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009FE-9CA3-B9F3-1CED-B697C2D424DC}"/>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E62310F5-6651-6E98-4E1E-1D5D686B8DE1}"/>
              </a:ext>
            </a:extLst>
          </p:cNvPr>
          <p:cNvSpPr txBox="1"/>
          <p:nvPr/>
        </p:nvSpPr>
        <p:spPr>
          <a:xfrm>
            <a:off x="97972" y="120135"/>
            <a:ext cx="4463143" cy="707886"/>
          </a:xfrm>
          <a:prstGeom prst="rect">
            <a:avLst/>
          </a:prstGeom>
          <a:noFill/>
        </p:spPr>
        <p:txBody>
          <a:bodyPr wrap="square">
            <a:spAutoFit/>
          </a:bodyPr>
          <a:lstStyle/>
          <a:p>
            <a:r>
              <a:rPr lang="en-US" altLang="zh-CN" sz="4000">
                <a:latin typeface="Times New Roman" panose="02020603050405020304" pitchFamily="18" charset="0"/>
                <a:cs typeface="Times New Roman" panose="02020603050405020304" pitchFamily="18" charset="0"/>
              </a:rPr>
              <a:t>VEPSA</a:t>
            </a:r>
            <a:endParaRPr lang="zh-CN" altLang="en-US" sz="400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3CAB26A3-F9F4-CBDF-A79D-65BF48ACD3E0}"/>
              </a:ext>
            </a:extLst>
          </p:cNvPr>
          <p:cNvSpPr txBox="1"/>
          <p:nvPr/>
        </p:nvSpPr>
        <p:spPr>
          <a:xfrm>
            <a:off x="338995" y="995556"/>
            <a:ext cx="3981096" cy="707886"/>
          </a:xfrm>
          <a:prstGeom prst="rect">
            <a:avLst/>
          </a:prstGeom>
          <a:noFill/>
        </p:spPr>
        <p:txBody>
          <a:bodyPr wrap="square">
            <a:spAutoFit/>
          </a:bodyPr>
          <a:lstStyle/>
          <a:p>
            <a:r>
              <a:rPr lang="en-US" altLang="zh-CN" sz="2000" b="1">
                <a:latin typeface="Times New Roman" panose="02020603050405020304" pitchFamily="18" charset="0"/>
                <a:cs typeface="Times New Roman" panose="02020603050405020304" pitchFamily="18" charset="0"/>
              </a:rPr>
              <a:t>Comparing improvements on L1 I-cache miss</a:t>
            </a:r>
            <a:endParaRPr lang="zh-CN" altLang="en-US" sz="200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6D9ABED-A1EC-16FC-29C9-4510C49ACF19}"/>
              </a:ext>
            </a:extLst>
          </p:cNvPr>
          <p:cNvPicPr>
            <a:picLocks noChangeAspect="1"/>
          </p:cNvPicPr>
          <p:nvPr/>
        </p:nvPicPr>
        <p:blipFill>
          <a:blip r:embed="rId3"/>
          <a:stretch>
            <a:fillRect/>
          </a:stretch>
        </p:blipFill>
        <p:spPr>
          <a:xfrm>
            <a:off x="5078329" y="0"/>
            <a:ext cx="7113671" cy="6858000"/>
          </a:xfrm>
          <a:prstGeom prst="rect">
            <a:avLst/>
          </a:prstGeom>
        </p:spPr>
      </p:pic>
      <p:pic>
        <p:nvPicPr>
          <p:cNvPr id="7" name="图片 6">
            <a:extLst>
              <a:ext uri="{FF2B5EF4-FFF2-40B4-BE49-F238E27FC236}">
                <a16:creationId xmlns:a16="http://schemas.microsoft.com/office/drawing/2014/main" id="{73DB837C-B1B6-EFF9-2671-99674C6FF53B}"/>
              </a:ext>
            </a:extLst>
          </p:cNvPr>
          <p:cNvPicPr>
            <a:picLocks noChangeAspect="1"/>
          </p:cNvPicPr>
          <p:nvPr/>
        </p:nvPicPr>
        <p:blipFill>
          <a:blip r:embed="rId4"/>
          <a:stretch>
            <a:fillRect/>
          </a:stretch>
        </p:blipFill>
        <p:spPr>
          <a:xfrm>
            <a:off x="338995" y="2265773"/>
            <a:ext cx="5208987" cy="1163227"/>
          </a:xfrm>
          <a:prstGeom prst="rect">
            <a:avLst/>
          </a:prstGeom>
        </p:spPr>
      </p:pic>
    </p:spTree>
    <p:extLst>
      <p:ext uri="{BB962C8B-B14F-4D97-AF65-F5344CB8AC3E}">
        <p14:creationId xmlns:p14="http://schemas.microsoft.com/office/powerpoint/2010/main" val="2030082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53602-C04E-03A8-3128-7AF2BDA0C8CA}"/>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3C184326-74EC-6048-806A-5750D142F579}"/>
              </a:ext>
            </a:extLst>
          </p:cNvPr>
          <p:cNvSpPr txBox="1"/>
          <p:nvPr/>
        </p:nvSpPr>
        <p:spPr>
          <a:xfrm>
            <a:off x="97972" y="120135"/>
            <a:ext cx="4463143" cy="707886"/>
          </a:xfrm>
          <a:prstGeom prst="rect">
            <a:avLst/>
          </a:prstGeom>
          <a:noFill/>
        </p:spPr>
        <p:txBody>
          <a:bodyPr wrap="square">
            <a:spAutoFit/>
          </a:bodyPr>
          <a:lstStyle/>
          <a:p>
            <a:r>
              <a:rPr lang="en-US" altLang="zh-CN" sz="4000">
                <a:latin typeface="Times New Roman" panose="02020603050405020304" pitchFamily="18" charset="0"/>
                <a:cs typeface="Times New Roman" panose="02020603050405020304" pitchFamily="18" charset="0"/>
              </a:rPr>
              <a:t>VEPSA</a:t>
            </a:r>
            <a:endParaRPr lang="zh-CN" altLang="en-US" sz="400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90E976C7-2E8B-F880-A1FB-8D7148F00EEA}"/>
              </a:ext>
            </a:extLst>
          </p:cNvPr>
          <p:cNvSpPr txBox="1"/>
          <p:nvPr/>
        </p:nvSpPr>
        <p:spPr>
          <a:xfrm>
            <a:off x="397453" y="1093415"/>
            <a:ext cx="10928638" cy="2862322"/>
          </a:xfrm>
          <a:prstGeom prst="rect">
            <a:avLst/>
          </a:prstGeom>
          <a:noFill/>
        </p:spPr>
        <p:txBody>
          <a:bodyPr wrap="square">
            <a:spAutoFit/>
          </a:bodyPr>
          <a:lstStyle/>
          <a:p>
            <a:r>
              <a:rPr lang="zh-CN" altLang="en-US" sz="2000" b="1">
                <a:latin typeface="Times New Roman" panose="02020603050405020304" pitchFamily="18" charset="0"/>
                <a:cs typeface="Times New Roman" panose="02020603050405020304" pitchFamily="18" charset="0"/>
              </a:rPr>
              <a:t>Hardware-based online branch prediction</a:t>
            </a:r>
            <a:endParaRPr lang="en-US" altLang="zh-CN" sz="2000" b="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All the approaches mentioned in this paper, including BOLT guided by dynamic profiling, perform predictions offline; that is, before the program runs.</a:t>
            </a:r>
          </a:p>
          <a:p>
            <a:pPr marL="342900"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Hardware-based methods, in turn, do it online, i.e., while the program is running. Online techniques use dynamic information to carry out branch prediction. This information is stored in hardware-based tables such as the Local History Register (LHR), the Global History Register (GHR), and the Global Addresses Map (GA).</a:t>
            </a:r>
          </a:p>
          <a:p>
            <a:pPr marL="342900"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This dynamic data can be used to feed regression and classification models. Such possibilities have been demonstrated by previous work [Kalla et al. 2017; Mao et al. 2018; Tarsa et al. 2019].</a:t>
            </a:r>
            <a:endParaRPr lang="zh-CN" alt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071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owerpoint template design by DAJU_PPT正版来源小红书大橘PPT微信DAJU_PPT请勿抄袭搬运！盗版必究！"/>
          <p:cNvSpPr txBox="1"/>
          <p:nvPr/>
        </p:nvSpPr>
        <p:spPr>
          <a:xfrm>
            <a:off x="2407920" y="6249873"/>
            <a:ext cx="7376160" cy="307777"/>
          </a:xfrm>
          <a:prstGeom prst="rect">
            <a:avLst/>
          </a:prstGeom>
          <a:noFill/>
        </p:spPr>
        <p:txBody>
          <a:bodyPr wrap="square">
            <a:spAutoFit/>
          </a:bodyPr>
          <a:lstStyle/>
          <a:p>
            <a:pPr algn="ctr"/>
            <a:r>
              <a:rPr lang="en-US" altLang="zh-CN" sz="1400" dirty="0">
                <a:solidFill>
                  <a:schemeClr val="bg1"/>
                </a:solidFill>
                <a:cs typeface="+mn-ea"/>
                <a:sym typeface="+mn-lt"/>
              </a:rPr>
              <a:t>——</a:t>
            </a:r>
            <a:r>
              <a:rPr lang="en-US" altLang="zh-CN" sz="1400" spc="300" dirty="0">
                <a:solidFill>
                  <a:schemeClr val="bg1"/>
                </a:solidFill>
                <a:cs typeface="+mn-ea"/>
                <a:sym typeface="+mn-lt"/>
              </a:rPr>
              <a:t> </a:t>
            </a:r>
            <a:r>
              <a:rPr lang="zh-CN" altLang="en-US" sz="1400" spc="300" dirty="0">
                <a:solidFill>
                  <a:schemeClr val="bg1"/>
                </a:solidFill>
                <a:cs typeface="+mn-ea"/>
                <a:sym typeface="+mn-lt"/>
              </a:rPr>
              <a:t>艰苦朴素 </a:t>
            </a:r>
            <a:r>
              <a:rPr lang="en-US" altLang="zh-CN" sz="1400" spc="300" dirty="0">
                <a:solidFill>
                  <a:schemeClr val="bg1"/>
                </a:solidFill>
                <a:cs typeface="+mn-ea"/>
                <a:sym typeface="+mn-lt"/>
              </a:rPr>
              <a:t>· </a:t>
            </a:r>
            <a:r>
              <a:rPr lang="zh-CN" altLang="en-US" sz="1400" spc="300" dirty="0">
                <a:solidFill>
                  <a:schemeClr val="bg1"/>
                </a:solidFill>
                <a:cs typeface="+mn-ea"/>
                <a:sym typeface="+mn-lt"/>
              </a:rPr>
              <a:t>实事求是 </a:t>
            </a:r>
            <a:r>
              <a:rPr lang="en-US" altLang="zh-CN" sz="1400" spc="300" dirty="0">
                <a:solidFill>
                  <a:schemeClr val="bg1"/>
                </a:solidFill>
                <a:cs typeface="+mn-ea"/>
                <a:sym typeface="+mn-lt"/>
              </a:rPr>
              <a:t>· </a:t>
            </a:r>
            <a:r>
              <a:rPr lang="zh-CN" altLang="en-US" sz="1400" spc="300" dirty="0">
                <a:solidFill>
                  <a:schemeClr val="bg1"/>
                </a:solidFill>
                <a:cs typeface="+mn-ea"/>
                <a:sym typeface="+mn-lt"/>
              </a:rPr>
              <a:t>严格要求 </a:t>
            </a:r>
            <a:r>
              <a:rPr lang="en-US" altLang="zh-CN" sz="1400" spc="300" dirty="0">
                <a:solidFill>
                  <a:schemeClr val="bg1"/>
                </a:solidFill>
                <a:cs typeface="+mn-ea"/>
                <a:sym typeface="+mn-lt"/>
              </a:rPr>
              <a:t>· </a:t>
            </a:r>
            <a:r>
              <a:rPr lang="zh-CN" altLang="en-US" sz="1400" spc="300" dirty="0">
                <a:solidFill>
                  <a:schemeClr val="bg1"/>
                </a:solidFill>
                <a:cs typeface="+mn-ea"/>
                <a:sym typeface="+mn-lt"/>
              </a:rPr>
              <a:t>勇于探索 </a:t>
            </a:r>
            <a:r>
              <a:rPr lang="en-US" altLang="zh-CN" sz="1400" spc="-150" dirty="0">
                <a:solidFill>
                  <a:schemeClr val="bg1"/>
                </a:solidFill>
                <a:cs typeface="+mn-ea"/>
                <a:sym typeface="+mn-lt"/>
              </a:rPr>
              <a:t>——</a:t>
            </a:r>
          </a:p>
        </p:txBody>
      </p:sp>
      <p:sp>
        <p:nvSpPr>
          <p:cNvPr id="2" name="powerpoint template design by DAJU_PPT正版来源小红书大橘PPT微信DAJU_PPT请勿抄袭搬运！盗版必究！"/>
          <p:cNvSpPr/>
          <p:nvPr/>
        </p:nvSpPr>
        <p:spPr>
          <a:xfrm>
            <a:off x="351099" y="312517"/>
            <a:ext cx="11489802" cy="6302416"/>
          </a:xfrm>
          <a:prstGeom prst="rect">
            <a:avLst/>
          </a:prstGeom>
          <a:noFill/>
          <a:ln w="19050"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powerpoint template design by DAJU_PPT正版来源小红书大橘PPT微信DAJU_PPT请勿抄袭搬运！盗版必究！"/>
          <p:cNvSpPr/>
          <p:nvPr/>
        </p:nvSpPr>
        <p:spPr>
          <a:xfrm>
            <a:off x="0" y="5842000"/>
            <a:ext cx="12192000" cy="1016000"/>
          </a:xfrm>
          <a:custGeom>
            <a:avLst/>
            <a:gdLst>
              <a:gd name="connsiteX0" fmla="*/ 6096000 w 12192000"/>
              <a:gd name="connsiteY0" fmla="*/ 0 h 1016000"/>
              <a:gd name="connsiteX1" fmla="*/ 11872101 w 12192000"/>
              <a:gd name="connsiteY1" fmla="*/ 363047 h 1016000"/>
              <a:gd name="connsiteX2" fmla="*/ 12192000 w 12192000"/>
              <a:gd name="connsiteY2" fmla="*/ 416457 h 1016000"/>
              <a:gd name="connsiteX3" fmla="*/ 12192000 w 12192000"/>
              <a:gd name="connsiteY3" fmla="*/ 1016000 h 1016000"/>
              <a:gd name="connsiteX4" fmla="*/ 0 w 12192000"/>
              <a:gd name="connsiteY4" fmla="*/ 1016000 h 1016000"/>
              <a:gd name="connsiteX5" fmla="*/ 0 w 12192000"/>
              <a:gd name="connsiteY5" fmla="*/ 416457 h 1016000"/>
              <a:gd name="connsiteX6" fmla="*/ 319900 w 12192000"/>
              <a:gd name="connsiteY6" fmla="*/ 363047 h 1016000"/>
              <a:gd name="connsiteX7" fmla="*/ 6096000 w 12192000"/>
              <a:gd name="connsiteY7" fmla="*/ 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016000">
                <a:moveTo>
                  <a:pt x="6096000" y="0"/>
                </a:moveTo>
                <a:cubicBezTo>
                  <a:pt x="8351708" y="0"/>
                  <a:pt x="10393868" y="138738"/>
                  <a:pt x="11872101" y="363047"/>
                </a:cubicBezTo>
                <a:lnTo>
                  <a:pt x="12192000" y="416457"/>
                </a:lnTo>
                <a:lnTo>
                  <a:pt x="12192000" y="1016000"/>
                </a:lnTo>
                <a:lnTo>
                  <a:pt x="0" y="1016000"/>
                </a:lnTo>
                <a:lnTo>
                  <a:pt x="0" y="416457"/>
                </a:lnTo>
                <a:lnTo>
                  <a:pt x="319900" y="363047"/>
                </a:lnTo>
                <a:cubicBezTo>
                  <a:pt x="1798133" y="138738"/>
                  <a:pt x="3840293" y="0"/>
                  <a:pt x="6096000" y="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owerpoint template design by DAJU_PPT正版来源小红书大橘PPT微信DAJU_PPT请勿抄袭搬运！盗版必究！"/>
          <p:cNvSpPr txBox="1"/>
          <p:nvPr/>
        </p:nvSpPr>
        <p:spPr>
          <a:xfrm>
            <a:off x="3814445" y="2973705"/>
            <a:ext cx="4974590" cy="909955"/>
          </a:xfrm>
          <a:prstGeom prst="rect">
            <a:avLst/>
          </a:prstGeom>
          <a:noFill/>
        </p:spPr>
        <p:txBody>
          <a:bodyPr wrap="none" rtlCol="0">
            <a:noAutofit/>
          </a:bodyPr>
          <a:lstStyle/>
          <a:p>
            <a:pPr algn="ctr"/>
            <a:r>
              <a:rPr lang="en-US" altLang="zh-CN" sz="4000" spc="600" dirty="0">
                <a:solidFill>
                  <a:schemeClr val="accent2"/>
                </a:solidFill>
                <a:latin typeface="Times New Roman" panose="02020603050405020304" charset="0"/>
                <a:cs typeface="Times New Roman" panose="02020603050405020304" charset="0"/>
                <a:sym typeface="+mn-lt"/>
              </a:rPr>
              <a:t>—</a:t>
            </a:r>
            <a:r>
              <a:rPr lang="en-US" altLang="zh-CN" sz="4000" spc="600" dirty="0">
                <a:solidFill>
                  <a:schemeClr val="accent1"/>
                </a:solidFill>
                <a:latin typeface="Times New Roman" panose="02020603050405020304" charset="0"/>
                <a:cs typeface="Times New Roman" panose="02020603050405020304" charset="0"/>
                <a:sym typeface="+mn-lt"/>
              </a:rPr>
              <a:t> </a:t>
            </a:r>
            <a:r>
              <a:rPr lang="en-US" altLang="zh-CN" sz="4000" spc="600" dirty="0">
                <a:latin typeface="Times New Roman" panose="02020603050405020304" charset="0"/>
                <a:cs typeface="Times New Roman" panose="02020603050405020304" charset="0"/>
                <a:sym typeface="+mn-lt"/>
              </a:rPr>
              <a:t>THANKS </a:t>
            </a:r>
            <a:r>
              <a:rPr lang="en-US" altLang="zh-CN" sz="4000" spc="600" dirty="0">
                <a:solidFill>
                  <a:schemeClr val="accent2"/>
                </a:solidFill>
                <a:latin typeface="Times New Roman" panose="02020603050405020304" charset="0"/>
                <a:cs typeface="Times New Roman" panose="02020603050405020304" charset="0"/>
                <a:sym typeface="+mn-lt"/>
              </a:rPr>
              <a:t>—</a:t>
            </a:r>
          </a:p>
          <a:p>
            <a:pPr algn="ctr"/>
            <a:endParaRPr lang="zh-CN" altLang="en-US" sz="4000" b="1" spc="600" dirty="0">
              <a:solidFill>
                <a:schemeClr val="accent1"/>
              </a:solidFill>
              <a:latin typeface="Times New Roman" panose="02020603050405020304" charset="0"/>
              <a:cs typeface="Times New Roman" panose="02020603050405020304" charset="0"/>
              <a:sym typeface="+mn-lt"/>
            </a:endParaRPr>
          </a:p>
        </p:txBody>
      </p:sp>
      <p:pic>
        <p:nvPicPr>
          <p:cNvPr id="13" name="图形 12"/>
          <p:cNvPicPr>
            <a:picLocks noChangeAspect="1"/>
          </p:cNvPicPr>
          <p:nvPr>
            <p:custDataLst>
              <p:tags r:id="rId2"/>
            </p:custData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60789" y="6065012"/>
            <a:ext cx="1992352" cy="552566"/>
          </a:xfrm>
          <a:prstGeom prst="rect">
            <a:avLst/>
          </a:prstGeom>
        </p:spPr>
      </p:pic>
      <p:sp>
        <p:nvSpPr>
          <p:cNvPr id="29" name="文本框 28"/>
          <p:cNvSpPr txBox="1"/>
          <p:nvPr/>
        </p:nvSpPr>
        <p:spPr>
          <a:xfrm>
            <a:off x="6390693" y="6065012"/>
            <a:ext cx="2238161" cy="492443"/>
          </a:xfrm>
          <a:prstGeom prst="rect">
            <a:avLst/>
          </a:prstGeom>
          <a:noFill/>
        </p:spPr>
        <p:txBody>
          <a:bodyPr wrap="square" lIns="0" tIns="0" rIns="0" bIns="0" rtlCol="0">
            <a:spAutoFit/>
          </a:bodyPr>
          <a:lstStyle/>
          <a:p>
            <a:pPr algn="ctr"/>
            <a:r>
              <a:rPr lang="zh-CN" altLang="en-US" sz="1400" cap="all" dirty="0">
                <a:solidFill>
                  <a:schemeClr val="bg1"/>
                </a:solidFill>
                <a:latin typeface="隶书" panose="02010509060101010101" pitchFamily="49" charset="-122"/>
                <a:ea typeface="隶书" panose="02010509060101010101" pitchFamily="49" charset="-122"/>
              </a:rPr>
              <a:t> 系统性能分析与智能实验室</a:t>
            </a:r>
            <a:endParaRPr lang="en-US" altLang="zh-CN" sz="1400" cap="all" dirty="0">
              <a:solidFill>
                <a:schemeClr val="bg1"/>
              </a:solidFill>
              <a:latin typeface="隶书" panose="02010509060101010101" pitchFamily="49" charset="-122"/>
              <a:ea typeface="隶书" panose="02010509060101010101" pitchFamily="49" charset="-122"/>
            </a:endParaRPr>
          </a:p>
          <a:p>
            <a:pPr algn="ctr"/>
            <a:r>
              <a:rPr lang="en-US" altLang="zh-CN" sz="900" b="1" cap="all" dirty="0">
                <a:solidFill>
                  <a:schemeClr val="bg1"/>
                </a:solidFill>
              </a:rPr>
              <a:t>System Performance analytics</a:t>
            </a:r>
          </a:p>
          <a:p>
            <a:pPr algn="ctr"/>
            <a:r>
              <a:rPr lang="en-US" altLang="zh-CN" sz="900" b="1" cap="all" dirty="0">
                <a:solidFill>
                  <a:schemeClr val="bg1"/>
                </a:solidFill>
              </a:rPr>
              <a:t>and INTELLIGENCE Lab</a:t>
            </a:r>
          </a:p>
        </p:txBody>
      </p:sp>
      <p:cxnSp>
        <p:nvCxnSpPr>
          <p:cNvPr id="6" name="直接连接符 5"/>
          <p:cNvCxnSpPr/>
          <p:nvPr/>
        </p:nvCxnSpPr>
        <p:spPr>
          <a:xfrm>
            <a:off x="6226863" y="6064882"/>
            <a:ext cx="0" cy="492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D97CD5A-9F26-99ED-C300-B2D63C7B0E8F}"/>
              </a:ext>
            </a:extLst>
          </p:cNvPr>
          <p:cNvSpPr txBox="1"/>
          <p:nvPr/>
        </p:nvSpPr>
        <p:spPr>
          <a:xfrm>
            <a:off x="97972" y="120135"/>
            <a:ext cx="4463143" cy="707886"/>
          </a:xfrm>
          <a:prstGeom prst="rect">
            <a:avLst/>
          </a:prstGeom>
          <a:noFill/>
        </p:spPr>
        <p:txBody>
          <a:bodyPr wrap="square">
            <a:spAutoFit/>
          </a:bodyPr>
          <a:lstStyle/>
          <a:p>
            <a:r>
              <a:rPr lang="zh-CN" altLang="en-US" sz="4000">
                <a:latin typeface="Times New Roman" panose="02020603050405020304" pitchFamily="18" charset="0"/>
                <a:cs typeface="Times New Roman" panose="02020603050405020304" pitchFamily="18" charset="0"/>
              </a:rPr>
              <a:t>Technical Overview</a:t>
            </a:r>
          </a:p>
        </p:txBody>
      </p:sp>
      <p:sp>
        <p:nvSpPr>
          <p:cNvPr id="9" name="文本框 8">
            <a:extLst>
              <a:ext uri="{FF2B5EF4-FFF2-40B4-BE49-F238E27FC236}">
                <a16:creationId xmlns:a16="http://schemas.microsoft.com/office/drawing/2014/main" id="{B8F344A3-55DD-56D8-225F-549BC5034751}"/>
              </a:ext>
            </a:extLst>
          </p:cNvPr>
          <p:cNvSpPr txBox="1"/>
          <p:nvPr/>
        </p:nvSpPr>
        <p:spPr>
          <a:xfrm>
            <a:off x="214993" y="1034534"/>
            <a:ext cx="11846378" cy="1938992"/>
          </a:xfrm>
          <a:prstGeom prst="rect">
            <a:avLst/>
          </a:prstGeom>
          <a:noFill/>
        </p:spPr>
        <p:txBody>
          <a:bodyPr wrap="square">
            <a:spAutoFit/>
          </a:bodyPr>
          <a:lstStyle/>
          <a:p>
            <a:r>
              <a:rPr lang="en-US" altLang="zh-CN" sz="2000" b="1" i="0">
                <a:effectLst/>
                <a:latin typeface="Times New Roman" panose="02020603050405020304" pitchFamily="18" charset="0"/>
                <a:cs typeface="Times New Roman" panose="02020603050405020304" pitchFamily="18" charset="0"/>
              </a:rPr>
              <a:t>Profile Guided Optimizations(</a:t>
            </a:r>
            <a:r>
              <a:rPr lang="zh-CN" altLang="en-US" sz="2000" b="1">
                <a:latin typeface="仿宋" panose="02010609060101010101" pitchFamily="49" charset="-122"/>
                <a:ea typeface="仿宋" panose="02010609060101010101" pitchFamily="49" charset="-122"/>
                <a:cs typeface="Times New Roman" panose="02020603050405020304" pitchFamily="18" charset="0"/>
              </a:rPr>
              <a:t>基于性能分析引导的优化</a:t>
            </a:r>
            <a:r>
              <a:rPr lang="en-US" altLang="zh-CN" sz="2000" b="1">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This technique collects program behavior data (Often referred to as </a:t>
            </a:r>
            <a:r>
              <a:rPr lang="en-US" altLang="zh-CN" sz="2000" b="1">
                <a:latin typeface="Times New Roman" panose="02020603050405020304" pitchFamily="18" charset="0"/>
                <a:cs typeface="Times New Roman" panose="02020603050405020304" pitchFamily="18" charset="0"/>
              </a:rPr>
              <a:t>Profiling information or Profiling data </a:t>
            </a:r>
            <a:r>
              <a:rPr lang="en-US" altLang="zh-CN" sz="2000">
                <a:latin typeface="Times New Roman" panose="02020603050405020304" pitchFamily="18" charset="0"/>
                <a:cs typeface="Times New Roman" panose="02020603050405020304" pitchFamily="18" charset="0"/>
              </a:rPr>
              <a:t>in papers) at runtime and uses it to guide the compiler for more targeted optimizations. </a:t>
            </a:r>
          </a:p>
          <a:p>
            <a:pPr marL="342900"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Compared to general compilation without feedback (-O2, -O3), it can achieve better performance and code size control.</a:t>
            </a:r>
          </a:p>
          <a:p>
            <a:endParaRPr lang="en-US" altLang="zh-CN" sz="200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B5DC634A-D6EC-7C1A-6705-2B8B83CD1DA7}"/>
              </a:ext>
            </a:extLst>
          </p:cNvPr>
          <p:cNvSpPr txBox="1"/>
          <p:nvPr/>
        </p:nvSpPr>
        <p:spPr>
          <a:xfrm>
            <a:off x="214993" y="2787134"/>
            <a:ext cx="5188280" cy="4093428"/>
          </a:xfrm>
          <a:prstGeom prst="rect">
            <a:avLst/>
          </a:prstGeom>
          <a:noFill/>
        </p:spPr>
        <p:txBody>
          <a:bodyPr wrap="square">
            <a:spAutoFit/>
          </a:bodyPr>
          <a:lstStyle/>
          <a:p>
            <a:r>
              <a:rPr lang="en-US" altLang="zh-CN" sz="2000">
                <a:latin typeface="Times New Roman" panose="02020603050405020304" pitchFamily="18" charset="0"/>
                <a:cs typeface="Times New Roman" panose="02020603050405020304" pitchFamily="18" charset="0"/>
              </a:rPr>
              <a:t>Profiling Data From Dynamic Profiling Data or Static Profiling Data</a:t>
            </a:r>
          </a:p>
          <a:p>
            <a:pPr marL="342900"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Dynamic Profiling Data</a:t>
            </a:r>
          </a:p>
          <a:p>
            <a:pPr marL="800100" lvl="1"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Instrumented</a:t>
            </a:r>
          </a:p>
          <a:p>
            <a:pPr marL="1257300" lvl="2"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Makes instrumented programs take longer to build and run slower (running instrumented binaries and collecting profiling data is often 5-10 times slower[1])</a:t>
            </a:r>
          </a:p>
          <a:p>
            <a:pPr marL="1257300" lvl="2"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We simply cannot collect profiling data directly from production systems</a:t>
            </a:r>
          </a:p>
          <a:p>
            <a:pPr marL="800100" lvl="1"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Sample, Such as Google’s AutoFDO</a:t>
            </a:r>
          </a:p>
        </p:txBody>
      </p:sp>
      <p:pic>
        <p:nvPicPr>
          <p:cNvPr id="1026" name="Picture 2" descr="使用工具 PGO 的工作流程.">
            <a:extLst>
              <a:ext uri="{FF2B5EF4-FFF2-40B4-BE49-F238E27FC236}">
                <a16:creationId xmlns:a16="http://schemas.microsoft.com/office/drawing/2014/main" id="{DB0630C3-E2B7-1E16-7949-ACC79A8BC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145" y="2394660"/>
            <a:ext cx="6627862" cy="43323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F93E3-B4CF-ECCD-59CF-4F5409E96FBF}"/>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FBCC0A18-13D7-249F-6356-E10A2FBC9797}"/>
              </a:ext>
            </a:extLst>
          </p:cNvPr>
          <p:cNvSpPr txBox="1"/>
          <p:nvPr/>
        </p:nvSpPr>
        <p:spPr>
          <a:xfrm>
            <a:off x="97972" y="120135"/>
            <a:ext cx="4463143" cy="707886"/>
          </a:xfrm>
          <a:prstGeom prst="rect">
            <a:avLst/>
          </a:prstGeom>
          <a:noFill/>
        </p:spPr>
        <p:txBody>
          <a:bodyPr wrap="square">
            <a:spAutoFit/>
          </a:bodyPr>
          <a:lstStyle/>
          <a:p>
            <a:r>
              <a:rPr lang="zh-CN" altLang="en-US" sz="4000">
                <a:latin typeface="Times New Roman" panose="02020603050405020304" pitchFamily="18" charset="0"/>
                <a:cs typeface="Times New Roman" panose="02020603050405020304" pitchFamily="18" charset="0"/>
              </a:rPr>
              <a:t>Technical Overview</a:t>
            </a:r>
          </a:p>
        </p:txBody>
      </p:sp>
      <p:sp>
        <p:nvSpPr>
          <p:cNvPr id="2" name="文本框 1">
            <a:extLst>
              <a:ext uri="{FF2B5EF4-FFF2-40B4-BE49-F238E27FC236}">
                <a16:creationId xmlns:a16="http://schemas.microsoft.com/office/drawing/2014/main" id="{B3ABEC25-77ED-1900-B707-1FBAE3449849}"/>
              </a:ext>
            </a:extLst>
          </p:cNvPr>
          <p:cNvSpPr txBox="1"/>
          <p:nvPr/>
        </p:nvSpPr>
        <p:spPr>
          <a:xfrm>
            <a:off x="214993" y="1034534"/>
            <a:ext cx="11846378" cy="1631216"/>
          </a:xfrm>
          <a:prstGeom prst="rect">
            <a:avLst/>
          </a:prstGeom>
          <a:noFill/>
        </p:spPr>
        <p:txBody>
          <a:bodyPr wrap="square">
            <a:spAutoFit/>
          </a:bodyPr>
          <a:lstStyle/>
          <a:p>
            <a:r>
              <a:rPr lang="en-US" altLang="zh-CN" sz="2000" b="1">
                <a:latin typeface="Times New Roman" panose="02020603050405020304" pitchFamily="18" charset="0"/>
                <a:cs typeface="Times New Roman" panose="02020603050405020304" pitchFamily="18" charset="0"/>
              </a:rPr>
              <a:t>Dynamic Profiling Data Shortcoming</a:t>
            </a:r>
          </a:p>
          <a:p>
            <a:pPr marL="342900"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Dynamic profiling data collection are very sensitive to the input data[2]</a:t>
            </a:r>
          </a:p>
          <a:p>
            <a:pPr marL="800100" lvl="1"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gathering runtime data presents developers with inconveniences such as unrepresentative inputs, the need to accommodate software modifications, and longer build times.</a:t>
            </a:r>
          </a:p>
          <a:p>
            <a:pPr marL="800100" lvl="1"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have been shown to be quite sensitive to the quality of the data available </a:t>
            </a:r>
          </a:p>
        </p:txBody>
      </p:sp>
      <p:sp>
        <p:nvSpPr>
          <p:cNvPr id="4" name="文本框 3">
            <a:extLst>
              <a:ext uri="{FF2B5EF4-FFF2-40B4-BE49-F238E27FC236}">
                <a16:creationId xmlns:a16="http://schemas.microsoft.com/office/drawing/2014/main" id="{9806CEEF-766F-7C62-E7B5-BCFFBE63A3A3}"/>
              </a:ext>
            </a:extLst>
          </p:cNvPr>
          <p:cNvSpPr txBox="1"/>
          <p:nvPr/>
        </p:nvSpPr>
        <p:spPr>
          <a:xfrm>
            <a:off x="214992" y="2872263"/>
            <a:ext cx="11692086" cy="1631216"/>
          </a:xfrm>
          <a:prstGeom prst="rect">
            <a:avLst/>
          </a:prstGeom>
          <a:noFill/>
        </p:spPr>
        <p:txBody>
          <a:bodyPr wrap="square">
            <a:spAutoFit/>
          </a:bodyPr>
          <a:lstStyle/>
          <a:p>
            <a:r>
              <a:rPr lang="en-US" altLang="zh-CN" sz="2000" b="1">
                <a:latin typeface="Times New Roman" panose="02020603050405020304" pitchFamily="18" charset="0"/>
                <a:cs typeface="Times New Roman" panose="02020603050405020304" pitchFamily="18" charset="0"/>
              </a:rPr>
              <a:t>Static Profiling Data</a:t>
            </a:r>
          </a:p>
          <a:p>
            <a:pPr marL="342900"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Obtained from some heuristic(</a:t>
            </a:r>
            <a:r>
              <a:rPr lang="zh-CN" altLang="en-US" sz="2000">
                <a:latin typeface="仿宋" panose="02010609060101010101" pitchFamily="49" charset="-122"/>
                <a:ea typeface="仿宋" panose="02010609060101010101" pitchFamily="49" charset="-122"/>
                <a:cs typeface="Times New Roman" panose="02020603050405020304" pitchFamily="18" charset="0"/>
              </a:rPr>
              <a:t>启发式</a:t>
            </a:r>
            <a:r>
              <a:rPr lang="en-US" altLang="zh-CN" sz="2000">
                <a:latin typeface="Times New Roman" panose="02020603050405020304" pitchFamily="18" charset="0"/>
                <a:cs typeface="Times New Roman" panose="02020603050405020304" pitchFamily="18" charset="0"/>
              </a:rPr>
              <a:t>) algorithm or machine learning algorithm</a:t>
            </a:r>
          </a:p>
          <a:p>
            <a:pPr marL="342900"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It does not rely on input data, and generating profiling data is fast and simple, but the optimization effect may not be as good as using Dynamic Profiling Data.</a:t>
            </a:r>
          </a:p>
          <a:p>
            <a:pPr marL="342900" indent="-342900">
              <a:buFont typeface="Arial" panose="020B0604020202020204" pitchFamily="34" charset="0"/>
              <a:buChar char="•"/>
            </a:pPr>
            <a:endParaRPr lang="zh-CN" altLang="en-US" sz="200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D233AE04-A06A-4F12-67F9-647B51679304}"/>
              </a:ext>
            </a:extLst>
          </p:cNvPr>
          <p:cNvSpPr txBox="1"/>
          <p:nvPr/>
        </p:nvSpPr>
        <p:spPr>
          <a:xfrm>
            <a:off x="214992" y="4653914"/>
            <a:ext cx="11762016" cy="1938992"/>
          </a:xfrm>
          <a:prstGeom prst="rect">
            <a:avLst/>
          </a:prstGeom>
          <a:noFill/>
        </p:spPr>
        <p:txBody>
          <a:bodyPr wrap="square">
            <a:spAutoFit/>
          </a:bodyPr>
          <a:lstStyle/>
          <a:p>
            <a:r>
              <a:rPr lang="en-US" altLang="zh-CN" sz="2000" b="1">
                <a:latin typeface="Times New Roman" panose="02020603050405020304" pitchFamily="18" charset="0"/>
                <a:cs typeface="Times New Roman" panose="02020603050405020304" pitchFamily="18" charset="0"/>
              </a:rPr>
              <a:t>LTO</a:t>
            </a:r>
            <a:r>
              <a:rPr lang="zh-CN" altLang="en-US" sz="2000" b="1">
                <a:latin typeface="Times New Roman" panose="02020603050405020304" pitchFamily="18" charset="0"/>
                <a:cs typeface="Times New Roman" panose="02020603050405020304" pitchFamily="18" charset="0"/>
              </a:rPr>
              <a:t>（</a:t>
            </a:r>
            <a:r>
              <a:rPr lang="en-US" altLang="zh-CN" sz="2000" b="1">
                <a:latin typeface="Times New Roman" panose="02020603050405020304" pitchFamily="18" charset="0"/>
                <a:cs typeface="Times New Roman" panose="02020603050405020304" pitchFamily="18" charset="0"/>
              </a:rPr>
              <a:t>Link-Time Optimization</a:t>
            </a:r>
            <a:r>
              <a:rPr lang="zh-CN" altLang="en-US" sz="2000" b="1">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LTO (Link-Time Optimization) is a compiler technology that performs full-program optimization across modules. </a:t>
            </a:r>
          </a:p>
          <a:p>
            <a:pPr marL="342900"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In the traditional compilation process, each source file is independently compiled into an object file (.o), and the compiler can only perform optimizations within the file boundary. </a:t>
            </a:r>
          </a:p>
          <a:p>
            <a:pPr marL="342900"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LTO, however, brings the intermediate representations (IRs) of all object files together during the linking phase.</a:t>
            </a:r>
            <a:endParaRPr lang="zh-CN" alt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94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0CA01-CF89-62F4-5DFF-950694ACA836}"/>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30D550E7-0811-D28F-4705-6603794CBB3E}"/>
              </a:ext>
            </a:extLst>
          </p:cNvPr>
          <p:cNvSpPr txBox="1"/>
          <p:nvPr/>
        </p:nvSpPr>
        <p:spPr>
          <a:xfrm>
            <a:off x="97972" y="120135"/>
            <a:ext cx="4463143" cy="707886"/>
          </a:xfrm>
          <a:prstGeom prst="rect">
            <a:avLst/>
          </a:prstGeom>
          <a:noFill/>
        </p:spPr>
        <p:txBody>
          <a:bodyPr wrap="square">
            <a:spAutoFit/>
          </a:bodyPr>
          <a:lstStyle/>
          <a:p>
            <a:r>
              <a:rPr lang="en-US" altLang="zh-CN" sz="4000">
                <a:latin typeface="Times New Roman" panose="02020603050405020304" pitchFamily="18" charset="0"/>
                <a:cs typeface="Times New Roman" panose="02020603050405020304" pitchFamily="18" charset="0"/>
              </a:rPr>
              <a:t>BOLT</a:t>
            </a:r>
            <a:endParaRPr lang="zh-CN" altLang="en-US" sz="400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E958F9B7-C784-9004-DA66-93E75A267883}"/>
              </a:ext>
            </a:extLst>
          </p:cNvPr>
          <p:cNvPicPr>
            <a:picLocks noChangeAspect="1"/>
          </p:cNvPicPr>
          <p:nvPr/>
        </p:nvPicPr>
        <p:blipFill>
          <a:blip r:embed="rId3"/>
          <a:stretch>
            <a:fillRect/>
          </a:stretch>
        </p:blipFill>
        <p:spPr>
          <a:xfrm>
            <a:off x="1051090" y="2726817"/>
            <a:ext cx="10089820" cy="3165280"/>
          </a:xfrm>
          <a:prstGeom prst="rect">
            <a:avLst/>
          </a:prstGeom>
        </p:spPr>
      </p:pic>
      <p:sp>
        <p:nvSpPr>
          <p:cNvPr id="8" name="文本框 7">
            <a:extLst>
              <a:ext uri="{FF2B5EF4-FFF2-40B4-BE49-F238E27FC236}">
                <a16:creationId xmlns:a16="http://schemas.microsoft.com/office/drawing/2014/main" id="{8D14E42D-7CA4-D5BA-0CE2-E2F94AC56239}"/>
              </a:ext>
            </a:extLst>
          </p:cNvPr>
          <p:cNvSpPr txBox="1"/>
          <p:nvPr/>
        </p:nvSpPr>
        <p:spPr>
          <a:xfrm>
            <a:off x="448230" y="1204894"/>
            <a:ext cx="11262325" cy="923330"/>
          </a:xfrm>
          <a:prstGeom prst="rect">
            <a:avLst/>
          </a:prstGeom>
          <a:noFill/>
        </p:spPr>
        <p:txBody>
          <a:bodyPr wrap="square">
            <a:spAutoFit/>
          </a:bodyPr>
          <a:lstStyle/>
          <a:p>
            <a:r>
              <a:rPr lang="zh-CN" altLang="en-US">
                <a:latin typeface="Times New Roman" panose="02020603050405020304" pitchFamily="18" charset="0"/>
                <a:cs typeface="Times New Roman" panose="02020603050405020304" pitchFamily="18" charset="0"/>
              </a:rPr>
              <a:t>BOLT: Facebook's open-source binary backend optimizer </a:t>
            </a:r>
            <a:r>
              <a:rPr lang="zh-CN" altLang="en-US" b="1">
                <a:latin typeface="Times New Roman" panose="02020603050405020304" pitchFamily="18" charset="0"/>
                <a:cs typeface="Times New Roman" panose="02020603050405020304" pitchFamily="18" charset="0"/>
              </a:rPr>
              <a:t>works directly on ELF executables without recompiling the source code.</a:t>
            </a:r>
            <a:r>
              <a:rPr lang="zh-CN" altLang="en-US">
                <a:latin typeface="Times New Roman" panose="02020603050405020304" pitchFamily="18" charset="0"/>
                <a:cs typeface="Times New Roman" panose="02020603050405020304" pitchFamily="18" charset="0"/>
              </a:rPr>
              <a:t> It disassembles the machine code, builds a control flow graph, applies layout and instruction-level optimizations based on sampling profiles, and then merges them back into a new binary.</a:t>
            </a:r>
          </a:p>
        </p:txBody>
      </p:sp>
    </p:spTree>
    <p:extLst>
      <p:ext uri="{BB962C8B-B14F-4D97-AF65-F5344CB8AC3E}">
        <p14:creationId xmlns:p14="http://schemas.microsoft.com/office/powerpoint/2010/main" val="361156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2042D-3ECF-7E66-A970-A8D20F4BAA9F}"/>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50E03857-46F6-51E4-2889-14D66BB4522E}"/>
              </a:ext>
            </a:extLst>
          </p:cNvPr>
          <p:cNvSpPr txBox="1"/>
          <p:nvPr/>
        </p:nvSpPr>
        <p:spPr>
          <a:xfrm>
            <a:off x="97972" y="120135"/>
            <a:ext cx="4463143" cy="707886"/>
          </a:xfrm>
          <a:prstGeom prst="rect">
            <a:avLst/>
          </a:prstGeom>
          <a:noFill/>
        </p:spPr>
        <p:txBody>
          <a:bodyPr wrap="square">
            <a:spAutoFit/>
          </a:bodyPr>
          <a:lstStyle/>
          <a:p>
            <a:r>
              <a:rPr lang="en-US" altLang="zh-CN" sz="4000">
                <a:latin typeface="Times New Roman" panose="02020603050405020304" pitchFamily="18" charset="0"/>
                <a:cs typeface="Times New Roman" panose="02020603050405020304" pitchFamily="18" charset="0"/>
              </a:rPr>
              <a:t>VEPSA</a:t>
            </a:r>
            <a:endParaRPr lang="zh-CN" altLang="en-US" sz="400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67E24F64-9761-0121-5B1B-A492F31D38A7}"/>
              </a:ext>
            </a:extLst>
          </p:cNvPr>
          <p:cNvSpPr txBox="1"/>
          <p:nvPr/>
        </p:nvSpPr>
        <p:spPr>
          <a:xfrm>
            <a:off x="464837" y="1017858"/>
            <a:ext cx="11262325" cy="923330"/>
          </a:xfrm>
          <a:prstGeom prst="rect">
            <a:avLst/>
          </a:prstGeom>
          <a:noFill/>
        </p:spPr>
        <p:txBody>
          <a:bodyPr wrap="square">
            <a:spAutoFit/>
          </a:bodyPr>
          <a:lstStyle/>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Basic on the paper “Evidence-Based Static Branch Prediction Using Machine Learning (EPS)”</a:t>
            </a:r>
          </a:p>
          <a:p>
            <a:pPr marL="285750"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Basic on BOLT</a:t>
            </a:r>
          </a:p>
          <a:p>
            <a:pPr marL="742950" lvl="1" indent="-285750">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Replace BOLT's Dynamic Profiling Data with Static Profiling Data based on deep neural networks(DNN)</a:t>
            </a:r>
            <a:endParaRPr lang="zh-CN" altLang="en-US">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4DA803E2-B11D-0D47-5553-ABC6F4592FE2}"/>
              </a:ext>
            </a:extLst>
          </p:cNvPr>
          <p:cNvPicPr>
            <a:picLocks noChangeAspect="1"/>
          </p:cNvPicPr>
          <p:nvPr/>
        </p:nvPicPr>
        <p:blipFill>
          <a:blip r:embed="rId3"/>
          <a:stretch>
            <a:fillRect/>
          </a:stretch>
        </p:blipFill>
        <p:spPr>
          <a:xfrm>
            <a:off x="994814" y="2493249"/>
            <a:ext cx="10638787" cy="2993151"/>
          </a:xfrm>
          <a:prstGeom prst="rect">
            <a:avLst/>
          </a:prstGeom>
        </p:spPr>
      </p:pic>
    </p:spTree>
    <p:extLst>
      <p:ext uri="{BB962C8B-B14F-4D97-AF65-F5344CB8AC3E}">
        <p14:creationId xmlns:p14="http://schemas.microsoft.com/office/powerpoint/2010/main" val="344898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DAA56-9D10-521A-C6BA-AE493C02E8CC}"/>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3F7EB527-93B5-C26B-A6D2-CE08193393F1}"/>
              </a:ext>
            </a:extLst>
          </p:cNvPr>
          <p:cNvSpPr txBox="1"/>
          <p:nvPr/>
        </p:nvSpPr>
        <p:spPr>
          <a:xfrm>
            <a:off x="97972" y="120135"/>
            <a:ext cx="4463143" cy="707886"/>
          </a:xfrm>
          <a:prstGeom prst="rect">
            <a:avLst/>
          </a:prstGeom>
          <a:noFill/>
        </p:spPr>
        <p:txBody>
          <a:bodyPr wrap="square">
            <a:spAutoFit/>
          </a:bodyPr>
          <a:lstStyle/>
          <a:p>
            <a:r>
              <a:rPr lang="en-US" altLang="zh-CN" sz="4000">
                <a:latin typeface="Times New Roman" panose="02020603050405020304" pitchFamily="18" charset="0"/>
                <a:cs typeface="Times New Roman" panose="02020603050405020304" pitchFamily="18" charset="0"/>
              </a:rPr>
              <a:t>VEPSA</a:t>
            </a:r>
            <a:endParaRPr lang="zh-CN" altLang="en-US" sz="400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9E1467CF-301B-D20E-6E00-3B914E91E2EC}"/>
              </a:ext>
            </a:extLst>
          </p:cNvPr>
          <p:cNvSpPr txBox="1"/>
          <p:nvPr/>
        </p:nvSpPr>
        <p:spPr>
          <a:xfrm>
            <a:off x="288192" y="828021"/>
            <a:ext cx="11262325" cy="400110"/>
          </a:xfrm>
          <a:prstGeom prst="rect">
            <a:avLst/>
          </a:prstGeom>
          <a:noFill/>
        </p:spPr>
        <p:txBody>
          <a:bodyPr wrap="square">
            <a:spAutoFit/>
          </a:bodyPr>
          <a:lstStyle/>
          <a:p>
            <a:r>
              <a:rPr lang="en-US" altLang="zh-CN" sz="2000" b="1">
                <a:latin typeface="Times New Roman" panose="02020603050405020304" pitchFamily="18" charset="0"/>
                <a:cs typeface="Times New Roman" panose="02020603050405020304" pitchFamily="18" charset="0"/>
              </a:rPr>
              <a:t>The problem to be solved essentially: The Basic Block Placement Problem (BBPP) ---- NP hard</a:t>
            </a:r>
            <a:endParaRPr lang="zh-CN" altLang="en-US" sz="2000" b="1">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51C9D0FB-F8C6-3271-08B5-0A35D2E75659}"/>
              </a:ext>
            </a:extLst>
          </p:cNvPr>
          <p:cNvPicPr>
            <a:picLocks noChangeAspect="1"/>
          </p:cNvPicPr>
          <p:nvPr/>
        </p:nvPicPr>
        <p:blipFill>
          <a:blip r:embed="rId3"/>
          <a:stretch>
            <a:fillRect/>
          </a:stretch>
        </p:blipFill>
        <p:spPr>
          <a:xfrm>
            <a:off x="288191" y="1228131"/>
            <a:ext cx="4272923" cy="5473225"/>
          </a:xfrm>
          <a:prstGeom prst="rect">
            <a:avLst/>
          </a:prstGeom>
        </p:spPr>
      </p:pic>
      <p:sp>
        <p:nvSpPr>
          <p:cNvPr id="9" name="文本框 8">
            <a:extLst>
              <a:ext uri="{FF2B5EF4-FFF2-40B4-BE49-F238E27FC236}">
                <a16:creationId xmlns:a16="http://schemas.microsoft.com/office/drawing/2014/main" id="{818B4CA7-8F7E-CFCE-BA27-90ABE3F9EBFE}"/>
              </a:ext>
            </a:extLst>
          </p:cNvPr>
          <p:cNvSpPr txBox="1"/>
          <p:nvPr/>
        </p:nvSpPr>
        <p:spPr>
          <a:xfrm>
            <a:off x="5250007" y="1690062"/>
            <a:ext cx="6156612" cy="3477875"/>
          </a:xfrm>
          <a:prstGeom prst="rect">
            <a:avLst/>
          </a:prstGeom>
          <a:noFill/>
        </p:spPr>
        <p:txBody>
          <a:bodyPr wrap="square">
            <a:spAutoFit/>
          </a:bodyPr>
          <a:lstStyle/>
          <a:p>
            <a:pPr marL="342900"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The core of BBPP: Execution frequency guides the physical arrangement of basic blocks in memory, ensuring that "hot" edges (high-frequency jumps) are adjacent in layout, thereby eliminating most jump overhead.</a:t>
            </a:r>
          </a:p>
          <a:p>
            <a:endParaRPr lang="en-US" altLang="zh-CN"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Practical significance: Modern CPU branch prediction and instruction caches are very sensitive to code layout; good basic block ordering can significantly improve cache hit rates, reduce mispredictions and pipeline flushes, and thus improve program performance.</a:t>
            </a:r>
            <a:endParaRPr lang="zh-CN" alt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38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70756-1C65-06F0-13F4-0E3C005EC26D}"/>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3AAACA06-0733-B7C9-8896-0612B8960A0A}"/>
              </a:ext>
            </a:extLst>
          </p:cNvPr>
          <p:cNvSpPr txBox="1"/>
          <p:nvPr/>
        </p:nvSpPr>
        <p:spPr>
          <a:xfrm>
            <a:off x="97972" y="120135"/>
            <a:ext cx="4463143" cy="707886"/>
          </a:xfrm>
          <a:prstGeom prst="rect">
            <a:avLst/>
          </a:prstGeom>
          <a:noFill/>
        </p:spPr>
        <p:txBody>
          <a:bodyPr wrap="square">
            <a:spAutoFit/>
          </a:bodyPr>
          <a:lstStyle/>
          <a:p>
            <a:r>
              <a:rPr lang="en-US" altLang="zh-CN" sz="4000">
                <a:latin typeface="Times New Roman" panose="02020603050405020304" pitchFamily="18" charset="0"/>
                <a:cs typeface="Times New Roman" panose="02020603050405020304" pitchFamily="18" charset="0"/>
              </a:rPr>
              <a:t>VEPSA</a:t>
            </a:r>
            <a:endParaRPr lang="zh-CN" altLang="en-US" sz="400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31286E1E-DB10-0628-379E-E7132A27CA2E}"/>
              </a:ext>
            </a:extLst>
          </p:cNvPr>
          <p:cNvPicPr>
            <a:picLocks noChangeAspect="1"/>
          </p:cNvPicPr>
          <p:nvPr/>
        </p:nvPicPr>
        <p:blipFill>
          <a:blip r:embed="rId3"/>
          <a:stretch>
            <a:fillRect/>
          </a:stretch>
        </p:blipFill>
        <p:spPr>
          <a:xfrm>
            <a:off x="4561114" y="828021"/>
            <a:ext cx="7532913" cy="5502370"/>
          </a:xfrm>
          <a:prstGeom prst="rect">
            <a:avLst/>
          </a:prstGeom>
        </p:spPr>
      </p:pic>
      <p:sp>
        <p:nvSpPr>
          <p:cNvPr id="4" name="文本框 3">
            <a:extLst>
              <a:ext uri="{FF2B5EF4-FFF2-40B4-BE49-F238E27FC236}">
                <a16:creationId xmlns:a16="http://schemas.microsoft.com/office/drawing/2014/main" id="{6D830E5B-07E1-C381-C284-7E4426C9126C}"/>
              </a:ext>
            </a:extLst>
          </p:cNvPr>
          <p:cNvSpPr txBox="1"/>
          <p:nvPr/>
        </p:nvSpPr>
        <p:spPr>
          <a:xfrm>
            <a:off x="288190" y="1132382"/>
            <a:ext cx="4272923" cy="1631216"/>
          </a:xfrm>
          <a:prstGeom prst="rect">
            <a:avLst/>
          </a:prstGeom>
          <a:noFill/>
        </p:spPr>
        <p:txBody>
          <a:bodyPr wrap="square">
            <a:spAutoFit/>
          </a:bodyPr>
          <a:lstStyle/>
          <a:p>
            <a:r>
              <a:rPr lang="en-US" altLang="zh-CN" sz="2000" b="1">
                <a:latin typeface="Times New Roman" panose="02020603050405020304" pitchFamily="18" charset="0"/>
                <a:cs typeface="Times New Roman" panose="02020603050405020304" pitchFamily="18" charset="0"/>
              </a:rPr>
              <a:t>But how do we know the cost of BBPP in CFG?</a:t>
            </a:r>
          </a:p>
          <a:p>
            <a:pPr marL="342900"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This is the role of Profiling Data. Profiling Data will give a predicted value.</a:t>
            </a:r>
            <a:endParaRPr lang="zh-CN" alt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00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8E89D-C6EF-E507-8090-B10C5C3F6055}"/>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49CB7C3B-EDAC-2CF3-3E7A-187DF5A80A07}"/>
              </a:ext>
            </a:extLst>
          </p:cNvPr>
          <p:cNvSpPr txBox="1"/>
          <p:nvPr/>
        </p:nvSpPr>
        <p:spPr>
          <a:xfrm>
            <a:off x="97972" y="120135"/>
            <a:ext cx="4463143" cy="707886"/>
          </a:xfrm>
          <a:prstGeom prst="rect">
            <a:avLst/>
          </a:prstGeom>
          <a:noFill/>
        </p:spPr>
        <p:txBody>
          <a:bodyPr wrap="square">
            <a:spAutoFit/>
          </a:bodyPr>
          <a:lstStyle/>
          <a:p>
            <a:r>
              <a:rPr lang="en-US" altLang="zh-CN" sz="4000">
                <a:latin typeface="Times New Roman" panose="02020603050405020304" pitchFamily="18" charset="0"/>
                <a:cs typeface="Times New Roman" panose="02020603050405020304" pitchFamily="18" charset="0"/>
              </a:rPr>
              <a:t>VEPSA</a:t>
            </a:r>
            <a:endParaRPr lang="zh-CN" altLang="en-US" sz="400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DC27167C-3292-FD3C-8CBE-751D38635FDC}"/>
              </a:ext>
            </a:extLst>
          </p:cNvPr>
          <p:cNvSpPr txBox="1"/>
          <p:nvPr/>
        </p:nvSpPr>
        <p:spPr>
          <a:xfrm>
            <a:off x="277798" y="966128"/>
            <a:ext cx="11349629" cy="5016758"/>
          </a:xfrm>
          <a:prstGeom prst="rect">
            <a:avLst/>
          </a:prstGeom>
          <a:noFill/>
        </p:spPr>
        <p:txBody>
          <a:bodyPr wrap="square">
            <a:spAutoFit/>
          </a:bodyPr>
          <a:lstStyle/>
          <a:p>
            <a:r>
              <a:rPr lang="en-US" altLang="zh-CN" sz="2000">
                <a:latin typeface="Times New Roman" panose="02020603050405020304" pitchFamily="18" charset="0"/>
                <a:cs typeface="Times New Roman" panose="02020603050405020304" pitchFamily="18" charset="0"/>
              </a:rPr>
              <a:t>VESPA obtaining Static Profiling Data based on DNN</a:t>
            </a:r>
          </a:p>
          <a:p>
            <a:pPr marL="342900"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Traning DNN </a:t>
            </a:r>
          </a:p>
          <a:p>
            <a:pPr marL="800100" lvl="1" indent="-342900">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rPr>
              <a:t>Data from</a:t>
            </a:r>
            <a:r>
              <a:rPr lang="en-US" altLang="zh-CN" sz="2000">
                <a:latin typeface="Times New Roman" panose="02020603050405020304" pitchFamily="18" charset="0"/>
                <a:cs typeface="Times New Roman" panose="02020603050405020304" pitchFamily="18" charset="0"/>
              </a:rPr>
              <a:t>: Used the eleven programs in SPEC CINT2006 plus 226 programs from the LLVM test-suite, for which they collected execution profiles using instrumentation.</a:t>
            </a:r>
          </a:p>
          <a:p>
            <a:pPr marL="800100" lvl="1" indent="-342900">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rPr>
              <a:t>Labs</a:t>
            </a:r>
            <a:r>
              <a:rPr lang="en-US" altLang="zh-CN" sz="2000">
                <a:latin typeface="Times New Roman" panose="02020603050405020304" pitchFamily="18" charset="0"/>
                <a:cs typeface="Times New Roman" panose="02020603050405020304" pitchFamily="18" charset="0"/>
              </a:rPr>
              <a:t>: Basic block branch execution probability/frequency(The paper did not clearly state)</a:t>
            </a:r>
          </a:p>
          <a:p>
            <a:pPr marL="800100" lvl="1" indent="-342900">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rPr>
              <a:t>56 Features</a:t>
            </a:r>
          </a:p>
          <a:p>
            <a:pPr marL="1257300" lvl="2"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(1) The feature was originally proposed by Calder et al. [1997]. </a:t>
            </a:r>
          </a:p>
          <a:p>
            <a:pPr marL="1257300" lvl="2"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(2) The feature was proposed by Namolaru et al. [2010]. This work includes, for instance, the number of load and store instructions in the targets of branches. </a:t>
            </a:r>
          </a:p>
          <a:p>
            <a:pPr marL="1257300" lvl="2"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(3) The feature emerged during discussions with the original engineers that worked in the BOLT project. The DELTA_TAKEN feature, for instance, came out of these discussions. </a:t>
            </a:r>
          </a:p>
          <a:p>
            <a:pPr marL="1257300" lvl="2"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(4) The feature was thought out by the authors of this paper. </a:t>
            </a:r>
            <a:endParaRPr lang="en-US" altLang="zh-CN" sz="2000" b="1">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rPr>
              <a:t>Feature Extraction </a:t>
            </a:r>
            <a:r>
              <a:rPr lang="en-US" altLang="zh-CN" sz="2000" b="1">
                <a:latin typeface="Times New Roman" panose="02020603050405020304" pitchFamily="18" charset="0"/>
                <a:cs typeface="Times New Roman" panose="02020603050405020304" pitchFamily="18" charset="0"/>
                <a:sym typeface="Wingdings" panose="05000000000000000000" pitchFamily="2" charset="2"/>
              </a:rPr>
              <a:t> Feature Preprocessing  Feature Encoding  DNN</a:t>
            </a:r>
          </a:p>
          <a:p>
            <a:pPr marL="800100" lvl="1"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Training set: They have used 80% of the branches from these programs to train the prediction model.</a:t>
            </a:r>
          </a:p>
          <a:p>
            <a:pPr marL="800100" lvl="1"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Test set: Of the remaining branches, half were used to test the model and the other half to validate it (for tuning purposes).</a:t>
            </a:r>
          </a:p>
        </p:txBody>
      </p:sp>
    </p:spTree>
    <p:extLst>
      <p:ext uri="{BB962C8B-B14F-4D97-AF65-F5344CB8AC3E}">
        <p14:creationId xmlns:p14="http://schemas.microsoft.com/office/powerpoint/2010/main" val="374427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E08D4-1EC7-B3F0-5E65-3DE25EE47DCC}"/>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3EB6D4FE-2C63-D46F-E02C-884321FD5A68}"/>
              </a:ext>
            </a:extLst>
          </p:cNvPr>
          <p:cNvSpPr txBox="1"/>
          <p:nvPr/>
        </p:nvSpPr>
        <p:spPr>
          <a:xfrm>
            <a:off x="97972" y="120135"/>
            <a:ext cx="4463143" cy="707886"/>
          </a:xfrm>
          <a:prstGeom prst="rect">
            <a:avLst/>
          </a:prstGeom>
          <a:noFill/>
        </p:spPr>
        <p:txBody>
          <a:bodyPr wrap="square">
            <a:spAutoFit/>
          </a:bodyPr>
          <a:lstStyle/>
          <a:p>
            <a:r>
              <a:rPr lang="en-US" altLang="zh-CN" sz="4000">
                <a:latin typeface="Times New Roman" panose="02020603050405020304" pitchFamily="18" charset="0"/>
                <a:cs typeface="Times New Roman" panose="02020603050405020304" pitchFamily="18" charset="0"/>
              </a:rPr>
              <a:t>VEPSA</a:t>
            </a:r>
            <a:endParaRPr lang="zh-CN" altLang="en-US" sz="400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3B5444B9-E021-43EE-9816-6DC946684F55}"/>
              </a:ext>
            </a:extLst>
          </p:cNvPr>
          <p:cNvSpPr txBox="1"/>
          <p:nvPr/>
        </p:nvSpPr>
        <p:spPr>
          <a:xfrm>
            <a:off x="421185" y="1111601"/>
            <a:ext cx="11349629" cy="4401205"/>
          </a:xfrm>
          <a:prstGeom prst="rect">
            <a:avLst/>
          </a:prstGeom>
          <a:noFill/>
        </p:spPr>
        <p:txBody>
          <a:bodyPr wrap="square">
            <a:spAutoFit/>
          </a:bodyPr>
          <a:lstStyle/>
          <a:p>
            <a:r>
              <a:rPr lang="en-US" altLang="zh-CN" sz="2000" b="1">
                <a:latin typeface="Times New Roman" panose="02020603050405020304" pitchFamily="18" charset="0"/>
                <a:cs typeface="Times New Roman" panose="02020603050405020304" pitchFamily="18" charset="0"/>
              </a:rPr>
              <a:t>Evaluation</a:t>
            </a:r>
          </a:p>
          <a:p>
            <a:pPr marL="342900" indent="-342900">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rPr>
              <a:t>Environment: </a:t>
            </a:r>
            <a:r>
              <a:rPr lang="en-US" altLang="zh-CN" sz="2000">
                <a:latin typeface="Times New Roman" panose="02020603050405020304" pitchFamily="18" charset="0"/>
                <a:cs typeface="Times New Roman" panose="02020603050405020304" pitchFamily="18" charset="0"/>
              </a:rPr>
              <a:t>CPU: Intel Xeon E5-2620 CPU at 2.00GHz, Memory: 16GB RAM, OS: Linux Ubuntu 18.04, kernel version 4.15.0-123, BOLT version: commit 8028b7b, perf version: Linux’s perf, version 4.15.18</a:t>
            </a:r>
          </a:p>
          <a:p>
            <a:pPr marL="342900" indent="-342900">
              <a:buFont typeface="Arial" panose="020B0604020202020204" pitchFamily="34" charset="0"/>
              <a:buChar char="•"/>
            </a:pPr>
            <a:r>
              <a:rPr lang="en-US" altLang="zh-CN" sz="2000" b="1">
                <a:latin typeface="Times New Roman" panose="02020603050405020304" pitchFamily="18" charset="0"/>
                <a:cs typeface="Times New Roman" panose="02020603050405020304" pitchFamily="18" charset="0"/>
              </a:rPr>
              <a:t>Test dataset: </a:t>
            </a:r>
          </a:p>
          <a:p>
            <a:pPr marL="800100" lvl="1"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The clang compiler, version 7, as used in BOLT’s reference tutorial [Panchenko 2018], compiling its own source code as input; </a:t>
            </a:r>
          </a:p>
          <a:p>
            <a:pPr marL="800100" lvl="1"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 The GCC compiler, version 7, compiling clang 7’s source code as input.</a:t>
            </a:r>
          </a:p>
          <a:p>
            <a:pPr marL="800100" lvl="1"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The MySQL database management system, version 8.0, with the oltp_point_select benchmark from the SysBench3 suite as input. </a:t>
            </a:r>
          </a:p>
          <a:p>
            <a:pPr marL="800100" lvl="1"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The PostgreSQL database management system, version 13.2, with the select-only benchmark from the PgBench4 suite as input.</a:t>
            </a:r>
          </a:p>
          <a:p>
            <a:pPr marL="800100" lvl="1" indent="-342900">
              <a:buFont typeface="Arial" panose="020B0604020202020204" pitchFamily="34" charset="0"/>
              <a:buChar char="•"/>
            </a:pPr>
            <a:r>
              <a:rPr lang="en-US" altLang="zh-CN" sz="2000">
                <a:latin typeface="Times New Roman" panose="02020603050405020304" pitchFamily="18" charset="0"/>
                <a:cs typeface="Times New Roman" panose="02020603050405020304" pitchFamily="18" charset="0"/>
              </a:rPr>
              <a:t>Why? BOLT’s optimization effects can only be perceived once the hot parts of a program are too large to fit into the instruction cache.</a:t>
            </a:r>
            <a:endParaRPr lang="en-US" altLang="zh-CN"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25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Moderate&quot;,&quot;Name&quot;:&quot;适中&quot;,&quot;Kind&quot;:&quot;System&quot;,&quot;OldGuidesSetting&quot;:{&quot;HeaderHeight&quot;:13.0,&quot;FooterHeight&quot;:6.0,&quot;SideMargin&quot;:4.0,&quot;TopMargin&quot;:0.0,&quot;BottomMargin&quot;:0.0,&quot;IntervalMargin&quot;:1.5}}"/>
</p:tagLst>
</file>

<file path=ppt/tags/tag2.xml><?xml version="1.0" encoding="utf-8"?>
<p:tagLst xmlns:a="http://schemas.openxmlformats.org/drawingml/2006/main" xmlns:r="http://schemas.openxmlformats.org/officeDocument/2006/relationships" xmlns:p="http://schemas.openxmlformats.org/presentationml/2006/main">
  <p:tag name="ISLIDE.ICON" val="#36637;"/>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ISLIDE.ICON" val="#36637;"/>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000-深蓝金">
      <a:dk1>
        <a:srgbClr val="000000"/>
      </a:dk1>
      <a:lt1>
        <a:srgbClr val="FFFFFF"/>
      </a:lt1>
      <a:dk2>
        <a:srgbClr val="000000"/>
      </a:dk2>
      <a:lt2>
        <a:srgbClr val="FFFFFF"/>
      </a:lt2>
      <a:accent1>
        <a:srgbClr val="394761"/>
      </a:accent1>
      <a:accent2>
        <a:srgbClr val="D0B296"/>
      </a:accent2>
      <a:accent3>
        <a:srgbClr val="394761"/>
      </a:accent3>
      <a:accent4>
        <a:srgbClr val="D0B296"/>
      </a:accent4>
      <a:accent5>
        <a:srgbClr val="394761"/>
      </a:accent5>
      <a:accent6>
        <a:srgbClr val="D0B296"/>
      </a:accent6>
      <a:hlink>
        <a:srgbClr val="DF213B"/>
      </a:hlink>
      <a:folHlink>
        <a:srgbClr val="954F72"/>
      </a:folHlink>
    </a:clrScheme>
    <a:fontScheme name="mmhun255">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2670</Words>
  <Application>Microsoft Office PowerPoint</Application>
  <PresentationFormat>宽屏</PresentationFormat>
  <Paragraphs>161</Paragraphs>
  <Slides>15</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微软雅黑</vt:lpstr>
      <vt:lpstr>Times New Roman</vt:lpstr>
      <vt:lpstr>Wingdings</vt:lpstr>
      <vt:lpstr>仿宋</vt:lpstr>
      <vt:lpstr>华文中宋</vt:lpstr>
      <vt:lpstr>隶书</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2314981968@qq.com</dc:creator>
  <cp:lastModifiedBy>梦叶 次林</cp:lastModifiedBy>
  <cp:revision>87</cp:revision>
  <dcterms:created xsi:type="dcterms:W3CDTF">2019-11-26T03:41:00Z</dcterms:created>
  <dcterms:modified xsi:type="dcterms:W3CDTF">2025-08-02T07:50:32Z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BC69EB345F4F457288BFAD1BFA019858</vt:lpwstr>
  </property>
  <property fmtid="{D5CDD505-2E9C-101B-9397-08002B2CF9AE}" pid="3" name="KSOProductBuildVer">
    <vt:lpwstr>2052-12.1.0.21915</vt:lpwstr>
  </property>
</Properties>
</file>