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6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c7baeb60_2_8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c7baeb6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2c8279ad_1_4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2c8279a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7499590c_0_2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749959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7499590c_0_1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749959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8a532264_0_2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8a5322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8a532264_0_1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8a5322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7499590c_0_3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749959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7499590c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e7499590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0f754956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0f7549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3e6ea456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703e6ea4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3f84d478_51_6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3f84d478_5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cf1a7cbb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cf1a7c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7499590c_0_16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749959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72abf45bd_14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72abf45bd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3f84d478_5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73f84d47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3f84d478_38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73f84d478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3f84d478_151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3f84d478_15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e7499590c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e749959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3e6ea45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703e6ea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7499590c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749959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7499590c_0_1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749959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7baeb60_0_1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7baeb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07ab8b99_0_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07ab8b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290b566e_37_2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290b566e_3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8a532264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8a532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7baeb60_2_7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7baeb6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arxiv.org/abs/1506.03099" TargetMode="External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bs.cloudcv.org/captioning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anythings.org/anki/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ntu-ml-2020spring-ta@googlegroups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bit.ly/2uIq107" TargetMode="External"/><Relationship Id="rId4" Type="http://schemas.openxmlformats.org/officeDocument/2006/relationships/hyperlink" Target="http://bit.ly/2wWLkfa" TargetMode="External"/><Relationship Id="rId5" Type="http://schemas.openxmlformats.org/officeDocument/2006/relationships/hyperlink" Target="http://bit.ly/32HaREZ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eech.ee.ntu.edu.tw/~tlkagk/courses/ML_2016/Lecture/RNN%20(v2)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 - Schedule Sampling</a:t>
            </a:r>
            <a:r>
              <a:rPr baseline="-25000" lang="zh-TW"/>
              <a:t>(2/3)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解決訓練和測試的不一致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Decoder 的輸入</a:t>
            </a:r>
            <a:r>
              <a:rPr lang="zh-TW"/>
              <a:t>有一定的機率使用模型本身預測的輸出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          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3185050"/>
            <a:ext cx="5193900" cy="33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478600" y="6508500"/>
            <a:ext cx="3561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https://arxiv.org/abs/1506.03099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675" y="3686175"/>
            <a:ext cx="3445325" cy="20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Beam search</a:t>
            </a:r>
            <a:r>
              <a:rPr baseline="-25000" lang="zh-TW"/>
              <a:t>(3/3)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不在每次取機率最大的字當答案，因為可能產生區域最佳解而非全域最佳解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窮舉所有可能現實中不太可行，所以每個 Decoder step 固定取當前生成句子機率前 K 大的句子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/>
              <a:t>Demo：</a:t>
            </a:r>
            <a:r>
              <a:rPr lang="zh-TW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http://dbs.cloudcv.org/captioning</a:t>
            </a:r>
            <a:endParaRPr sz="20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175" y="3456975"/>
            <a:ext cx="5881649" cy="27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Metrics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BLEU@1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Precision = </a:t>
            </a:r>
            <a:r>
              <a:rPr lang="zh-TW"/>
              <a:t>正確字數 / c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r>
              <a:rPr lang="zh-TW"/>
              <a:t>c 是要計算的句子長度，r 是目標句子的長度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BLEU@1 = BP * Precision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e.g.:</a:t>
            </a:r>
            <a:br>
              <a:rPr lang="zh-TW"/>
            </a:br>
            <a:r>
              <a:rPr lang="zh-TW"/>
              <a:t>正解: ['我', '不', '知', '道', '我', '有', '沒', '有', '時', '間', '。']</a:t>
            </a:r>
            <a:br>
              <a:rPr lang="zh-TW"/>
            </a:br>
            <a:r>
              <a:rPr lang="zh-TW"/>
              <a:t>預測: ['我', '不', '知', '道', '我', '是', '否', '時', '間', '。']</a:t>
            </a:r>
            <a:br>
              <a:rPr lang="zh-TW"/>
            </a:br>
            <a:br>
              <a:rPr lang="zh-TW"/>
            </a:br>
            <a:r>
              <a:rPr lang="zh-TW"/>
              <a:t>BLEU@1: 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2581288"/>
            <a:ext cx="6496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^{1-\frac{11}{10}} * \frac{8}{10} =0.723869" id="141" name="Google Shape;141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863" y="5607450"/>
            <a:ext cx="3319582" cy="5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Data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(1/2)</a:t>
            </a:r>
            <a:endParaRPr baseline="-25000" sz="18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Data</a:t>
            </a:r>
            <a:r>
              <a:rPr lang="zh-TW"/>
              <a:t> (</a:t>
            </a:r>
            <a:r>
              <a:rPr lang="zh-TW"/>
              <a:t>出自 manythings 的 </a:t>
            </a:r>
            <a:r>
              <a:rPr lang="zh-TW"/>
              <a:t>cmn-eng):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訓練資料：18000句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檢驗資料：    500句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測試資料：  2636句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Format: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不同語言的句子用 TAB ('\t') 分開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字跟字之間用空白分開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25606" l="0" r="0" t="0"/>
          <a:stretch/>
        </p:blipFill>
        <p:spPr>
          <a:xfrm>
            <a:off x="1611925" y="4451250"/>
            <a:ext cx="5920151" cy="2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詞庫：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int2word_*.json: 將</a:t>
            </a:r>
            <a:r>
              <a:rPr lang="zh-TW"/>
              <a:t>整數轉為文字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word2int_*.json: 將文字轉為整數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* : 分為英文（en）和中文（cn）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0" y="2534900"/>
            <a:ext cx="8654499" cy="7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0" y="4013275"/>
            <a:ext cx="8654501" cy="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Submission Format - GitHub</a:t>
            </a:r>
            <a:endParaRPr baseline="-25000" sz="1400"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</a:t>
            </a:r>
            <a:r>
              <a:rPr lang="zh-TW"/>
              <a:t>上的 hw8-&lt;account&gt; </a:t>
            </a:r>
            <a:r>
              <a:rPr lang="zh-TW"/>
              <a:t>必須包含（</a:t>
            </a:r>
            <a:r>
              <a:rPr lang="zh-TW">
                <a:solidFill>
                  <a:srgbClr val="FF0000"/>
                </a:solidFill>
              </a:rPr>
              <a:t>注意格式</a:t>
            </a:r>
            <a:r>
              <a:rPr lang="zh-TW"/>
              <a:t>）：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report.pdf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hw8_train.sh</a:t>
            </a:r>
            <a:endParaRPr>
              <a:solidFill>
                <a:srgbClr val="FF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</a:t>
            </a:r>
            <a:r>
              <a:rPr lang="zh-TW">
                <a:solidFill>
                  <a:srgbClr val="FF0000"/>
                </a:solidFill>
              </a:rPr>
              <a:t>test.sh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other python code</a:t>
            </a:r>
            <a:br>
              <a:rPr lang="zh-TW">
                <a:solidFill>
                  <a:srgbClr val="FF0000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請不要上傳 dataset 和 output files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model file 請上傳至雲端 (Dropbox, ...)，在 script 中寫好下載的指令</a:t>
            </a:r>
            <a:r>
              <a:rPr lang="zh-TW">
                <a:solidFill>
                  <a:srgbClr val="FF0000"/>
                </a:solidFill>
              </a:rPr>
              <a:t>，並寫好載入路徑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Policy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58525" y="1700399"/>
            <a:ext cx="85206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>
                <a:solidFill>
                  <a:srgbClr val="FF0000"/>
                </a:solidFill>
              </a:rPr>
              <a:t>資料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hw8_train.sh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hw8_test.sh  &lt;data directory&gt;</a:t>
            </a:r>
            <a:r>
              <a:rPr lang="zh-TW">
                <a:solidFill>
                  <a:srgbClr val="FF0000"/>
                </a:solidFill>
              </a:rPr>
              <a:t> &lt;output path&gt;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&lt;data directory&gt; 為所有需要資料的資料夾目錄，也就是cmn-eng 這個資料夾， training 跟 test 的檔名皆跟公佈的一樣，只是 cmn-eng 資料夾的位置需要動態</a:t>
            </a:r>
            <a:br>
              <a:rPr lang="zh-TW" sz="1800">
                <a:solidFill>
                  <a:srgbClr val="FF00FF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&lt;output path&gt; 皆為檔案路徑，並不需要再加其他路徑，</a:t>
            </a:r>
            <a:br>
              <a:rPr lang="zh-TW" sz="1800">
                <a:solidFill>
                  <a:srgbClr val="FF00FF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e.g.  &lt;output path&gt; 為 './b0xxxxxxx/output.txt'</a:t>
            </a:r>
            <a:endParaRPr sz="1800">
              <a:solidFill>
                <a:srgbClr val="FF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除非有狀況，不然原則上助教只會跑 testing，不會跑 training，因次請用讀取 model 參數的方式進行預測。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T</a:t>
            </a:r>
            <a:r>
              <a:rPr lang="zh-TW"/>
              <a:t>esting 時間限制是在</a:t>
            </a:r>
            <a:r>
              <a:rPr lang="zh-TW">
                <a:solidFill>
                  <a:srgbClr val="FF0000"/>
                </a:solidFill>
              </a:rPr>
              <a:t>二十分鐘</a:t>
            </a:r>
            <a:r>
              <a:rPr lang="zh-TW"/>
              <a:t>之內跑完。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Slide update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5/7	: </a:t>
            </a:r>
            <a:r>
              <a:rPr lang="zh-TW">
                <a:solidFill>
                  <a:srgbClr val="000000"/>
                </a:solidFill>
              </a:rPr>
              <a:t>Policy (p19)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	  	  FAQ (p22, p23, p24)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5/8</a:t>
            </a:r>
            <a:r>
              <a:rPr lang="zh-TW">
                <a:solidFill>
                  <a:srgbClr val="000000"/>
                </a:solidFill>
              </a:rPr>
              <a:t>	: </a:t>
            </a:r>
            <a:r>
              <a:rPr lang="zh-TW">
                <a:solidFill>
                  <a:srgbClr val="000000"/>
                </a:solidFill>
              </a:rPr>
              <a:t>錯誤修正 (p19)  &lt;data directory&gt; 路徑修正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5/10	: 新增 FAQ (p25)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5/14	: 新增</a:t>
            </a:r>
            <a:r>
              <a:rPr lang="zh-TW">
                <a:solidFill>
                  <a:srgbClr val="000000"/>
                </a:solidFill>
              </a:rPr>
              <a:t> FAQ (p25)</a:t>
            </a:r>
            <a:br>
              <a:rPr lang="zh-TW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688425"/>
            <a:ext cx="86391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Teacher Forcing: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請嘗試移除 Teacher Forcing，並分析結果。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Attention Mechanism: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attention mechanism 的計算方式，並分析結果。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Beam Search: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beam search 的方法及參數設定，並分析結果。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Schedule Sampling: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請至少實做 3 種 schedule sampling 的函數，並分析結果。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FAQ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需要寫算 BLEU@1 的部份嗎？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不用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下載 model 的時間算在20分鐘內嗎？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原則上，助教只會跑 attention + bean search 版本</a:t>
            </a:r>
            <a:br>
              <a:rPr lang="zh-TW"/>
            </a:br>
            <a:r>
              <a:rPr lang="zh-TW"/>
              <a:t>        (</a:t>
            </a:r>
            <a:r>
              <a:rPr lang="zh-TW"/>
              <a:t>最完整的版本</a:t>
            </a:r>
            <a:r>
              <a:rPr lang="zh-TW"/>
              <a:t>)</a:t>
            </a:r>
            <a:br>
              <a:rPr lang="zh-TW"/>
            </a:br>
            <a:r>
              <a:rPr lang="zh-TW"/>
              <a:t>        只要確定該 model 能在 20 分鐘內跑完即可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test 是要把 prediction 直接輸出到 stdout 嗎?</a:t>
            </a:r>
            <a:br>
              <a:rPr lang="zh-TW"/>
            </a:br>
            <a:r>
              <a:rPr lang="zh-TW"/>
              <a:t>        還是要寫到某個特定對檔案？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</a:t>
            </a:r>
            <a:r>
              <a:rPr lang="zh-TW" strike="sngStrike"/>
              <a:t>stdout, 不要有其他的輸出, 一行一句</a:t>
            </a:r>
            <a:br>
              <a:rPr lang="zh-TW" strike="sngStrike"/>
            </a:br>
            <a:r>
              <a:rPr lang="zh-TW"/>
              <a:t>	 為避免有人會不小心在 stdout 輸出其他資訊</a:t>
            </a:r>
            <a:br>
              <a:rPr lang="zh-TW"/>
            </a:br>
            <a:r>
              <a:rPr lang="zh-TW"/>
              <a:t>       因此 prediction 改為以 bash 指定輸出檔案</a:t>
            </a:r>
            <a:br>
              <a:rPr lang="zh-TW"/>
            </a:br>
            <a:r>
              <a:rPr lang="zh-TW"/>
              <a:t>	 仍然為一行一句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Attention 一定要接在 decoder 的 input 後面嗎？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不一定，接在 decoder 的 input 後面是較為常見的作法，同學們可以嘗試其他接法，並可以在 report 裡討論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57988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關於 hw8_train.sh 要訓練的模型是需要各自部分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(attention or beam search or schedule sampling)</a:t>
            </a:r>
            <a:br>
              <a:rPr lang="zh-TW"/>
            </a:br>
            <a:r>
              <a:rPr lang="zh-TW"/>
              <a:t>		  的訓練 code 還是只需要 hw8_test.sh 所使用模型的</a:t>
            </a:r>
            <a:r>
              <a:rPr lang="zh-TW"/>
              <a:t>訓</a:t>
            </a:r>
            <a:br>
              <a:rPr lang="zh-TW"/>
            </a:br>
            <a:r>
              <a:rPr lang="zh-TW"/>
              <a:t>		  </a:t>
            </a:r>
            <a:r>
              <a:rPr lang="zh-TW"/>
              <a:t>練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只需要 hw8_test.sh 所使用模型的訓練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請問更改的輸出範例中 "bash hw8_test.sh &lt;data </a:t>
            </a:r>
            <a:br>
              <a:rPr lang="zh-TW"/>
            </a:br>
            <a:r>
              <a:rPr lang="zh-TW"/>
              <a:t>	  directory&gt; &lt;output path&gt;" 是指寫一個results.csv</a:t>
            </a:r>
            <a:r>
              <a:rPr lang="zh-TW"/>
              <a:t>到 </a:t>
            </a:r>
            <a:br>
              <a:rPr lang="zh-TW"/>
            </a:br>
            <a:r>
              <a:rPr lang="zh-TW"/>
              <a:t>	  </a:t>
            </a:r>
            <a:r>
              <a:rPr lang="zh-TW"/>
              <a:t>&lt;output path&gt;的資料夾內嗎?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因為輸出為一行一句，所以不用存成 .csv 格式</a:t>
            </a:r>
            <a:br>
              <a:rPr lang="zh-TW"/>
            </a:br>
            <a:r>
              <a:rPr lang="zh-TW"/>
              <a:t>	  &lt;output path&gt; 本身就是檔案名字，所以直接寫進去 </a:t>
            </a:r>
            <a:br>
              <a:rPr lang="zh-TW"/>
            </a:br>
            <a:r>
              <a:rPr lang="zh-TW"/>
              <a:t>	  即可，e.g. 助教可能會輸入 ’./b0xxxxxx/output.txt’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如果在助教這跑超過 20 分鐘會如何?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會斟酌扣分，但在助教這跑的 test data 大約是 200   </a:t>
            </a:r>
            <a:br>
              <a:rPr lang="zh-TW"/>
            </a:br>
            <a:r>
              <a:rPr lang="zh-TW"/>
              <a:t>	  筆，所以應該不太擔心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 test.sh 是要輸出像 sample code 上一樣每一行</a:t>
            </a:r>
            <a:br>
              <a:rPr lang="zh-TW"/>
            </a:br>
            <a:r>
              <a:rPr lang="zh-TW"/>
              <a:t>	  都是 (source, pred, target) 嗎?</a:t>
            </a:r>
            <a:br>
              <a:rPr lang="zh-TW"/>
            </a:br>
            <a:r>
              <a:rPr lang="zh-TW"/>
              <a:t>	   還是只要輸出 pred 就好?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pred 就好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請問每個字元間也是用空格切開嗎?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有沒有空白都可以，只要是一行一句 pred 即可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若有其他相關問題，請在 FB 社團</a:t>
            </a:r>
            <a:r>
              <a:rPr lang="zh-TW"/>
              <a:t>貼文</a:t>
            </a:r>
            <a:r>
              <a:rPr lang="zh-TW"/>
              <a:t>或寄信至助教信箱，</a:t>
            </a:r>
            <a:r>
              <a:rPr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687022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http://bit.ly/2uIq107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http://bit.ly/2wWLkfa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Report template: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http://bit.ly/32HaREZ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434343"/>
                </a:solidFill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Data Format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Submission Format (Code, Report)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Policy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FAQ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r>
              <a:rPr lang="zh-TW"/>
              <a:t> 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/>
              <a:t>英文翻譯中文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輸入： </a:t>
            </a:r>
            <a:br>
              <a:rPr lang="zh-TW"/>
            </a:br>
            <a:r>
              <a:rPr lang="zh-TW"/>
              <a:t>一句英文 （e.g., Tom is a student .）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輸出</a:t>
            </a:r>
            <a:r>
              <a:rPr lang="zh-TW"/>
              <a:t>：</a:t>
            </a:r>
            <a:br>
              <a:rPr lang="zh-TW"/>
            </a:br>
            <a:r>
              <a:rPr lang="zh-TW"/>
              <a:t>中文翻譯（e.g., 湯姆 是 個 學生 。）</a:t>
            </a:r>
            <a:br>
              <a:rPr lang="zh-TW" sz="2400"/>
            </a:br>
            <a:br>
              <a:rPr lang="zh-TW" sz="2400"/>
            </a:b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/>
            </a:b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Model</a:t>
            </a:r>
            <a:endParaRPr sz="14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兩個</a:t>
            </a:r>
            <a:r>
              <a:rPr b="1" lang="zh-TW" sz="2400"/>
              <a:t> recurrent neural networks (RNNs) </a:t>
            </a:r>
            <a:endParaRPr b="1"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第一個 RNN 為 </a:t>
            </a:r>
            <a:r>
              <a:rPr b="1" lang="zh-TW"/>
              <a:t>Encoder</a:t>
            </a:r>
            <a:r>
              <a:rPr lang="zh-TW"/>
              <a:t>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將一句英文句子以一個向量表示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第二個 RNN 為 </a:t>
            </a:r>
            <a:r>
              <a:rPr b="1" lang="zh-TW"/>
              <a:t>Decoder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根據 Encoder 的資訊遞迴輸出中文翻譯</a:t>
            </a:r>
            <a:endParaRPr baseline="-25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25" y="3571753"/>
            <a:ext cx="6592550" cy="3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(1/2)</a:t>
            </a:r>
            <a:endParaRPr baseline="-25000" sz="14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英文：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subword-nmt 套件將</a:t>
            </a:r>
            <a:r>
              <a:rPr lang="zh-TW"/>
              <a:t> </a:t>
            </a:r>
            <a:r>
              <a:rPr lang="zh-TW" sz="2000"/>
              <a:t>word</a:t>
            </a:r>
            <a:r>
              <a:rPr lang="zh-TW"/>
              <a:t> </a:t>
            </a:r>
            <a:r>
              <a:rPr lang="zh-TW" sz="2000"/>
              <a:t>轉為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建立字典：取出標籤中出現頻率高於定值的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中文：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jieba 將中文句子斷詞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1600"/>
              </a:spcAft>
              <a:buSzPts val="2000"/>
              <a:buChar char="○"/>
            </a:pPr>
            <a:r>
              <a:rPr lang="zh-TW" sz="2000"/>
              <a:t>建立字典：取出標籤中出現頻率高於定值的詞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特殊字元：&lt;PAD&gt;, &lt;BOS&gt;, &lt;EOS&gt;, &lt;UNK&gt;</a:t>
            </a:r>
            <a:r>
              <a:rPr b="1" lang="zh-TW"/>
              <a:t> 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&lt;PAD&gt;  ：無意義，將句子拓展到相同長度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&lt;BOS&gt;  ：Begin of sentence, 開始字元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&lt;EOS&gt;  ：End of sentence, 結尾字元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&lt;UNK&gt; ：沒有出現在字典裡的</a:t>
            </a:r>
            <a:r>
              <a:rPr lang="zh-TW"/>
              <a:t>詞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將字典裡每個 subword (詞) 用一個整數表示，分為英文和中文的字典，方便之後轉為 one-hot vector             </a:t>
            </a:r>
            <a:r>
              <a:rPr b="1"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Attention</a:t>
            </a:r>
            <a:r>
              <a:rPr baseline="-25000" lang="zh-TW"/>
              <a:t>(1/3)</a:t>
            </a:r>
            <a:endParaRPr baseline="-25000" sz="14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取出 Decoder 的隱藏向量與 Encoder 的隱藏向量做運算得到 attention weight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根據 attention weight￼￼ 對 Encoder 的隱藏向量做 weighted sum 得到 attention vector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將 attention vector 傳入 Decoder (相加或接在一起)</a:t>
            </a:r>
            <a:endParaRPr sz="2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662" y="3990100"/>
            <a:ext cx="3416675" cy="2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