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fad0d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fad0d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40.112.21.82:2222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edium.com/@bob800530/python-gaussian-filter-%E6%A6%82%E5%BF%B5%E8%88%87%E5%AF%A6%E4%BD%9C-676aac52ea17" TargetMode="External"/><Relationship Id="rId4" Type="http://schemas.openxmlformats.org/officeDocument/2006/relationships/hyperlink" Target="https://homepages.inf.ed.ac.uk/rbf/HIPR2/median.htm" TargetMode="External"/><Relationship Id="rId5" Type="http://schemas.openxmlformats.org/officeDocument/2006/relationships/hyperlink" Target="https://users.soe.ucsc.edu/~manduchi/Papers/ICCV98.pdf" TargetMode="External"/><Relationship Id="rId6" Type="http://schemas.openxmlformats.org/officeDocument/2006/relationships/hyperlink" Target="https://docs.opencv.org/2.4/modules/imgproc/doc/filter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url.cc/vD3Yr1" TargetMode="External"/><Relationship Id="rId4" Type="http://schemas.openxmlformats.org/officeDocument/2006/relationships/hyperlink" Target="https://reurl.cc/vD3Yr1" TargetMode="External"/><Relationship Id="rId5" Type="http://schemas.openxmlformats.org/officeDocument/2006/relationships/hyperlink" Target="https://reurl.cc/Mv1pnn" TargetMode="External"/><Relationship Id="rId6" Type="http://schemas.openxmlformats.org/officeDocument/2006/relationships/hyperlink" Target="https://reurl.cc/exvR0R" TargetMode="External"/><Relationship Id="rId7" Type="http://schemas.openxmlformats.org/officeDocument/2006/relationships/hyperlink" Target="https://reurl.cc/O17Zlr" TargetMode="External"/><Relationship Id="rId8" Type="http://schemas.openxmlformats.org/officeDocument/2006/relationships/hyperlink" Target="https://bit.ly/39d2x2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ml-2020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412.6572.pdf" TargetMode="External"/><Relationship Id="rId4" Type="http://schemas.openxmlformats.org/officeDocument/2006/relationships/hyperlink" Target="https://arxiv.org/pdf/1611.01236.pdf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4CqX3OfY9aUbhGp4OpdSHLvq2321fUB7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eras.io/applications/" TargetMode="External"/><Relationship Id="rId4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s://github.com/tensorflow/models/tree/master/research/sl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HW6 - Adversarial Attack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JudgeBoi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個人進行，不需組隊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以繳交作業的 GitHub 帳號登入，嚴禁多重帳號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因為 Kaggle 沒有本作業要用的 evaluation metric ，所以本作業使用本課程自行研發的評估平台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霸脫不要亂搞QQ</a:t>
            </a:r>
            <a:r>
              <a:rPr lang="en"/>
              <a:t>，有任何問題請先回報給 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請將 200 張生成的 images 壓縮 </a:t>
            </a:r>
            <a:r>
              <a:rPr lang="en">
                <a:solidFill>
                  <a:srgbClr val="FF0000"/>
                </a:solidFill>
              </a:rPr>
              <a:t>.tgz</a:t>
            </a:r>
            <a:r>
              <a:rPr lang="en"/>
              <a:t> 檔格式上傳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Note: 解壓縮後不能包含資料夾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cd &lt;your output image file&gt;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 -zcvf &lt;compressed file&gt; &lt;all images&gt;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tar -zcvf ../images.tgz *.png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每日上傳上限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次 </a:t>
            </a:r>
            <a:r>
              <a:rPr lang="en">
                <a:solidFill>
                  <a:srgbClr val="FF0000"/>
                </a:solidFill>
              </a:rPr>
              <a:t>(更新時間為每天 00:00:00)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結束前請在 My submission 內選擇一個結果當作最後的結果，</a:t>
            </a:r>
            <a:r>
              <a:rPr lang="en">
                <a:solidFill>
                  <a:srgbClr val="FF0000"/>
                </a:solidFill>
              </a:rPr>
              <a:t>若沒勾選會自動選擇最新上傳的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GitHub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中 hw6-&lt;account&gt; 必須包含（</a:t>
            </a:r>
            <a:r>
              <a:rPr lang="en">
                <a:solidFill>
                  <a:srgbClr val="FF0000"/>
                </a:solidFill>
              </a:rPr>
              <a:t>注意格式</a:t>
            </a:r>
            <a:r>
              <a:rPr lang="en"/>
              <a:t>）：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report.pdf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hw6_fgsm.sh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hw6_best.sh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files (e.g., attack.py)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請不要上傳 dataset 和 output img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如要上傳 model file，請上傳至雲端 (Dropbox, ...)，並在 script 中寫好下載的指令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Bash Usage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</a:t>
            </a:r>
            <a:r>
              <a:rPr lang="en"/>
              <a:t>會以下指令執行程式，</a:t>
            </a:r>
            <a:r>
              <a:rPr lang="en"/>
              <a:t>程式執行時間最多不能超過 </a:t>
            </a:r>
            <a:r>
              <a:rPr b="1" lang="en">
                <a:solidFill>
                  <a:srgbClr val="000000"/>
                </a:solidFill>
              </a:rPr>
              <a:t>300</a:t>
            </a:r>
            <a:r>
              <a:rPr lang="en"/>
              <a:t> 秒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hw6_fgsm.sh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hw6_best.sh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input directory:</a:t>
            </a:r>
            <a:r>
              <a:rPr lang="en" sz="1600"/>
              <a:t>  </a:t>
            </a:r>
            <a:r>
              <a:rPr lang="en" sz="1600"/>
              <a:t>作業提供的 data </a:t>
            </a:r>
            <a:r>
              <a:rPr lang="en" sz="1600"/>
              <a:t>資料夾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img directory: 為 200 張 adversarial output img 之資料夾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bash hw6_fgsm.sh </a:t>
            </a:r>
            <a:r>
              <a:rPr lang="en" sz="1600">
                <a:solidFill>
                  <a:srgbClr val="FF0000"/>
                </a:solidFill>
              </a:rPr>
              <a:t>./data</a:t>
            </a:r>
            <a:r>
              <a:rPr lang="en" sz="1600"/>
              <a:t> ./output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 中的 img 格式如同 input img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</a:t>
            </a:r>
            <a:r>
              <a:rPr lang="en" sz="1600"/>
              <a:t>.,  ./output/000.png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路徑請勿寫死以免導致程式無法執行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Regulations </a:t>
            </a:r>
            <a:endParaRPr sz="14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版本及套件規定請參考</a:t>
            </a:r>
            <a:r>
              <a:rPr lang="en" u="sng">
                <a:solidFill>
                  <a:schemeClr val="hlink"/>
                </a:solidFill>
                <a:hlinkClick r:id="rId3"/>
              </a:rPr>
              <a:t>期初公告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建議不要使用 Keras，它的 pretrained model 在本次作業中不是好的 proxy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不得使用</a:t>
            </a:r>
            <a:r>
              <a:rPr lang="en"/>
              <a:t> cleverhans、deepfool、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adversarial-robustness-toolbox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以及任何現成套件</a:t>
            </a:r>
            <a:r>
              <a:rPr lang="en"/>
              <a:t>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若需使用其它套件，請儘早寄信至助教信箱詢問，並闡明原因。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959900"/>
            <a:ext cx="8605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 高於 simple baseline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L-inf.norm 低於 simple baseline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success rate 高於 strong baseline 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L-inf.norm 低於 strong baseline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Simple baseline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0.310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20.3450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Strong baseline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0.915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9.5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lang="en" sz="1750"/>
              <a:t>(1% bonus) L-inf.norm 低於 strong baseline 的 submission 中的前五名</a:t>
            </a:r>
            <a:endParaRPr sz="175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Evaluation (4% + 1% bonus) </a:t>
            </a:r>
            <a:r>
              <a:rPr lang="en" sz="1400"/>
              <a:t>2/7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請務必隨時保留跑出最佳結果的 code 和結果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hw6_best.sh 執行後產生的 image，evaluation metric 需與 leaderboard 上</a:t>
            </a:r>
            <a:r>
              <a:rPr b="1" lang="en"/>
              <a:t>一致</a:t>
            </a:r>
            <a:r>
              <a:rPr lang="en"/>
              <a:t>，否則 </a:t>
            </a:r>
            <a:r>
              <a:rPr lang="en">
                <a:solidFill>
                  <a:srgbClr val="FF0000"/>
                </a:solidFill>
              </a:rPr>
              <a:t>evaluation 的成績將</a:t>
            </a:r>
            <a:r>
              <a:rPr b="1" lang="en">
                <a:solidFill>
                  <a:srgbClr val="FF0000"/>
                </a:solidFill>
              </a:rPr>
              <a:t>不予計分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Reproduce </a:t>
            </a:r>
            <a:r>
              <a:rPr lang="en" sz="1400"/>
              <a:t>3/7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(2%) 試說明 hw6_best.sh 攻擊的方法，包括使用的 proxy model、方法、參數等。此方法和 FGSM 的差異為何？如何影響你的結果？請完整討論。(依內容完整度給分)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請嘗試不同的 proxy model，依照你的實作的結果來看，背後的 black box 最有可能為哪一個模型？請說明你的觀察和理由。</a:t>
            </a:r>
            <a:endParaRPr strike="sngStrike"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4/7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(6%) </a:t>
            </a:r>
            <a:r>
              <a:rPr lang="en" sz="1400"/>
              <a:t>5/7</a:t>
            </a:r>
            <a:endParaRPr sz="14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(1%) 請以 hw6_best.sh 的方法，visualize 任意</a:t>
            </a:r>
            <a:r>
              <a:rPr lang="en">
                <a:solidFill>
                  <a:srgbClr val="FF0000"/>
                </a:solidFill>
              </a:rPr>
              <a:t>三</a:t>
            </a:r>
            <a:r>
              <a:rPr lang="en"/>
              <a:t>張圖片攻擊前後的機率圖（分別取前三高的機率）。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22" y="2419347"/>
            <a:ext cx="2165950" cy="2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4544" l="7690" r="8246" t="5968"/>
          <a:stretch/>
        </p:blipFill>
        <p:spPr>
          <a:xfrm>
            <a:off x="3533700" y="2099575"/>
            <a:ext cx="4925532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3990900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Dung beetle 74.85%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586325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Cockroach 16.65%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6/7</a:t>
            </a:r>
            <a:endParaRPr sz="1400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(2%) 請將你產生出來的 adversarial img，以任一種 smoothing 的方式實作被動防禦 (passive defense)，觀察是否有效降低模型的誤判的比例。請說明你的方法，附上你</a:t>
            </a:r>
            <a:r>
              <a:rPr lang="en">
                <a:solidFill>
                  <a:srgbClr val="FF0000"/>
                </a:solidFill>
              </a:rPr>
              <a:t>防禦前後</a:t>
            </a:r>
            <a:r>
              <a:rPr lang="en"/>
              <a:t>的 success rate，並簡要說明你的觀察。</a:t>
            </a:r>
            <a:r>
              <a:rPr lang="en">
                <a:solidFill>
                  <a:srgbClr val="FF0000"/>
                </a:solidFill>
              </a:rPr>
              <a:t>另外也請討論此防禦對原始圖片會有什麼影響。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Hint: some methods you may use: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Bilateral filter: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https://reurl.cc/vD3Yr</a:t>
            </a:r>
            <a:r>
              <a:rPr lang="en" u="sng">
                <a:solidFill>
                  <a:schemeClr val="hlink"/>
                </a:solidFill>
                <a:hlinkClick r:id="rId4"/>
              </a:rPr>
              <a:t>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Colab: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https://reurl.cc/Mv1pnn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作業網站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https://reurl.cc/exvR0R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Report: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https://reurl.cc/O17Zlr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https://bit.ly/39d2x2m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或寄信至助教信箱，</a:t>
            </a:r>
            <a:r>
              <a:rPr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並請記得於標題以 [hw6] 註明作業編號。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Todo </a:t>
            </a:r>
            <a:r>
              <a:rPr lang="en" sz="1400"/>
              <a:t>1/3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Gradient Sign Method (FGSM)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any proxy network to attack the black box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non-targeted FGSM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your parameter ε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hw6_fgsm.sh</a:t>
            </a:r>
            <a:endParaRPr sz="16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methods you like to attack the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any methods you prefer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the best performance in hw6_fgsm.sh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your classmates with lower L-inf. Norm and higher success rate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hw6_best.sh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Fast Gradient Sign Method </a:t>
            </a:r>
            <a:r>
              <a:rPr lang="en" sz="1400"/>
              <a:t>2/3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Gradient Sign Method (FGSM)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Explaining and Harnessing Adversarial Examples: </a:t>
            </a: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https://arxiv.org/pdf/1412.6572.pdf</a:t>
            </a:r>
            <a:br>
              <a:rPr lang="en" sz="1200"/>
            </a:br>
            <a:r>
              <a:rPr lang="en" sz="1200"/>
              <a:t>Adversarial Machine Learning at Scale: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https://arxiv.org/pdf/1611.01236.pdf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1930" t="0"/>
          <a:stretch/>
        </p:blipFill>
        <p:spPr>
          <a:xfrm>
            <a:off x="2552700" y="1750875"/>
            <a:ext cx="3960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Evaluation Metrics </a:t>
            </a:r>
            <a:r>
              <a:rPr lang="en" sz="1400"/>
              <a:t>3/3</a:t>
            </a:r>
            <a:endParaRPr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L-inf. norm </a:t>
            </a:r>
            <a:r>
              <a:rPr lang="en"/>
              <a:t>between all input images and adversarial images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0000"/>
                </a:solidFill>
              </a:rPr>
              <a:t>Success rate </a:t>
            </a:r>
            <a:r>
              <a:rPr lang="en"/>
              <a:t>of your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Priority: Success rate &gt; Ave. L-inf. norm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Format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200 張 224 * 224 RGB 影像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000.png - 199.png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categories.csv: 總共 1000 categories (0 - 999)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labels.csv: 每張影像的 info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493" y="1790148"/>
            <a:ext cx="2501238" cy="106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382" y="3197109"/>
            <a:ext cx="7091534" cy="163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Format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本次作業可以使用其他現成 pretrained 模型進行攻擊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可能的模型如下：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VGG-16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ResNet-50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</a:t>
            </a:r>
            <a:r>
              <a:rPr lang="en" sz="1600"/>
              <a:t>Net-101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DenseNet-121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DenseNet-169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reference: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https://keras.io/applications/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https://pytorch.org/docs/stable/torchvision/models.html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https://github.com/tensorflow/models/tree/master/research/slim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