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76" r:id="rId14"/>
    <p:sldId id="268" r:id="rId15"/>
    <p:sldId id="271" r:id="rId16"/>
    <p:sldId id="285" r:id="rId17"/>
    <p:sldId id="278" r:id="rId18"/>
    <p:sldId id="269" r:id="rId19"/>
    <p:sldId id="270" r:id="rId20"/>
    <p:sldId id="275" r:id="rId21"/>
    <p:sldId id="272" r:id="rId22"/>
    <p:sldId id="273" r:id="rId23"/>
    <p:sldId id="274" r:id="rId24"/>
    <p:sldId id="279" r:id="rId25"/>
    <p:sldId id="280" r:id="rId26"/>
    <p:sldId id="283" r:id="rId27"/>
    <p:sldId id="284"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100" d="100"/>
          <a:sy n="100" d="100"/>
        </p:scale>
        <p:origin x="-282"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091D76-7D6B-4329-87D6-57A75302FF42}" type="doc">
      <dgm:prSet loTypeId="urn:microsoft.com/office/officeart/2005/8/layout/process1" loCatId="process" qsTypeId="urn:microsoft.com/office/officeart/2005/8/quickstyle/simple1" qsCatId="simple" csTypeId="urn:microsoft.com/office/officeart/2005/8/colors/accent1_2" csCatId="accent1" phldr="1"/>
      <dgm:spPr/>
    </dgm:pt>
    <dgm:pt modelId="{3F9B4D34-B7C3-4491-AD83-C05E5A2110B0}">
      <dgm:prSet phldrT="[Text]"/>
      <dgm:spPr/>
      <dgm:t>
        <a:bodyPr/>
        <a:lstStyle/>
        <a:p>
          <a:r>
            <a:rPr lang="en-US" dirty="0" smtClean="0">
              <a:solidFill>
                <a:schemeClr val="bg1"/>
              </a:solidFill>
            </a:rPr>
            <a:t>INPUT</a:t>
          </a:r>
          <a:endParaRPr lang="en-US" dirty="0">
            <a:solidFill>
              <a:schemeClr val="bg1"/>
            </a:solidFill>
          </a:endParaRPr>
        </a:p>
      </dgm:t>
    </dgm:pt>
    <dgm:pt modelId="{3BB4A8DF-16BC-46D1-B8A6-B9E7689EFB39}" type="parTrans" cxnId="{B57C5DCA-911D-4E3C-A17A-6E276BB105FA}">
      <dgm:prSet/>
      <dgm:spPr/>
      <dgm:t>
        <a:bodyPr/>
        <a:lstStyle/>
        <a:p>
          <a:endParaRPr lang="en-US">
            <a:solidFill>
              <a:srgbClr val="FF0000"/>
            </a:solidFill>
          </a:endParaRPr>
        </a:p>
      </dgm:t>
    </dgm:pt>
    <dgm:pt modelId="{E9DFA001-5307-4576-BEBF-1A844DACEA3A}" type="sibTrans" cxnId="{B57C5DCA-911D-4E3C-A17A-6E276BB105FA}">
      <dgm:prSet/>
      <dgm:spPr/>
      <dgm:t>
        <a:bodyPr/>
        <a:lstStyle/>
        <a:p>
          <a:endParaRPr lang="en-US">
            <a:solidFill>
              <a:srgbClr val="FF0000"/>
            </a:solidFill>
          </a:endParaRPr>
        </a:p>
      </dgm:t>
    </dgm:pt>
    <dgm:pt modelId="{E249614E-0EDC-46B1-8E1C-1CE2DFBD1A47}">
      <dgm:prSet phldrT="[Text]"/>
      <dgm:spPr/>
      <dgm:t>
        <a:bodyPr/>
        <a:lstStyle/>
        <a:p>
          <a:r>
            <a:rPr lang="en-US" dirty="0" smtClean="0">
              <a:solidFill>
                <a:schemeClr val="bg1"/>
              </a:solidFill>
            </a:rPr>
            <a:t>PROCESS</a:t>
          </a:r>
          <a:endParaRPr lang="en-US" dirty="0">
            <a:solidFill>
              <a:schemeClr val="bg1"/>
            </a:solidFill>
          </a:endParaRPr>
        </a:p>
      </dgm:t>
    </dgm:pt>
    <dgm:pt modelId="{895C45A2-ACA5-4F35-A236-9994BEC9913F}" type="parTrans" cxnId="{2EEB7905-0CB7-4494-9D7E-299E0DFFDAF7}">
      <dgm:prSet/>
      <dgm:spPr/>
      <dgm:t>
        <a:bodyPr/>
        <a:lstStyle/>
        <a:p>
          <a:endParaRPr lang="en-US">
            <a:solidFill>
              <a:srgbClr val="FF0000"/>
            </a:solidFill>
          </a:endParaRPr>
        </a:p>
      </dgm:t>
    </dgm:pt>
    <dgm:pt modelId="{D1CED7C0-D67D-48D8-84E6-E0A62E74DC8D}" type="sibTrans" cxnId="{2EEB7905-0CB7-4494-9D7E-299E0DFFDAF7}">
      <dgm:prSet/>
      <dgm:spPr/>
      <dgm:t>
        <a:bodyPr/>
        <a:lstStyle/>
        <a:p>
          <a:endParaRPr lang="en-US">
            <a:solidFill>
              <a:srgbClr val="FF0000"/>
            </a:solidFill>
          </a:endParaRPr>
        </a:p>
      </dgm:t>
    </dgm:pt>
    <dgm:pt modelId="{88A2F9FA-7B19-46D2-8CD9-75C03345FA72}">
      <dgm:prSet phldrT="[Text]"/>
      <dgm:spPr/>
      <dgm:t>
        <a:bodyPr/>
        <a:lstStyle/>
        <a:p>
          <a:r>
            <a:rPr lang="en-US" dirty="0" smtClean="0">
              <a:solidFill>
                <a:schemeClr val="bg1"/>
              </a:solidFill>
            </a:rPr>
            <a:t>OUTPUT</a:t>
          </a:r>
          <a:endParaRPr lang="en-US" dirty="0">
            <a:solidFill>
              <a:schemeClr val="bg1"/>
            </a:solidFill>
          </a:endParaRPr>
        </a:p>
      </dgm:t>
    </dgm:pt>
    <dgm:pt modelId="{6506BF85-8A2A-47C3-8271-01BC34A8A120}" type="parTrans" cxnId="{3CFDDF8A-9BC2-4872-9EA8-56532F0AE0CA}">
      <dgm:prSet/>
      <dgm:spPr/>
      <dgm:t>
        <a:bodyPr/>
        <a:lstStyle/>
        <a:p>
          <a:endParaRPr lang="en-US">
            <a:solidFill>
              <a:srgbClr val="FF0000"/>
            </a:solidFill>
          </a:endParaRPr>
        </a:p>
      </dgm:t>
    </dgm:pt>
    <dgm:pt modelId="{8B725262-7627-4273-BBBE-E70E8E935B26}" type="sibTrans" cxnId="{3CFDDF8A-9BC2-4872-9EA8-56532F0AE0CA}">
      <dgm:prSet/>
      <dgm:spPr/>
      <dgm:t>
        <a:bodyPr/>
        <a:lstStyle/>
        <a:p>
          <a:endParaRPr lang="en-US">
            <a:solidFill>
              <a:srgbClr val="FF0000"/>
            </a:solidFill>
          </a:endParaRPr>
        </a:p>
      </dgm:t>
    </dgm:pt>
    <dgm:pt modelId="{170D9FF6-5EA5-4A1E-A18F-069EDDF01E13}" type="pres">
      <dgm:prSet presAssocID="{2E091D76-7D6B-4329-87D6-57A75302FF42}" presName="Name0" presStyleCnt="0">
        <dgm:presLayoutVars>
          <dgm:dir/>
          <dgm:resizeHandles val="exact"/>
        </dgm:presLayoutVars>
      </dgm:prSet>
      <dgm:spPr/>
    </dgm:pt>
    <dgm:pt modelId="{AF4619C2-1857-4DC9-AAC9-E631F595909C}" type="pres">
      <dgm:prSet presAssocID="{3F9B4D34-B7C3-4491-AD83-C05E5A2110B0}" presName="node" presStyleLbl="node1" presStyleIdx="0" presStyleCnt="3">
        <dgm:presLayoutVars>
          <dgm:bulletEnabled val="1"/>
        </dgm:presLayoutVars>
      </dgm:prSet>
      <dgm:spPr/>
      <dgm:t>
        <a:bodyPr/>
        <a:lstStyle/>
        <a:p>
          <a:endParaRPr lang="en-US"/>
        </a:p>
      </dgm:t>
    </dgm:pt>
    <dgm:pt modelId="{471C26B5-8FE4-4CAB-8CF3-AE072D62AA58}" type="pres">
      <dgm:prSet presAssocID="{E9DFA001-5307-4576-BEBF-1A844DACEA3A}" presName="sibTrans" presStyleLbl="sibTrans2D1" presStyleIdx="0" presStyleCnt="2"/>
      <dgm:spPr/>
      <dgm:t>
        <a:bodyPr/>
        <a:lstStyle/>
        <a:p>
          <a:endParaRPr lang="en-US"/>
        </a:p>
      </dgm:t>
    </dgm:pt>
    <dgm:pt modelId="{BFBE84B6-4C5E-4374-BC86-4D129BFBD084}" type="pres">
      <dgm:prSet presAssocID="{E9DFA001-5307-4576-BEBF-1A844DACEA3A}" presName="connectorText" presStyleLbl="sibTrans2D1" presStyleIdx="0" presStyleCnt="2"/>
      <dgm:spPr/>
      <dgm:t>
        <a:bodyPr/>
        <a:lstStyle/>
        <a:p>
          <a:endParaRPr lang="en-US"/>
        </a:p>
      </dgm:t>
    </dgm:pt>
    <dgm:pt modelId="{323E3155-6CAD-4602-A05B-AD68C0252294}" type="pres">
      <dgm:prSet presAssocID="{E249614E-0EDC-46B1-8E1C-1CE2DFBD1A47}" presName="node" presStyleLbl="node1" presStyleIdx="1" presStyleCnt="3">
        <dgm:presLayoutVars>
          <dgm:bulletEnabled val="1"/>
        </dgm:presLayoutVars>
      </dgm:prSet>
      <dgm:spPr/>
      <dgm:t>
        <a:bodyPr/>
        <a:lstStyle/>
        <a:p>
          <a:endParaRPr lang="en-US"/>
        </a:p>
      </dgm:t>
    </dgm:pt>
    <dgm:pt modelId="{589A003F-C709-4440-A24E-EE7BF214F6AE}" type="pres">
      <dgm:prSet presAssocID="{D1CED7C0-D67D-48D8-84E6-E0A62E74DC8D}" presName="sibTrans" presStyleLbl="sibTrans2D1" presStyleIdx="1" presStyleCnt="2"/>
      <dgm:spPr/>
      <dgm:t>
        <a:bodyPr/>
        <a:lstStyle/>
        <a:p>
          <a:endParaRPr lang="en-US"/>
        </a:p>
      </dgm:t>
    </dgm:pt>
    <dgm:pt modelId="{58992EB3-EFFD-4DB8-8B82-A7F61B716A0F}" type="pres">
      <dgm:prSet presAssocID="{D1CED7C0-D67D-48D8-84E6-E0A62E74DC8D}" presName="connectorText" presStyleLbl="sibTrans2D1" presStyleIdx="1" presStyleCnt="2"/>
      <dgm:spPr/>
      <dgm:t>
        <a:bodyPr/>
        <a:lstStyle/>
        <a:p>
          <a:endParaRPr lang="en-US"/>
        </a:p>
      </dgm:t>
    </dgm:pt>
    <dgm:pt modelId="{ACA44B64-2B08-465E-9949-B9C5DF9C1521}" type="pres">
      <dgm:prSet presAssocID="{88A2F9FA-7B19-46D2-8CD9-75C03345FA72}" presName="node" presStyleLbl="node1" presStyleIdx="2" presStyleCnt="3">
        <dgm:presLayoutVars>
          <dgm:bulletEnabled val="1"/>
        </dgm:presLayoutVars>
      </dgm:prSet>
      <dgm:spPr/>
      <dgm:t>
        <a:bodyPr/>
        <a:lstStyle/>
        <a:p>
          <a:endParaRPr lang="en-US"/>
        </a:p>
      </dgm:t>
    </dgm:pt>
  </dgm:ptLst>
  <dgm:cxnLst>
    <dgm:cxn modelId="{3DCEF050-A4E9-4A77-9F5D-6032C0814CC9}" type="presOf" srcId="{2E091D76-7D6B-4329-87D6-57A75302FF42}" destId="{170D9FF6-5EA5-4A1E-A18F-069EDDF01E13}" srcOrd="0" destOrd="0" presId="urn:microsoft.com/office/officeart/2005/8/layout/process1"/>
    <dgm:cxn modelId="{3679B80A-13DD-4D2A-83AB-14826D7DA453}" type="presOf" srcId="{D1CED7C0-D67D-48D8-84E6-E0A62E74DC8D}" destId="{58992EB3-EFFD-4DB8-8B82-A7F61B716A0F}" srcOrd="1" destOrd="0" presId="urn:microsoft.com/office/officeart/2005/8/layout/process1"/>
    <dgm:cxn modelId="{84452162-78ED-4AFF-A1D4-329D3433EB24}" type="presOf" srcId="{3F9B4D34-B7C3-4491-AD83-C05E5A2110B0}" destId="{AF4619C2-1857-4DC9-AAC9-E631F595909C}" srcOrd="0" destOrd="0" presId="urn:microsoft.com/office/officeart/2005/8/layout/process1"/>
    <dgm:cxn modelId="{FDA5FA13-90F6-4F68-93E4-022B870C6891}" type="presOf" srcId="{D1CED7C0-D67D-48D8-84E6-E0A62E74DC8D}" destId="{589A003F-C709-4440-A24E-EE7BF214F6AE}" srcOrd="0" destOrd="0" presId="urn:microsoft.com/office/officeart/2005/8/layout/process1"/>
    <dgm:cxn modelId="{D0582C4E-D4B6-485F-A9D5-C7C04906C74E}" type="presOf" srcId="{E9DFA001-5307-4576-BEBF-1A844DACEA3A}" destId="{BFBE84B6-4C5E-4374-BC86-4D129BFBD084}" srcOrd="1" destOrd="0" presId="urn:microsoft.com/office/officeart/2005/8/layout/process1"/>
    <dgm:cxn modelId="{2EEB7905-0CB7-4494-9D7E-299E0DFFDAF7}" srcId="{2E091D76-7D6B-4329-87D6-57A75302FF42}" destId="{E249614E-0EDC-46B1-8E1C-1CE2DFBD1A47}" srcOrd="1" destOrd="0" parTransId="{895C45A2-ACA5-4F35-A236-9994BEC9913F}" sibTransId="{D1CED7C0-D67D-48D8-84E6-E0A62E74DC8D}"/>
    <dgm:cxn modelId="{B57C5DCA-911D-4E3C-A17A-6E276BB105FA}" srcId="{2E091D76-7D6B-4329-87D6-57A75302FF42}" destId="{3F9B4D34-B7C3-4491-AD83-C05E5A2110B0}" srcOrd="0" destOrd="0" parTransId="{3BB4A8DF-16BC-46D1-B8A6-B9E7689EFB39}" sibTransId="{E9DFA001-5307-4576-BEBF-1A844DACEA3A}"/>
    <dgm:cxn modelId="{3CFDDF8A-9BC2-4872-9EA8-56532F0AE0CA}" srcId="{2E091D76-7D6B-4329-87D6-57A75302FF42}" destId="{88A2F9FA-7B19-46D2-8CD9-75C03345FA72}" srcOrd="2" destOrd="0" parTransId="{6506BF85-8A2A-47C3-8271-01BC34A8A120}" sibTransId="{8B725262-7627-4273-BBBE-E70E8E935B26}"/>
    <dgm:cxn modelId="{EBC54949-8CF8-44B8-8DD6-447D11EC6D8A}" type="presOf" srcId="{88A2F9FA-7B19-46D2-8CD9-75C03345FA72}" destId="{ACA44B64-2B08-465E-9949-B9C5DF9C1521}" srcOrd="0" destOrd="0" presId="urn:microsoft.com/office/officeart/2005/8/layout/process1"/>
    <dgm:cxn modelId="{7A8E1CEC-7120-4F8D-A5DD-CD3A08E7C3C2}" type="presOf" srcId="{E249614E-0EDC-46B1-8E1C-1CE2DFBD1A47}" destId="{323E3155-6CAD-4602-A05B-AD68C0252294}" srcOrd="0" destOrd="0" presId="urn:microsoft.com/office/officeart/2005/8/layout/process1"/>
    <dgm:cxn modelId="{D3A96EDE-5678-40E0-9660-B704B111FB95}" type="presOf" srcId="{E9DFA001-5307-4576-BEBF-1A844DACEA3A}" destId="{471C26B5-8FE4-4CAB-8CF3-AE072D62AA58}" srcOrd="0" destOrd="0" presId="urn:microsoft.com/office/officeart/2005/8/layout/process1"/>
    <dgm:cxn modelId="{9FB0E83A-6A8C-40C8-9407-7011762713A0}" type="presParOf" srcId="{170D9FF6-5EA5-4A1E-A18F-069EDDF01E13}" destId="{AF4619C2-1857-4DC9-AAC9-E631F595909C}" srcOrd="0" destOrd="0" presId="urn:microsoft.com/office/officeart/2005/8/layout/process1"/>
    <dgm:cxn modelId="{C94CD5BF-10C2-415B-8C46-01CE01E19918}" type="presParOf" srcId="{170D9FF6-5EA5-4A1E-A18F-069EDDF01E13}" destId="{471C26B5-8FE4-4CAB-8CF3-AE072D62AA58}" srcOrd="1" destOrd="0" presId="urn:microsoft.com/office/officeart/2005/8/layout/process1"/>
    <dgm:cxn modelId="{C2FABE6A-1CCE-49C1-90F4-393B3ED000A3}" type="presParOf" srcId="{471C26B5-8FE4-4CAB-8CF3-AE072D62AA58}" destId="{BFBE84B6-4C5E-4374-BC86-4D129BFBD084}" srcOrd="0" destOrd="0" presId="urn:microsoft.com/office/officeart/2005/8/layout/process1"/>
    <dgm:cxn modelId="{1ADA9FC0-B09F-4B62-A6CE-A5609E938026}" type="presParOf" srcId="{170D9FF6-5EA5-4A1E-A18F-069EDDF01E13}" destId="{323E3155-6CAD-4602-A05B-AD68C0252294}" srcOrd="2" destOrd="0" presId="urn:microsoft.com/office/officeart/2005/8/layout/process1"/>
    <dgm:cxn modelId="{5977D045-145D-4F1C-ABA7-1ACEF03E4F16}" type="presParOf" srcId="{170D9FF6-5EA5-4A1E-A18F-069EDDF01E13}" destId="{589A003F-C709-4440-A24E-EE7BF214F6AE}" srcOrd="3" destOrd="0" presId="urn:microsoft.com/office/officeart/2005/8/layout/process1"/>
    <dgm:cxn modelId="{C2799277-C921-4197-B5DD-22ACBD45C0D8}" type="presParOf" srcId="{589A003F-C709-4440-A24E-EE7BF214F6AE}" destId="{58992EB3-EFFD-4DB8-8B82-A7F61B716A0F}" srcOrd="0" destOrd="0" presId="urn:microsoft.com/office/officeart/2005/8/layout/process1"/>
    <dgm:cxn modelId="{B7BE95C3-103F-470C-BE72-17481F988BC4}" type="presParOf" srcId="{170D9FF6-5EA5-4A1E-A18F-069EDDF01E13}" destId="{ACA44B64-2B08-465E-9949-B9C5DF9C152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8D3D4-4131-45E9-8EF5-016E017E3BF4}" type="doc">
      <dgm:prSet loTypeId="urn:microsoft.com/office/officeart/2005/8/layout/pyramid1" loCatId="pyramid" qsTypeId="urn:microsoft.com/office/officeart/2005/8/quickstyle/simple1" qsCatId="simple" csTypeId="urn:microsoft.com/office/officeart/2005/8/colors/accent1_2" csCatId="accent1" phldr="1"/>
      <dgm:spPr/>
    </dgm:pt>
    <dgm:pt modelId="{77662429-1951-43CE-8EA5-516B52B2DEE8}">
      <dgm:prSet phldrT="[Text]"/>
      <dgm:spPr/>
      <dgm:t>
        <a:bodyPr/>
        <a:lstStyle/>
        <a:p>
          <a:r>
            <a:rPr lang="en-US" dirty="0" smtClean="0">
              <a:solidFill>
                <a:schemeClr val="bg1"/>
              </a:solidFill>
            </a:rPr>
            <a:t>ESS</a:t>
          </a:r>
        </a:p>
        <a:p>
          <a:r>
            <a:rPr lang="en-US" dirty="0" smtClean="0">
              <a:solidFill>
                <a:schemeClr val="bg1"/>
              </a:solidFill>
            </a:rPr>
            <a:t>GDSS</a:t>
          </a:r>
        </a:p>
        <a:p>
          <a:r>
            <a:rPr lang="en-US" dirty="0" smtClean="0">
              <a:solidFill>
                <a:schemeClr val="bg1"/>
              </a:solidFill>
            </a:rPr>
            <a:t>CSCWS</a:t>
          </a:r>
          <a:endParaRPr lang="en-US" dirty="0">
            <a:solidFill>
              <a:schemeClr val="bg1"/>
            </a:solidFill>
          </a:endParaRPr>
        </a:p>
      </dgm:t>
    </dgm:pt>
    <dgm:pt modelId="{07997520-E056-4E98-999D-E547522A7C24}" type="parTrans" cxnId="{8101C0E3-1FDD-4A4B-954C-5190D3AA7555}">
      <dgm:prSet/>
      <dgm:spPr/>
      <dgm:t>
        <a:bodyPr/>
        <a:lstStyle/>
        <a:p>
          <a:endParaRPr lang="en-US"/>
        </a:p>
      </dgm:t>
    </dgm:pt>
    <dgm:pt modelId="{9BFED39C-4370-4183-833B-146AF37A8397}" type="sibTrans" cxnId="{8101C0E3-1FDD-4A4B-954C-5190D3AA7555}">
      <dgm:prSet/>
      <dgm:spPr/>
      <dgm:t>
        <a:bodyPr/>
        <a:lstStyle/>
        <a:p>
          <a:endParaRPr lang="en-US"/>
        </a:p>
      </dgm:t>
    </dgm:pt>
    <dgm:pt modelId="{D256EF9F-2988-4A2B-B7C7-403132861AFD}">
      <dgm:prSet phldrT="[Text]"/>
      <dgm:spPr/>
      <dgm:t>
        <a:bodyPr/>
        <a:lstStyle/>
        <a:p>
          <a:r>
            <a:rPr lang="en-US" dirty="0" smtClean="0">
              <a:solidFill>
                <a:schemeClr val="bg1"/>
              </a:solidFill>
            </a:rPr>
            <a:t>Expert Systems</a:t>
          </a:r>
        </a:p>
        <a:p>
          <a:r>
            <a:rPr lang="en-US" dirty="0" smtClean="0">
              <a:solidFill>
                <a:schemeClr val="bg1"/>
              </a:solidFill>
            </a:rPr>
            <a:t>Decision Support Systems</a:t>
          </a:r>
        </a:p>
        <a:p>
          <a:r>
            <a:rPr lang="en-US" dirty="0" smtClean="0">
              <a:solidFill>
                <a:schemeClr val="bg1"/>
              </a:solidFill>
            </a:rPr>
            <a:t>Management Info Systems</a:t>
          </a:r>
          <a:endParaRPr lang="en-US" dirty="0">
            <a:solidFill>
              <a:schemeClr val="bg1"/>
            </a:solidFill>
          </a:endParaRPr>
        </a:p>
      </dgm:t>
    </dgm:pt>
    <dgm:pt modelId="{558CF7EF-363F-4278-8575-2BD23D56CFF4}" type="parTrans" cxnId="{4E273348-005F-4AD5-A4B4-98B4DCC089C2}">
      <dgm:prSet/>
      <dgm:spPr/>
      <dgm:t>
        <a:bodyPr/>
        <a:lstStyle/>
        <a:p>
          <a:endParaRPr lang="en-US"/>
        </a:p>
      </dgm:t>
    </dgm:pt>
    <dgm:pt modelId="{31C1304D-10C7-4291-8CA0-6508F4E9FBFC}" type="sibTrans" cxnId="{4E273348-005F-4AD5-A4B4-98B4DCC089C2}">
      <dgm:prSet/>
      <dgm:spPr/>
      <dgm:t>
        <a:bodyPr/>
        <a:lstStyle/>
        <a:p>
          <a:endParaRPr lang="en-US"/>
        </a:p>
      </dgm:t>
    </dgm:pt>
    <dgm:pt modelId="{C65106B1-353E-48C1-9976-064A98C2AF1D}">
      <dgm:prSet phldrT="[Text]"/>
      <dgm:spPr/>
      <dgm:t>
        <a:bodyPr/>
        <a:lstStyle/>
        <a:p>
          <a:pPr>
            <a:lnSpc>
              <a:spcPct val="100000"/>
            </a:lnSpc>
          </a:pPr>
          <a:r>
            <a:rPr lang="en-US" dirty="0" smtClean="0">
              <a:solidFill>
                <a:schemeClr val="bg1"/>
              </a:solidFill>
            </a:rPr>
            <a:t>Knowledge Work Systems</a:t>
          </a:r>
        </a:p>
        <a:p>
          <a:pPr>
            <a:lnSpc>
              <a:spcPct val="100000"/>
            </a:lnSpc>
          </a:pPr>
          <a:r>
            <a:rPr lang="en-US" dirty="0" smtClean="0">
              <a:solidFill>
                <a:schemeClr val="bg1"/>
              </a:solidFill>
            </a:rPr>
            <a:t>Office Automation Systems</a:t>
          </a:r>
          <a:endParaRPr lang="en-US" dirty="0">
            <a:solidFill>
              <a:schemeClr val="bg1"/>
            </a:solidFill>
          </a:endParaRPr>
        </a:p>
      </dgm:t>
    </dgm:pt>
    <dgm:pt modelId="{F15F6ED0-D2C9-4082-9652-8E64E64AEEE6}" type="parTrans" cxnId="{605A64EA-BD4D-45C9-A1B1-A021D41B1A1D}">
      <dgm:prSet/>
      <dgm:spPr/>
      <dgm:t>
        <a:bodyPr/>
        <a:lstStyle/>
        <a:p>
          <a:endParaRPr lang="en-US"/>
        </a:p>
      </dgm:t>
    </dgm:pt>
    <dgm:pt modelId="{3F6250F4-FE14-4906-BEFF-7C3E3E50E2C5}" type="sibTrans" cxnId="{605A64EA-BD4D-45C9-A1B1-A021D41B1A1D}">
      <dgm:prSet/>
      <dgm:spPr/>
      <dgm:t>
        <a:bodyPr/>
        <a:lstStyle/>
        <a:p>
          <a:endParaRPr lang="en-US"/>
        </a:p>
      </dgm:t>
    </dgm:pt>
    <dgm:pt modelId="{D8847CEC-CD09-4A09-8B6B-5337FBB4EAE6}" type="pres">
      <dgm:prSet presAssocID="{F808D3D4-4131-45E9-8EF5-016E017E3BF4}" presName="Name0" presStyleCnt="0">
        <dgm:presLayoutVars>
          <dgm:dir/>
          <dgm:animLvl val="lvl"/>
          <dgm:resizeHandles val="exact"/>
        </dgm:presLayoutVars>
      </dgm:prSet>
      <dgm:spPr/>
    </dgm:pt>
    <dgm:pt modelId="{22008767-3B9B-4794-A845-A789C027ECA2}" type="pres">
      <dgm:prSet presAssocID="{77662429-1951-43CE-8EA5-516B52B2DEE8}" presName="Name8" presStyleCnt="0"/>
      <dgm:spPr/>
    </dgm:pt>
    <dgm:pt modelId="{1E94C1C5-BCB1-4823-AF6F-F763A1F6C178}" type="pres">
      <dgm:prSet presAssocID="{77662429-1951-43CE-8EA5-516B52B2DEE8}" presName="level" presStyleLbl="node1" presStyleIdx="0" presStyleCnt="3">
        <dgm:presLayoutVars>
          <dgm:chMax val="1"/>
          <dgm:bulletEnabled val="1"/>
        </dgm:presLayoutVars>
      </dgm:prSet>
      <dgm:spPr/>
      <dgm:t>
        <a:bodyPr/>
        <a:lstStyle/>
        <a:p>
          <a:endParaRPr lang="en-US"/>
        </a:p>
      </dgm:t>
    </dgm:pt>
    <dgm:pt modelId="{C8EE5337-FCEB-4B74-9D57-44A574896311}" type="pres">
      <dgm:prSet presAssocID="{77662429-1951-43CE-8EA5-516B52B2DEE8}" presName="levelTx" presStyleLbl="revTx" presStyleIdx="0" presStyleCnt="0">
        <dgm:presLayoutVars>
          <dgm:chMax val="1"/>
          <dgm:bulletEnabled val="1"/>
        </dgm:presLayoutVars>
      </dgm:prSet>
      <dgm:spPr/>
      <dgm:t>
        <a:bodyPr/>
        <a:lstStyle/>
        <a:p>
          <a:endParaRPr lang="en-US"/>
        </a:p>
      </dgm:t>
    </dgm:pt>
    <dgm:pt modelId="{210AF327-42FF-4E40-980B-3A94358D0267}" type="pres">
      <dgm:prSet presAssocID="{D256EF9F-2988-4A2B-B7C7-403132861AFD}" presName="Name8" presStyleCnt="0"/>
      <dgm:spPr/>
    </dgm:pt>
    <dgm:pt modelId="{78A74FBD-4DC8-45A9-BE95-3FA0A9292F06}" type="pres">
      <dgm:prSet presAssocID="{D256EF9F-2988-4A2B-B7C7-403132861AFD}" presName="level" presStyleLbl="node1" presStyleIdx="1" presStyleCnt="3">
        <dgm:presLayoutVars>
          <dgm:chMax val="1"/>
          <dgm:bulletEnabled val="1"/>
        </dgm:presLayoutVars>
      </dgm:prSet>
      <dgm:spPr/>
      <dgm:t>
        <a:bodyPr/>
        <a:lstStyle/>
        <a:p>
          <a:endParaRPr lang="en-US"/>
        </a:p>
      </dgm:t>
    </dgm:pt>
    <dgm:pt modelId="{A4D18B49-874B-489F-A562-E01D0D494F40}" type="pres">
      <dgm:prSet presAssocID="{D256EF9F-2988-4A2B-B7C7-403132861AFD}" presName="levelTx" presStyleLbl="revTx" presStyleIdx="0" presStyleCnt="0">
        <dgm:presLayoutVars>
          <dgm:chMax val="1"/>
          <dgm:bulletEnabled val="1"/>
        </dgm:presLayoutVars>
      </dgm:prSet>
      <dgm:spPr/>
      <dgm:t>
        <a:bodyPr/>
        <a:lstStyle/>
        <a:p>
          <a:endParaRPr lang="en-US"/>
        </a:p>
      </dgm:t>
    </dgm:pt>
    <dgm:pt modelId="{77369846-4CA3-491B-93D8-1C50962BCE6A}" type="pres">
      <dgm:prSet presAssocID="{C65106B1-353E-48C1-9976-064A98C2AF1D}" presName="Name8" presStyleCnt="0"/>
      <dgm:spPr/>
    </dgm:pt>
    <dgm:pt modelId="{047C7782-5993-450C-AA1D-2F515FB8E171}" type="pres">
      <dgm:prSet presAssocID="{C65106B1-353E-48C1-9976-064A98C2AF1D}" presName="level" presStyleLbl="node1" presStyleIdx="2" presStyleCnt="3" custLinFactNeighborX="-926" custLinFactNeighborY="2034">
        <dgm:presLayoutVars>
          <dgm:chMax val="1"/>
          <dgm:bulletEnabled val="1"/>
        </dgm:presLayoutVars>
      </dgm:prSet>
      <dgm:spPr/>
      <dgm:t>
        <a:bodyPr/>
        <a:lstStyle/>
        <a:p>
          <a:endParaRPr lang="en-US"/>
        </a:p>
      </dgm:t>
    </dgm:pt>
    <dgm:pt modelId="{A2EF3496-8517-4031-89DE-306DB440CAAE}" type="pres">
      <dgm:prSet presAssocID="{C65106B1-353E-48C1-9976-064A98C2AF1D}" presName="levelTx" presStyleLbl="revTx" presStyleIdx="0" presStyleCnt="0">
        <dgm:presLayoutVars>
          <dgm:chMax val="1"/>
          <dgm:bulletEnabled val="1"/>
        </dgm:presLayoutVars>
      </dgm:prSet>
      <dgm:spPr/>
      <dgm:t>
        <a:bodyPr/>
        <a:lstStyle/>
        <a:p>
          <a:endParaRPr lang="en-US"/>
        </a:p>
      </dgm:t>
    </dgm:pt>
  </dgm:ptLst>
  <dgm:cxnLst>
    <dgm:cxn modelId="{70EBA724-18EF-4AFF-B163-87C21E11C6CE}" type="presOf" srcId="{D256EF9F-2988-4A2B-B7C7-403132861AFD}" destId="{78A74FBD-4DC8-45A9-BE95-3FA0A9292F06}" srcOrd="0" destOrd="0" presId="urn:microsoft.com/office/officeart/2005/8/layout/pyramid1"/>
    <dgm:cxn modelId="{205289D0-E22C-41E8-818D-7449E939D76D}" type="presOf" srcId="{D256EF9F-2988-4A2B-B7C7-403132861AFD}" destId="{A4D18B49-874B-489F-A562-E01D0D494F40}" srcOrd="1" destOrd="0" presId="urn:microsoft.com/office/officeart/2005/8/layout/pyramid1"/>
    <dgm:cxn modelId="{605A64EA-BD4D-45C9-A1B1-A021D41B1A1D}" srcId="{F808D3D4-4131-45E9-8EF5-016E017E3BF4}" destId="{C65106B1-353E-48C1-9976-064A98C2AF1D}" srcOrd="2" destOrd="0" parTransId="{F15F6ED0-D2C9-4082-9652-8E64E64AEEE6}" sibTransId="{3F6250F4-FE14-4906-BEFF-7C3E3E50E2C5}"/>
    <dgm:cxn modelId="{4E273348-005F-4AD5-A4B4-98B4DCC089C2}" srcId="{F808D3D4-4131-45E9-8EF5-016E017E3BF4}" destId="{D256EF9F-2988-4A2B-B7C7-403132861AFD}" srcOrd="1" destOrd="0" parTransId="{558CF7EF-363F-4278-8575-2BD23D56CFF4}" sibTransId="{31C1304D-10C7-4291-8CA0-6508F4E9FBFC}"/>
    <dgm:cxn modelId="{8101C0E3-1FDD-4A4B-954C-5190D3AA7555}" srcId="{F808D3D4-4131-45E9-8EF5-016E017E3BF4}" destId="{77662429-1951-43CE-8EA5-516B52B2DEE8}" srcOrd="0" destOrd="0" parTransId="{07997520-E056-4E98-999D-E547522A7C24}" sibTransId="{9BFED39C-4370-4183-833B-146AF37A8397}"/>
    <dgm:cxn modelId="{D098C1D9-B96B-488B-AFB1-DA5432ABBD69}" type="presOf" srcId="{77662429-1951-43CE-8EA5-516B52B2DEE8}" destId="{C8EE5337-FCEB-4B74-9D57-44A574896311}" srcOrd="1" destOrd="0" presId="urn:microsoft.com/office/officeart/2005/8/layout/pyramid1"/>
    <dgm:cxn modelId="{C0AF9F3B-163E-4D54-9438-D3812481FCC2}" type="presOf" srcId="{C65106B1-353E-48C1-9976-064A98C2AF1D}" destId="{A2EF3496-8517-4031-89DE-306DB440CAAE}" srcOrd="1" destOrd="0" presId="urn:microsoft.com/office/officeart/2005/8/layout/pyramid1"/>
    <dgm:cxn modelId="{5580ECC3-EE0E-4823-B4C6-03621C028963}" type="presOf" srcId="{F808D3D4-4131-45E9-8EF5-016E017E3BF4}" destId="{D8847CEC-CD09-4A09-8B6B-5337FBB4EAE6}" srcOrd="0" destOrd="0" presId="urn:microsoft.com/office/officeart/2005/8/layout/pyramid1"/>
    <dgm:cxn modelId="{E209E03D-5D85-475E-A9D8-2E2E9B8F7C80}" type="presOf" srcId="{77662429-1951-43CE-8EA5-516B52B2DEE8}" destId="{1E94C1C5-BCB1-4823-AF6F-F763A1F6C178}" srcOrd="0" destOrd="0" presId="urn:microsoft.com/office/officeart/2005/8/layout/pyramid1"/>
    <dgm:cxn modelId="{5E7F2591-07EE-4E1D-AF12-134F1A682DC3}" type="presOf" srcId="{C65106B1-353E-48C1-9976-064A98C2AF1D}" destId="{047C7782-5993-450C-AA1D-2F515FB8E171}" srcOrd="0" destOrd="0" presId="urn:microsoft.com/office/officeart/2005/8/layout/pyramid1"/>
    <dgm:cxn modelId="{2DAF5825-23B9-4FA4-8FD9-DBFB8C124B21}" type="presParOf" srcId="{D8847CEC-CD09-4A09-8B6B-5337FBB4EAE6}" destId="{22008767-3B9B-4794-A845-A789C027ECA2}" srcOrd="0" destOrd="0" presId="urn:microsoft.com/office/officeart/2005/8/layout/pyramid1"/>
    <dgm:cxn modelId="{8AEEBA52-1CDC-4D72-85C3-E8A4D7EC4E03}" type="presParOf" srcId="{22008767-3B9B-4794-A845-A789C027ECA2}" destId="{1E94C1C5-BCB1-4823-AF6F-F763A1F6C178}" srcOrd="0" destOrd="0" presId="urn:microsoft.com/office/officeart/2005/8/layout/pyramid1"/>
    <dgm:cxn modelId="{80CA24A7-B8BD-4A2C-AE3D-FC8DEF4E11E9}" type="presParOf" srcId="{22008767-3B9B-4794-A845-A789C027ECA2}" destId="{C8EE5337-FCEB-4B74-9D57-44A574896311}" srcOrd="1" destOrd="0" presId="urn:microsoft.com/office/officeart/2005/8/layout/pyramid1"/>
    <dgm:cxn modelId="{2A5CD526-F521-42B6-8E02-D37799CED37C}" type="presParOf" srcId="{D8847CEC-CD09-4A09-8B6B-5337FBB4EAE6}" destId="{210AF327-42FF-4E40-980B-3A94358D0267}" srcOrd="1" destOrd="0" presId="urn:microsoft.com/office/officeart/2005/8/layout/pyramid1"/>
    <dgm:cxn modelId="{6CB4D5B7-D007-48C3-8BA2-891095AAD717}" type="presParOf" srcId="{210AF327-42FF-4E40-980B-3A94358D0267}" destId="{78A74FBD-4DC8-45A9-BE95-3FA0A9292F06}" srcOrd="0" destOrd="0" presId="urn:microsoft.com/office/officeart/2005/8/layout/pyramid1"/>
    <dgm:cxn modelId="{AC5A39A0-FE1C-4AD2-BF73-FB55EBE2780E}" type="presParOf" srcId="{210AF327-42FF-4E40-980B-3A94358D0267}" destId="{A4D18B49-874B-489F-A562-E01D0D494F40}" srcOrd="1" destOrd="0" presId="urn:microsoft.com/office/officeart/2005/8/layout/pyramid1"/>
    <dgm:cxn modelId="{EEB1ECBC-000F-4E41-B3AA-5947D1B58A2C}" type="presParOf" srcId="{D8847CEC-CD09-4A09-8B6B-5337FBB4EAE6}" destId="{77369846-4CA3-491B-93D8-1C50962BCE6A}" srcOrd="2" destOrd="0" presId="urn:microsoft.com/office/officeart/2005/8/layout/pyramid1"/>
    <dgm:cxn modelId="{60C08229-6ED0-486D-B033-B2B73EFDDB1E}" type="presParOf" srcId="{77369846-4CA3-491B-93D8-1C50962BCE6A}" destId="{047C7782-5993-450C-AA1D-2F515FB8E171}" srcOrd="0" destOrd="0" presId="urn:microsoft.com/office/officeart/2005/8/layout/pyramid1"/>
    <dgm:cxn modelId="{643ADBE6-85EE-447C-84DA-6E7F0FE4B3A5}" type="presParOf" srcId="{77369846-4CA3-491B-93D8-1C50962BCE6A}" destId="{A2EF3496-8517-4031-89DE-306DB440CAA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619C2-1857-4DC9-AAC9-E631F595909C}">
      <dsp:nvSpPr>
        <dsp:cNvPr id="0" name=""/>
        <dsp:cNvSpPr/>
      </dsp:nvSpPr>
      <dsp:spPr>
        <a:xfrm>
          <a:off x="5357" y="15515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INPUT</a:t>
          </a:r>
          <a:endParaRPr lang="en-US" sz="2800" kern="1200" dirty="0">
            <a:solidFill>
              <a:schemeClr val="bg1"/>
            </a:solidFill>
          </a:endParaRPr>
        </a:p>
      </dsp:txBody>
      <dsp:txXfrm>
        <a:off x="33499" y="1579724"/>
        <a:ext cx="1545106" cy="904550"/>
      </dsp:txXfrm>
    </dsp:sp>
    <dsp:sp modelId="{471C26B5-8FE4-4CAB-8CF3-AE072D62AA58}">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rgbClr val="FF0000"/>
            </a:solidFill>
          </a:endParaRPr>
        </a:p>
      </dsp:txBody>
      <dsp:txXfrm>
        <a:off x="1766887" y="1912856"/>
        <a:ext cx="237646" cy="238286"/>
      </dsp:txXfrm>
    </dsp:sp>
    <dsp:sp modelId="{323E3155-6CAD-4602-A05B-AD68C0252294}">
      <dsp:nvSpPr>
        <dsp:cNvPr id="0" name=""/>
        <dsp:cNvSpPr/>
      </dsp:nvSpPr>
      <dsp:spPr>
        <a:xfrm>
          <a:off x="2247304" y="15515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PROCESS</a:t>
          </a:r>
          <a:endParaRPr lang="en-US" sz="2800" kern="1200" dirty="0">
            <a:solidFill>
              <a:schemeClr val="bg1"/>
            </a:solidFill>
          </a:endParaRPr>
        </a:p>
      </dsp:txBody>
      <dsp:txXfrm>
        <a:off x="2275446" y="1579724"/>
        <a:ext cx="1545106" cy="904550"/>
      </dsp:txXfrm>
    </dsp:sp>
    <dsp:sp modelId="{589A003F-C709-4440-A24E-EE7BF214F6AE}">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solidFill>
              <a:srgbClr val="FF0000"/>
            </a:solidFill>
          </a:endParaRPr>
        </a:p>
      </dsp:txBody>
      <dsp:txXfrm>
        <a:off x="4008834" y="1912856"/>
        <a:ext cx="237646" cy="238286"/>
      </dsp:txXfrm>
    </dsp:sp>
    <dsp:sp modelId="{ACA44B64-2B08-465E-9949-B9C5DF9C1521}">
      <dsp:nvSpPr>
        <dsp:cNvPr id="0" name=""/>
        <dsp:cNvSpPr/>
      </dsp:nvSpPr>
      <dsp:spPr>
        <a:xfrm>
          <a:off x="4489251" y="1551582"/>
          <a:ext cx="1601390" cy="9608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OUTPUT</a:t>
          </a:r>
          <a:endParaRPr lang="en-US" sz="2800" kern="1200" dirty="0">
            <a:solidFill>
              <a:schemeClr val="bg1"/>
            </a:solidFill>
          </a:endParaRPr>
        </a:p>
      </dsp:txBody>
      <dsp:txXfrm>
        <a:off x="4517393" y="15797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4C1C5-BCB1-4823-AF6F-F763A1F6C178}">
      <dsp:nvSpPr>
        <dsp:cNvPr id="0" name=""/>
        <dsp:cNvSpPr/>
      </dsp:nvSpPr>
      <dsp:spPr>
        <a:xfrm>
          <a:off x="2743200" y="0"/>
          <a:ext cx="2743199"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solidFill>
            </a:rPr>
            <a:t>ESS</a:t>
          </a:r>
        </a:p>
        <a:p>
          <a:pPr lvl="0" algn="ctr" defTabSz="1111250">
            <a:lnSpc>
              <a:spcPct val="90000"/>
            </a:lnSpc>
            <a:spcBef>
              <a:spcPct val="0"/>
            </a:spcBef>
            <a:spcAft>
              <a:spcPct val="35000"/>
            </a:spcAft>
          </a:pPr>
          <a:r>
            <a:rPr lang="en-US" sz="2500" kern="1200" dirty="0" smtClean="0">
              <a:solidFill>
                <a:schemeClr val="bg1"/>
              </a:solidFill>
            </a:rPr>
            <a:t>GDSS</a:t>
          </a:r>
        </a:p>
        <a:p>
          <a:pPr lvl="0" algn="ctr" defTabSz="1111250">
            <a:lnSpc>
              <a:spcPct val="90000"/>
            </a:lnSpc>
            <a:spcBef>
              <a:spcPct val="0"/>
            </a:spcBef>
            <a:spcAft>
              <a:spcPct val="35000"/>
            </a:spcAft>
          </a:pPr>
          <a:r>
            <a:rPr lang="en-US" sz="2500" kern="1200" dirty="0" smtClean="0">
              <a:solidFill>
                <a:schemeClr val="bg1"/>
              </a:solidFill>
            </a:rPr>
            <a:t>CSCWS</a:t>
          </a:r>
          <a:endParaRPr lang="en-US" sz="2500" kern="1200" dirty="0">
            <a:solidFill>
              <a:schemeClr val="bg1"/>
            </a:solidFill>
          </a:endParaRPr>
        </a:p>
      </dsp:txBody>
      <dsp:txXfrm>
        <a:off x="2743200" y="0"/>
        <a:ext cx="2743199" cy="1508654"/>
      </dsp:txXfrm>
    </dsp:sp>
    <dsp:sp modelId="{78A74FBD-4DC8-45A9-BE95-3FA0A9292F06}">
      <dsp:nvSpPr>
        <dsp:cNvPr id="0" name=""/>
        <dsp:cNvSpPr/>
      </dsp:nvSpPr>
      <dsp:spPr>
        <a:xfrm>
          <a:off x="1371600" y="1508654"/>
          <a:ext cx="5486399"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solidFill>
            </a:rPr>
            <a:t>Expert Systems</a:t>
          </a:r>
        </a:p>
        <a:p>
          <a:pPr lvl="0" algn="ctr" defTabSz="1111250">
            <a:lnSpc>
              <a:spcPct val="90000"/>
            </a:lnSpc>
            <a:spcBef>
              <a:spcPct val="0"/>
            </a:spcBef>
            <a:spcAft>
              <a:spcPct val="35000"/>
            </a:spcAft>
          </a:pPr>
          <a:r>
            <a:rPr lang="en-US" sz="2500" kern="1200" dirty="0" smtClean="0">
              <a:solidFill>
                <a:schemeClr val="bg1"/>
              </a:solidFill>
            </a:rPr>
            <a:t>Decision Support Systems</a:t>
          </a:r>
        </a:p>
        <a:p>
          <a:pPr lvl="0" algn="ctr" defTabSz="1111250">
            <a:lnSpc>
              <a:spcPct val="90000"/>
            </a:lnSpc>
            <a:spcBef>
              <a:spcPct val="0"/>
            </a:spcBef>
            <a:spcAft>
              <a:spcPct val="35000"/>
            </a:spcAft>
          </a:pPr>
          <a:r>
            <a:rPr lang="en-US" sz="2500" kern="1200" dirty="0" smtClean="0">
              <a:solidFill>
                <a:schemeClr val="bg1"/>
              </a:solidFill>
            </a:rPr>
            <a:t>Management Info Systems</a:t>
          </a:r>
          <a:endParaRPr lang="en-US" sz="2500" kern="1200" dirty="0">
            <a:solidFill>
              <a:schemeClr val="bg1"/>
            </a:solidFill>
          </a:endParaRPr>
        </a:p>
      </dsp:txBody>
      <dsp:txXfrm>
        <a:off x="2331720" y="1508654"/>
        <a:ext cx="3566160" cy="1508654"/>
      </dsp:txXfrm>
    </dsp:sp>
    <dsp:sp modelId="{047C7782-5993-450C-AA1D-2F515FB8E171}">
      <dsp:nvSpPr>
        <dsp:cNvPr id="0" name=""/>
        <dsp:cNvSpPr/>
      </dsp:nvSpPr>
      <dsp:spPr>
        <a:xfrm>
          <a:off x="0" y="3017308"/>
          <a:ext cx="8229600" cy="1508654"/>
        </a:xfrm>
        <a:prstGeom prst="trapezoid">
          <a:avLst>
            <a:gd name="adj" fmla="val 90915"/>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100000"/>
            </a:lnSpc>
            <a:spcBef>
              <a:spcPct val="0"/>
            </a:spcBef>
            <a:spcAft>
              <a:spcPct val="35000"/>
            </a:spcAft>
          </a:pPr>
          <a:r>
            <a:rPr lang="en-US" sz="2500" kern="1200" dirty="0" smtClean="0">
              <a:solidFill>
                <a:schemeClr val="bg1"/>
              </a:solidFill>
            </a:rPr>
            <a:t>Knowledge Work Systems</a:t>
          </a:r>
        </a:p>
        <a:p>
          <a:pPr lvl="0" algn="ctr" defTabSz="1111250">
            <a:lnSpc>
              <a:spcPct val="100000"/>
            </a:lnSpc>
            <a:spcBef>
              <a:spcPct val="0"/>
            </a:spcBef>
            <a:spcAft>
              <a:spcPct val="35000"/>
            </a:spcAft>
          </a:pPr>
          <a:r>
            <a:rPr lang="en-US" sz="2500" kern="1200" dirty="0" smtClean="0">
              <a:solidFill>
                <a:schemeClr val="bg1"/>
              </a:solidFill>
            </a:rPr>
            <a:t>Office Automation Systems</a:t>
          </a:r>
          <a:endParaRPr lang="en-US" sz="2500" kern="1200" dirty="0">
            <a:solidFill>
              <a:schemeClr val="bg1"/>
            </a:solidFill>
          </a:endParaRPr>
        </a:p>
      </dsp:txBody>
      <dsp:txXfrm>
        <a:off x="1440179" y="3017308"/>
        <a:ext cx="5349240" cy="15086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D69E14-E601-4378-ABB8-F6F9A227B5DA}" type="datetimeFigureOut">
              <a:rPr lang="en-US" smtClean="0"/>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112958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69E14-E601-4378-ABB8-F6F9A227B5DA}" type="datetimeFigureOut">
              <a:rPr lang="en-US" smtClean="0"/>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405400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69E14-E601-4378-ABB8-F6F9A227B5DA}" type="datetimeFigureOut">
              <a:rPr lang="en-US" smtClean="0"/>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318120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D69E14-E601-4378-ABB8-F6F9A227B5DA}" type="datetimeFigureOut">
              <a:rPr lang="en-US" smtClean="0"/>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41712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D69E14-E601-4378-ABB8-F6F9A227B5DA}" type="datetimeFigureOut">
              <a:rPr lang="en-US" smtClean="0"/>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235321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D69E14-E601-4378-ABB8-F6F9A227B5DA}" type="datetimeFigureOut">
              <a:rPr lang="en-US" smtClean="0"/>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246984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D69E14-E601-4378-ABB8-F6F9A227B5DA}" type="datetimeFigureOut">
              <a:rPr lang="en-US" smtClean="0"/>
              <a:t>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307591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D69E14-E601-4378-ABB8-F6F9A227B5DA}" type="datetimeFigureOut">
              <a:rPr lang="en-US" smtClean="0"/>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125218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69E14-E601-4378-ABB8-F6F9A227B5DA}" type="datetimeFigureOut">
              <a:rPr lang="en-US" smtClean="0"/>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21250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69E14-E601-4378-ABB8-F6F9A227B5DA}" type="datetimeFigureOut">
              <a:rPr lang="en-US" smtClean="0"/>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417219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69E14-E601-4378-ABB8-F6F9A227B5DA}" type="datetimeFigureOut">
              <a:rPr lang="en-US" smtClean="0"/>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359EB-810E-44E7-8421-F0A14C1747FF}" type="slidenum">
              <a:rPr lang="en-US" smtClean="0"/>
              <a:t>‹#›</a:t>
            </a:fld>
            <a:endParaRPr lang="en-US"/>
          </a:p>
        </p:txBody>
      </p:sp>
    </p:spTree>
    <p:extLst>
      <p:ext uri="{BB962C8B-B14F-4D97-AF65-F5344CB8AC3E}">
        <p14:creationId xmlns:p14="http://schemas.microsoft.com/office/powerpoint/2010/main" val="12990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69E14-E601-4378-ABB8-F6F9A227B5DA}" type="datetimeFigureOut">
              <a:rPr lang="en-US" smtClean="0"/>
              <a:t>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359EB-810E-44E7-8421-F0A14C1747FF}" type="slidenum">
              <a:rPr lang="en-US" smtClean="0"/>
              <a:t>‹#›</a:t>
            </a:fld>
            <a:endParaRPr lang="en-US"/>
          </a:p>
        </p:txBody>
      </p:sp>
    </p:spTree>
    <p:extLst>
      <p:ext uri="{BB962C8B-B14F-4D97-AF65-F5344CB8AC3E}">
        <p14:creationId xmlns:p14="http://schemas.microsoft.com/office/powerpoint/2010/main" val="1619959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en.m.wikipedia.org/wiki/File:Open_System_Environment_Reference_Model.jpg"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CSI 342 2013-2014</a:t>
            </a:r>
            <a:br>
              <a:rPr lang="en-US" dirty="0" smtClean="0"/>
            </a:br>
            <a:r>
              <a:rPr lang="en-US" dirty="0" smtClean="0"/>
              <a:t>SYSTEMS ANALYSIS AND DESIGN</a:t>
            </a:r>
            <a:endParaRPr lang="en-US" dirty="0"/>
          </a:p>
        </p:txBody>
      </p:sp>
      <p:sp>
        <p:nvSpPr>
          <p:cNvPr id="3" name="Subtitle 2"/>
          <p:cNvSpPr>
            <a:spLocks noGrp="1"/>
          </p:cNvSpPr>
          <p:nvPr>
            <p:ph type="subTitle" idx="1"/>
          </p:nvPr>
        </p:nvSpPr>
        <p:spPr/>
        <p:txBody>
          <a:bodyPr/>
          <a:lstStyle/>
          <a:p>
            <a:r>
              <a:rPr lang="en-US" dirty="0" smtClean="0"/>
              <a:t>LECTURER : DR E U OKIKE</a:t>
            </a:r>
          </a:p>
          <a:p>
            <a:r>
              <a:rPr lang="en-US" dirty="0" smtClean="0"/>
              <a:t>MWF 12.00noon</a:t>
            </a:r>
          </a:p>
          <a:p>
            <a:r>
              <a:rPr lang="en-US" dirty="0" smtClean="0"/>
              <a:t>232-10</a:t>
            </a:r>
            <a:endParaRPr lang="en-US" dirty="0"/>
          </a:p>
        </p:txBody>
      </p:sp>
    </p:spTree>
    <p:extLst>
      <p:ext uri="{BB962C8B-B14F-4D97-AF65-F5344CB8AC3E}">
        <p14:creationId xmlns:p14="http://schemas.microsoft.com/office/powerpoint/2010/main" val="154167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2667000"/>
            <a:ext cx="6477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p:cNvGraphicFramePr/>
          <p:nvPr>
            <p:extLst>
              <p:ext uri="{D42A27DB-BD31-4B8C-83A1-F6EECF244321}">
                <p14:modId xmlns:p14="http://schemas.microsoft.com/office/powerpoint/2010/main" val="306676608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43000" y="533400"/>
            <a:ext cx="6248400" cy="646331"/>
          </a:xfrm>
          <a:prstGeom prst="rect">
            <a:avLst/>
          </a:prstGeom>
          <a:noFill/>
        </p:spPr>
        <p:txBody>
          <a:bodyPr wrap="square" rtlCol="0">
            <a:spAutoFit/>
          </a:bodyPr>
          <a:lstStyle/>
          <a:p>
            <a:pPr algn="just"/>
            <a:r>
              <a:rPr lang="en-US" b="1" dirty="0" smtClean="0"/>
              <a:t>BASIC SYSTEM ENVIRONMENT DIAGRAM  </a:t>
            </a:r>
          </a:p>
          <a:p>
            <a:pPr algn="just"/>
            <a:endParaRPr lang="en-US" b="1" dirty="0"/>
          </a:p>
        </p:txBody>
      </p:sp>
      <p:sp>
        <p:nvSpPr>
          <p:cNvPr id="6" name="TextBox 5"/>
          <p:cNvSpPr txBox="1"/>
          <p:nvPr/>
        </p:nvSpPr>
        <p:spPr>
          <a:xfrm>
            <a:off x="3048000" y="1447800"/>
            <a:ext cx="1412374" cy="369332"/>
          </a:xfrm>
          <a:prstGeom prst="rect">
            <a:avLst/>
          </a:prstGeom>
          <a:noFill/>
        </p:spPr>
        <p:txBody>
          <a:bodyPr wrap="none" rtlCol="0">
            <a:spAutoFit/>
          </a:bodyPr>
          <a:lstStyle/>
          <a:p>
            <a:r>
              <a:rPr lang="en-US" b="1" dirty="0" smtClean="0"/>
              <a:t>Environment</a:t>
            </a:r>
            <a:endParaRPr lang="en-US" b="1" dirty="0"/>
          </a:p>
        </p:txBody>
      </p:sp>
      <p:sp>
        <p:nvSpPr>
          <p:cNvPr id="7" name="TextBox 6"/>
          <p:cNvSpPr txBox="1"/>
          <p:nvPr/>
        </p:nvSpPr>
        <p:spPr>
          <a:xfrm>
            <a:off x="5802757" y="1447800"/>
            <a:ext cx="1113831" cy="369332"/>
          </a:xfrm>
          <a:prstGeom prst="rect">
            <a:avLst/>
          </a:prstGeom>
          <a:noFill/>
        </p:spPr>
        <p:txBody>
          <a:bodyPr wrap="none" rtlCol="0">
            <a:spAutoFit/>
          </a:bodyPr>
          <a:lstStyle/>
          <a:p>
            <a:r>
              <a:rPr lang="en-US" b="1" dirty="0" smtClean="0"/>
              <a:t>Boundary</a:t>
            </a:r>
            <a:endParaRPr lang="en-US" b="1" dirty="0"/>
          </a:p>
        </p:txBody>
      </p:sp>
      <p:cxnSp>
        <p:nvCxnSpPr>
          <p:cNvPr id="15" name="Straight Arrow Connector 14"/>
          <p:cNvCxnSpPr/>
          <p:nvPr/>
        </p:nvCxnSpPr>
        <p:spPr>
          <a:xfrm flipH="1">
            <a:off x="3352800" y="1817132"/>
            <a:ext cx="228600" cy="6974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715000" y="1720334"/>
            <a:ext cx="533400" cy="946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41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based system 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2550765"/>
              </p:ext>
            </p:extLst>
          </p:nvPr>
        </p:nvGraphicFramePr>
        <p:xfrm>
          <a:off x="457200" y="3680301"/>
          <a:ext cx="8229600" cy="365760"/>
        </p:xfrm>
        <a:graphic>
          <a:graphicData uri="http://schemas.openxmlformats.org/drawingml/2006/table">
            <a:tbl>
              <a:tblPr/>
              <a:tblGrid>
                <a:gridCol w="4114800"/>
                <a:gridCol w="4114800"/>
              </a:tblGrid>
              <a:tr h="0">
                <a:tc>
                  <a:txBody>
                    <a:bodyPr/>
                    <a:lstStyle/>
                    <a:p>
                      <a:endParaRPr lang="en-US" dirty="0"/>
                    </a:p>
                  </a:txBody>
                  <a:tcPr anchor="ctr">
                    <a:lnL>
                      <a:noFill/>
                    </a:lnL>
                    <a:lnR>
                      <a:noFill/>
                    </a:lnR>
                    <a:lnT>
                      <a:noFill/>
                    </a:lnT>
                    <a:lnB>
                      <a:noFill/>
                    </a:lnB>
                  </a:tcPr>
                </a:tc>
                <a:tc>
                  <a:txBody>
                    <a:bodyPr/>
                    <a:lstStyle/>
                    <a:p>
                      <a:r>
                        <a:rPr lang="en-US" dirty="0"/>
                        <a:t>JPG</a:t>
                      </a:r>
                    </a:p>
                  </a:txBody>
                  <a:tcPr anchor="ctr">
                    <a:lnL>
                      <a:noFill/>
                    </a:lnL>
                    <a:lnR>
                      <a:noFill/>
                    </a:lnR>
                    <a:lnT>
                      <a:noFill/>
                    </a:lnT>
                    <a:lnB>
                      <a:noFill/>
                    </a:lnB>
                  </a:tcPr>
                </a:tc>
              </a:tr>
            </a:tbl>
          </a:graphicData>
        </a:graphic>
      </p:graphicFrame>
      <p:pic>
        <p:nvPicPr>
          <p:cNvPr id="1027" name="Picture 3" descr="http://upload.wikimedia.org/wikipedia/commons/7/7d/Open_System_Environment_Reference_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55" y="1698625"/>
            <a:ext cx="5124450" cy="3962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hlinkClick r:id="rId3"/>
          </p:cNvPr>
          <p:cNvSpPr>
            <a:spLocks noChangeArrowheads="1"/>
          </p:cNvSpPr>
          <p:nvPr/>
        </p:nvSpPr>
        <p:spPr bwMode="auto">
          <a:xfrm>
            <a:off x="457200" y="367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6858001" y="2133600"/>
            <a:ext cx="2209800" cy="2308324"/>
          </a:xfrm>
          <a:prstGeom prst="rect">
            <a:avLst/>
          </a:prstGeom>
          <a:noFill/>
        </p:spPr>
        <p:txBody>
          <a:bodyPr wrap="square" rtlCol="0">
            <a:spAutoFit/>
          </a:bodyPr>
          <a:lstStyle/>
          <a:p>
            <a:pPr marL="285750" indent="-285750">
              <a:buFont typeface="Arial" pitchFamily="34" charset="0"/>
              <a:buChar char="•"/>
            </a:pPr>
            <a:r>
              <a:rPr lang="en-US" dirty="0" smtClean="0"/>
              <a:t>HCI-Human Computer Interface</a:t>
            </a:r>
          </a:p>
          <a:p>
            <a:pPr marL="285750" indent="-285750">
              <a:buFont typeface="Arial" pitchFamily="34" charset="0"/>
              <a:buChar char="•"/>
            </a:pPr>
            <a:r>
              <a:rPr lang="en-US" dirty="0" smtClean="0"/>
              <a:t>ISI- Information Storage Interface</a:t>
            </a:r>
          </a:p>
          <a:p>
            <a:pPr marL="285750" indent="-285750">
              <a:buFont typeface="Arial" pitchFamily="34" charset="0"/>
              <a:buChar char="•"/>
            </a:pPr>
            <a:r>
              <a:rPr lang="en-US" dirty="0" smtClean="0"/>
              <a:t>CSI- Communication Systems Interface</a:t>
            </a:r>
            <a:endParaRPr lang="en-US" dirty="0"/>
          </a:p>
        </p:txBody>
      </p:sp>
    </p:spTree>
    <p:extLst>
      <p:ext uri="{BB962C8B-B14F-4D97-AF65-F5344CB8AC3E}">
        <p14:creationId xmlns:p14="http://schemas.microsoft.com/office/powerpoint/2010/main" val="1114587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entry application program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500" y="2438400"/>
            <a:ext cx="4953000" cy="3110706"/>
          </a:xfrm>
        </p:spPr>
      </p:pic>
      <p:sp>
        <p:nvSpPr>
          <p:cNvPr id="3" name="TextBox 2"/>
          <p:cNvSpPr txBox="1"/>
          <p:nvPr/>
        </p:nvSpPr>
        <p:spPr>
          <a:xfrm>
            <a:off x="7315200" y="2286000"/>
            <a:ext cx="1676400" cy="2308324"/>
          </a:xfrm>
          <a:prstGeom prst="rect">
            <a:avLst/>
          </a:prstGeom>
          <a:noFill/>
        </p:spPr>
        <p:txBody>
          <a:bodyPr wrap="square" rtlCol="0">
            <a:spAutoFit/>
          </a:bodyPr>
          <a:lstStyle/>
          <a:p>
            <a:r>
              <a:rPr lang="en-US" dirty="0" smtClean="0"/>
              <a:t>Note</a:t>
            </a:r>
          </a:p>
          <a:p>
            <a:pPr marL="285750" indent="-285750">
              <a:buFont typeface="Arial" pitchFamily="34" charset="0"/>
              <a:buChar char="•"/>
            </a:pPr>
            <a:r>
              <a:rPr lang="en-US" dirty="0" smtClean="0"/>
              <a:t>Several servers</a:t>
            </a:r>
          </a:p>
          <a:p>
            <a:pPr marL="285750" indent="-285750">
              <a:buFont typeface="Arial" pitchFamily="34" charset="0"/>
              <a:buChar char="•"/>
            </a:pPr>
            <a:r>
              <a:rPr lang="en-US" dirty="0" smtClean="0"/>
              <a:t>Severs linked</a:t>
            </a:r>
          </a:p>
          <a:p>
            <a:pPr marL="285750" indent="-285750">
              <a:buFont typeface="Arial" pitchFamily="34" charset="0"/>
              <a:buChar char="•"/>
            </a:pPr>
            <a:r>
              <a:rPr lang="en-US" dirty="0" smtClean="0"/>
              <a:t>Different programs within severs</a:t>
            </a:r>
            <a:endParaRPr lang="en-US" dirty="0"/>
          </a:p>
        </p:txBody>
      </p:sp>
    </p:spTree>
    <p:extLst>
      <p:ext uri="{BB962C8B-B14F-4D97-AF65-F5344CB8AC3E}">
        <p14:creationId xmlns:p14="http://schemas.microsoft.com/office/powerpoint/2010/main" val="110829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TYPES OF COMPUTER BASED INFORMATION SYSTEM</a:t>
            </a:r>
            <a:endParaRPr lang="en-ZA"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ZA" dirty="0" smtClean="0"/>
              <a:t>Analysing Computer based Information Systems (IS) requires:</a:t>
            </a:r>
          </a:p>
          <a:p>
            <a:pPr algn="just">
              <a:buFont typeface="Wingdings" panose="05000000000000000000" pitchFamily="2" charset="2"/>
              <a:buChar char="§"/>
            </a:pPr>
            <a:r>
              <a:rPr lang="en-ZA" dirty="0" smtClean="0"/>
              <a:t> Clear understanding of what they are and what they do</a:t>
            </a:r>
          </a:p>
          <a:p>
            <a:pPr algn="just">
              <a:buFont typeface="Wingdings" panose="05000000000000000000" pitchFamily="2" charset="2"/>
              <a:buChar char="§"/>
            </a:pPr>
            <a:r>
              <a:rPr lang="en-ZA" dirty="0" smtClean="0"/>
              <a:t>Clear understanding of their operational environment (their organizational context)</a:t>
            </a:r>
          </a:p>
          <a:p>
            <a:pPr algn="just">
              <a:buFont typeface="Wingdings" panose="05000000000000000000" pitchFamily="2" charset="2"/>
              <a:buChar char="§"/>
            </a:pPr>
            <a:r>
              <a:rPr lang="en-ZA" dirty="0" smtClean="0"/>
              <a:t>Clear understanding of how they operate</a:t>
            </a:r>
          </a:p>
          <a:p>
            <a:pPr algn="just">
              <a:buFont typeface="Wingdings" panose="05000000000000000000" pitchFamily="2" charset="2"/>
              <a:buChar char="§"/>
            </a:pPr>
            <a:r>
              <a:rPr lang="en-ZA" dirty="0" smtClean="0"/>
              <a:t>Clear understanding of the enabling technologies (hardware and software)</a:t>
            </a:r>
            <a:endParaRPr lang="en-ZA" dirty="0"/>
          </a:p>
        </p:txBody>
      </p:sp>
    </p:spTree>
    <p:extLst>
      <p:ext uri="{BB962C8B-B14F-4D97-AF65-F5344CB8AC3E}">
        <p14:creationId xmlns:p14="http://schemas.microsoft.com/office/powerpoint/2010/main" val="3296317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Computer Based Systems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dirty="0" smtClean="0"/>
              <a:t>All Systems are part of a larger system</a:t>
            </a:r>
          </a:p>
          <a:p>
            <a:pPr>
              <a:buFont typeface="Wingdings" panose="05000000000000000000" pitchFamily="2" charset="2"/>
              <a:buChar char="q"/>
            </a:pPr>
            <a:r>
              <a:rPr lang="en-US" dirty="0" smtClean="0"/>
              <a:t>For Computer Based Information Systems, the following are examples:</a:t>
            </a:r>
          </a:p>
          <a:p>
            <a:pPr marL="857250" lvl="1" indent="-457200"/>
            <a:r>
              <a:rPr lang="en-US" dirty="0" smtClean="0"/>
              <a:t>Management Information System (MIS)</a:t>
            </a:r>
          </a:p>
          <a:p>
            <a:pPr marL="857250" lvl="1" indent="-457200"/>
            <a:r>
              <a:rPr lang="en-US" dirty="0" smtClean="0"/>
              <a:t>Decision Support System (DSS)</a:t>
            </a:r>
          </a:p>
          <a:p>
            <a:pPr marL="857250" lvl="1" indent="-457200"/>
            <a:r>
              <a:rPr lang="en-US" dirty="0" smtClean="0"/>
              <a:t>Transaction Processing System (TPS)</a:t>
            </a:r>
          </a:p>
          <a:p>
            <a:pPr marL="857250" lvl="1" indent="-457200"/>
            <a:r>
              <a:rPr lang="en-US" dirty="0" smtClean="0"/>
              <a:t>Office Automation System (OAS) and Knowledge Work Systems (KWS)</a:t>
            </a:r>
          </a:p>
          <a:p>
            <a:pPr marL="857250" lvl="1" indent="-457200"/>
            <a:r>
              <a:rPr lang="en-US" dirty="0" smtClean="0"/>
              <a:t>Enterprise Systems (Also called Enterprise Resource Planning System (ERP)) </a:t>
            </a:r>
          </a:p>
          <a:p>
            <a:pPr marL="857250" lvl="1" indent="-457200"/>
            <a:r>
              <a:rPr lang="en-US" dirty="0" smtClean="0"/>
              <a:t>Group Decision Support Systems (GDSS) and Computer Supported Collaborative Work systems (CSCWS)</a:t>
            </a:r>
            <a:endParaRPr lang="en-US" dirty="0"/>
          </a:p>
        </p:txBody>
      </p:sp>
    </p:spTree>
    <p:extLst>
      <p:ext uri="{BB962C8B-B14F-4D97-AF65-F5344CB8AC3E}">
        <p14:creationId xmlns:p14="http://schemas.microsoft.com/office/powerpoint/2010/main" val="191827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Based Systems</a:t>
            </a:r>
            <a:endParaRPr lang="en-US" dirty="0"/>
          </a:p>
        </p:txBody>
      </p:sp>
      <p:sp>
        <p:nvSpPr>
          <p:cNvPr id="3" name="Content Placeholder 2"/>
          <p:cNvSpPr>
            <a:spLocks noGrp="1"/>
          </p:cNvSpPr>
          <p:nvPr>
            <p:ph idx="1"/>
          </p:nvPr>
        </p:nvSpPr>
        <p:spPr>
          <a:xfrm>
            <a:off x="533400" y="1951037"/>
            <a:ext cx="8229600" cy="4525963"/>
          </a:xfrm>
        </p:spPr>
        <p:txBody>
          <a:bodyPr/>
          <a:lstStyle/>
          <a:p>
            <a:pPr algn="just"/>
            <a:r>
              <a:rPr lang="en-US" dirty="0" smtClean="0"/>
              <a:t>Artificial Intelligence (AI)and Expert Systems</a:t>
            </a:r>
          </a:p>
          <a:p>
            <a:pPr algn="just"/>
            <a:r>
              <a:rPr lang="en-US" dirty="0" smtClean="0"/>
              <a:t>Executive Support Systems (ESS)</a:t>
            </a:r>
          </a:p>
          <a:p>
            <a:pPr algn="just"/>
            <a:r>
              <a:rPr lang="en-US" dirty="0" smtClean="0"/>
              <a:t>Systems for Wireless and Mobile Devices</a:t>
            </a:r>
          </a:p>
          <a:p>
            <a:pPr algn="just"/>
            <a:r>
              <a:rPr lang="en-US" dirty="0" smtClean="0"/>
              <a:t>Open Source Systems</a:t>
            </a:r>
          </a:p>
          <a:p>
            <a:pPr marL="0" indent="0" algn="just">
              <a:buNone/>
            </a:pPr>
            <a:r>
              <a:rPr lang="en-US" dirty="0" smtClean="0">
                <a:solidFill>
                  <a:srgbClr val="FF0000"/>
                </a:solidFill>
              </a:rPr>
              <a:t>Assignment 1 : What do these different types of Computer Based Information systems do ?</a:t>
            </a:r>
          </a:p>
          <a:p>
            <a:pPr algn="just">
              <a:buFont typeface="Wingdings" panose="05000000000000000000" pitchFamily="2" charset="2"/>
              <a:buChar char="q"/>
            </a:pPr>
            <a:r>
              <a:rPr lang="en-US" dirty="0" smtClean="0"/>
              <a:t>A</a:t>
            </a:r>
            <a:r>
              <a:rPr lang="en-US" dirty="0" smtClean="0">
                <a:solidFill>
                  <a:srgbClr val="FF0000"/>
                </a:solidFill>
              </a:rPr>
              <a:t> </a:t>
            </a:r>
            <a:r>
              <a:rPr lang="en-US" dirty="0" smtClean="0"/>
              <a:t>systems analyst may be involved with any or all of these systems</a:t>
            </a:r>
            <a:endParaRPr lang="en-US" dirty="0"/>
          </a:p>
        </p:txBody>
      </p:sp>
    </p:spTree>
    <p:extLst>
      <p:ext uri="{BB962C8B-B14F-4D97-AF65-F5344CB8AC3E}">
        <p14:creationId xmlns:p14="http://schemas.microsoft.com/office/powerpoint/2010/main" val="163655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ZA" sz="3600" dirty="0" smtClean="0"/>
              <a:t>Levels of </a:t>
            </a:r>
            <a:r>
              <a:rPr lang="en-ZA" sz="3600" dirty="0" smtClean="0"/>
              <a:t>management Systems Analysts may work with in organizations</a:t>
            </a:r>
            <a:endParaRPr lang="en-ZA"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8686799"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30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Information Systems Applications within organizations</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8610600" cy="4724400"/>
          </a:xfrm>
        </p:spPr>
      </p:pic>
    </p:spTree>
    <p:extLst>
      <p:ext uri="{BB962C8B-B14F-4D97-AF65-F5344CB8AC3E}">
        <p14:creationId xmlns:p14="http://schemas.microsoft.com/office/powerpoint/2010/main" val="112407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the Analyst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Systematically assesses how users interact with technology and how businesses function by examining the inputting and processing of data and the outputting of information with the intent of improving organizational processes. </a:t>
            </a:r>
          </a:p>
          <a:p>
            <a:pPr algn="just"/>
            <a:r>
              <a:rPr lang="en-US" dirty="0" smtClean="0"/>
              <a:t>Many improvements involve better support of user’s work tasks and business function through the use of computerized information systems</a:t>
            </a:r>
          </a:p>
          <a:p>
            <a:pPr algn="just"/>
            <a:r>
              <a:rPr lang="en-US" dirty="0" smtClean="0"/>
              <a:t>The analyst must be able to work with people of all descriptions, and be experienced in working with computers. His three primary roles at any time would be:</a:t>
            </a:r>
          </a:p>
          <a:p>
            <a:pPr marL="857250" lvl="1" indent="-457200" algn="just"/>
            <a:r>
              <a:rPr lang="en-US" dirty="0" smtClean="0"/>
              <a:t>	As a Consultant ( system consultant to humans and their businesses)</a:t>
            </a:r>
          </a:p>
          <a:p>
            <a:pPr marL="971550" lvl="1" indent="-457200" algn="just"/>
            <a:r>
              <a:rPr lang="en-US" dirty="0" smtClean="0"/>
              <a:t>As a Support Expert (within a business where s/he is employed)</a:t>
            </a:r>
          </a:p>
          <a:p>
            <a:pPr marL="857250" lvl="1" indent="-457200" algn="just"/>
            <a:r>
              <a:rPr lang="en-US" dirty="0" smtClean="0"/>
              <a:t>	As an Agent of change (The analysts presence in a business brings changes; Serves as catalyst of change, develops a plan for change, works with others to facilitate change. To do this effectively, must interact with users and management </a:t>
            </a:r>
          </a:p>
          <a:p>
            <a:pPr algn="just"/>
            <a:r>
              <a:rPr lang="en-US" dirty="0" smtClean="0">
                <a:solidFill>
                  <a:srgbClr val="FF0000"/>
                </a:solidFill>
              </a:rPr>
              <a:t>Who is a Systems Analyst ?</a:t>
            </a:r>
            <a:endParaRPr lang="en-US" dirty="0">
              <a:solidFill>
                <a:srgbClr val="FF0000"/>
              </a:solidFill>
            </a:endParaRPr>
          </a:p>
        </p:txBody>
      </p:sp>
    </p:spTree>
    <p:extLst>
      <p:ext uri="{BB962C8B-B14F-4D97-AF65-F5344CB8AC3E}">
        <p14:creationId xmlns:p14="http://schemas.microsoft.com/office/powerpoint/2010/main" val="327266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a Systems Analyst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Successful Systems Analyst must possess a wide range of qualities which include the following:</a:t>
            </a:r>
          </a:p>
          <a:p>
            <a:r>
              <a:rPr lang="en-US" dirty="0" smtClean="0"/>
              <a:t>A Problem solver- views the analysis of a problem as a challenge, and enjoys devising workable solutions</a:t>
            </a:r>
          </a:p>
          <a:p>
            <a:r>
              <a:rPr lang="en-US" dirty="0" smtClean="0"/>
              <a:t>Skillful – Uses necessary skills to tackle the situation at hand</a:t>
            </a:r>
          </a:p>
          <a:p>
            <a:r>
              <a:rPr lang="en-US" dirty="0" smtClean="0"/>
              <a:t>Communicability- A communicator capable of relating meaningfully to others over extended period of time</a:t>
            </a:r>
          </a:p>
          <a:p>
            <a:r>
              <a:rPr lang="en-US" dirty="0" smtClean="0"/>
              <a:t>Computer Skill experience – understands humans needs and capability of computers to glean information requirements from users and to communicate what is needed to programmers</a:t>
            </a:r>
          </a:p>
          <a:p>
            <a:r>
              <a:rPr lang="en-US" dirty="0" smtClean="0"/>
              <a:t>Must possess strong personal and professional ethics</a:t>
            </a:r>
            <a:endParaRPr lang="en-US" dirty="0"/>
          </a:p>
        </p:txBody>
      </p:sp>
    </p:spTree>
    <p:extLst>
      <p:ext uri="{BB962C8B-B14F-4D97-AF65-F5344CB8AC3E}">
        <p14:creationId xmlns:p14="http://schemas.microsoft.com/office/powerpoint/2010/main" val="1487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LECTURE 1- BASIC DEFINITIONS: SYSTEMS, ENVIRONMENT AND INTEGRATION OF TECHNOLOGIES</a:t>
            </a:r>
            <a:endParaRPr lang="en-US" dirty="0"/>
          </a:p>
        </p:txBody>
      </p:sp>
      <p:sp>
        <p:nvSpPr>
          <p:cNvPr id="3" name="Content Placeholder 2"/>
          <p:cNvSpPr>
            <a:spLocks noGrp="1"/>
          </p:cNvSpPr>
          <p:nvPr>
            <p:ph idx="1"/>
          </p:nvPr>
        </p:nvSpPr>
        <p:spPr/>
        <p:txBody>
          <a:bodyPr/>
          <a:lstStyle/>
          <a:p>
            <a:endParaRPr lang="en-US" dirty="0" smtClean="0"/>
          </a:p>
          <a:p>
            <a:r>
              <a:rPr lang="en-US" dirty="0" smtClean="0"/>
              <a:t>OBJECTIVE: At the end of this lecture, students are expected to  :</a:t>
            </a:r>
          </a:p>
          <a:p>
            <a:pPr marL="857250" lvl="1" indent="-457200"/>
            <a:r>
              <a:rPr lang="en-US" dirty="0" smtClean="0"/>
              <a:t>Be able to explain the basic concept of a system</a:t>
            </a:r>
          </a:p>
          <a:p>
            <a:pPr marL="857250" lvl="1" indent="-457200"/>
            <a:r>
              <a:rPr lang="en-US" dirty="0" smtClean="0"/>
              <a:t>Understand the elements of s system</a:t>
            </a:r>
          </a:p>
          <a:p>
            <a:pPr marL="857250" lvl="1" indent="-457200"/>
            <a:r>
              <a:rPr lang="en-US" dirty="0" smtClean="0"/>
              <a:t>Recall the basic types of computer based systems</a:t>
            </a:r>
          </a:p>
          <a:p>
            <a:pPr marL="857250" lvl="1" indent="-457200"/>
            <a:r>
              <a:rPr lang="en-US" dirty="0" smtClean="0"/>
              <a:t>Realize what the many roles of a systems analyst are</a:t>
            </a:r>
            <a:endParaRPr lang="en-US" dirty="0"/>
          </a:p>
        </p:txBody>
      </p:sp>
    </p:spTree>
    <p:extLst>
      <p:ext uri="{BB962C8B-B14F-4D97-AF65-F5344CB8AC3E}">
        <p14:creationId xmlns:p14="http://schemas.microsoft.com/office/powerpoint/2010/main" val="370719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the Computing Sciences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Computing Science comprise :</a:t>
            </a:r>
          </a:p>
          <a:p>
            <a:pPr marL="857250" lvl="1" indent="-457200"/>
            <a:r>
              <a:rPr lang="en-US" dirty="0" smtClean="0"/>
              <a:t>Computer Science</a:t>
            </a:r>
          </a:p>
          <a:p>
            <a:pPr marL="857250" lvl="1" indent="-457200"/>
            <a:r>
              <a:rPr lang="en-US" dirty="0" smtClean="0"/>
              <a:t>Computer Engineering</a:t>
            </a:r>
          </a:p>
          <a:p>
            <a:pPr marL="857250" lvl="1" indent="-457200"/>
            <a:r>
              <a:rPr lang="en-US" dirty="0" smtClean="0"/>
              <a:t>Software Engineering</a:t>
            </a:r>
          </a:p>
          <a:p>
            <a:pPr marL="857250" lvl="1" indent="-457200"/>
            <a:r>
              <a:rPr lang="en-US" dirty="0" smtClean="0"/>
              <a:t>Information Technology</a:t>
            </a:r>
          </a:p>
          <a:p>
            <a:pPr marL="857250" lvl="1" indent="-457200"/>
            <a:r>
              <a:rPr lang="en-US" dirty="0" smtClean="0"/>
              <a:t>Information System</a:t>
            </a:r>
          </a:p>
          <a:p>
            <a:pPr marL="457200" indent="-457200"/>
            <a:r>
              <a:rPr lang="en-US" dirty="0" smtClean="0"/>
              <a:t>The same ethics govern professionals in these categories.</a:t>
            </a:r>
          </a:p>
          <a:p>
            <a:pPr marL="457200" indent="-457200"/>
            <a:r>
              <a:rPr lang="en-US" dirty="0" smtClean="0">
                <a:solidFill>
                  <a:srgbClr val="FF0000"/>
                </a:solidFill>
              </a:rPr>
              <a:t>Assignment 2 : Find out the professional ethics for computing </a:t>
            </a:r>
            <a:r>
              <a:rPr lang="en-US" dirty="0">
                <a:solidFill>
                  <a:srgbClr val="FF0000"/>
                </a:solidFill>
              </a:rPr>
              <a:t>scientistshttp://www.acm.org/about/code-of-ethics; http://www.acm.org/about/se-code</a:t>
            </a:r>
            <a:endParaRPr lang="en-US" dirty="0" smtClean="0">
              <a:solidFill>
                <a:srgbClr val="FF0000"/>
              </a:solidFill>
            </a:endParaRPr>
          </a:p>
        </p:txBody>
      </p:sp>
    </p:spTree>
    <p:extLst>
      <p:ext uri="{BB962C8B-B14F-4D97-AF65-F5344CB8AC3E}">
        <p14:creationId xmlns:p14="http://schemas.microsoft.com/office/powerpoint/2010/main" val="4064551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Integrating Technologies For Systems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users adopt new technologies, some of the analyst’s work will be devoted to integrating traditional systems with new ones to ensure a useful context</a:t>
            </a:r>
          </a:p>
          <a:p>
            <a:pPr algn="just"/>
            <a:r>
              <a:rPr lang="en-US" dirty="0" smtClean="0"/>
              <a:t>Some of the new technologies the analyst may work with are grouped into the following:</a:t>
            </a:r>
          </a:p>
          <a:p>
            <a:pPr marL="857250" lvl="1" indent="-457200" algn="just"/>
            <a:r>
              <a:rPr lang="en-US" b="1" dirty="0" smtClean="0"/>
              <a:t>E-commerce and Web Systems</a:t>
            </a:r>
          </a:p>
          <a:p>
            <a:pPr marL="857250" lvl="1" indent="-457200" algn="just"/>
            <a:r>
              <a:rPr lang="en-US" b="1" dirty="0" smtClean="0"/>
              <a:t>Enterprise Systems</a:t>
            </a:r>
          </a:p>
          <a:p>
            <a:pPr marL="857250" lvl="1" indent="-457200" algn="just"/>
            <a:r>
              <a:rPr lang="en-US" b="1" dirty="0" smtClean="0"/>
              <a:t>Systems for Wireless and Mobile devices</a:t>
            </a:r>
          </a:p>
          <a:p>
            <a:pPr marL="857250" lvl="1" indent="-457200" algn="just"/>
            <a:r>
              <a:rPr lang="en-US" b="1" dirty="0" smtClean="0"/>
              <a:t>Open Source Systems</a:t>
            </a:r>
            <a:endParaRPr lang="en-US" b="1" dirty="0"/>
          </a:p>
        </p:txBody>
      </p:sp>
    </p:spTree>
    <p:extLst>
      <p:ext uri="{BB962C8B-B14F-4D97-AF65-F5344CB8AC3E}">
        <p14:creationId xmlns:p14="http://schemas.microsoft.com/office/powerpoint/2010/main" val="278895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lgn="just">
              <a:buFont typeface="+mj-lt"/>
              <a:buAutoNum type="arabicPeriod"/>
            </a:pPr>
            <a:r>
              <a:rPr lang="en-US" dirty="0" smtClean="0"/>
              <a:t>What are the benefits of systems migrated to the World Wide Web or originally conceived and implemented as web based  technologies? (</a:t>
            </a:r>
            <a:r>
              <a:rPr lang="en-US" dirty="0" smtClean="0">
                <a:solidFill>
                  <a:srgbClr val="FF0000"/>
                </a:solidFill>
              </a:rPr>
              <a:t>e-commerce application and web based systems</a:t>
            </a:r>
            <a:r>
              <a:rPr lang="en-US" dirty="0" smtClean="0"/>
              <a:t>)</a:t>
            </a:r>
          </a:p>
          <a:p>
            <a:pPr marL="514350" indent="-514350" algn="just">
              <a:buFont typeface="+mj-lt"/>
              <a:buAutoNum type="arabicPeriod"/>
            </a:pPr>
            <a:r>
              <a:rPr lang="en-US" dirty="0" smtClean="0"/>
              <a:t>What are the benefits of integrating many information systems existing on different management levels and within different functions? (</a:t>
            </a:r>
            <a:r>
              <a:rPr lang="en-US" dirty="0" smtClean="0">
                <a:solidFill>
                  <a:srgbClr val="FF0000"/>
                </a:solidFill>
              </a:rPr>
              <a:t>enterprise systems</a:t>
            </a:r>
            <a:r>
              <a:rPr lang="en-US" dirty="0" smtClean="0"/>
              <a:t>)</a:t>
            </a:r>
          </a:p>
          <a:p>
            <a:pPr marL="514350" indent="-514350" algn="just">
              <a:buFont typeface="+mj-lt"/>
              <a:buAutoNum type="arabicPeriod"/>
            </a:pPr>
            <a:r>
              <a:rPr lang="en-US" dirty="0" smtClean="0"/>
              <a:t>Give examples of wireless and mobile devices and applications analysts may be asked to design.</a:t>
            </a:r>
            <a:endParaRPr lang="en-US" dirty="0"/>
          </a:p>
        </p:txBody>
      </p:sp>
    </p:spTree>
    <p:extLst>
      <p:ext uri="{BB962C8B-B14F-4D97-AF65-F5344CB8AC3E}">
        <p14:creationId xmlns:p14="http://schemas.microsoft.com/office/powerpoint/2010/main" val="229191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Integration Pyramid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4143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p:cNvSpPr/>
          <p:nvPr/>
        </p:nvSpPr>
        <p:spPr>
          <a:xfrm>
            <a:off x="5486400" y="1905000"/>
            <a:ext cx="762000" cy="1219200"/>
          </a:xfrm>
          <a:prstGeom prst="rightBrace">
            <a:avLst>
              <a:gd name="adj1" fmla="val 8333"/>
              <a:gd name="adj2" fmla="val 517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6260123" y="2221468"/>
            <a:ext cx="2057400" cy="369332"/>
          </a:xfrm>
          <a:prstGeom prst="rect">
            <a:avLst/>
          </a:prstGeom>
          <a:noFill/>
        </p:spPr>
        <p:txBody>
          <a:bodyPr wrap="square" rtlCol="0">
            <a:spAutoFit/>
          </a:bodyPr>
          <a:lstStyle/>
          <a:p>
            <a:r>
              <a:rPr lang="en-US" dirty="0" smtClean="0"/>
              <a:t>Wireless Systems</a:t>
            </a:r>
            <a:endParaRPr lang="en-US" dirty="0"/>
          </a:p>
        </p:txBody>
      </p:sp>
      <p:cxnSp>
        <p:nvCxnSpPr>
          <p:cNvPr id="8" name="Straight Connector 7"/>
          <p:cNvCxnSpPr/>
          <p:nvPr/>
        </p:nvCxnSpPr>
        <p:spPr>
          <a:xfrm flipV="1">
            <a:off x="533400" y="5829300"/>
            <a:ext cx="7924800" cy="3810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8900" y="5802868"/>
            <a:ext cx="3733800" cy="369332"/>
          </a:xfrm>
          <a:prstGeom prst="rect">
            <a:avLst/>
          </a:prstGeom>
          <a:noFill/>
        </p:spPr>
        <p:txBody>
          <a:bodyPr wrap="square" rtlCol="0">
            <a:spAutoFit/>
          </a:bodyPr>
          <a:lstStyle/>
          <a:p>
            <a:r>
              <a:rPr lang="en-US" dirty="0" smtClean="0">
                <a:solidFill>
                  <a:schemeClr val="bg1"/>
                </a:solidFill>
              </a:rPr>
              <a:t>Transaction Processing System</a:t>
            </a:r>
            <a:endParaRPr lang="en-US" dirty="0">
              <a:solidFill>
                <a:schemeClr val="bg1"/>
              </a:solidFill>
            </a:endParaRPr>
          </a:p>
        </p:txBody>
      </p:sp>
      <p:sp>
        <p:nvSpPr>
          <p:cNvPr id="11" name="Left Brace 10"/>
          <p:cNvSpPr/>
          <p:nvPr/>
        </p:nvSpPr>
        <p:spPr>
          <a:xfrm>
            <a:off x="152400" y="2414871"/>
            <a:ext cx="1943100" cy="3059668"/>
          </a:xfrm>
          <a:prstGeom prst="leftBrace">
            <a:avLst>
              <a:gd name="adj1" fmla="val 8333"/>
              <a:gd name="adj2" fmla="val 492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371600" y="2895600"/>
            <a:ext cx="1146661" cy="646331"/>
          </a:xfrm>
          <a:prstGeom prst="rect">
            <a:avLst/>
          </a:prstGeom>
          <a:noFill/>
        </p:spPr>
        <p:txBody>
          <a:bodyPr wrap="none" rtlCol="0">
            <a:spAutoFit/>
          </a:bodyPr>
          <a:lstStyle/>
          <a:p>
            <a:r>
              <a:rPr lang="en-US" dirty="0" smtClean="0"/>
              <a:t>Enterprise</a:t>
            </a:r>
          </a:p>
          <a:p>
            <a:r>
              <a:rPr lang="en-US" dirty="0" smtClean="0"/>
              <a:t>Systems</a:t>
            </a:r>
            <a:endParaRPr lang="en-US" dirty="0"/>
          </a:p>
        </p:txBody>
      </p:sp>
      <p:sp>
        <p:nvSpPr>
          <p:cNvPr id="13" name="Right Brace 12"/>
          <p:cNvSpPr/>
          <p:nvPr/>
        </p:nvSpPr>
        <p:spPr>
          <a:xfrm>
            <a:off x="7620000" y="4724400"/>
            <a:ext cx="1371600"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288823" y="3429000"/>
            <a:ext cx="1622047" cy="923330"/>
          </a:xfrm>
          <a:prstGeom prst="rect">
            <a:avLst/>
          </a:prstGeom>
          <a:noFill/>
        </p:spPr>
        <p:txBody>
          <a:bodyPr wrap="none" rtlCol="0">
            <a:spAutoFit/>
          </a:bodyPr>
          <a:lstStyle/>
          <a:p>
            <a:r>
              <a:rPr lang="en-US" dirty="0" smtClean="0"/>
              <a:t>E-commerce  &amp;</a:t>
            </a:r>
          </a:p>
          <a:p>
            <a:r>
              <a:rPr lang="en-US" dirty="0" smtClean="0"/>
              <a:t>Web based </a:t>
            </a:r>
          </a:p>
          <a:p>
            <a:r>
              <a:rPr lang="en-US" dirty="0" smtClean="0"/>
              <a:t>Systems</a:t>
            </a:r>
            <a:endParaRPr lang="en-US" dirty="0"/>
          </a:p>
        </p:txBody>
      </p:sp>
      <p:cxnSp>
        <p:nvCxnSpPr>
          <p:cNvPr id="16" name="Straight Arrow Connector 15"/>
          <p:cNvCxnSpPr/>
          <p:nvPr/>
        </p:nvCxnSpPr>
        <p:spPr>
          <a:xfrm>
            <a:off x="7848600" y="4352330"/>
            <a:ext cx="0" cy="838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78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SUMMARY</a:t>
            </a:r>
            <a:endParaRPr lang="en-ZA"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q"/>
            </a:pPr>
            <a:r>
              <a:rPr lang="en-ZA" dirty="0" smtClean="0"/>
              <a:t>The Key resources of organizations in today’s technology driven world are: People, Information and raw materials.</a:t>
            </a:r>
          </a:p>
          <a:p>
            <a:pPr lvl="1" algn="just">
              <a:buFont typeface="Wingdings" panose="05000000000000000000" pitchFamily="2" charset="2"/>
              <a:buChar char="§"/>
            </a:pPr>
            <a:r>
              <a:rPr lang="en-ZA" dirty="0" smtClean="0"/>
              <a:t>People: “</a:t>
            </a:r>
            <a:r>
              <a:rPr lang="en-ZA" sz="2100" dirty="0" smtClean="0"/>
              <a:t>Human </a:t>
            </a:r>
            <a:r>
              <a:rPr lang="en-ZA" sz="2100" dirty="0"/>
              <a:t>resources have become a key department for every organization. Increasing importance has been placed on the role of managing the work force today. Recognizing that it is the people who make a difference and who can be the source of the organization’s competitive advantage, organizations are placing more emphasis on understanding how to manage this key resource better</a:t>
            </a:r>
            <a:r>
              <a:rPr lang="en-ZA" b="1" dirty="0" smtClean="0"/>
              <a:t>. Anonymous”.  </a:t>
            </a:r>
            <a:r>
              <a:rPr lang="en-ZA" sz="1900" dirty="0" smtClean="0"/>
              <a:t>The</a:t>
            </a:r>
            <a:r>
              <a:rPr lang="en-ZA" b="1" dirty="0" smtClean="0"/>
              <a:t> </a:t>
            </a:r>
            <a:r>
              <a:rPr lang="en-ZA" sz="2100" dirty="0" smtClean="0"/>
              <a:t>systems analyst will work with various categories of people in the organization, and at various levels of management- strategic (top level), tactical (middle level) and operational (low level).</a:t>
            </a:r>
          </a:p>
          <a:p>
            <a:pPr marL="457200" lvl="1" indent="0">
              <a:buNone/>
            </a:pPr>
            <a:endParaRPr lang="en-ZA" dirty="0"/>
          </a:p>
        </p:txBody>
      </p:sp>
    </p:spTree>
    <p:extLst>
      <p:ext uri="{BB962C8B-B14F-4D97-AF65-F5344CB8AC3E}">
        <p14:creationId xmlns:p14="http://schemas.microsoft.com/office/powerpoint/2010/main" val="347446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Other organizational resources</a:t>
            </a:r>
            <a:endParaRPr lang="en-ZA"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ZA" dirty="0"/>
              <a:t>Information: </a:t>
            </a:r>
            <a:r>
              <a:rPr lang="en-ZA" sz="1900" dirty="0"/>
              <a:t>Information has moved to its rightful place as a key organizational resource.  Information resource is often classified into information sources, services and </a:t>
            </a:r>
            <a:r>
              <a:rPr lang="en-ZA" sz="1900" dirty="0" smtClean="0"/>
              <a:t>systems.</a:t>
            </a:r>
          </a:p>
          <a:p>
            <a:pPr lvl="2" algn="just">
              <a:buFont typeface="Wingdings" panose="05000000000000000000" pitchFamily="2" charset="2"/>
              <a:buChar char="§"/>
            </a:pPr>
            <a:r>
              <a:rPr lang="en-ZA" sz="1800" dirty="0" smtClean="0"/>
              <a:t>Sources: The sources  of information  include books, Documents, journals, Internet, magazines, organizational publications</a:t>
            </a:r>
          </a:p>
          <a:p>
            <a:pPr lvl="2" algn="just">
              <a:buFont typeface="Wingdings" panose="05000000000000000000" pitchFamily="2" charset="2"/>
              <a:buChar char="§"/>
            </a:pPr>
            <a:r>
              <a:rPr lang="en-ZA" sz="1800" dirty="0" smtClean="0"/>
              <a:t>Services:  Providers information services </a:t>
            </a:r>
            <a:r>
              <a:rPr lang="en-ZA" sz="1800" dirty="0" err="1" smtClean="0"/>
              <a:t>e.g</a:t>
            </a:r>
            <a:r>
              <a:rPr lang="en-ZA" sz="1800" dirty="0" smtClean="0"/>
              <a:t> Libraries, vendors</a:t>
            </a:r>
          </a:p>
          <a:p>
            <a:pPr lvl="2" algn="just">
              <a:buFont typeface="Wingdings" panose="05000000000000000000" pitchFamily="2" charset="2"/>
              <a:buChar char="§"/>
            </a:pPr>
            <a:r>
              <a:rPr lang="en-ZA" sz="1800" dirty="0" smtClean="0"/>
              <a:t>Systems : hardware and software technologies which store  relevant data  to </a:t>
            </a:r>
          </a:p>
          <a:p>
            <a:pPr marL="914400" lvl="2" indent="0" algn="just">
              <a:buNone/>
            </a:pPr>
            <a:r>
              <a:rPr lang="en-ZA" sz="1800" dirty="0" smtClean="0"/>
              <a:t>provide information</a:t>
            </a:r>
          </a:p>
          <a:p>
            <a:pPr lvl="2" algn="just">
              <a:buFont typeface="Wingdings" panose="05000000000000000000" pitchFamily="2" charset="2"/>
              <a:buChar char="v"/>
            </a:pPr>
            <a:r>
              <a:rPr lang="en-ZA" sz="1800" dirty="0" smtClean="0"/>
              <a:t>Note that  the  terms  Data and Information are not synonymous. Data  ( the  plural of datum) are facts, figures or record of  events that  has occurred or about to occur.  Data becomes information when they undergo  transformation  or are processed  to  be  meaningful and useful for the purpose of  making decisions by a user</a:t>
            </a:r>
            <a:endParaRPr lang="en-ZA" sz="1800" dirty="0"/>
          </a:p>
          <a:p>
            <a:pPr marL="0" indent="0" algn="just">
              <a:buNone/>
            </a:pPr>
            <a:endParaRPr lang="en-ZA" sz="1800" dirty="0"/>
          </a:p>
        </p:txBody>
      </p:sp>
    </p:spTree>
    <p:extLst>
      <p:ext uri="{BB962C8B-B14F-4D97-AF65-F5344CB8AC3E}">
        <p14:creationId xmlns:p14="http://schemas.microsoft.com/office/powerpoint/2010/main" val="195293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Attributes of Information</a:t>
            </a:r>
            <a:endParaRPr lang="en-ZA" dirty="0"/>
          </a:p>
        </p:txBody>
      </p:sp>
      <p:sp>
        <p:nvSpPr>
          <p:cNvPr id="3" name="Content Placeholder 2"/>
          <p:cNvSpPr>
            <a:spLocks noGrp="1"/>
          </p:cNvSpPr>
          <p:nvPr>
            <p:ph idx="1"/>
          </p:nvPr>
        </p:nvSpPr>
        <p:spPr/>
        <p:txBody>
          <a:bodyPr>
            <a:normAutofit fontScale="62500" lnSpcReduction="20000"/>
          </a:bodyPr>
          <a:lstStyle/>
          <a:p>
            <a:pPr algn="just"/>
            <a:r>
              <a:rPr lang="en-ZA" dirty="0" smtClean="0"/>
              <a:t>Accuracy: Does the information portray the situation or status as it really is?</a:t>
            </a:r>
          </a:p>
          <a:p>
            <a:pPr algn="just"/>
            <a:r>
              <a:rPr lang="en-ZA" dirty="0" smtClean="0"/>
              <a:t>Form : Distinctions of forms are qualitative and quantitative, numerical and graphic, priced and displayed, summary and detail</a:t>
            </a:r>
          </a:p>
          <a:p>
            <a:pPr algn="just"/>
            <a:r>
              <a:rPr lang="en-ZA" dirty="0" smtClean="0"/>
              <a:t>Frequency: How often is the information needed, collected, produced</a:t>
            </a:r>
          </a:p>
          <a:p>
            <a:pPr algn="just"/>
            <a:r>
              <a:rPr lang="en-ZA" dirty="0" smtClean="0"/>
              <a:t>Breadth: The scope of the information required (broad , narrow)</a:t>
            </a:r>
          </a:p>
          <a:p>
            <a:pPr algn="just"/>
            <a:r>
              <a:rPr lang="en-ZA" dirty="0" smtClean="0"/>
              <a:t>Origin : Where is the source or origin of the information?</a:t>
            </a:r>
          </a:p>
          <a:p>
            <a:pPr algn="just"/>
            <a:r>
              <a:rPr lang="en-ZA" dirty="0" smtClean="0"/>
              <a:t>Time horizon: Information may be oriented towards the past, present or future activities and events</a:t>
            </a:r>
          </a:p>
          <a:p>
            <a:pPr algn="just"/>
            <a:r>
              <a:rPr lang="en-ZA" dirty="0" smtClean="0"/>
              <a:t>Relevance : Information is relevant if it is needed for a particular situation</a:t>
            </a:r>
          </a:p>
          <a:p>
            <a:pPr algn="just"/>
            <a:r>
              <a:rPr lang="en-ZA" dirty="0" smtClean="0"/>
              <a:t>Completeness: Provides the user with all that needs to be known about a particular situation</a:t>
            </a:r>
          </a:p>
          <a:p>
            <a:pPr algn="just"/>
            <a:r>
              <a:rPr lang="en-ZA" dirty="0" smtClean="0"/>
              <a:t>Timeliness : Available when it is needed.</a:t>
            </a:r>
          </a:p>
          <a:p>
            <a:pPr algn="just">
              <a:buFont typeface="Wingdings" panose="05000000000000000000" pitchFamily="2" charset="2"/>
              <a:buChar char="v"/>
            </a:pPr>
            <a:r>
              <a:rPr lang="en-ZA" dirty="0" smtClean="0"/>
              <a:t>The systems analyst needs to know about these attributes of information.</a:t>
            </a:r>
            <a:endParaRPr lang="en-ZA" dirty="0"/>
          </a:p>
        </p:txBody>
      </p:sp>
    </p:spTree>
    <p:extLst>
      <p:ext uri="{BB962C8B-B14F-4D97-AF65-F5344CB8AC3E}">
        <p14:creationId xmlns:p14="http://schemas.microsoft.com/office/powerpoint/2010/main" val="309805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Desirable features in Information Systems (IS)</a:t>
            </a:r>
            <a:endParaRPr lang="en-ZA" dirty="0"/>
          </a:p>
        </p:txBody>
      </p:sp>
      <p:sp>
        <p:nvSpPr>
          <p:cNvPr id="3" name="Content Placeholder 2"/>
          <p:cNvSpPr>
            <a:spLocks noGrp="1"/>
          </p:cNvSpPr>
          <p:nvPr>
            <p:ph idx="1"/>
          </p:nvPr>
        </p:nvSpPr>
        <p:spPr/>
        <p:txBody>
          <a:bodyPr>
            <a:normAutofit/>
          </a:bodyPr>
          <a:lstStyle/>
          <a:p>
            <a:pPr algn="just"/>
            <a:r>
              <a:rPr lang="en-ZA" sz="1800" dirty="0" smtClean="0"/>
              <a:t>Must provide information and not data</a:t>
            </a:r>
          </a:p>
          <a:p>
            <a:pPr algn="just"/>
            <a:r>
              <a:rPr lang="en-ZA" sz="1800" dirty="0" smtClean="0"/>
              <a:t>Every change in the status of data – consequent on decision and resultant action- must be instantaneously reflected in the data base</a:t>
            </a:r>
          </a:p>
          <a:p>
            <a:pPr algn="just"/>
            <a:r>
              <a:rPr lang="en-ZA" sz="1800" dirty="0" smtClean="0"/>
              <a:t>Must deliver information in formats, at desired times, to the concerned level, in the hierarchy</a:t>
            </a:r>
          </a:p>
          <a:p>
            <a:pPr algn="just"/>
            <a:r>
              <a:rPr lang="en-ZA" sz="1800" dirty="0" smtClean="0"/>
              <a:t>There should be only one source to change the status of concerned data in the database</a:t>
            </a:r>
          </a:p>
          <a:p>
            <a:pPr algn="just"/>
            <a:r>
              <a:rPr lang="en-ZA" sz="1800" dirty="0" smtClean="0"/>
              <a:t>Access to a modification of data should be governed by “need-to-know” policies</a:t>
            </a:r>
          </a:p>
          <a:p>
            <a:pPr algn="just"/>
            <a:endParaRPr lang="en-ZA" sz="1800" dirty="0"/>
          </a:p>
          <a:p>
            <a:pPr algn="just">
              <a:buFont typeface="Wingdings" panose="05000000000000000000" pitchFamily="2" charset="2"/>
              <a:buChar char="q"/>
            </a:pPr>
            <a:r>
              <a:rPr lang="en-ZA" sz="1800" dirty="0" smtClean="0"/>
              <a:t>Other resource of an organization are raw materials, physical (tangible) assets, financial resources (funds available to the organization,  and budgets for expenditure</a:t>
            </a:r>
          </a:p>
          <a:p>
            <a:pPr algn="just">
              <a:buFont typeface="Wingdings" panose="05000000000000000000" pitchFamily="2" charset="2"/>
              <a:buChar char="q"/>
            </a:pPr>
            <a:endParaRPr lang="en-ZA" sz="1800" dirty="0"/>
          </a:p>
        </p:txBody>
      </p:sp>
    </p:spTree>
    <p:extLst>
      <p:ext uri="{BB962C8B-B14F-4D97-AF65-F5344CB8AC3E}">
        <p14:creationId xmlns:p14="http://schemas.microsoft.com/office/powerpoint/2010/main" val="356443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t>The Systems  Analyst as a Professional</a:t>
            </a:r>
            <a:endParaRPr lang="en-ZA"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ZA" dirty="0" smtClean="0"/>
              <a:t>The Analysts professional training makes him very useful in the organization</a:t>
            </a:r>
          </a:p>
          <a:p>
            <a:pPr marL="342900" lvl="1" indent="-342900">
              <a:buFont typeface="Arial" pitchFamily="34" charset="0"/>
              <a:buChar char="•"/>
            </a:pPr>
            <a:r>
              <a:rPr lang="en-ZA" dirty="0" smtClean="0"/>
              <a:t>He must seek to understand what humans need to analyse data input or data flow systematically, process or transform data, store data, and output information in the context of a particular organization or enterprise</a:t>
            </a:r>
          </a:p>
          <a:p>
            <a:pPr marL="342900" lvl="1" indent="-342900">
              <a:buFont typeface="Arial" pitchFamily="34" charset="0"/>
              <a:buChar char="•"/>
            </a:pPr>
            <a:r>
              <a:rPr lang="en-ZA" dirty="0" smtClean="0"/>
              <a:t>The rest of this course shall seek to explore more of what is needed in the professional training of systems analysts </a:t>
            </a:r>
            <a:r>
              <a:rPr lang="en-ZA" smtClean="0"/>
              <a:t>and designers.</a:t>
            </a:r>
            <a:endParaRPr lang="en-ZA" dirty="0"/>
          </a:p>
          <a:p>
            <a:endParaRPr lang="en-ZA" dirty="0"/>
          </a:p>
        </p:txBody>
      </p:sp>
    </p:spTree>
    <p:extLst>
      <p:ext uri="{BB962C8B-B14F-4D97-AF65-F5344CB8AC3E}">
        <p14:creationId xmlns:p14="http://schemas.microsoft.com/office/powerpoint/2010/main" val="228549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System?</a:t>
            </a:r>
            <a:endParaRPr lang="en-US" dirty="0"/>
          </a:p>
        </p:txBody>
      </p:sp>
      <p:sp>
        <p:nvSpPr>
          <p:cNvPr id="3" name="Content Placeholder 2"/>
          <p:cNvSpPr>
            <a:spLocks noGrp="1"/>
          </p:cNvSpPr>
          <p:nvPr>
            <p:ph idx="1"/>
          </p:nvPr>
        </p:nvSpPr>
        <p:spPr/>
        <p:txBody>
          <a:bodyPr/>
          <a:lstStyle/>
          <a:p>
            <a:r>
              <a:rPr lang="en-US" dirty="0" smtClean="0"/>
              <a:t>A system is set of components that interact with one another to accomplish a purpose or goal.</a:t>
            </a:r>
          </a:p>
          <a:p>
            <a:r>
              <a:rPr lang="en-US" dirty="0" smtClean="0"/>
              <a:t>Within this basic definitional framework, elements necessary for the very existence of any system may be identified.</a:t>
            </a:r>
          </a:p>
          <a:p>
            <a:r>
              <a:rPr lang="en-US" dirty="0" smtClean="0"/>
              <a:t>These elements include the </a:t>
            </a:r>
            <a:r>
              <a:rPr lang="en-US" b="1" dirty="0" smtClean="0"/>
              <a:t>environment, boundaries, input/output, and components</a:t>
            </a:r>
            <a:endParaRPr lang="en-US" b="1" dirty="0"/>
          </a:p>
        </p:txBody>
      </p:sp>
    </p:spTree>
    <p:extLst>
      <p:ext uri="{BB962C8B-B14F-4D97-AF65-F5344CB8AC3E}">
        <p14:creationId xmlns:p14="http://schemas.microsoft.com/office/powerpoint/2010/main" val="389155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Environment</a:t>
            </a:r>
            <a:endParaRPr lang="en-US" b="1" dirty="0"/>
          </a:p>
        </p:txBody>
      </p:sp>
      <p:sp>
        <p:nvSpPr>
          <p:cNvPr id="3" name="Content Placeholder 2"/>
          <p:cNvSpPr>
            <a:spLocks noGrp="1"/>
          </p:cNvSpPr>
          <p:nvPr>
            <p:ph idx="1"/>
          </p:nvPr>
        </p:nvSpPr>
        <p:spPr/>
        <p:txBody>
          <a:bodyPr>
            <a:normAutofit fontScale="92500"/>
          </a:bodyPr>
          <a:lstStyle/>
          <a:p>
            <a:pPr algn="just"/>
            <a:r>
              <a:rPr lang="en-US" dirty="0" smtClean="0"/>
              <a:t>This refers to the surroundings of a system, both affecting and being affected by it.</a:t>
            </a:r>
          </a:p>
          <a:p>
            <a:pPr algn="just"/>
            <a:r>
              <a:rPr lang="en-US" dirty="0" smtClean="0"/>
              <a:t>What we call the environment depends on the system’s goals, and activities, as well as whether it is a </a:t>
            </a:r>
            <a:r>
              <a:rPr lang="en-US" b="1" dirty="0" smtClean="0"/>
              <a:t>physical or an abstract system</a:t>
            </a:r>
          </a:p>
          <a:p>
            <a:pPr algn="just"/>
            <a:r>
              <a:rPr lang="en-US" dirty="0" smtClean="0"/>
              <a:t>Hence, different environments can be defined for different systems.</a:t>
            </a:r>
          </a:p>
          <a:p>
            <a:pPr algn="just"/>
            <a:r>
              <a:rPr lang="en-US" dirty="0" smtClean="0"/>
              <a:t>The environment is a function of the individual who is observing or interacting with the system.</a:t>
            </a:r>
            <a:endParaRPr lang="en-US" dirty="0"/>
          </a:p>
        </p:txBody>
      </p:sp>
    </p:spTree>
    <p:extLst>
      <p:ext uri="{BB962C8B-B14F-4D97-AF65-F5344CB8AC3E}">
        <p14:creationId xmlns:p14="http://schemas.microsoft.com/office/powerpoint/2010/main" val="188742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boundary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System boundaries separate or distinguish the environment from the system.</a:t>
            </a:r>
          </a:p>
          <a:p>
            <a:r>
              <a:rPr lang="en-US" dirty="0" smtClean="0"/>
              <a:t>The system exists, within the boundaries, and anything lying outside them constitutes the environment</a:t>
            </a:r>
          </a:p>
          <a:p>
            <a:r>
              <a:rPr lang="en-US" dirty="0" smtClean="0"/>
              <a:t>The system’s boundary line determines what is included within the system and what is not.</a:t>
            </a:r>
          </a:p>
          <a:p>
            <a:r>
              <a:rPr lang="en-US" dirty="0" smtClean="0"/>
              <a:t>The particular characteristics of a boundary vary according to whether a system is physical or abstract</a:t>
            </a:r>
            <a:endParaRPr lang="en-US" dirty="0"/>
          </a:p>
        </p:txBody>
      </p:sp>
    </p:spTree>
    <p:extLst>
      <p:ext uri="{BB962C8B-B14F-4D97-AF65-F5344CB8AC3E}">
        <p14:creationId xmlns:p14="http://schemas.microsoft.com/office/powerpoint/2010/main" val="3352904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boundary </a:t>
            </a:r>
            <a:r>
              <a:rPr lang="en-US" b="1" dirty="0" err="1" smtClean="0"/>
              <a:t>Contd</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smtClean="0"/>
              <a:t>In a physical system, the boundary is a natural line of demarcation determined by the basic system structure and the system’s goals and purposes.</a:t>
            </a:r>
          </a:p>
          <a:p>
            <a:pPr marL="0" indent="0" algn="just">
              <a:buNone/>
            </a:pPr>
            <a:endParaRPr lang="en-US" dirty="0" smtClean="0"/>
          </a:p>
          <a:p>
            <a:pPr algn="just"/>
            <a:r>
              <a:rPr lang="en-US" dirty="0" smtClean="0"/>
              <a:t>In abstract systems, boundaries are typically imposed by the observer. The arbitrary boundary line may therefore vary from observer to observer, unless everyone can agree on criteria for its selection. Under any circumstances, the abstract system’s boundaries are determined  by the observer’s level of inquiry, the intent and purpose in drawing the line, and the observer’s perceptions of the internal working of the system</a:t>
            </a:r>
          </a:p>
          <a:p>
            <a:pPr marL="0" indent="0" algn="just">
              <a:buNone/>
            </a:pPr>
            <a:r>
              <a:rPr lang="en-US" dirty="0" smtClean="0"/>
              <a:t> </a:t>
            </a:r>
            <a:endParaRPr lang="en-US" dirty="0"/>
          </a:p>
        </p:txBody>
      </p:sp>
    </p:spTree>
    <p:extLst>
      <p:ext uri="{BB962C8B-B14F-4D97-AF65-F5344CB8AC3E}">
        <p14:creationId xmlns:p14="http://schemas.microsoft.com/office/powerpoint/2010/main" val="200755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 and  Physical systems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Abstract Systems are conceptual models </a:t>
            </a:r>
            <a:r>
              <a:rPr lang="en-US" dirty="0" err="1" smtClean="0"/>
              <a:t>i.e</a:t>
            </a:r>
            <a:r>
              <a:rPr lang="en-US" dirty="0" smtClean="0"/>
              <a:t> exist as intangible concepts . </a:t>
            </a:r>
            <a:r>
              <a:rPr lang="en-US" b="1" dirty="0" smtClean="0"/>
              <a:t>Example</a:t>
            </a:r>
            <a:r>
              <a:rPr lang="en-US" dirty="0" smtClean="0"/>
              <a:t>: studying the inter personal </a:t>
            </a:r>
            <a:r>
              <a:rPr lang="en-US" b="1" dirty="0" smtClean="0"/>
              <a:t>behavior in a social group or </a:t>
            </a:r>
            <a:r>
              <a:rPr lang="en-US" dirty="0" smtClean="0"/>
              <a:t>studying the </a:t>
            </a:r>
            <a:r>
              <a:rPr lang="en-US" b="1" dirty="0" smtClean="0"/>
              <a:t> personality trait of individuals</a:t>
            </a:r>
          </a:p>
          <a:p>
            <a:pPr algn="just"/>
            <a:r>
              <a:rPr lang="en-US" dirty="0" smtClean="0"/>
              <a:t>Physical systems generally are tangible. The elements (or components) of a physical system interface with one another to  enable the system achieve its functions</a:t>
            </a:r>
            <a:br>
              <a:rPr lang="en-US" dirty="0" smtClean="0"/>
            </a:br>
            <a:r>
              <a:rPr lang="en-US" dirty="0" smtClean="0"/>
              <a:t>Examples: A Computer system, a thermodynamic or power and energy system. Both systems have tangible physical components which allow exchange of matter : information or energy between components</a:t>
            </a:r>
          </a:p>
          <a:p>
            <a:pPr marL="0" indent="0" algn="just">
              <a:buNone/>
            </a:pP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708817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and Closed systems</a:t>
            </a:r>
            <a:endParaRPr lang="en-US" dirty="0"/>
          </a:p>
        </p:txBody>
      </p:sp>
      <p:sp>
        <p:nvSpPr>
          <p:cNvPr id="3" name="Content Placeholder 2"/>
          <p:cNvSpPr>
            <a:spLocks noGrp="1"/>
          </p:cNvSpPr>
          <p:nvPr>
            <p:ph idx="1"/>
          </p:nvPr>
        </p:nvSpPr>
        <p:spPr/>
        <p:txBody>
          <a:bodyPr>
            <a:normAutofit fontScale="55000" lnSpcReduction="20000"/>
          </a:bodyPr>
          <a:lstStyle/>
          <a:p>
            <a:pPr algn="just"/>
            <a:endParaRPr lang="en-US" dirty="0" smtClean="0"/>
          </a:p>
          <a:p>
            <a:pPr algn="just"/>
            <a:r>
              <a:rPr lang="en-US" sz="4500" dirty="0" smtClean="0"/>
              <a:t>An open system has a discrete number of interfaces to allow the exchange of matter, energy or information with its surrounding environment. That is, an open system has an external interface in which matter, energy,  information goes from outside to  one or more internal element(s), which transduces this input via the original or other element(s) (e.g., by  passing it among internal elements via internal interfaces), and an external interface through which results flow from some one or more internal element(s) to outside the system. </a:t>
            </a:r>
            <a:br>
              <a:rPr lang="en-US" sz="4500" dirty="0" smtClean="0"/>
            </a:br>
            <a:r>
              <a:rPr lang="en-US" sz="4500" dirty="0" smtClean="0"/>
              <a:t/>
            </a:r>
            <a:br>
              <a:rPr lang="en-US" sz="4500" dirty="0" smtClean="0"/>
            </a:br>
            <a:r>
              <a:rPr lang="en-US" dirty="0" smtClean="0"/>
              <a:t>.</a:t>
            </a:r>
          </a:p>
          <a:p>
            <a:endParaRPr lang="en-US" dirty="0"/>
          </a:p>
        </p:txBody>
      </p:sp>
    </p:spTree>
    <p:extLst>
      <p:ext uri="{BB962C8B-B14F-4D97-AF65-F5344CB8AC3E}">
        <p14:creationId xmlns:p14="http://schemas.microsoft.com/office/powerpoint/2010/main" val="223865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system</a:t>
            </a:r>
            <a:endParaRPr lang="en-US" dirty="0"/>
          </a:p>
        </p:txBody>
      </p:sp>
      <p:sp>
        <p:nvSpPr>
          <p:cNvPr id="3" name="Content Placeholder 2"/>
          <p:cNvSpPr>
            <a:spLocks noGrp="1"/>
          </p:cNvSpPr>
          <p:nvPr>
            <p:ph idx="1"/>
          </p:nvPr>
        </p:nvSpPr>
        <p:spPr/>
        <p:txBody>
          <a:bodyPr/>
          <a:lstStyle/>
          <a:p>
            <a:r>
              <a:rPr lang="en-US" dirty="0" smtClean="0"/>
              <a:t>A closed system is self-contained in such a way that outside events have no influence upon the system. In this case there is no possible exchange of matter, energy or information with the surrounding environment. After a period of time all internal activity within a closed system will stop.</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3445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1799</Words>
  <Application>Microsoft Office PowerPoint</Application>
  <PresentationFormat>On-screen Show (4:3)</PresentationFormat>
  <Paragraphs>163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CSI 342 2013-2014 SYSTEMS ANALYSIS AND DESIGN</vt:lpstr>
      <vt:lpstr>LECTURE 1- BASIC DEFINITIONS: SYSTEMS, ENVIRONMENT AND INTEGRATION OF TECHNOLOGIES</vt:lpstr>
      <vt:lpstr>What is a System?</vt:lpstr>
      <vt:lpstr>System Environment</vt:lpstr>
      <vt:lpstr>System boundary</vt:lpstr>
      <vt:lpstr>System boundary Contd</vt:lpstr>
      <vt:lpstr>Abstract and  Physical systems</vt:lpstr>
      <vt:lpstr>Open and Closed systems</vt:lpstr>
      <vt:lpstr>Closed system</vt:lpstr>
      <vt:lpstr>PowerPoint Presentation</vt:lpstr>
      <vt:lpstr>Computer based system Environment</vt:lpstr>
      <vt:lpstr>Order entry application program</vt:lpstr>
      <vt:lpstr>TYPES OF COMPUTER BASED INFORMATION SYSTEM</vt:lpstr>
      <vt:lpstr>Types of Computer Based Systems</vt:lpstr>
      <vt:lpstr>Types of Computer Based Systems</vt:lpstr>
      <vt:lpstr>Levels of management Systems Analysts may work with in organizations</vt:lpstr>
      <vt:lpstr>Information Systems Applications within organizations</vt:lpstr>
      <vt:lpstr>The Role of the Analyst</vt:lpstr>
      <vt:lpstr>Qualities of a Systems Analyst</vt:lpstr>
      <vt:lpstr>Ethics in the Computing Sciences</vt:lpstr>
      <vt:lpstr>Integrating Technologies For Systems</vt:lpstr>
      <vt:lpstr>Tutorial 1</vt:lpstr>
      <vt:lpstr>Technology Integration Pyramid</vt:lpstr>
      <vt:lpstr>SUMMARY</vt:lpstr>
      <vt:lpstr>Other organizational resources</vt:lpstr>
      <vt:lpstr>Attributes of Information</vt:lpstr>
      <vt:lpstr>Desirable features in Information Systems (IS)</vt:lpstr>
      <vt:lpstr>The Systems  Analyst as a Professional</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342 2013-2014 SYSTEMS ANALYSIS AND DESIGN</dc:title>
  <dc:creator>user</dc:creator>
  <cp:lastModifiedBy>Okikeue</cp:lastModifiedBy>
  <cp:revision>54</cp:revision>
  <dcterms:created xsi:type="dcterms:W3CDTF">2013-08-09T04:52:33Z</dcterms:created>
  <dcterms:modified xsi:type="dcterms:W3CDTF">2014-02-03T12:09:39Z</dcterms:modified>
</cp:coreProperties>
</file>