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81" r:id="rId3"/>
    <p:sldId id="282" r:id="rId4"/>
    <p:sldId id="283" r:id="rId5"/>
    <p:sldId id="284" r:id="rId6"/>
    <p:sldId id="285" r:id="rId7"/>
    <p:sldId id="286" r:id="rId8"/>
    <p:sldId id="287" r:id="rId9"/>
    <p:sldId id="288" r:id="rId10"/>
    <p:sldId id="289" r:id="rId11"/>
    <p:sldId id="257" r:id="rId12"/>
    <p:sldId id="266" r:id="rId13"/>
    <p:sldId id="267" r:id="rId14"/>
    <p:sldId id="268" r:id="rId15"/>
    <p:sldId id="269" r:id="rId16"/>
    <p:sldId id="270" r:id="rId17"/>
    <p:sldId id="290" r:id="rId18"/>
    <p:sldId id="258" r:id="rId19"/>
    <p:sldId id="259" r:id="rId20"/>
    <p:sldId id="260" r:id="rId21"/>
    <p:sldId id="261" r:id="rId22"/>
    <p:sldId id="262" r:id="rId23"/>
    <p:sldId id="263" r:id="rId24"/>
    <p:sldId id="271" r:id="rId25"/>
    <p:sldId id="272" r:id="rId26"/>
    <p:sldId id="273" r:id="rId27"/>
    <p:sldId id="274" r:id="rId28"/>
    <p:sldId id="275" r:id="rId29"/>
    <p:sldId id="276" r:id="rId30"/>
    <p:sldId id="277" r:id="rId31"/>
    <p:sldId id="278" r:id="rId32"/>
    <p:sldId id="279" r:id="rId33"/>
    <p:sldId id="280"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FB4AA-6260-49F6-A6D8-2E76FEB9E26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9DE57C80-21FB-4EFC-BF90-0BF9F421AFF0}">
      <dgm:prSet phldrT="[Text]" custT="1"/>
      <dgm:spPr/>
      <dgm:t>
        <a:bodyPr/>
        <a:lstStyle/>
        <a:p>
          <a:r>
            <a:rPr lang="en-US" sz="1600" dirty="0" smtClean="0"/>
            <a:t>Begin</a:t>
          </a:r>
        </a:p>
        <a:p>
          <a:r>
            <a:rPr lang="en-US" sz="1600" dirty="0" smtClean="0"/>
            <a:t> OO AD</a:t>
          </a:r>
          <a:endParaRPr lang="en-US" sz="1600" dirty="0"/>
        </a:p>
      </dgm:t>
    </dgm:pt>
    <dgm:pt modelId="{AB6A679F-81FD-4695-A384-303715EB376F}" type="parTrans" cxnId="{D6CC5756-7B58-4C71-8871-0C25F6D2E360}">
      <dgm:prSet/>
      <dgm:spPr/>
      <dgm:t>
        <a:bodyPr/>
        <a:lstStyle/>
        <a:p>
          <a:endParaRPr lang="en-US"/>
        </a:p>
      </dgm:t>
    </dgm:pt>
    <dgm:pt modelId="{E676CBF2-F60E-4E25-BDE5-AF50A96B9570}" type="sibTrans" cxnId="{D6CC5756-7B58-4C71-8871-0C25F6D2E360}">
      <dgm:prSet/>
      <dgm:spPr/>
      <dgm:t>
        <a:bodyPr/>
        <a:lstStyle/>
        <a:p>
          <a:endParaRPr lang="en-US"/>
        </a:p>
      </dgm:t>
    </dgm:pt>
    <dgm:pt modelId="{97CA3D67-90F7-43B5-AFBF-97A7699CE8C6}">
      <dgm:prSet phldrT="[Text]" custT="1"/>
      <dgm:spPr/>
      <dgm:t>
        <a:bodyPr/>
        <a:lstStyle/>
        <a:p>
          <a:r>
            <a:rPr lang="en-US" sz="1600" dirty="0" smtClean="0"/>
            <a:t>Draw Use Case diagrams</a:t>
          </a:r>
          <a:endParaRPr lang="en-US" sz="1600" dirty="0"/>
        </a:p>
      </dgm:t>
    </dgm:pt>
    <dgm:pt modelId="{9540A419-2797-422C-ADD8-10AC2330036A}" type="parTrans" cxnId="{60646B7C-A477-4095-BDA5-B2051682B5C6}">
      <dgm:prSet/>
      <dgm:spPr/>
      <dgm:t>
        <a:bodyPr/>
        <a:lstStyle/>
        <a:p>
          <a:endParaRPr lang="en-US"/>
        </a:p>
      </dgm:t>
    </dgm:pt>
    <dgm:pt modelId="{C4F38377-D441-4734-86BB-4583DE2CE3E6}" type="sibTrans" cxnId="{60646B7C-A477-4095-BDA5-B2051682B5C6}">
      <dgm:prSet/>
      <dgm:spPr/>
      <dgm:t>
        <a:bodyPr/>
        <a:lstStyle/>
        <a:p>
          <a:endParaRPr lang="en-US"/>
        </a:p>
      </dgm:t>
    </dgm:pt>
    <dgm:pt modelId="{3BA333C6-ADB7-4EC6-A5D5-661A7614BBE5}">
      <dgm:prSet phldrT="[Text]" custT="1"/>
      <dgm:spPr/>
      <dgm:t>
        <a:bodyPr/>
        <a:lstStyle/>
        <a:p>
          <a:r>
            <a:rPr lang="en-US" sz="1600" dirty="0" smtClean="0"/>
            <a:t>Write Use Case Scenarios</a:t>
          </a:r>
          <a:endParaRPr lang="en-US" sz="1600" dirty="0"/>
        </a:p>
      </dgm:t>
    </dgm:pt>
    <dgm:pt modelId="{ABA89418-DB15-4AF3-8780-F4B0B91E7AF4}" type="parTrans" cxnId="{61DE77E7-F59C-47EE-BBD4-8811804A2903}">
      <dgm:prSet/>
      <dgm:spPr/>
      <dgm:t>
        <a:bodyPr/>
        <a:lstStyle/>
        <a:p>
          <a:endParaRPr lang="en-US"/>
        </a:p>
      </dgm:t>
    </dgm:pt>
    <dgm:pt modelId="{B80D5437-CBA2-4CA5-AE0D-E51D611DCCEA}" type="sibTrans" cxnId="{61DE77E7-F59C-47EE-BBD4-8811804A2903}">
      <dgm:prSet/>
      <dgm:spPr/>
      <dgm:t>
        <a:bodyPr/>
        <a:lstStyle/>
        <a:p>
          <a:endParaRPr lang="en-US"/>
        </a:p>
      </dgm:t>
    </dgm:pt>
    <dgm:pt modelId="{F7104258-D520-4385-B212-99D039B8E647}">
      <dgm:prSet phldrT="[Text]" custT="1"/>
      <dgm:spPr/>
      <dgm:t>
        <a:bodyPr/>
        <a:lstStyle/>
        <a:p>
          <a:r>
            <a:rPr lang="en-US" sz="1600" dirty="0" smtClean="0"/>
            <a:t>Derive Activity Diagram from use cases</a:t>
          </a:r>
          <a:endParaRPr lang="en-US" sz="1600" dirty="0"/>
        </a:p>
      </dgm:t>
    </dgm:pt>
    <dgm:pt modelId="{56A10267-D196-4248-9C1E-2D63A0887673}" type="parTrans" cxnId="{BA835ED6-B7FE-475A-ADC4-3761A17DAFEB}">
      <dgm:prSet/>
      <dgm:spPr/>
      <dgm:t>
        <a:bodyPr/>
        <a:lstStyle/>
        <a:p>
          <a:endParaRPr lang="en-US"/>
        </a:p>
      </dgm:t>
    </dgm:pt>
    <dgm:pt modelId="{18422D5C-9D8F-4B0E-9320-E05907EBB8B6}" type="sibTrans" cxnId="{BA835ED6-B7FE-475A-ADC4-3761A17DAFEB}">
      <dgm:prSet/>
      <dgm:spPr/>
      <dgm:t>
        <a:bodyPr/>
        <a:lstStyle/>
        <a:p>
          <a:endParaRPr lang="en-US"/>
        </a:p>
      </dgm:t>
    </dgm:pt>
    <dgm:pt modelId="{B6D43255-5B66-4B33-BFF0-2C704C0A5670}">
      <dgm:prSet phldrT="[Text]" custT="1"/>
      <dgm:spPr/>
      <dgm:t>
        <a:bodyPr/>
        <a:lstStyle/>
        <a:p>
          <a:r>
            <a:rPr lang="en-US" sz="1600" dirty="0" smtClean="0"/>
            <a:t>Develop Sequence  Diagrams</a:t>
          </a:r>
          <a:endParaRPr lang="en-US" sz="1600" dirty="0"/>
        </a:p>
      </dgm:t>
    </dgm:pt>
    <dgm:pt modelId="{EABD9DF8-0072-4CEC-B9CE-1CC9A491F9C6}" type="parTrans" cxnId="{9F887D42-2000-495B-AB07-E805CDE6CF48}">
      <dgm:prSet/>
      <dgm:spPr/>
      <dgm:t>
        <a:bodyPr/>
        <a:lstStyle/>
        <a:p>
          <a:endParaRPr lang="en-US"/>
        </a:p>
      </dgm:t>
    </dgm:pt>
    <dgm:pt modelId="{750E1949-E3F8-4582-B74E-907BD522D109}" type="sibTrans" cxnId="{9F887D42-2000-495B-AB07-E805CDE6CF48}">
      <dgm:prSet/>
      <dgm:spPr/>
      <dgm:t>
        <a:bodyPr/>
        <a:lstStyle/>
        <a:p>
          <a:endParaRPr lang="en-US"/>
        </a:p>
      </dgm:t>
    </dgm:pt>
    <dgm:pt modelId="{54B10524-427F-4D35-986E-B63F94458A2A}">
      <dgm:prSet phldrT="[Text]" custT="1"/>
      <dgm:spPr/>
      <dgm:t>
        <a:bodyPr/>
        <a:lstStyle/>
        <a:p>
          <a:r>
            <a:rPr lang="en-US" sz="1600" dirty="0" smtClean="0"/>
            <a:t>Create Class diagrams</a:t>
          </a:r>
          <a:endParaRPr lang="en-US" sz="1600" dirty="0"/>
        </a:p>
      </dgm:t>
    </dgm:pt>
    <dgm:pt modelId="{649F6586-FAA6-4D6C-A50B-FF047E4CCDFA}" type="parTrans" cxnId="{DB5707B1-21DA-4D40-96DD-2394BBD37B3B}">
      <dgm:prSet/>
      <dgm:spPr/>
      <dgm:t>
        <a:bodyPr/>
        <a:lstStyle/>
        <a:p>
          <a:endParaRPr lang="en-US"/>
        </a:p>
      </dgm:t>
    </dgm:pt>
    <dgm:pt modelId="{BA0EB427-9F9E-44BB-AF41-BB95D106D44A}" type="sibTrans" cxnId="{DB5707B1-21DA-4D40-96DD-2394BBD37B3B}">
      <dgm:prSet/>
      <dgm:spPr/>
      <dgm:t>
        <a:bodyPr/>
        <a:lstStyle/>
        <a:p>
          <a:endParaRPr lang="en-US"/>
        </a:p>
      </dgm:t>
    </dgm:pt>
    <dgm:pt modelId="{B8CC5E25-B2CF-4203-9306-56F2950397AF}">
      <dgm:prSet phldrT="[Text]" custT="1"/>
      <dgm:spPr/>
      <dgm:t>
        <a:bodyPr/>
        <a:lstStyle/>
        <a:p>
          <a:r>
            <a:rPr lang="en-US" sz="1600" dirty="0" smtClean="0"/>
            <a:t>Draw  State chart diagrams</a:t>
          </a:r>
          <a:endParaRPr lang="en-US" sz="1600" dirty="0"/>
        </a:p>
      </dgm:t>
    </dgm:pt>
    <dgm:pt modelId="{45BF895C-5313-4957-9B01-DCC981B2A9CC}" type="parTrans" cxnId="{6132064E-B031-4FC1-B249-6B55BAE5216A}">
      <dgm:prSet/>
      <dgm:spPr/>
      <dgm:t>
        <a:bodyPr/>
        <a:lstStyle/>
        <a:p>
          <a:endParaRPr lang="en-US"/>
        </a:p>
      </dgm:t>
    </dgm:pt>
    <dgm:pt modelId="{5A304DA7-451A-4CBF-BEF3-46A32A0087F4}" type="sibTrans" cxnId="{6132064E-B031-4FC1-B249-6B55BAE5216A}">
      <dgm:prSet/>
      <dgm:spPr/>
      <dgm:t>
        <a:bodyPr/>
        <a:lstStyle/>
        <a:p>
          <a:endParaRPr lang="en-US"/>
        </a:p>
      </dgm:t>
    </dgm:pt>
    <dgm:pt modelId="{09B786D9-63CA-4B18-ABEE-826ACBEB2034}">
      <dgm:prSet phldrT="[Text]" custT="1"/>
      <dgm:spPr/>
      <dgm:t>
        <a:bodyPr/>
        <a:lstStyle/>
        <a:p>
          <a:r>
            <a:rPr lang="en-US" sz="1600" dirty="0" smtClean="0"/>
            <a:t>Modify diagram &amp; complete spec</a:t>
          </a:r>
          <a:endParaRPr lang="en-US" sz="1600" dirty="0"/>
        </a:p>
      </dgm:t>
    </dgm:pt>
    <dgm:pt modelId="{4407EAEF-517A-4960-84D9-F86EBCE1B55B}" type="parTrans" cxnId="{1F8FC23C-B80D-4C2F-8BE5-00B855362EC6}">
      <dgm:prSet/>
      <dgm:spPr/>
      <dgm:t>
        <a:bodyPr/>
        <a:lstStyle/>
        <a:p>
          <a:endParaRPr lang="en-US"/>
        </a:p>
      </dgm:t>
    </dgm:pt>
    <dgm:pt modelId="{DE0309E8-B486-4C49-9400-5268FB537EA8}" type="sibTrans" cxnId="{1F8FC23C-B80D-4C2F-8BE5-00B855362EC6}">
      <dgm:prSet/>
      <dgm:spPr/>
      <dgm:t>
        <a:bodyPr/>
        <a:lstStyle/>
        <a:p>
          <a:endParaRPr lang="en-US"/>
        </a:p>
      </dgm:t>
    </dgm:pt>
    <dgm:pt modelId="{03F077C4-E849-4849-8D20-C3FD3EEF0017}">
      <dgm:prSet phldrT="[Text]" custT="1"/>
      <dgm:spPr/>
      <dgm:t>
        <a:bodyPr/>
        <a:lstStyle/>
        <a:p>
          <a:r>
            <a:rPr lang="en-US" sz="1600" dirty="0" smtClean="0"/>
            <a:t>Develop &amp; Doc</a:t>
          </a:r>
        </a:p>
        <a:p>
          <a:r>
            <a:rPr lang="en-US" sz="1600" dirty="0" smtClean="0"/>
            <a:t>System</a:t>
          </a:r>
          <a:endParaRPr lang="en-US" sz="1600" dirty="0"/>
        </a:p>
      </dgm:t>
    </dgm:pt>
    <dgm:pt modelId="{65157995-4E47-4B51-ADFE-45DB35127D01}" type="parTrans" cxnId="{41390936-7277-4A28-A49D-99D1E6F0B5C1}">
      <dgm:prSet/>
      <dgm:spPr/>
      <dgm:t>
        <a:bodyPr/>
        <a:lstStyle/>
        <a:p>
          <a:endParaRPr lang="en-US"/>
        </a:p>
      </dgm:t>
    </dgm:pt>
    <dgm:pt modelId="{90C4A79F-5CEB-4694-865A-94425D62D1CB}" type="sibTrans" cxnId="{41390936-7277-4A28-A49D-99D1E6F0B5C1}">
      <dgm:prSet/>
      <dgm:spPr/>
      <dgm:t>
        <a:bodyPr/>
        <a:lstStyle/>
        <a:p>
          <a:endParaRPr lang="en-US"/>
        </a:p>
      </dgm:t>
    </dgm:pt>
    <dgm:pt modelId="{3AD73F62-5919-4ED0-AD4B-99850B50140C}" type="pres">
      <dgm:prSet presAssocID="{6C3FB4AA-6260-49F6-A6D8-2E76FEB9E26A}" presName="cycle" presStyleCnt="0">
        <dgm:presLayoutVars>
          <dgm:dir/>
          <dgm:resizeHandles val="exact"/>
        </dgm:presLayoutVars>
      </dgm:prSet>
      <dgm:spPr/>
      <dgm:t>
        <a:bodyPr/>
        <a:lstStyle/>
        <a:p>
          <a:endParaRPr lang="en-US"/>
        </a:p>
      </dgm:t>
    </dgm:pt>
    <dgm:pt modelId="{0801A531-6DA7-41FC-BCD4-E854242B34BB}" type="pres">
      <dgm:prSet presAssocID="{9DE57C80-21FB-4EFC-BF90-0BF9F421AFF0}" presName="node" presStyleLbl="node1" presStyleIdx="0" presStyleCnt="9" custScaleY="189270" custRadScaleRad="108446" custRadScaleInc="6995">
        <dgm:presLayoutVars>
          <dgm:bulletEnabled val="1"/>
        </dgm:presLayoutVars>
      </dgm:prSet>
      <dgm:spPr/>
      <dgm:t>
        <a:bodyPr/>
        <a:lstStyle/>
        <a:p>
          <a:endParaRPr lang="en-US"/>
        </a:p>
      </dgm:t>
    </dgm:pt>
    <dgm:pt modelId="{EB91B88C-AE8C-4177-9ED0-E052862057EB}" type="pres">
      <dgm:prSet presAssocID="{9DE57C80-21FB-4EFC-BF90-0BF9F421AFF0}" presName="spNode" presStyleCnt="0"/>
      <dgm:spPr/>
    </dgm:pt>
    <dgm:pt modelId="{92FB9B66-0822-4605-A7BC-63F4BE77D62E}" type="pres">
      <dgm:prSet presAssocID="{E676CBF2-F60E-4E25-BDE5-AF50A96B9570}" presName="sibTrans" presStyleLbl="sibTrans1D1" presStyleIdx="0" presStyleCnt="9"/>
      <dgm:spPr/>
      <dgm:t>
        <a:bodyPr/>
        <a:lstStyle/>
        <a:p>
          <a:endParaRPr lang="en-US"/>
        </a:p>
      </dgm:t>
    </dgm:pt>
    <dgm:pt modelId="{CC596247-9498-4788-B844-BD542FD95743}" type="pres">
      <dgm:prSet presAssocID="{97CA3D67-90F7-43B5-AFBF-97A7699CE8C6}" presName="node" presStyleLbl="node1" presStyleIdx="1" presStyleCnt="9" custScaleX="162252" custScaleY="216812">
        <dgm:presLayoutVars>
          <dgm:bulletEnabled val="1"/>
        </dgm:presLayoutVars>
      </dgm:prSet>
      <dgm:spPr/>
      <dgm:t>
        <a:bodyPr/>
        <a:lstStyle/>
        <a:p>
          <a:endParaRPr lang="en-US"/>
        </a:p>
      </dgm:t>
    </dgm:pt>
    <dgm:pt modelId="{24834677-3222-4AD8-B413-F5ACF7ACBE34}" type="pres">
      <dgm:prSet presAssocID="{97CA3D67-90F7-43B5-AFBF-97A7699CE8C6}" presName="spNode" presStyleCnt="0"/>
      <dgm:spPr/>
    </dgm:pt>
    <dgm:pt modelId="{5764F4AB-5FF6-47F1-A6A9-93BAF1E845F4}" type="pres">
      <dgm:prSet presAssocID="{C4F38377-D441-4734-86BB-4583DE2CE3E6}" presName="sibTrans" presStyleLbl="sibTrans1D1" presStyleIdx="1" presStyleCnt="9"/>
      <dgm:spPr/>
      <dgm:t>
        <a:bodyPr/>
        <a:lstStyle/>
        <a:p>
          <a:endParaRPr lang="en-US"/>
        </a:p>
      </dgm:t>
    </dgm:pt>
    <dgm:pt modelId="{3E318D39-74B2-4FE2-9792-6977F82DEDA5}" type="pres">
      <dgm:prSet presAssocID="{3BA333C6-ADB7-4EC6-A5D5-661A7614BBE5}" presName="node" presStyleLbl="node1" presStyleIdx="2" presStyleCnt="9" custScaleX="199531" custRadScaleRad="107680" custRadScaleInc="9436">
        <dgm:presLayoutVars>
          <dgm:bulletEnabled val="1"/>
        </dgm:presLayoutVars>
      </dgm:prSet>
      <dgm:spPr/>
      <dgm:t>
        <a:bodyPr/>
        <a:lstStyle/>
        <a:p>
          <a:endParaRPr lang="en-US"/>
        </a:p>
      </dgm:t>
    </dgm:pt>
    <dgm:pt modelId="{E6E94145-BFA7-4D73-B532-A0BC8FD6B2BB}" type="pres">
      <dgm:prSet presAssocID="{3BA333C6-ADB7-4EC6-A5D5-661A7614BBE5}" presName="spNode" presStyleCnt="0"/>
      <dgm:spPr/>
    </dgm:pt>
    <dgm:pt modelId="{73989A14-6359-46D6-B213-06B4E96B1AD4}" type="pres">
      <dgm:prSet presAssocID="{B80D5437-CBA2-4CA5-AE0D-E51D611DCCEA}" presName="sibTrans" presStyleLbl="sibTrans1D1" presStyleIdx="2" presStyleCnt="9"/>
      <dgm:spPr/>
      <dgm:t>
        <a:bodyPr/>
        <a:lstStyle/>
        <a:p>
          <a:endParaRPr lang="en-US"/>
        </a:p>
      </dgm:t>
    </dgm:pt>
    <dgm:pt modelId="{9A7EE817-FDBC-4AF7-9FB6-D31D7762AB7B}" type="pres">
      <dgm:prSet presAssocID="{F7104258-D520-4385-B212-99D039B8E647}" presName="node" presStyleLbl="node1" presStyleIdx="3" presStyleCnt="9" custScaleX="234197" custScaleY="158917" custRadScaleRad="106647" custRadScaleInc="-64056">
        <dgm:presLayoutVars>
          <dgm:bulletEnabled val="1"/>
        </dgm:presLayoutVars>
      </dgm:prSet>
      <dgm:spPr/>
      <dgm:t>
        <a:bodyPr/>
        <a:lstStyle/>
        <a:p>
          <a:endParaRPr lang="en-US"/>
        </a:p>
      </dgm:t>
    </dgm:pt>
    <dgm:pt modelId="{7F23E014-FEA7-485A-B125-B828F8321A77}" type="pres">
      <dgm:prSet presAssocID="{F7104258-D520-4385-B212-99D039B8E647}" presName="spNode" presStyleCnt="0"/>
      <dgm:spPr/>
    </dgm:pt>
    <dgm:pt modelId="{CBF9E670-E541-4E58-B3CC-8FBB7F3B9967}" type="pres">
      <dgm:prSet presAssocID="{18422D5C-9D8F-4B0E-9320-E05907EBB8B6}" presName="sibTrans" presStyleLbl="sibTrans1D1" presStyleIdx="3" presStyleCnt="9"/>
      <dgm:spPr/>
      <dgm:t>
        <a:bodyPr/>
        <a:lstStyle/>
        <a:p>
          <a:endParaRPr lang="en-US"/>
        </a:p>
      </dgm:t>
    </dgm:pt>
    <dgm:pt modelId="{BFE81ECA-CBDE-46E1-AAFC-2773026DDEFB}" type="pres">
      <dgm:prSet presAssocID="{B6D43255-5B66-4B33-BFF0-2C704C0A5670}" presName="node" presStyleLbl="node1" presStyleIdx="4" presStyleCnt="9" custScaleX="146854" custScaleY="190622" custRadScaleRad="96583" custRadScaleInc="-19083">
        <dgm:presLayoutVars>
          <dgm:bulletEnabled val="1"/>
        </dgm:presLayoutVars>
      </dgm:prSet>
      <dgm:spPr/>
      <dgm:t>
        <a:bodyPr/>
        <a:lstStyle/>
        <a:p>
          <a:endParaRPr lang="en-US"/>
        </a:p>
      </dgm:t>
    </dgm:pt>
    <dgm:pt modelId="{96A5975D-980E-4CCD-A708-54920B483B70}" type="pres">
      <dgm:prSet presAssocID="{B6D43255-5B66-4B33-BFF0-2C704C0A5670}" presName="spNode" presStyleCnt="0"/>
      <dgm:spPr/>
    </dgm:pt>
    <dgm:pt modelId="{E9876B33-DA3A-47FD-9633-08C3B3F4DDF8}" type="pres">
      <dgm:prSet presAssocID="{750E1949-E3F8-4582-B74E-907BD522D109}" presName="sibTrans" presStyleLbl="sibTrans1D1" presStyleIdx="4" presStyleCnt="9"/>
      <dgm:spPr/>
      <dgm:t>
        <a:bodyPr/>
        <a:lstStyle/>
        <a:p>
          <a:endParaRPr lang="en-US"/>
        </a:p>
      </dgm:t>
    </dgm:pt>
    <dgm:pt modelId="{9A9FEA5A-B327-4DEE-A484-375ACBFAB5FF}" type="pres">
      <dgm:prSet presAssocID="{54B10524-427F-4D35-986E-B63F94458A2A}" presName="node" presStyleLbl="node1" presStyleIdx="5" presStyleCnt="9" custScaleX="131915" custScaleY="199329">
        <dgm:presLayoutVars>
          <dgm:bulletEnabled val="1"/>
        </dgm:presLayoutVars>
      </dgm:prSet>
      <dgm:spPr/>
      <dgm:t>
        <a:bodyPr/>
        <a:lstStyle/>
        <a:p>
          <a:endParaRPr lang="en-US"/>
        </a:p>
      </dgm:t>
    </dgm:pt>
    <dgm:pt modelId="{D1A526ED-3AD3-49C9-AE29-B209148F0440}" type="pres">
      <dgm:prSet presAssocID="{54B10524-427F-4D35-986E-B63F94458A2A}" presName="spNode" presStyleCnt="0"/>
      <dgm:spPr/>
    </dgm:pt>
    <dgm:pt modelId="{803D8297-AA8A-4B94-9A17-81F24630016A}" type="pres">
      <dgm:prSet presAssocID="{BA0EB427-9F9E-44BB-AF41-BB95D106D44A}" presName="sibTrans" presStyleLbl="sibTrans1D1" presStyleIdx="5" presStyleCnt="9"/>
      <dgm:spPr/>
      <dgm:t>
        <a:bodyPr/>
        <a:lstStyle/>
        <a:p>
          <a:endParaRPr lang="en-US"/>
        </a:p>
      </dgm:t>
    </dgm:pt>
    <dgm:pt modelId="{71E82642-946D-4042-9F51-9C859F4D1741}" type="pres">
      <dgm:prSet presAssocID="{B8CC5E25-B2CF-4203-9306-56F2950397AF}" presName="node" presStyleLbl="node1" presStyleIdx="6" presStyleCnt="9" custScaleX="169904" custScaleY="190573" custRadScaleRad="111155" custRadScaleInc="47307">
        <dgm:presLayoutVars>
          <dgm:bulletEnabled val="1"/>
        </dgm:presLayoutVars>
      </dgm:prSet>
      <dgm:spPr/>
      <dgm:t>
        <a:bodyPr/>
        <a:lstStyle/>
        <a:p>
          <a:endParaRPr lang="en-US"/>
        </a:p>
      </dgm:t>
    </dgm:pt>
    <dgm:pt modelId="{98C10A32-EFD4-4FE7-A05C-58D05572FCBF}" type="pres">
      <dgm:prSet presAssocID="{B8CC5E25-B2CF-4203-9306-56F2950397AF}" presName="spNode" presStyleCnt="0"/>
      <dgm:spPr/>
    </dgm:pt>
    <dgm:pt modelId="{0DC540B1-4590-43FB-852E-4472931BFA4B}" type="pres">
      <dgm:prSet presAssocID="{5A304DA7-451A-4CBF-BEF3-46A32A0087F4}" presName="sibTrans" presStyleLbl="sibTrans1D1" presStyleIdx="6" presStyleCnt="9"/>
      <dgm:spPr/>
      <dgm:t>
        <a:bodyPr/>
        <a:lstStyle/>
        <a:p>
          <a:endParaRPr lang="en-US"/>
        </a:p>
      </dgm:t>
    </dgm:pt>
    <dgm:pt modelId="{9BE121D3-4DA2-4FEC-B0D4-65105D829FC1}" type="pres">
      <dgm:prSet presAssocID="{09B786D9-63CA-4B18-ABEE-826ACBEB2034}" presName="node" presStyleLbl="node1" presStyleIdx="7" presStyleCnt="9" custScaleX="183605">
        <dgm:presLayoutVars>
          <dgm:bulletEnabled val="1"/>
        </dgm:presLayoutVars>
      </dgm:prSet>
      <dgm:spPr/>
      <dgm:t>
        <a:bodyPr/>
        <a:lstStyle/>
        <a:p>
          <a:endParaRPr lang="en-US"/>
        </a:p>
      </dgm:t>
    </dgm:pt>
    <dgm:pt modelId="{B1ACED67-8242-4FA2-B03D-02952CF21278}" type="pres">
      <dgm:prSet presAssocID="{09B786D9-63CA-4B18-ABEE-826ACBEB2034}" presName="spNode" presStyleCnt="0"/>
      <dgm:spPr/>
    </dgm:pt>
    <dgm:pt modelId="{67A4143B-5CA5-4092-966B-46CD14388C02}" type="pres">
      <dgm:prSet presAssocID="{DE0309E8-B486-4C49-9400-5268FB537EA8}" presName="sibTrans" presStyleLbl="sibTrans1D1" presStyleIdx="7" presStyleCnt="9"/>
      <dgm:spPr/>
      <dgm:t>
        <a:bodyPr/>
        <a:lstStyle/>
        <a:p>
          <a:endParaRPr lang="en-US"/>
        </a:p>
      </dgm:t>
    </dgm:pt>
    <dgm:pt modelId="{FDB3D0B3-007A-4830-BC32-29DF75EC0159}" type="pres">
      <dgm:prSet presAssocID="{03F077C4-E849-4849-8D20-C3FD3EEF0017}" presName="node" presStyleLbl="node1" presStyleIdx="8" presStyleCnt="9" custScaleX="172517" custScaleY="135491">
        <dgm:presLayoutVars>
          <dgm:bulletEnabled val="1"/>
        </dgm:presLayoutVars>
      </dgm:prSet>
      <dgm:spPr/>
      <dgm:t>
        <a:bodyPr/>
        <a:lstStyle/>
        <a:p>
          <a:endParaRPr lang="en-US"/>
        </a:p>
      </dgm:t>
    </dgm:pt>
    <dgm:pt modelId="{F4FDCC00-399C-4A1D-8561-9146FB926A8D}" type="pres">
      <dgm:prSet presAssocID="{03F077C4-E849-4849-8D20-C3FD3EEF0017}" presName="spNode" presStyleCnt="0"/>
      <dgm:spPr/>
    </dgm:pt>
    <dgm:pt modelId="{014CA983-DE00-473C-B95B-B0EC387AA61B}" type="pres">
      <dgm:prSet presAssocID="{90C4A79F-5CEB-4694-865A-94425D62D1CB}" presName="sibTrans" presStyleLbl="sibTrans1D1" presStyleIdx="8" presStyleCnt="9"/>
      <dgm:spPr/>
      <dgm:t>
        <a:bodyPr/>
        <a:lstStyle/>
        <a:p>
          <a:endParaRPr lang="en-US"/>
        </a:p>
      </dgm:t>
    </dgm:pt>
  </dgm:ptLst>
  <dgm:cxnLst>
    <dgm:cxn modelId="{3DF1A932-DB82-435F-A341-954B2538430E}" type="presOf" srcId="{6C3FB4AA-6260-49F6-A6D8-2E76FEB9E26A}" destId="{3AD73F62-5919-4ED0-AD4B-99850B50140C}" srcOrd="0" destOrd="0" presId="urn:microsoft.com/office/officeart/2005/8/layout/cycle5"/>
    <dgm:cxn modelId="{0C6258C9-69B2-426F-B4B1-35BB0230B442}" type="presOf" srcId="{5A304DA7-451A-4CBF-BEF3-46A32A0087F4}" destId="{0DC540B1-4590-43FB-852E-4472931BFA4B}" srcOrd="0" destOrd="0" presId="urn:microsoft.com/office/officeart/2005/8/layout/cycle5"/>
    <dgm:cxn modelId="{6132064E-B031-4FC1-B249-6B55BAE5216A}" srcId="{6C3FB4AA-6260-49F6-A6D8-2E76FEB9E26A}" destId="{B8CC5E25-B2CF-4203-9306-56F2950397AF}" srcOrd="6" destOrd="0" parTransId="{45BF895C-5313-4957-9B01-DCC981B2A9CC}" sibTransId="{5A304DA7-451A-4CBF-BEF3-46A32A0087F4}"/>
    <dgm:cxn modelId="{E9615438-0C4A-4616-B591-3942A9DBB6F8}" type="presOf" srcId="{B8CC5E25-B2CF-4203-9306-56F2950397AF}" destId="{71E82642-946D-4042-9F51-9C859F4D1741}" srcOrd="0" destOrd="0" presId="urn:microsoft.com/office/officeart/2005/8/layout/cycle5"/>
    <dgm:cxn modelId="{796C18E1-5937-4A40-B73A-86C9A7F96F21}" type="presOf" srcId="{3BA333C6-ADB7-4EC6-A5D5-661A7614BBE5}" destId="{3E318D39-74B2-4FE2-9792-6977F82DEDA5}" srcOrd="0" destOrd="0" presId="urn:microsoft.com/office/officeart/2005/8/layout/cycle5"/>
    <dgm:cxn modelId="{A1617ABC-53D6-4A0B-9912-B7C1D716181D}" type="presOf" srcId="{BA0EB427-9F9E-44BB-AF41-BB95D106D44A}" destId="{803D8297-AA8A-4B94-9A17-81F24630016A}" srcOrd="0" destOrd="0" presId="urn:microsoft.com/office/officeart/2005/8/layout/cycle5"/>
    <dgm:cxn modelId="{D12015F0-8B9D-4CF1-804A-1595E86B445B}" type="presOf" srcId="{C4F38377-D441-4734-86BB-4583DE2CE3E6}" destId="{5764F4AB-5FF6-47F1-A6A9-93BAF1E845F4}" srcOrd="0" destOrd="0" presId="urn:microsoft.com/office/officeart/2005/8/layout/cycle5"/>
    <dgm:cxn modelId="{60646B7C-A477-4095-BDA5-B2051682B5C6}" srcId="{6C3FB4AA-6260-49F6-A6D8-2E76FEB9E26A}" destId="{97CA3D67-90F7-43B5-AFBF-97A7699CE8C6}" srcOrd="1" destOrd="0" parTransId="{9540A419-2797-422C-ADD8-10AC2330036A}" sibTransId="{C4F38377-D441-4734-86BB-4583DE2CE3E6}"/>
    <dgm:cxn modelId="{E752B682-5D4A-4F90-B9A6-4E8A3E003322}" type="presOf" srcId="{F7104258-D520-4385-B212-99D039B8E647}" destId="{9A7EE817-FDBC-4AF7-9FB6-D31D7762AB7B}" srcOrd="0" destOrd="0" presId="urn:microsoft.com/office/officeart/2005/8/layout/cycle5"/>
    <dgm:cxn modelId="{22BA021D-4964-4C99-B45F-59A7BA8264EA}" type="presOf" srcId="{750E1949-E3F8-4582-B74E-907BD522D109}" destId="{E9876B33-DA3A-47FD-9633-08C3B3F4DDF8}" srcOrd="0" destOrd="0" presId="urn:microsoft.com/office/officeart/2005/8/layout/cycle5"/>
    <dgm:cxn modelId="{4A5F77C2-0C4B-4BE2-9C3D-6F0F18514C8C}" type="presOf" srcId="{18422D5C-9D8F-4B0E-9320-E05907EBB8B6}" destId="{CBF9E670-E541-4E58-B3CC-8FBB7F3B9967}" srcOrd="0" destOrd="0" presId="urn:microsoft.com/office/officeart/2005/8/layout/cycle5"/>
    <dgm:cxn modelId="{9F887D42-2000-495B-AB07-E805CDE6CF48}" srcId="{6C3FB4AA-6260-49F6-A6D8-2E76FEB9E26A}" destId="{B6D43255-5B66-4B33-BFF0-2C704C0A5670}" srcOrd="4" destOrd="0" parTransId="{EABD9DF8-0072-4CEC-B9CE-1CC9A491F9C6}" sibTransId="{750E1949-E3F8-4582-B74E-907BD522D109}"/>
    <dgm:cxn modelId="{91F589F9-D7F2-4A24-9B4F-F2C318561958}" type="presOf" srcId="{9DE57C80-21FB-4EFC-BF90-0BF9F421AFF0}" destId="{0801A531-6DA7-41FC-BCD4-E854242B34BB}" srcOrd="0" destOrd="0" presId="urn:microsoft.com/office/officeart/2005/8/layout/cycle5"/>
    <dgm:cxn modelId="{DB5707B1-21DA-4D40-96DD-2394BBD37B3B}" srcId="{6C3FB4AA-6260-49F6-A6D8-2E76FEB9E26A}" destId="{54B10524-427F-4D35-986E-B63F94458A2A}" srcOrd="5" destOrd="0" parTransId="{649F6586-FAA6-4D6C-A50B-FF047E4CCDFA}" sibTransId="{BA0EB427-9F9E-44BB-AF41-BB95D106D44A}"/>
    <dgm:cxn modelId="{D6CC5756-7B58-4C71-8871-0C25F6D2E360}" srcId="{6C3FB4AA-6260-49F6-A6D8-2E76FEB9E26A}" destId="{9DE57C80-21FB-4EFC-BF90-0BF9F421AFF0}" srcOrd="0" destOrd="0" parTransId="{AB6A679F-81FD-4695-A384-303715EB376F}" sibTransId="{E676CBF2-F60E-4E25-BDE5-AF50A96B9570}"/>
    <dgm:cxn modelId="{1BEEBE52-D60A-4294-BBFE-FB342372EF92}" type="presOf" srcId="{B80D5437-CBA2-4CA5-AE0D-E51D611DCCEA}" destId="{73989A14-6359-46D6-B213-06B4E96B1AD4}" srcOrd="0" destOrd="0" presId="urn:microsoft.com/office/officeart/2005/8/layout/cycle5"/>
    <dgm:cxn modelId="{1B8E41D5-01FF-4A0F-ABE8-29E920897C78}" type="presOf" srcId="{90C4A79F-5CEB-4694-865A-94425D62D1CB}" destId="{014CA983-DE00-473C-B95B-B0EC387AA61B}" srcOrd="0" destOrd="0" presId="urn:microsoft.com/office/officeart/2005/8/layout/cycle5"/>
    <dgm:cxn modelId="{BA835ED6-B7FE-475A-ADC4-3761A17DAFEB}" srcId="{6C3FB4AA-6260-49F6-A6D8-2E76FEB9E26A}" destId="{F7104258-D520-4385-B212-99D039B8E647}" srcOrd="3" destOrd="0" parTransId="{56A10267-D196-4248-9C1E-2D63A0887673}" sibTransId="{18422D5C-9D8F-4B0E-9320-E05907EBB8B6}"/>
    <dgm:cxn modelId="{9EEC2E77-A232-4E9B-BE4A-A1204F6C6ABA}" type="presOf" srcId="{DE0309E8-B486-4C49-9400-5268FB537EA8}" destId="{67A4143B-5CA5-4092-966B-46CD14388C02}" srcOrd="0" destOrd="0" presId="urn:microsoft.com/office/officeart/2005/8/layout/cycle5"/>
    <dgm:cxn modelId="{D39E172D-415E-4A37-8D99-8E7337DC982A}" type="presOf" srcId="{97CA3D67-90F7-43B5-AFBF-97A7699CE8C6}" destId="{CC596247-9498-4788-B844-BD542FD95743}" srcOrd="0" destOrd="0" presId="urn:microsoft.com/office/officeart/2005/8/layout/cycle5"/>
    <dgm:cxn modelId="{ABADE4B3-0822-48BB-8859-7CEDF0969405}" type="presOf" srcId="{03F077C4-E849-4849-8D20-C3FD3EEF0017}" destId="{FDB3D0B3-007A-4830-BC32-29DF75EC0159}" srcOrd="0" destOrd="0" presId="urn:microsoft.com/office/officeart/2005/8/layout/cycle5"/>
    <dgm:cxn modelId="{1F8FC23C-B80D-4C2F-8BE5-00B855362EC6}" srcId="{6C3FB4AA-6260-49F6-A6D8-2E76FEB9E26A}" destId="{09B786D9-63CA-4B18-ABEE-826ACBEB2034}" srcOrd="7" destOrd="0" parTransId="{4407EAEF-517A-4960-84D9-F86EBCE1B55B}" sibTransId="{DE0309E8-B486-4C49-9400-5268FB537EA8}"/>
    <dgm:cxn modelId="{41390936-7277-4A28-A49D-99D1E6F0B5C1}" srcId="{6C3FB4AA-6260-49F6-A6D8-2E76FEB9E26A}" destId="{03F077C4-E849-4849-8D20-C3FD3EEF0017}" srcOrd="8" destOrd="0" parTransId="{65157995-4E47-4B51-ADFE-45DB35127D01}" sibTransId="{90C4A79F-5CEB-4694-865A-94425D62D1CB}"/>
    <dgm:cxn modelId="{72B3AB69-3EBA-4123-9B31-D03BD2962579}" type="presOf" srcId="{E676CBF2-F60E-4E25-BDE5-AF50A96B9570}" destId="{92FB9B66-0822-4605-A7BC-63F4BE77D62E}" srcOrd="0" destOrd="0" presId="urn:microsoft.com/office/officeart/2005/8/layout/cycle5"/>
    <dgm:cxn modelId="{58709FC9-2377-4BFE-A757-B0CA3A5465DA}" type="presOf" srcId="{B6D43255-5B66-4B33-BFF0-2C704C0A5670}" destId="{BFE81ECA-CBDE-46E1-AAFC-2773026DDEFB}" srcOrd="0" destOrd="0" presId="urn:microsoft.com/office/officeart/2005/8/layout/cycle5"/>
    <dgm:cxn modelId="{C92AE6FF-77B3-4F17-B006-8EB8DFEB814A}" type="presOf" srcId="{09B786D9-63CA-4B18-ABEE-826ACBEB2034}" destId="{9BE121D3-4DA2-4FEC-B0D4-65105D829FC1}" srcOrd="0" destOrd="0" presId="urn:microsoft.com/office/officeart/2005/8/layout/cycle5"/>
    <dgm:cxn modelId="{61DE77E7-F59C-47EE-BBD4-8811804A2903}" srcId="{6C3FB4AA-6260-49F6-A6D8-2E76FEB9E26A}" destId="{3BA333C6-ADB7-4EC6-A5D5-661A7614BBE5}" srcOrd="2" destOrd="0" parTransId="{ABA89418-DB15-4AF3-8780-F4B0B91E7AF4}" sibTransId="{B80D5437-CBA2-4CA5-AE0D-E51D611DCCEA}"/>
    <dgm:cxn modelId="{55843B10-50BE-4DB1-8584-014E462B0329}" type="presOf" srcId="{54B10524-427F-4D35-986E-B63F94458A2A}" destId="{9A9FEA5A-B327-4DEE-A484-375ACBFAB5FF}" srcOrd="0" destOrd="0" presId="urn:microsoft.com/office/officeart/2005/8/layout/cycle5"/>
    <dgm:cxn modelId="{402E525E-4208-4787-A43C-7CBBD42D0D06}" type="presParOf" srcId="{3AD73F62-5919-4ED0-AD4B-99850B50140C}" destId="{0801A531-6DA7-41FC-BCD4-E854242B34BB}" srcOrd="0" destOrd="0" presId="urn:microsoft.com/office/officeart/2005/8/layout/cycle5"/>
    <dgm:cxn modelId="{FBCD9BB0-BE8F-4F09-BCB8-AA88299991C9}" type="presParOf" srcId="{3AD73F62-5919-4ED0-AD4B-99850B50140C}" destId="{EB91B88C-AE8C-4177-9ED0-E052862057EB}" srcOrd="1" destOrd="0" presId="urn:microsoft.com/office/officeart/2005/8/layout/cycle5"/>
    <dgm:cxn modelId="{DE163543-3DA2-41B3-AE84-D074C82363FA}" type="presParOf" srcId="{3AD73F62-5919-4ED0-AD4B-99850B50140C}" destId="{92FB9B66-0822-4605-A7BC-63F4BE77D62E}" srcOrd="2" destOrd="0" presId="urn:microsoft.com/office/officeart/2005/8/layout/cycle5"/>
    <dgm:cxn modelId="{7B02B315-00BD-4ECF-B170-7B96E3878722}" type="presParOf" srcId="{3AD73F62-5919-4ED0-AD4B-99850B50140C}" destId="{CC596247-9498-4788-B844-BD542FD95743}" srcOrd="3" destOrd="0" presId="urn:microsoft.com/office/officeart/2005/8/layout/cycle5"/>
    <dgm:cxn modelId="{E240D6D7-89AF-477D-9DBD-9B15C5ED8F9C}" type="presParOf" srcId="{3AD73F62-5919-4ED0-AD4B-99850B50140C}" destId="{24834677-3222-4AD8-B413-F5ACF7ACBE34}" srcOrd="4" destOrd="0" presId="urn:microsoft.com/office/officeart/2005/8/layout/cycle5"/>
    <dgm:cxn modelId="{F99AE682-478D-49E4-B4CB-1B46507B8500}" type="presParOf" srcId="{3AD73F62-5919-4ED0-AD4B-99850B50140C}" destId="{5764F4AB-5FF6-47F1-A6A9-93BAF1E845F4}" srcOrd="5" destOrd="0" presId="urn:microsoft.com/office/officeart/2005/8/layout/cycle5"/>
    <dgm:cxn modelId="{3D4E00DB-A7B9-489F-B42D-43B0C90C127C}" type="presParOf" srcId="{3AD73F62-5919-4ED0-AD4B-99850B50140C}" destId="{3E318D39-74B2-4FE2-9792-6977F82DEDA5}" srcOrd="6" destOrd="0" presId="urn:microsoft.com/office/officeart/2005/8/layout/cycle5"/>
    <dgm:cxn modelId="{D8BFA919-817F-45EE-A37E-262B46DC7842}" type="presParOf" srcId="{3AD73F62-5919-4ED0-AD4B-99850B50140C}" destId="{E6E94145-BFA7-4D73-B532-A0BC8FD6B2BB}" srcOrd="7" destOrd="0" presId="urn:microsoft.com/office/officeart/2005/8/layout/cycle5"/>
    <dgm:cxn modelId="{2686E30F-1F7B-4498-AE6D-C26AF3013EBC}" type="presParOf" srcId="{3AD73F62-5919-4ED0-AD4B-99850B50140C}" destId="{73989A14-6359-46D6-B213-06B4E96B1AD4}" srcOrd="8" destOrd="0" presId="urn:microsoft.com/office/officeart/2005/8/layout/cycle5"/>
    <dgm:cxn modelId="{63D15A26-6E73-4402-9325-5EE8006265DE}" type="presParOf" srcId="{3AD73F62-5919-4ED0-AD4B-99850B50140C}" destId="{9A7EE817-FDBC-4AF7-9FB6-D31D7762AB7B}" srcOrd="9" destOrd="0" presId="urn:microsoft.com/office/officeart/2005/8/layout/cycle5"/>
    <dgm:cxn modelId="{D6F59C74-CC9C-47C4-B035-6F56AD6271B7}" type="presParOf" srcId="{3AD73F62-5919-4ED0-AD4B-99850B50140C}" destId="{7F23E014-FEA7-485A-B125-B828F8321A77}" srcOrd="10" destOrd="0" presId="urn:microsoft.com/office/officeart/2005/8/layout/cycle5"/>
    <dgm:cxn modelId="{7CE7B707-4249-45DE-9A3B-2BB6FA69B9C0}" type="presParOf" srcId="{3AD73F62-5919-4ED0-AD4B-99850B50140C}" destId="{CBF9E670-E541-4E58-B3CC-8FBB7F3B9967}" srcOrd="11" destOrd="0" presId="urn:microsoft.com/office/officeart/2005/8/layout/cycle5"/>
    <dgm:cxn modelId="{7D0208C1-00B1-4949-B033-BE63EBEFC5F4}" type="presParOf" srcId="{3AD73F62-5919-4ED0-AD4B-99850B50140C}" destId="{BFE81ECA-CBDE-46E1-AAFC-2773026DDEFB}" srcOrd="12" destOrd="0" presId="urn:microsoft.com/office/officeart/2005/8/layout/cycle5"/>
    <dgm:cxn modelId="{ED9F4B0F-AF26-421F-B31C-4A45CD90211E}" type="presParOf" srcId="{3AD73F62-5919-4ED0-AD4B-99850B50140C}" destId="{96A5975D-980E-4CCD-A708-54920B483B70}" srcOrd="13" destOrd="0" presId="urn:microsoft.com/office/officeart/2005/8/layout/cycle5"/>
    <dgm:cxn modelId="{DF5FE66E-CBC4-4FD0-A7E9-71F4E014E67A}" type="presParOf" srcId="{3AD73F62-5919-4ED0-AD4B-99850B50140C}" destId="{E9876B33-DA3A-47FD-9633-08C3B3F4DDF8}" srcOrd="14" destOrd="0" presId="urn:microsoft.com/office/officeart/2005/8/layout/cycle5"/>
    <dgm:cxn modelId="{3EC8B919-1BAF-41BE-921C-924DFDF4185D}" type="presParOf" srcId="{3AD73F62-5919-4ED0-AD4B-99850B50140C}" destId="{9A9FEA5A-B327-4DEE-A484-375ACBFAB5FF}" srcOrd="15" destOrd="0" presId="urn:microsoft.com/office/officeart/2005/8/layout/cycle5"/>
    <dgm:cxn modelId="{02A6A554-3AC3-4A65-9911-F9ECB4DA6C0C}" type="presParOf" srcId="{3AD73F62-5919-4ED0-AD4B-99850B50140C}" destId="{D1A526ED-3AD3-49C9-AE29-B209148F0440}" srcOrd="16" destOrd="0" presId="urn:microsoft.com/office/officeart/2005/8/layout/cycle5"/>
    <dgm:cxn modelId="{B744E48F-FF6E-4DBE-85A6-90E28218DDCD}" type="presParOf" srcId="{3AD73F62-5919-4ED0-AD4B-99850B50140C}" destId="{803D8297-AA8A-4B94-9A17-81F24630016A}" srcOrd="17" destOrd="0" presId="urn:microsoft.com/office/officeart/2005/8/layout/cycle5"/>
    <dgm:cxn modelId="{F1617CDF-A8DE-40B1-894B-969C0B0C0038}" type="presParOf" srcId="{3AD73F62-5919-4ED0-AD4B-99850B50140C}" destId="{71E82642-946D-4042-9F51-9C859F4D1741}" srcOrd="18" destOrd="0" presId="urn:microsoft.com/office/officeart/2005/8/layout/cycle5"/>
    <dgm:cxn modelId="{9BBF19C6-B259-47B6-881A-1E7581C192B0}" type="presParOf" srcId="{3AD73F62-5919-4ED0-AD4B-99850B50140C}" destId="{98C10A32-EFD4-4FE7-A05C-58D05572FCBF}" srcOrd="19" destOrd="0" presId="urn:microsoft.com/office/officeart/2005/8/layout/cycle5"/>
    <dgm:cxn modelId="{8D143D3C-B3FC-4BD8-9F8E-533E59DEAA93}" type="presParOf" srcId="{3AD73F62-5919-4ED0-AD4B-99850B50140C}" destId="{0DC540B1-4590-43FB-852E-4472931BFA4B}" srcOrd="20" destOrd="0" presId="urn:microsoft.com/office/officeart/2005/8/layout/cycle5"/>
    <dgm:cxn modelId="{615CBC18-51A8-41F3-A1C9-0B33E0932967}" type="presParOf" srcId="{3AD73F62-5919-4ED0-AD4B-99850B50140C}" destId="{9BE121D3-4DA2-4FEC-B0D4-65105D829FC1}" srcOrd="21" destOrd="0" presId="urn:microsoft.com/office/officeart/2005/8/layout/cycle5"/>
    <dgm:cxn modelId="{F763FB5F-5744-4416-94D3-B792A5CAA469}" type="presParOf" srcId="{3AD73F62-5919-4ED0-AD4B-99850B50140C}" destId="{B1ACED67-8242-4FA2-B03D-02952CF21278}" srcOrd="22" destOrd="0" presId="urn:microsoft.com/office/officeart/2005/8/layout/cycle5"/>
    <dgm:cxn modelId="{AF6ED8DA-50F9-4FDB-B351-C2AA7BEE156B}" type="presParOf" srcId="{3AD73F62-5919-4ED0-AD4B-99850B50140C}" destId="{67A4143B-5CA5-4092-966B-46CD14388C02}" srcOrd="23" destOrd="0" presId="urn:microsoft.com/office/officeart/2005/8/layout/cycle5"/>
    <dgm:cxn modelId="{74B9DF15-1FB9-493E-AD1D-F4BF1A637E08}" type="presParOf" srcId="{3AD73F62-5919-4ED0-AD4B-99850B50140C}" destId="{FDB3D0B3-007A-4830-BC32-29DF75EC0159}" srcOrd="24" destOrd="0" presId="urn:microsoft.com/office/officeart/2005/8/layout/cycle5"/>
    <dgm:cxn modelId="{97327158-F5DE-4E22-AFFF-64C1C81772E7}" type="presParOf" srcId="{3AD73F62-5919-4ED0-AD4B-99850B50140C}" destId="{F4FDCC00-399C-4A1D-8561-9146FB926A8D}" srcOrd="25" destOrd="0" presId="urn:microsoft.com/office/officeart/2005/8/layout/cycle5"/>
    <dgm:cxn modelId="{E6B81B4D-FB35-4A16-A414-4652218AEA2B}" type="presParOf" srcId="{3AD73F62-5919-4ED0-AD4B-99850B50140C}" destId="{014CA983-DE00-473C-B95B-B0EC387AA61B}" srcOrd="26"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1A531-6DA7-41FC-BCD4-E854242B34BB}">
      <dsp:nvSpPr>
        <dsp:cNvPr id="0" name=""/>
        <dsp:cNvSpPr/>
      </dsp:nvSpPr>
      <dsp:spPr>
        <a:xfrm>
          <a:off x="3685989" y="-262399"/>
          <a:ext cx="864951" cy="10641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Begin</a:t>
          </a:r>
        </a:p>
        <a:p>
          <a:pPr lvl="0" algn="ctr" defTabSz="711200">
            <a:lnSpc>
              <a:spcPct val="90000"/>
            </a:lnSpc>
            <a:spcBef>
              <a:spcPct val="0"/>
            </a:spcBef>
            <a:spcAft>
              <a:spcPct val="35000"/>
            </a:spcAft>
          </a:pPr>
          <a:r>
            <a:rPr lang="en-US" sz="1600" kern="1200" dirty="0" smtClean="0"/>
            <a:t> OO AD</a:t>
          </a:r>
          <a:endParaRPr lang="en-US" sz="1600" kern="1200" dirty="0"/>
        </a:p>
      </dsp:txBody>
      <dsp:txXfrm>
        <a:off x="3728212" y="-220176"/>
        <a:ext cx="780505" cy="979665"/>
      </dsp:txXfrm>
    </dsp:sp>
    <dsp:sp modelId="{92FB9B66-0822-4605-A7BC-63F4BE77D62E}">
      <dsp:nvSpPr>
        <dsp:cNvPr id="0" name=""/>
        <dsp:cNvSpPr/>
      </dsp:nvSpPr>
      <dsp:spPr>
        <a:xfrm>
          <a:off x="1918703" y="268620"/>
          <a:ext cx="4317151" cy="4317151"/>
        </a:xfrm>
        <a:custGeom>
          <a:avLst/>
          <a:gdLst/>
          <a:ahLst/>
          <a:cxnLst/>
          <a:rect l="0" t="0" r="0" b="0"/>
          <a:pathLst>
            <a:path>
              <a:moveTo>
                <a:pt x="2675744" y="62869"/>
              </a:moveTo>
              <a:arcTo wR="2158575" hR="2158575" stAng="17031734" swAng="21373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C596247-9498-4788-B844-BD542FD95743}">
      <dsp:nvSpPr>
        <dsp:cNvPr id="0" name=""/>
        <dsp:cNvSpPr/>
      </dsp:nvSpPr>
      <dsp:spPr>
        <a:xfrm>
          <a:off x="4766166" y="165188"/>
          <a:ext cx="1403401" cy="12189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Draw Use Case diagrams</a:t>
          </a:r>
          <a:endParaRPr lang="en-US" sz="1600" kern="1200" dirty="0"/>
        </a:p>
      </dsp:txBody>
      <dsp:txXfrm>
        <a:off x="4825671" y="224693"/>
        <a:ext cx="1284391" cy="1099947"/>
      </dsp:txXfrm>
    </dsp:sp>
    <dsp:sp modelId="{5764F4AB-5FF6-47F1-A6A9-93BAF1E845F4}">
      <dsp:nvSpPr>
        <dsp:cNvPr id="0" name=""/>
        <dsp:cNvSpPr/>
      </dsp:nvSpPr>
      <dsp:spPr>
        <a:xfrm>
          <a:off x="2349757" y="814299"/>
          <a:ext cx="4317151" cy="4317151"/>
        </a:xfrm>
        <a:custGeom>
          <a:avLst/>
          <a:gdLst/>
          <a:ahLst/>
          <a:cxnLst/>
          <a:rect l="0" t="0" r="0" b="0"/>
          <a:pathLst>
            <a:path>
              <a:moveTo>
                <a:pt x="3697052" y="644462"/>
              </a:moveTo>
              <a:arcTo wR="2158575" hR="2158575" stAng="18927437" swAng="51517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318D39-74B2-4FE2-9792-6977F82DEDA5}">
      <dsp:nvSpPr>
        <dsp:cNvPr id="0" name=""/>
        <dsp:cNvSpPr/>
      </dsp:nvSpPr>
      <dsp:spPr>
        <a:xfrm>
          <a:off x="5514790" y="1793860"/>
          <a:ext cx="1725847" cy="562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Write Use Case Scenarios</a:t>
          </a:r>
          <a:endParaRPr lang="en-US" sz="1600" kern="1200" dirty="0"/>
        </a:p>
      </dsp:txBody>
      <dsp:txXfrm>
        <a:off x="5542235" y="1821305"/>
        <a:ext cx="1670957" cy="507328"/>
      </dsp:txXfrm>
    </dsp:sp>
    <dsp:sp modelId="{73989A14-6359-46D6-B213-06B4E96B1AD4}">
      <dsp:nvSpPr>
        <dsp:cNvPr id="0" name=""/>
        <dsp:cNvSpPr/>
      </dsp:nvSpPr>
      <dsp:spPr>
        <a:xfrm>
          <a:off x="2086525" y="178866"/>
          <a:ext cx="4317151" cy="4317151"/>
        </a:xfrm>
        <a:custGeom>
          <a:avLst/>
          <a:gdLst/>
          <a:ahLst/>
          <a:cxnLst/>
          <a:rect l="0" t="0" r="0" b="0"/>
          <a:pathLst>
            <a:path>
              <a:moveTo>
                <a:pt x="4314204" y="2271336"/>
              </a:moveTo>
              <a:arcTo wR="2158575" hR="2158575" stAng="179665" swAng="45144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A7EE817-FDBC-4AF7-9FB6-D31D7762AB7B}">
      <dsp:nvSpPr>
        <dsp:cNvPr id="0" name=""/>
        <dsp:cNvSpPr/>
      </dsp:nvSpPr>
      <dsp:spPr>
        <a:xfrm>
          <a:off x="5209990" y="2823682"/>
          <a:ext cx="2025691" cy="893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Derive Activity Diagram from use cases</a:t>
          </a:r>
          <a:endParaRPr lang="en-US" sz="1600" kern="1200" dirty="0"/>
        </a:p>
      </dsp:txBody>
      <dsp:txXfrm>
        <a:off x="5253605" y="2867297"/>
        <a:ext cx="1938461" cy="806231"/>
      </dsp:txXfrm>
    </dsp:sp>
    <dsp:sp modelId="{CBF9E670-E541-4E58-B3CC-8FBB7F3B9967}">
      <dsp:nvSpPr>
        <dsp:cNvPr id="0" name=""/>
        <dsp:cNvSpPr/>
      </dsp:nvSpPr>
      <dsp:spPr>
        <a:xfrm>
          <a:off x="2675606" y="-265906"/>
          <a:ext cx="4317151" cy="4317151"/>
        </a:xfrm>
        <a:custGeom>
          <a:avLst/>
          <a:gdLst/>
          <a:ahLst/>
          <a:cxnLst/>
          <a:rect l="0" t="0" r="0" b="0"/>
          <a:pathLst>
            <a:path>
              <a:moveTo>
                <a:pt x="3222366" y="4036819"/>
              </a:moveTo>
              <a:arcTo wR="2158575" hR="2158575" stAng="3628431" swAng="50213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FE81ECA-CBDE-46E1-AAFC-2773026DDEFB}">
      <dsp:nvSpPr>
        <dsp:cNvPr id="0" name=""/>
        <dsp:cNvSpPr/>
      </dsp:nvSpPr>
      <dsp:spPr>
        <a:xfrm>
          <a:off x="4244571" y="3817876"/>
          <a:ext cx="1270216" cy="10717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 Sequence  Diagrams</a:t>
          </a:r>
          <a:endParaRPr lang="en-US" sz="1600" kern="1200" dirty="0"/>
        </a:p>
      </dsp:txBody>
      <dsp:txXfrm>
        <a:off x="4296888" y="3870193"/>
        <a:ext cx="1165582" cy="967078"/>
      </dsp:txXfrm>
    </dsp:sp>
    <dsp:sp modelId="{E9876B33-DA3A-47FD-9633-08C3B3F4DDF8}">
      <dsp:nvSpPr>
        <dsp:cNvPr id="0" name=""/>
        <dsp:cNvSpPr/>
      </dsp:nvSpPr>
      <dsp:spPr>
        <a:xfrm>
          <a:off x="1453613" y="284130"/>
          <a:ext cx="4317151" cy="4317151"/>
        </a:xfrm>
        <a:custGeom>
          <a:avLst/>
          <a:gdLst/>
          <a:ahLst/>
          <a:cxnLst/>
          <a:rect l="0" t="0" r="0" b="0"/>
          <a:pathLst>
            <a:path>
              <a:moveTo>
                <a:pt x="2725625" y="4241339"/>
              </a:moveTo>
              <a:arcTo wR="2158575" hR="2158575" stAng="4486194" swAng="32551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A9FEA5A-B327-4DEE-A484-375ACBFAB5FF}">
      <dsp:nvSpPr>
        <dsp:cNvPr id="0" name=""/>
        <dsp:cNvSpPr/>
      </dsp:nvSpPr>
      <dsp:spPr>
        <a:xfrm>
          <a:off x="2771584" y="3896297"/>
          <a:ext cx="1141001" cy="11206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Create Class diagrams</a:t>
          </a:r>
          <a:endParaRPr lang="en-US" sz="1600" kern="1200" dirty="0"/>
        </a:p>
      </dsp:txBody>
      <dsp:txXfrm>
        <a:off x="2826290" y="3951003"/>
        <a:ext cx="1031589" cy="1011252"/>
      </dsp:txXfrm>
    </dsp:sp>
    <dsp:sp modelId="{803D8297-AA8A-4B94-9A17-81F24630016A}">
      <dsp:nvSpPr>
        <dsp:cNvPr id="0" name=""/>
        <dsp:cNvSpPr/>
      </dsp:nvSpPr>
      <dsp:spPr>
        <a:xfrm>
          <a:off x="1097542" y="-117282"/>
          <a:ext cx="4317151" cy="4317151"/>
        </a:xfrm>
        <a:custGeom>
          <a:avLst/>
          <a:gdLst/>
          <a:ahLst/>
          <a:cxnLst/>
          <a:rect l="0" t="0" r="0" b="0"/>
          <a:pathLst>
            <a:path>
              <a:moveTo>
                <a:pt x="1557100" y="4231659"/>
              </a:moveTo>
              <a:arcTo wR="2158575" hR="2158575" stAng="6370759" swAng="58054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E82642-946D-4042-9F51-9C859F4D1741}">
      <dsp:nvSpPr>
        <dsp:cNvPr id="0" name=""/>
        <dsp:cNvSpPr/>
      </dsp:nvSpPr>
      <dsp:spPr>
        <a:xfrm>
          <a:off x="1148431" y="2856641"/>
          <a:ext cx="1469587" cy="1071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Draw  State chart diagrams</a:t>
          </a:r>
          <a:endParaRPr lang="en-US" sz="1600" kern="1200" dirty="0"/>
        </a:p>
      </dsp:txBody>
      <dsp:txXfrm>
        <a:off x="1200734" y="2908944"/>
        <a:ext cx="1364981" cy="966831"/>
      </dsp:txXfrm>
    </dsp:sp>
    <dsp:sp modelId="{0DC540B1-4590-43FB-852E-4472931BFA4B}">
      <dsp:nvSpPr>
        <dsp:cNvPr id="0" name=""/>
        <dsp:cNvSpPr/>
      </dsp:nvSpPr>
      <dsp:spPr>
        <a:xfrm>
          <a:off x="1656303" y="1216774"/>
          <a:ext cx="4317151" cy="4317151"/>
        </a:xfrm>
        <a:custGeom>
          <a:avLst/>
          <a:gdLst/>
          <a:ahLst/>
          <a:cxnLst/>
          <a:rect l="0" t="0" r="0" b="0"/>
          <a:pathLst>
            <a:path>
              <a:moveTo>
                <a:pt x="93010" y="1531767"/>
              </a:moveTo>
              <a:arcTo wR="2158575" hR="2158575" stAng="11812844" swAng="53828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BE121D3-4DA2-4FEC-B0D4-65105D829FC1}">
      <dsp:nvSpPr>
        <dsp:cNvPr id="0" name=""/>
        <dsp:cNvSpPr/>
      </dsp:nvSpPr>
      <dsp:spPr>
        <a:xfrm>
          <a:off x="1160532" y="1772290"/>
          <a:ext cx="1588094" cy="562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Modify diagram &amp; complete spec</a:t>
          </a:r>
          <a:endParaRPr lang="en-US" sz="1600" kern="1200" dirty="0"/>
        </a:p>
      </dsp:txBody>
      <dsp:txXfrm>
        <a:off x="1187977" y="1799735"/>
        <a:ext cx="1533204" cy="507328"/>
      </dsp:txXfrm>
    </dsp:sp>
    <dsp:sp modelId="{67A4143B-5CA5-4092-966B-46CD14388C02}">
      <dsp:nvSpPr>
        <dsp:cNvPr id="0" name=""/>
        <dsp:cNvSpPr/>
      </dsp:nvSpPr>
      <dsp:spPr>
        <a:xfrm>
          <a:off x="1921786" y="269656"/>
          <a:ext cx="4317151" cy="4317151"/>
        </a:xfrm>
        <a:custGeom>
          <a:avLst/>
          <a:gdLst/>
          <a:ahLst/>
          <a:cxnLst/>
          <a:rect l="0" t="0" r="0" b="0"/>
          <a:pathLst>
            <a:path>
              <a:moveTo>
                <a:pt x="148303" y="1372284"/>
              </a:moveTo>
              <a:arcTo wR="2158575" hR="2158575" stAng="12081737" swAng="66566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DB3D0B3-007A-4830-BC32-29DF75EC0159}">
      <dsp:nvSpPr>
        <dsp:cNvPr id="0" name=""/>
        <dsp:cNvSpPr/>
      </dsp:nvSpPr>
      <dsp:spPr>
        <a:xfrm>
          <a:off x="1946761" y="393789"/>
          <a:ext cx="1492188" cy="7617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 &amp; Doc</a:t>
          </a:r>
        </a:p>
        <a:p>
          <a:pPr lvl="0" algn="ctr" defTabSz="711200">
            <a:lnSpc>
              <a:spcPct val="90000"/>
            </a:lnSpc>
            <a:spcBef>
              <a:spcPct val="0"/>
            </a:spcBef>
            <a:spcAft>
              <a:spcPct val="35000"/>
            </a:spcAft>
          </a:pPr>
          <a:r>
            <a:rPr lang="en-US" sz="1600" kern="1200" dirty="0" smtClean="0"/>
            <a:t>System</a:t>
          </a:r>
          <a:endParaRPr lang="en-US" sz="1600" kern="1200" dirty="0"/>
        </a:p>
      </dsp:txBody>
      <dsp:txXfrm>
        <a:off x="1983947" y="430975"/>
        <a:ext cx="1417816" cy="687383"/>
      </dsp:txXfrm>
    </dsp:sp>
    <dsp:sp modelId="{014CA983-DE00-473C-B95B-B0EC387AA61B}">
      <dsp:nvSpPr>
        <dsp:cNvPr id="0" name=""/>
        <dsp:cNvSpPr/>
      </dsp:nvSpPr>
      <dsp:spPr>
        <a:xfrm>
          <a:off x="1923811" y="268936"/>
          <a:ext cx="4317151" cy="4317151"/>
        </a:xfrm>
        <a:custGeom>
          <a:avLst/>
          <a:gdLst/>
          <a:ahLst/>
          <a:cxnLst/>
          <a:rect l="0" t="0" r="0" b="0"/>
          <a:pathLst>
            <a:path>
              <a:moveTo>
                <a:pt x="1499275" y="103150"/>
              </a:moveTo>
              <a:arcTo wR="2158575" hR="2158575" stAng="15132947" swAng="32424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D8BFC3-B6A2-4D53-924D-5AA2FCD13DA4}"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8BFC3-B6A2-4D53-924D-5AA2FCD13DA4}"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8BFC3-B6A2-4D53-924D-5AA2FCD13DA4}"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8BFC3-B6A2-4D53-924D-5AA2FCD13DA4}"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8BFC3-B6A2-4D53-924D-5AA2FCD13DA4}"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8BFC3-B6A2-4D53-924D-5AA2FCD13DA4}"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D8BFC3-B6A2-4D53-924D-5AA2FCD13DA4}" type="datetimeFigureOut">
              <a:rPr lang="en-US" smtClean="0"/>
              <a:pPr/>
              <a:t>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8BFC3-B6A2-4D53-924D-5AA2FCD13DA4}" type="datetimeFigureOut">
              <a:rPr lang="en-US" smtClean="0"/>
              <a:pPr/>
              <a:t>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8BFC3-B6A2-4D53-924D-5AA2FCD13DA4}" type="datetimeFigureOut">
              <a:rPr lang="en-US" smtClean="0"/>
              <a:pPr/>
              <a:t>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8BFC3-B6A2-4D53-924D-5AA2FCD13DA4}"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8BFC3-B6A2-4D53-924D-5AA2FCD13DA4}"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79699-9DEC-439A-AA7B-03D3AB367E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8BFC3-B6A2-4D53-924D-5AA2FCD13DA4}" type="datetimeFigureOut">
              <a:rPr lang="en-US" smtClean="0"/>
              <a:pPr/>
              <a:t>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79699-9DEC-439A-AA7B-03D3AB367E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doc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doc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CSI 342: LECTURE 2</a:t>
            </a:r>
            <a:br>
              <a:rPr lang="en-US" dirty="0" smtClean="0"/>
            </a:br>
            <a:r>
              <a:rPr lang="en-US" dirty="0" smtClean="0"/>
              <a:t>THE SYSTEMS DEVELOPMENT LIFE CYCLE (SDLC)</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62500" lnSpcReduction="20000"/>
          </a:bodyPr>
          <a:lstStyle/>
          <a:p>
            <a:pPr algn="just"/>
            <a:r>
              <a:rPr lang="en-US" b="1" dirty="0" smtClean="0"/>
              <a:t>Objectives</a:t>
            </a:r>
            <a:r>
              <a:rPr lang="en-US" dirty="0" smtClean="0"/>
              <a:t>- At the end of this lecture, students are expected</a:t>
            </a:r>
          </a:p>
          <a:p>
            <a:pPr marL="457200" indent="-457200" algn="just">
              <a:buFont typeface="Arial" pitchFamily="34" charset="0"/>
              <a:buChar char="•"/>
            </a:pPr>
            <a:r>
              <a:rPr lang="en-US" dirty="0" smtClean="0"/>
              <a:t>To understand the Principles and techniques </a:t>
            </a:r>
            <a:r>
              <a:rPr lang="en-US" dirty="0"/>
              <a:t> </a:t>
            </a:r>
            <a:r>
              <a:rPr lang="en-US" dirty="0" smtClean="0"/>
              <a:t>of </a:t>
            </a:r>
          </a:p>
          <a:p>
            <a:pPr algn="just"/>
            <a:r>
              <a:rPr lang="en-US" dirty="0" smtClean="0"/>
              <a:t>	the Systems Development Life Cycle (SDLC) </a:t>
            </a:r>
          </a:p>
          <a:p>
            <a:pPr marL="457200" indent="-457200" algn="just">
              <a:buFont typeface="Arial" pitchFamily="34" charset="0"/>
              <a:buChar char="•"/>
            </a:pPr>
            <a:r>
              <a:rPr lang="en-US" dirty="0" smtClean="0"/>
              <a:t> To identify and be able to follow appropriate  SDLC 	based on the nature of the system</a:t>
            </a:r>
          </a:p>
          <a:p>
            <a:pPr algn="just">
              <a:buFont typeface="Wingdings" pitchFamily="2" charset="2"/>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Advantages and Disadvantages</a:t>
            </a:r>
            <a:endParaRPr lang="en-ZA" dirty="0"/>
          </a:p>
        </p:txBody>
      </p:sp>
      <p:sp>
        <p:nvSpPr>
          <p:cNvPr id="3" name="Content Placeholder 2"/>
          <p:cNvSpPr>
            <a:spLocks noGrp="1"/>
          </p:cNvSpPr>
          <p:nvPr>
            <p:ph idx="1"/>
          </p:nvPr>
        </p:nvSpPr>
        <p:spPr/>
        <p:txBody>
          <a:bodyPr>
            <a:normAutofit fontScale="77500" lnSpcReduction="20000"/>
          </a:bodyPr>
          <a:lstStyle/>
          <a:p>
            <a:pPr algn="just"/>
            <a:r>
              <a:rPr lang="en-ZA" dirty="0"/>
              <a:t>The waterfall model has many attractive features: Clearly defined deliverables at the end of each phase, so that the client can take decisions on continuing the project. Incremental resource </a:t>
            </a:r>
            <a:r>
              <a:rPr lang="en-ZA" dirty="0" smtClean="0"/>
              <a:t>commitment. </a:t>
            </a:r>
            <a:r>
              <a:rPr lang="en-ZA" dirty="0"/>
              <a:t>The client does not have to make a full </a:t>
            </a:r>
            <a:r>
              <a:rPr lang="en-ZA" dirty="0" smtClean="0"/>
              <a:t>commitment </a:t>
            </a:r>
            <a:r>
              <a:rPr lang="en-ZA" dirty="0"/>
              <a:t>on the project at the beginning. Isolation of the problem early in the process. </a:t>
            </a:r>
          </a:p>
          <a:p>
            <a:pPr algn="just"/>
            <a:r>
              <a:rPr lang="en-ZA" dirty="0"/>
              <a:t>It does, however, have some drawbacks: </a:t>
            </a:r>
          </a:p>
          <a:p>
            <a:pPr algn="just"/>
            <a:r>
              <a:rPr lang="en-ZA" dirty="0"/>
              <a:t>Requires an all-or-nothing approach to systems development. Does not allow incremental development. Requires very early isolation of the problem. In the real world, often the problems are uncovered in the process of development of systems. </a:t>
            </a:r>
          </a:p>
          <a:p>
            <a:pPr algn="just"/>
            <a:endParaRPr lang="en-ZA" dirty="0"/>
          </a:p>
        </p:txBody>
      </p:sp>
    </p:spTree>
    <p:extLst>
      <p:ext uri="{BB962C8B-B14F-4D97-AF65-F5344CB8AC3E}">
        <p14:creationId xmlns:p14="http://schemas.microsoft.com/office/powerpoint/2010/main" val="239193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Systems Development Life Cycle (SDLC)</a:t>
            </a:r>
            <a:endParaRPr lang="en-US" dirty="0"/>
          </a:p>
        </p:txBody>
      </p:sp>
      <p:sp>
        <p:nvSpPr>
          <p:cNvPr id="3" name="Content Placeholder 2"/>
          <p:cNvSpPr>
            <a:spLocks noGrp="1"/>
          </p:cNvSpPr>
          <p:nvPr>
            <p:ph idx="1"/>
          </p:nvPr>
        </p:nvSpPr>
        <p:spPr/>
        <p:txBody>
          <a:bodyPr>
            <a:normAutofit fontScale="55000" lnSpcReduction="20000"/>
          </a:bodyPr>
          <a:lstStyle/>
          <a:p>
            <a:pPr algn="just">
              <a:buFont typeface="Wingdings" pitchFamily="2" charset="2"/>
              <a:buChar char="Ø"/>
            </a:pPr>
            <a:r>
              <a:rPr lang="en-US" dirty="0" smtClean="0"/>
              <a:t>Originally, SDLC is the traditional approach used to develop, maintain and replace  information systems </a:t>
            </a:r>
          </a:p>
          <a:p>
            <a:pPr algn="just">
              <a:buFont typeface="Wingdings" pitchFamily="2" charset="2"/>
              <a:buChar char="Ø"/>
            </a:pPr>
            <a:r>
              <a:rPr lang="en-US" dirty="0" smtClean="0"/>
              <a:t>The  fundamental phases include:</a:t>
            </a:r>
          </a:p>
          <a:p>
            <a:pPr algn="just">
              <a:buNone/>
            </a:pPr>
            <a:r>
              <a:rPr lang="en-US" dirty="0" smtClean="0"/>
              <a:t>Phase 1 -  Project </a:t>
            </a:r>
            <a:r>
              <a:rPr lang="en-US" dirty="0" smtClean="0">
                <a:solidFill>
                  <a:srgbClr val="FF0000"/>
                </a:solidFill>
              </a:rPr>
              <a:t>Planning</a:t>
            </a:r>
          </a:p>
          <a:p>
            <a:pPr algn="just">
              <a:buNone/>
            </a:pPr>
            <a:r>
              <a:rPr lang="en-US" dirty="0" smtClean="0"/>
              <a:t>Phase 2 – Project </a:t>
            </a:r>
            <a:r>
              <a:rPr lang="en-US" dirty="0" smtClean="0">
                <a:solidFill>
                  <a:srgbClr val="FF0000"/>
                </a:solidFill>
              </a:rPr>
              <a:t>Analysis</a:t>
            </a:r>
          </a:p>
          <a:p>
            <a:pPr algn="just">
              <a:buNone/>
            </a:pPr>
            <a:r>
              <a:rPr lang="en-US" dirty="0" smtClean="0"/>
              <a:t>Phase 3 – Project </a:t>
            </a:r>
            <a:r>
              <a:rPr lang="en-US" dirty="0" smtClean="0">
                <a:solidFill>
                  <a:srgbClr val="FF0000"/>
                </a:solidFill>
              </a:rPr>
              <a:t>Design</a:t>
            </a:r>
          </a:p>
          <a:p>
            <a:pPr algn="just">
              <a:buNone/>
            </a:pPr>
            <a:r>
              <a:rPr lang="en-US" dirty="0" smtClean="0"/>
              <a:t>Phase 4 – Project </a:t>
            </a:r>
            <a:r>
              <a:rPr lang="en-US" dirty="0" smtClean="0">
                <a:solidFill>
                  <a:srgbClr val="FF0000"/>
                </a:solidFill>
              </a:rPr>
              <a:t>Implementation</a:t>
            </a:r>
          </a:p>
          <a:p>
            <a:pPr algn="just">
              <a:buNone/>
            </a:pPr>
            <a:r>
              <a:rPr lang="en-US" dirty="0" smtClean="0"/>
              <a:t>Phase 5</a:t>
            </a:r>
            <a:r>
              <a:rPr lang="en-US" dirty="0" smtClean="0">
                <a:solidFill>
                  <a:srgbClr val="FF0000"/>
                </a:solidFill>
              </a:rPr>
              <a:t>-   Maintenance</a:t>
            </a:r>
          </a:p>
          <a:p>
            <a:pPr algn="just">
              <a:buNone/>
            </a:pPr>
            <a:endParaRPr lang="en-US" dirty="0" smtClean="0">
              <a:solidFill>
                <a:srgbClr val="FF0000"/>
              </a:solidFill>
            </a:endParaRPr>
          </a:p>
          <a:p>
            <a:pPr algn="just">
              <a:buFont typeface="Wingdings" pitchFamily="2" charset="2"/>
              <a:buChar char="Ø"/>
            </a:pPr>
            <a:r>
              <a:rPr lang="en-US" dirty="0" smtClean="0"/>
              <a:t>Each phase is composed of a series of </a:t>
            </a:r>
            <a:r>
              <a:rPr lang="en-US" dirty="0" smtClean="0">
                <a:solidFill>
                  <a:srgbClr val="00B050"/>
                </a:solidFill>
              </a:rPr>
              <a:t>steps </a:t>
            </a:r>
            <a:r>
              <a:rPr lang="en-US" dirty="0" smtClean="0"/>
              <a:t>which rely upon </a:t>
            </a:r>
            <a:r>
              <a:rPr lang="en-US" dirty="0" smtClean="0">
                <a:solidFill>
                  <a:srgbClr val="00B050"/>
                </a:solidFill>
              </a:rPr>
              <a:t>techniques</a:t>
            </a:r>
            <a:r>
              <a:rPr lang="en-US" dirty="0" smtClean="0"/>
              <a:t> that produce deliverables (</a:t>
            </a:r>
            <a:r>
              <a:rPr lang="en-US" dirty="0" err="1" smtClean="0"/>
              <a:t>i.e</a:t>
            </a:r>
            <a:r>
              <a:rPr lang="en-US" dirty="0" smtClean="0"/>
              <a:t> specific documents and files that provide understanding about the project)</a:t>
            </a:r>
          </a:p>
          <a:p>
            <a:pPr algn="just">
              <a:buFont typeface="Wingdings" pitchFamily="2" charset="2"/>
              <a:buChar char="Ø"/>
            </a:pPr>
            <a:r>
              <a:rPr lang="en-US" dirty="0" smtClean="0"/>
              <a:t>Today, SDLC is not limited to the fundamental phases, but includes the systematic approach analysts take to the analysis and design of information systems. You could have more phases or even less depending on the software development method chosen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in 7 phases</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A 7 phases SDLC for an information system might include:</a:t>
            </a:r>
          </a:p>
          <a:p>
            <a:pPr algn="just"/>
            <a:r>
              <a:rPr lang="en-US" dirty="0" smtClean="0"/>
              <a:t>Phase 1- Identifying Problems, opportunities and objectives</a:t>
            </a:r>
          </a:p>
          <a:p>
            <a:pPr algn="just"/>
            <a:r>
              <a:rPr lang="en-US" dirty="0" smtClean="0"/>
              <a:t>Phase 2- Determining Human information requirements</a:t>
            </a:r>
          </a:p>
          <a:p>
            <a:pPr algn="just"/>
            <a:r>
              <a:rPr lang="en-US" dirty="0" smtClean="0"/>
              <a:t>Phase 3 – Analyzing System needs</a:t>
            </a:r>
          </a:p>
          <a:p>
            <a:pPr algn="just"/>
            <a:r>
              <a:rPr lang="en-US" dirty="0" smtClean="0"/>
              <a:t>Phase 4 – Designing the recommended system</a:t>
            </a:r>
          </a:p>
          <a:p>
            <a:pPr algn="just"/>
            <a:r>
              <a:rPr lang="en-US" dirty="0" smtClean="0"/>
              <a:t>Phase 5- Developing and documenting the software</a:t>
            </a:r>
          </a:p>
          <a:p>
            <a:pPr algn="just"/>
            <a:r>
              <a:rPr lang="en-US" dirty="0" smtClean="0"/>
              <a:t>Phase 6- Testing and Maintaining the system</a:t>
            </a:r>
          </a:p>
          <a:p>
            <a:pPr algn="just"/>
            <a:r>
              <a:rPr lang="en-US" dirty="0" smtClean="0"/>
              <a:t>Phase 7- Implementing and evaluating the system</a:t>
            </a:r>
            <a:endParaRPr lang="en-US" dirty="0"/>
          </a:p>
        </p:txBody>
      </p:sp>
    </p:spTree>
    <p:extLst>
      <p:ext uri="{BB962C8B-B14F-4D97-AF65-F5344CB8AC3E}">
        <p14:creationId xmlns:p14="http://schemas.microsoft.com/office/powerpoint/2010/main" val="401912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7 Phases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Phase 1- The analyst is concerned with correctly identifying problems, opportunities and objectives. The analyst must look honestly at what is occurring in the business to discover what the business is trying to do, pinpoint problems and look for opportunities for improvement through the use of computerized information systems. People involved at this stage are users, analysts, and system managers coordinating the project. Activities in this Phase include interviewing user management, estimating scope of project, and documenting result. The Output of this is a feasibility report containing a problem definition and summarizing the objectives. This report is presented to management to decides if the system project should go on or not.</a:t>
            </a:r>
            <a:endParaRPr lang="en-US" dirty="0"/>
          </a:p>
        </p:txBody>
      </p:sp>
    </p:spTree>
    <p:extLst>
      <p:ext uri="{BB962C8B-B14F-4D97-AF65-F5344CB8AC3E}">
        <p14:creationId xmlns:p14="http://schemas.microsoft.com/office/powerpoint/2010/main" val="22056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Phase2- Determining Human Information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smtClean="0"/>
              <a:t>The Analyst’s work at this phase requires:</a:t>
            </a:r>
          </a:p>
          <a:p>
            <a:pPr algn="just"/>
            <a:r>
              <a:rPr lang="en-US" dirty="0" smtClean="0"/>
              <a:t>Determining the human needs of users involved in this system using tools such as questionnaires, observations, and prototyping .</a:t>
            </a:r>
          </a:p>
          <a:p>
            <a:pPr algn="just"/>
            <a:r>
              <a:rPr lang="en-US" dirty="0" smtClean="0"/>
              <a:t>The analyst should examine how to make the system useful to those involved by considering many factors such as how  the system can better support individual tasks that needs doing, the information needs of users and how the system can be designed for ease of use </a:t>
            </a:r>
            <a:r>
              <a:rPr lang="en-US" dirty="0" err="1" smtClean="0"/>
              <a:t>etc</a:t>
            </a:r>
            <a:endParaRPr lang="en-US" dirty="0" smtClean="0"/>
          </a:p>
          <a:p>
            <a:pPr algn="just"/>
            <a:r>
              <a:rPr lang="en-US" dirty="0" smtClean="0"/>
              <a:t>People involved a this stage are  the analyst and users</a:t>
            </a:r>
          </a:p>
          <a:p>
            <a:pPr algn="just"/>
            <a:r>
              <a:rPr lang="en-US" dirty="0" smtClean="0"/>
              <a:t>The analyst needs to know the details of current system functions: the people involved (who), the business activity (what), environment (where),  timing (when), current procedures (how) and why?</a:t>
            </a:r>
          </a:p>
          <a:p>
            <a:pPr algn="just"/>
            <a:r>
              <a:rPr lang="en-US" dirty="0" smtClean="0"/>
              <a:t>Reasons for doing business using current methods should also be considered in the new system.</a:t>
            </a:r>
            <a:endParaRPr lang="en-US" dirty="0"/>
          </a:p>
        </p:txBody>
      </p:sp>
    </p:spTree>
    <p:extLst>
      <p:ext uri="{BB962C8B-B14F-4D97-AF65-F5344CB8AC3E}">
        <p14:creationId xmlns:p14="http://schemas.microsoft.com/office/powerpoint/2010/main" val="24247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Analyzing system needs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Special tools and techniques help the analyst make requirements determination:</a:t>
            </a:r>
          </a:p>
          <a:p>
            <a:pPr marL="857250" lvl="1" indent="-457200" algn="just"/>
            <a:r>
              <a:rPr lang="en-US" dirty="0" smtClean="0"/>
              <a:t>Data Flow Diagram (DFD) are used to chart input , processes and output of business function</a:t>
            </a:r>
          </a:p>
          <a:p>
            <a:pPr marL="857250" lvl="1" indent="-457200" algn="just"/>
            <a:r>
              <a:rPr lang="en-US" dirty="0" smtClean="0"/>
              <a:t>Activity diagram or sequence diagram are used to show the sequence of events occurring in the business</a:t>
            </a:r>
          </a:p>
          <a:p>
            <a:pPr marL="857250" lvl="1" indent="-457200" algn="just"/>
            <a:r>
              <a:rPr lang="en-US" dirty="0" smtClean="0"/>
              <a:t>The analyst prepares a system proposal that summarizes what has been found about the users, usability, usefulness of current system, cost benefit analysis, makes recommendations to management as appropriate.</a:t>
            </a:r>
            <a:endParaRPr lang="en-US" dirty="0"/>
          </a:p>
        </p:txBody>
      </p:sp>
    </p:spTree>
    <p:extLst>
      <p:ext uri="{BB962C8B-B14F-4D97-AF65-F5344CB8AC3E}">
        <p14:creationId xmlns:p14="http://schemas.microsoft.com/office/powerpoint/2010/main" val="164868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smtClean="0"/>
              <a:t>Phase 4-7</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Phase 4-Design :Analyst uses information collected earlier to do a logical design system, and physical design. More of this shall be covered in detail later.</a:t>
            </a:r>
          </a:p>
          <a:p>
            <a:pPr algn="just"/>
            <a:r>
              <a:rPr lang="en-US" dirty="0" smtClean="0"/>
              <a:t>Phase 5- Develop and document the software</a:t>
            </a:r>
          </a:p>
          <a:p>
            <a:pPr algn="just"/>
            <a:r>
              <a:rPr lang="en-US" dirty="0" smtClean="0"/>
              <a:t>Phase 6- Test and maintain the system. Before the information system is used, it must be well tested with sample data to ensure it works according to specifications already agreed upon by both users, and analysts. Maintenance of the system and its documentation begins at this phase and is carried out routinely through out the life of the information system.</a:t>
            </a:r>
          </a:p>
          <a:p>
            <a:pPr algn="just"/>
            <a:r>
              <a:rPr lang="en-US" dirty="0" smtClean="0"/>
              <a:t>Phase 7- Implement and evaluate the system.  The system is completely introduced into the business, users are trained to handle the system. Appropriate system conversion method is used to move from the old to the new system. Evaluation helps in determining system performance overtime.</a:t>
            </a:r>
            <a:endParaRPr lang="en-US" dirty="0"/>
          </a:p>
        </p:txBody>
      </p:sp>
    </p:spTree>
    <p:extLst>
      <p:ext uri="{BB962C8B-B14F-4D97-AF65-F5344CB8AC3E}">
        <p14:creationId xmlns:p14="http://schemas.microsoft.com/office/powerpoint/2010/main" val="392914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Alternative SDLC Steps</a:t>
            </a:r>
            <a:endParaRPr lang="en-ZA" dirty="0"/>
          </a:p>
        </p:txBody>
      </p:sp>
      <p:sp>
        <p:nvSpPr>
          <p:cNvPr id="3" name="Content Placeholder 2"/>
          <p:cNvSpPr>
            <a:spLocks noGrp="1"/>
          </p:cNvSpPr>
          <p:nvPr>
            <p:ph idx="1"/>
          </p:nvPr>
        </p:nvSpPr>
        <p:spPr/>
        <p:txBody>
          <a:bodyPr>
            <a:normAutofit fontScale="55000" lnSpcReduction="20000"/>
          </a:bodyPr>
          <a:lstStyle/>
          <a:p>
            <a:r>
              <a:rPr lang="en-ZA" b="1" dirty="0"/>
              <a:t>Project planning, feasibility study:</a:t>
            </a:r>
            <a:r>
              <a:rPr lang="en-ZA" dirty="0"/>
              <a:t> Establishes a high-level view of the intended project and determines its goals.</a:t>
            </a:r>
          </a:p>
          <a:p>
            <a:r>
              <a:rPr lang="en-ZA" b="1" dirty="0"/>
              <a:t>Systems analysis, requirements definition:</a:t>
            </a:r>
            <a:r>
              <a:rPr lang="en-ZA" dirty="0"/>
              <a:t> Refines project goals into defined functions and operation of the intended application. </a:t>
            </a:r>
            <a:r>
              <a:rPr lang="en-ZA" dirty="0" err="1"/>
              <a:t>Analyzes</a:t>
            </a:r>
            <a:r>
              <a:rPr lang="en-ZA" dirty="0"/>
              <a:t> end-user information needs.</a:t>
            </a:r>
          </a:p>
          <a:p>
            <a:r>
              <a:rPr lang="en-ZA" b="1" dirty="0"/>
              <a:t>Systems design:</a:t>
            </a:r>
            <a:r>
              <a:rPr lang="en-ZA" dirty="0"/>
              <a:t> Describes desired features and operations in detail, including screen layouts, business rules, process diagrams, </a:t>
            </a:r>
            <a:r>
              <a:rPr lang="en-ZA" dirty="0" err="1"/>
              <a:t>pseudocode</a:t>
            </a:r>
            <a:r>
              <a:rPr lang="en-ZA" dirty="0"/>
              <a:t> and other documentation.</a:t>
            </a:r>
          </a:p>
          <a:p>
            <a:r>
              <a:rPr lang="en-ZA" b="1" dirty="0"/>
              <a:t>Implementation:</a:t>
            </a:r>
            <a:r>
              <a:rPr lang="en-ZA" dirty="0"/>
              <a:t> The real code is written here.</a:t>
            </a:r>
          </a:p>
          <a:p>
            <a:r>
              <a:rPr lang="en-ZA" b="1" dirty="0"/>
              <a:t>Integration and testing:</a:t>
            </a:r>
            <a:r>
              <a:rPr lang="en-ZA" dirty="0"/>
              <a:t> Brings all the pieces together into a special testing environment, then checks for errors, bugs and interoperability.</a:t>
            </a:r>
          </a:p>
          <a:p>
            <a:r>
              <a:rPr lang="en-ZA" b="1" dirty="0"/>
              <a:t>Acceptance, installation, deployment:</a:t>
            </a:r>
            <a:r>
              <a:rPr lang="en-ZA" dirty="0"/>
              <a:t> The final stage of initial development, where the software is put into production and runs actual business.</a:t>
            </a:r>
          </a:p>
          <a:p>
            <a:r>
              <a:rPr lang="en-ZA" b="1" dirty="0"/>
              <a:t>Maintenance:</a:t>
            </a:r>
            <a:r>
              <a:rPr lang="en-ZA" dirty="0"/>
              <a:t> What happens during the rest of the software's life: changes, correction, additions, moves to a different computing platform and more. This, the least glamorous and perhaps most important step of all, goes on seemingly forever.</a:t>
            </a:r>
          </a:p>
          <a:p>
            <a:endParaRPr lang="en-ZA" dirty="0"/>
          </a:p>
        </p:txBody>
      </p:sp>
    </p:spTree>
    <p:extLst>
      <p:ext uri="{BB962C8B-B14F-4D97-AF65-F5344CB8AC3E}">
        <p14:creationId xmlns:p14="http://schemas.microsoft.com/office/powerpoint/2010/main" val="371670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PROJECT?</a:t>
            </a:r>
            <a:endParaRPr lang="en-US" dirty="0"/>
          </a:p>
        </p:txBody>
      </p:sp>
      <p:sp>
        <p:nvSpPr>
          <p:cNvPr id="3" name="Content Placeholder 2"/>
          <p:cNvSpPr>
            <a:spLocks noGrp="1"/>
          </p:cNvSpPr>
          <p:nvPr>
            <p:ph idx="1"/>
          </p:nvPr>
        </p:nvSpPr>
        <p:spPr/>
        <p:txBody>
          <a:bodyPr>
            <a:normAutofit/>
          </a:bodyPr>
          <a:lstStyle/>
          <a:p>
            <a:r>
              <a:rPr lang="en-US" sz="2800" dirty="0" smtClean="0"/>
              <a:t>Key characteristics of a project</a:t>
            </a:r>
          </a:p>
          <a:p>
            <a:pPr>
              <a:buFont typeface="Wingdings" pitchFamily="2" charset="2"/>
              <a:buChar char="ü"/>
            </a:pPr>
            <a:r>
              <a:rPr lang="en-US" sz="2800" dirty="0" smtClean="0"/>
              <a:t>A planned activity</a:t>
            </a:r>
          </a:p>
          <a:p>
            <a:pPr>
              <a:buFont typeface="Wingdings" pitchFamily="2" charset="2"/>
              <a:buChar char="ü"/>
            </a:pPr>
            <a:r>
              <a:rPr lang="en-US" sz="2800" dirty="0" smtClean="0"/>
              <a:t>Specific objectives</a:t>
            </a:r>
          </a:p>
          <a:p>
            <a:pPr>
              <a:buFont typeface="Wingdings" pitchFamily="2" charset="2"/>
              <a:buChar char="ü"/>
            </a:pPr>
            <a:r>
              <a:rPr lang="en-US" sz="2800" dirty="0" smtClean="0"/>
              <a:t>Work to be carried out in several phases</a:t>
            </a:r>
          </a:p>
          <a:p>
            <a:pPr>
              <a:buFont typeface="Wingdings" pitchFamily="2" charset="2"/>
              <a:buChar char="ü"/>
            </a:pPr>
            <a:r>
              <a:rPr lang="en-US" sz="2800" dirty="0" smtClean="0"/>
              <a:t>Limited resources</a:t>
            </a:r>
          </a:p>
          <a:p>
            <a:pPr>
              <a:buFont typeface="Wingdings" pitchFamily="2" charset="2"/>
              <a:buChar char="ü"/>
            </a:pPr>
            <a:r>
              <a:rPr lang="en-US" sz="2800" dirty="0" smtClean="0"/>
              <a:t>Deadline</a:t>
            </a:r>
          </a:p>
          <a:p>
            <a:pPr>
              <a:buFont typeface="Wingdings" pitchFamily="2" charset="2"/>
              <a:buChar char="ü"/>
            </a:pPr>
            <a:r>
              <a:rPr lang="en-US" sz="2800" dirty="0" smtClean="0"/>
              <a:t>May be large and complex</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Processes in Software System Project</a:t>
            </a:r>
            <a:endParaRPr lang="en-US" dirty="0"/>
          </a:p>
        </p:txBody>
      </p:sp>
      <p:sp>
        <p:nvSpPr>
          <p:cNvPr id="3" name="Content Placeholder 2"/>
          <p:cNvSpPr>
            <a:spLocks noGrp="1"/>
          </p:cNvSpPr>
          <p:nvPr>
            <p:ph idx="1"/>
          </p:nvPr>
        </p:nvSpPr>
        <p:spPr/>
        <p:txBody>
          <a:bodyPr>
            <a:normAutofit/>
          </a:bodyPr>
          <a:lstStyle/>
          <a:p>
            <a:r>
              <a:rPr lang="en-US" dirty="0" smtClean="0"/>
              <a:t>Feasibility study</a:t>
            </a:r>
          </a:p>
          <a:p>
            <a:pPr>
              <a:buFont typeface="Wingdings" pitchFamily="2" charset="2"/>
              <a:buChar char="ü"/>
            </a:pPr>
            <a:r>
              <a:rPr lang="en-US" dirty="0" smtClean="0"/>
              <a:t>Analyze the general requirements, costs, and the functionalities and services provided/to be provided by the system being developed</a:t>
            </a:r>
          </a:p>
          <a:p>
            <a:pPr>
              <a:buFont typeface="Wingdings" pitchFamily="2" charset="2"/>
              <a:buChar char="ü"/>
            </a:pPr>
            <a:r>
              <a:rPr lang="en-US" dirty="0" smtClean="0"/>
              <a:t>Aimed to determine whether a system should be developed or not</a:t>
            </a:r>
          </a:p>
          <a:p>
            <a:pPr>
              <a:buFont typeface="Wingdings" pitchFamily="2" charset="2"/>
              <a:buChar char="ü"/>
            </a:pPr>
            <a:r>
              <a:rPr lang="en-US" dirty="0" smtClean="0"/>
              <a:t>Can be viewed as a project itself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SDLC ?</a:t>
            </a:r>
            <a:endParaRPr lang="en-ZA" dirty="0"/>
          </a:p>
        </p:txBody>
      </p:sp>
      <p:sp>
        <p:nvSpPr>
          <p:cNvPr id="3" name="Content Placeholder 2"/>
          <p:cNvSpPr>
            <a:spLocks noGrp="1"/>
          </p:cNvSpPr>
          <p:nvPr>
            <p:ph idx="1"/>
          </p:nvPr>
        </p:nvSpPr>
        <p:spPr/>
        <p:txBody>
          <a:bodyPr>
            <a:normAutofit fontScale="70000" lnSpcReduction="20000"/>
          </a:bodyPr>
          <a:lstStyle/>
          <a:p>
            <a:pPr algn="just"/>
            <a:r>
              <a:rPr lang="en-ZA" dirty="0"/>
              <a:t>SDLC is a process used by </a:t>
            </a:r>
            <a:r>
              <a:rPr lang="en-ZA" dirty="0" smtClean="0"/>
              <a:t>Systems /IT </a:t>
            </a:r>
            <a:r>
              <a:rPr lang="en-ZA" dirty="0"/>
              <a:t>analysts in order to develop or redesign high quality software system which meets both the customer </a:t>
            </a:r>
            <a:r>
              <a:rPr lang="en-ZA" dirty="0" smtClean="0"/>
              <a:t>needs and </a:t>
            </a:r>
            <a:r>
              <a:rPr lang="en-ZA" dirty="0"/>
              <a:t>the real world </a:t>
            </a:r>
            <a:r>
              <a:rPr lang="en-ZA" dirty="0" smtClean="0"/>
              <a:t>requirements of an Information system for an organisation.</a:t>
            </a:r>
          </a:p>
          <a:p>
            <a:pPr algn="just"/>
            <a:r>
              <a:rPr lang="en-ZA" b="1" dirty="0"/>
              <a:t>Benefits of the SDLC Process</a:t>
            </a:r>
          </a:p>
          <a:p>
            <a:pPr marL="0" indent="0" algn="just">
              <a:buNone/>
            </a:pPr>
            <a:r>
              <a:rPr lang="en-ZA" dirty="0" smtClean="0"/>
              <a:t>    The </a:t>
            </a:r>
            <a:r>
              <a:rPr lang="en-ZA" dirty="0"/>
              <a:t>intent of a SDLC process it to help produce a product that is </a:t>
            </a:r>
            <a:r>
              <a:rPr lang="en-ZA" dirty="0" smtClean="0"/>
              <a:t>cost-efficient</a:t>
            </a:r>
            <a:r>
              <a:rPr lang="en-ZA" dirty="0"/>
              <a:t>, effective, and of high quality. Once an application is created, the SDLC maps the proper deployment and decommissioning of the software once it becomes a legacy. </a:t>
            </a:r>
            <a:endParaRPr lang="en-ZA" dirty="0" smtClean="0"/>
          </a:p>
          <a:p>
            <a:pPr algn="just"/>
            <a:r>
              <a:rPr lang="en-ZA" dirty="0" smtClean="0"/>
              <a:t>The </a:t>
            </a:r>
            <a:r>
              <a:rPr lang="en-ZA" dirty="0"/>
              <a:t>SDLC methodology usually contains the following stages: Analysis (requirements and design), construction, testing, release, and maintenance (response</a:t>
            </a:r>
            <a:r>
              <a:rPr lang="en-ZA" dirty="0" smtClean="0"/>
              <a:t>)</a:t>
            </a:r>
          </a:p>
          <a:p>
            <a:pPr algn="just"/>
            <a:r>
              <a:rPr lang="en-ZA" dirty="0" smtClean="0"/>
              <a:t>The term life cycle is due to the iterative nature of the process</a:t>
            </a:r>
            <a:endParaRPr lang="en-ZA" dirty="0"/>
          </a:p>
          <a:p>
            <a:pPr algn="just"/>
            <a:endParaRPr lang="en-ZA" dirty="0" smtClean="0"/>
          </a:p>
          <a:p>
            <a:pPr algn="just"/>
            <a:endParaRPr lang="en-ZA" dirty="0"/>
          </a:p>
        </p:txBody>
      </p:sp>
    </p:spTree>
    <p:extLst>
      <p:ext uri="{BB962C8B-B14F-4D97-AF65-F5344CB8AC3E}">
        <p14:creationId xmlns:p14="http://schemas.microsoft.com/office/powerpoint/2010/main" val="337765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Processes in Software System Project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Project Planning and Management. This will be covered in detail later in this course. A good starting point in this is for the analyst to:</a:t>
            </a:r>
          </a:p>
          <a:p>
            <a:pPr algn="just">
              <a:buFont typeface="Wingdings" pitchFamily="2" charset="2"/>
              <a:buChar char="ü"/>
            </a:pPr>
            <a:r>
              <a:rPr lang="en-US" dirty="0" smtClean="0"/>
              <a:t> To know the nature of the system to be developed : a Mgt Info System (MIS) or a Control system; Enterprise System (ERP)…</a:t>
            </a:r>
          </a:p>
          <a:p>
            <a:pPr algn="just">
              <a:buFont typeface="Wingdings" pitchFamily="2" charset="2"/>
              <a:buChar char="ü"/>
            </a:pPr>
            <a:r>
              <a:rPr lang="en-US" dirty="0" smtClean="0"/>
              <a:t>To know clearly the objectives and products of the project: How to evaluate the objectives and products after the completion of the project.</a:t>
            </a:r>
            <a:r>
              <a:rPr lang="en-US" dirty="0"/>
              <a:t>	</a:t>
            </a:r>
            <a:endParaRPr lang="en-US" dirty="0" smtClean="0"/>
          </a:p>
          <a:p>
            <a:pPr algn="just">
              <a:buFont typeface="Wingdings" pitchFamily="2" charset="2"/>
              <a:buChar char="ü"/>
            </a:pPr>
            <a:r>
              <a:rPr lang="en-US" dirty="0" smtClean="0"/>
              <a:t>Appropriate activity planning and control of the project is established.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Processes in Software System Project</a:t>
            </a:r>
            <a:endParaRPr lang="en-US" dirty="0"/>
          </a:p>
        </p:txBody>
      </p:sp>
      <p:sp>
        <p:nvSpPr>
          <p:cNvPr id="3" name="Content Placeholder 2"/>
          <p:cNvSpPr>
            <a:spLocks noGrp="1"/>
          </p:cNvSpPr>
          <p:nvPr>
            <p:ph idx="1"/>
          </p:nvPr>
        </p:nvSpPr>
        <p:spPr/>
        <p:txBody>
          <a:bodyPr/>
          <a:lstStyle/>
          <a:p>
            <a:r>
              <a:rPr lang="en-US" dirty="0" smtClean="0"/>
              <a:t>Project Execution. Execution follows from the adopted project management approach. Execution might involve basically but not limited to the following:</a:t>
            </a:r>
          </a:p>
          <a:p>
            <a:pPr>
              <a:buFont typeface="Wingdings" pitchFamily="2" charset="2"/>
              <a:buChar char="ü"/>
            </a:pPr>
            <a:r>
              <a:rPr lang="en-US" dirty="0" smtClean="0"/>
              <a:t>Systems Analysis</a:t>
            </a:r>
          </a:p>
          <a:p>
            <a:pPr>
              <a:buFont typeface="Wingdings" pitchFamily="2" charset="2"/>
              <a:buChar char="ü"/>
            </a:pPr>
            <a:r>
              <a:rPr lang="en-US" dirty="0" smtClean="0"/>
              <a:t>Systems Design</a:t>
            </a:r>
          </a:p>
          <a:p>
            <a:pPr>
              <a:buFont typeface="Wingdings" pitchFamily="2" charset="2"/>
              <a:buChar char="ü"/>
            </a:pPr>
            <a:r>
              <a:rPr lang="en-US" dirty="0" smtClean="0"/>
              <a:t>System Implementation </a:t>
            </a:r>
          </a:p>
          <a:p>
            <a:pPr>
              <a:buFont typeface="Wingdings" pitchFamily="2" charset="2"/>
              <a:buChar char="ü"/>
            </a:pPr>
            <a:r>
              <a:rPr lang="en-US" dirty="0" smtClean="0"/>
              <a:t>System Maintenance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problems with Software System Projects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Lack of quality standards and measures</a:t>
            </a:r>
          </a:p>
          <a:p>
            <a:pPr algn="just"/>
            <a:r>
              <a:rPr lang="en-US" dirty="0" smtClean="0"/>
              <a:t>Difficult to make the progress visible</a:t>
            </a:r>
          </a:p>
          <a:p>
            <a:pPr algn="just"/>
            <a:r>
              <a:rPr lang="en-US" dirty="0" smtClean="0"/>
              <a:t>Poor communication</a:t>
            </a:r>
          </a:p>
          <a:p>
            <a:pPr algn="just"/>
            <a:r>
              <a:rPr lang="en-US" dirty="0" smtClean="0"/>
              <a:t>Poor documentation</a:t>
            </a:r>
          </a:p>
          <a:p>
            <a:pPr algn="just"/>
            <a:r>
              <a:rPr lang="en-US" dirty="0" smtClean="0"/>
              <a:t>Frequent changes of requirements</a:t>
            </a:r>
          </a:p>
          <a:p>
            <a:pPr algn="just"/>
            <a:r>
              <a:rPr lang="en-US" dirty="0" smtClean="0"/>
              <a:t>Over budget and late delivery of software</a:t>
            </a:r>
          </a:p>
          <a:p>
            <a:pPr algn="just">
              <a:buFont typeface="Wingdings" pitchFamily="2" charset="2"/>
              <a:buChar char="ü"/>
            </a:pPr>
            <a:r>
              <a:rPr lang="en-US" dirty="0" smtClean="0">
                <a:solidFill>
                  <a:srgbClr val="FF0000"/>
                </a:solidFill>
              </a:rPr>
              <a:t>These challenges call for appropriate techniques, standards and professional training for would be software developers and  systems analysts</a:t>
            </a:r>
          </a:p>
          <a:p>
            <a:pPr algn="just">
              <a:buFont typeface="Wingdings" pitchFamily="2" charset="2"/>
              <a:buChar char="ü"/>
            </a:pPr>
            <a:r>
              <a:rPr lang="en-US" dirty="0" smtClean="0">
                <a:solidFill>
                  <a:srgbClr val="FF0000"/>
                </a:solidFill>
              </a:rPr>
              <a:t>Aim to become a professional software specialist/analyst.</a:t>
            </a: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SYSTEMS ANALYSIS ANS DESIGN (SAD)</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SAD is the complex organizational process whereby computer based information systems are developed and maintained with the intent of improving organizational processes</a:t>
            </a:r>
          </a:p>
          <a:p>
            <a:pPr algn="just"/>
            <a:r>
              <a:rPr lang="en-US" dirty="0" smtClean="0"/>
              <a:t>Systems Analysis answers the following questions:</a:t>
            </a:r>
          </a:p>
          <a:p>
            <a:pPr algn="just">
              <a:buFont typeface="Wingdings" pitchFamily="2" charset="2"/>
              <a:buChar char="ü"/>
            </a:pPr>
            <a:r>
              <a:rPr lang="en-US" dirty="0" smtClean="0"/>
              <a:t>Who will use the system ?</a:t>
            </a:r>
          </a:p>
          <a:p>
            <a:pPr algn="just">
              <a:buFont typeface="Wingdings" pitchFamily="2" charset="2"/>
              <a:buChar char="ü"/>
            </a:pPr>
            <a:r>
              <a:rPr lang="en-US" dirty="0" smtClean="0"/>
              <a:t>What will the system do?</a:t>
            </a:r>
          </a:p>
          <a:p>
            <a:pPr algn="just">
              <a:buFont typeface="Wingdings" pitchFamily="2" charset="2"/>
              <a:buChar char="ü"/>
            </a:pPr>
            <a:r>
              <a:rPr lang="en-US" dirty="0" smtClean="0"/>
              <a:t>Where and when will the system be used?</a:t>
            </a:r>
          </a:p>
          <a:p>
            <a:pPr algn="just"/>
            <a:r>
              <a:rPr lang="en-US" dirty="0" smtClean="0"/>
              <a:t>The </a:t>
            </a:r>
            <a:r>
              <a:rPr lang="en-US" dirty="0" smtClean="0">
                <a:solidFill>
                  <a:srgbClr val="FF0000"/>
                </a:solidFill>
              </a:rPr>
              <a:t>project team</a:t>
            </a:r>
            <a:r>
              <a:rPr lang="en-US" dirty="0" smtClean="0"/>
              <a:t>(those involved in developing the system) must investigate any current system(s) in operation, identify opportunities for improvement and develop a concept for the new system</a:t>
            </a:r>
          </a:p>
          <a:p>
            <a:pPr>
              <a:buFont typeface="Wingdings" pitchFamily="2" charset="2"/>
              <a:buChar char="ü"/>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Methods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a:t>
            </a:r>
            <a:r>
              <a:rPr lang="en-US" b="1" dirty="0" smtClean="0"/>
              <a:t>SDLC</a:t>
            </a:r>
            <a:r>
              <a:rPr lang="en-US" dirty="0" smtClean="0"/>
              <a:t> is the traditional approach in developing a new information system. </a:t>
            </a:r>
          </a:p>
          <a:p>
            <a:pPr algn="just"/>
            <a:r>
              <a:rPr lang="en-US" dirty="0" smtClean="0"/>
              <a:t>Alternative Approaches under certain circumstances might include </a:t>
            </a:r>
            <a:r>
              <a:rPr lang="en-US" b="1" dirty="0" smtClean="0"/>
              <a:t>Agile Methodology </a:t>
            </a:r>
            <a:r>
              <a:rPr lang="en-US" dirty="0" smtClean="0"/>
              <a:t>and</a:t>
            </a:r>
            <a:r>
              <a:rPr lang="en-US" b="1" dirty="0" smtClean="0"/>
              <a:t> Object-Oriented Methodology. </a:t>
            </a:r>
          </a:p>
          <a:p>
            <a:pPr algn="just"/>
            <a:r>
              <a:rPr lang="en-US" b="1" dirty="0" smtClean="0"/>
              <a:t>Agile approach </a:t>
            </a:r>
            <a:r>
              <a:rPr lang="en-US" dirty="0" smtClean="0"/>
              <a:t>is</a:t>
            </a:r>
            <a:r>
              <a:rPr lang="en-US" b="1" dirty="0" smtClean="0"/>
              <a:t> </a:t>
            </a:r>
            <a:r>
              <a:rPr lang="en-US" dirty="0" smtClean="0"/>
              <a:t>based</a:t>
            </a:r>
            <a:r>
              <a:rPr lang="en-US" b="1" dirty="0" smtClean="0"/>
              <a:t> </a:t>
            </a:r>
            <a:r>
              <a:rPr lang="en-US" dirty="0" smtClean="0"/>
              <a:t>on values, principle and core practice. The four values are communication, simplicity, feedback and courage. Systems analysts should adopt these values in all projects they undertake, not just when adopting the Agile approach. In other to finish a project adjustments often need to be made in </a:t>
            </a:r>
            <a:r>
              <a:rPr lang="en-US" b="1" dirty="0" smtClean="0"/>
              <a:t>project management. </a:t>
            </a:r>
            <a:r>
              <a:rPr lang="en-US" dirty="0" smtClean="0"/>
              <a:t>Important resources such as time, costs, quality and scope may be adjusted for successful completion of projects</a:t>
            </a:r>
            <a:r>
              <a:rPr lang="en-US" smtClean="0"/>
              <a:t>. </a:t>
            </a:r>
            <a:endParaRPr lang="en-US" dirty="0"/>
          </a:p>
        </p:txBody>
      </p:sp>
    </p:spTree>
    <p:extLst>
      <p:ext uri="{BB962C8B-B14F-4D97-AF65-F5344CB8AC3E}">
        <p14:creationId xmlns:p14="http://schemas.microsoft.com/office/powerpoint/2010/main" val="3279268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Stages of Agile Modeling Development Process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t>Exploration</a:t>
            </a:r>
            <a:r>
              <a:rPr lang="en-US" dirty="0" smtClean="0"/>
              <a:t>- explore your environment, assert your conviction that the problem requires Agile approach, assemble team, assess team member skills. Duration is from a few weeks to a few months. Also examine potential technologies needed to build the system, practice estimating time needed for a variety of tasks, ensure the customer is actively involved and experimenting with writing refined </a:t>
            </a:r>
            <a:r>
              <a:rPr lang="en-US" b="1" dirty="0" smtClean="0"/>
              <a:t>user stories </a:t>
            </a:r>
            <a:r>
              <a:rPr lang="en-US" dirty="0" smtClean="0"/>
              <a:t>which the analyst can use in estimating the time it will take to build the solution into the system being planned. Adopt a playful and curious attitude towards the work environment, its problems, technologies and people</a:t>
            </a:r>
          </a:p>
          <a:p>
            <a:pPr algn="just"/>
            <a:r>
              <a:rPr lang="en-US" b="1" dirty="0" smtClean="0"/>
              <a:t>Planning- </a:t>
            </a:r>
            <a:r>
              <a:rPr lang="en-US" dirty="0" smtClean="0"/>
              <a:t>Planning here takes just a few days for the analyst and customer to set time frames for the project delivery: 2months to half a year. If the analyst has done sufficient exploration, planning time will be short. Two main players in planning:  the development team and the business customer. The customer decides what the team tackles first.</a:t>
            </a:r>
          </a:p>
          <a:p>
            <a:endParaRPr lang="en-US" dirty="0"/>
          </a:p>
        </p:txBody>
      </p:sp>
    </p:spTree>
    <p:extLst>
      <p:ext uri="{BB962C8B-B14F-4D97-AF65-F5344CB8AC3E}">
        <p14:creationId xmlns:p14="http://schemas.microsoft.com/office/powerpoint/2010/main" val="2067099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stages of Agile Approach</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Iteration to the First </a:t>
            </a:r>
            <a:r>
              <a:rPr lang="en-US" b="1" dirty="0" smtClean="0"/>
              <a:t>release- </a:t>
            </a:r>
            <a:r>
              <a:rPr lang="en-US" dirty="0" smtClean="0"/>
              <a:t>these are cycles of testing, feedback and change. Lasts for about 3 weeks. Push to sketch out the entire architecture of the system even though it is still in outline. Run customer written functional test at the end of each iteration, question whether the schedule needs to be altered or that you are tackling too many stories, involve customer, developers as much as possible and celebrate progress no matter how small as part of motivation for hard work.</a:t>
            </a:r>
            <a:endParaRPr lang="en-US" dirty="0"/>
          </a:p>
          <a:p>
            <a:pPr algn="just"/>
            <a:r>
              <a:rPr lang="en-US" b="1" dirty="0" err="1" smtClean="0"/>
              <a:t>Productionizing</a:t>
            </a:r>
            <a:r>
              <a:rPr lang="en-US" dirty="0" smtClean="0"/>
              <a:t>- Speed up feedback cycle by having weekly software revision turn around, institute daily briefing so every one knows progress, release product in phases, improve by adding features, celebrate progress and make fun of system develop . </a:t>
            </a:r>
            <a:endParaRPr lang="en-US" dirty="0"/>
          </a:p>
          <a:p>
            <a:pPr algn="just"/>
            <a:r>
              <a:rPr lang="en-US" b="1" dirty="0" smtClean="0"/>
              <a:t>Maintenance</a:t>
            </a:r>
            <a:r>
              <a:rPr lang="en-US" dirty="0" smtClean="0"/>
              <a:t> to keep system running smoothly after delivery. New features may be added, riskier customer suggestions may be considered, team members may be rotated on or off, keep very amiable  and considerable environment.</a:t>
            </a:r>
            <a:endParaRPr lang="en-US" dirty="0"/>
          </a:p>
          <a:p>
            <a:endParaRPr lang="en-US" dirty="0"/>
          </a:p>
        </p:txBody>
      </p:sp>
    </p:spTree>
    <p:extLst>
      <p:ext uri="{BB962C8B-B14F-4D97-AF65-F5344CB8AC3E}">
        <p14:creationId xmlns:p14="http://schemas.microsoft.com/office/powerpoint/2010/main" val="225914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SDLC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7543800" cy="4876799"/>
          </a:xfrm>
        </p:spPr>
      </p:pic>
    </p:spTree>
    <p:extLst>
      <p:ext uri="{BB962C8B-B14F-4D97-AF65-F5344CB8AC3E}">
        <p14:creationId xmlns:p14="http://schemas.microsoft.com/office/powerpoint/2010/main" val="2066792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System Analysis and Design (OOSAD)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Approach is used for systems that must change rapidly in response to dynamic business environments.</a:t>
            </a:r>
          </a:p>
          <a:p>
            <a:r>
              <a:rPr lang="en-US" dirty="0" smtClean="0"/>
              <a:t>It is different from the structured approach of the traditional SDLC</a:t>
            </a:r>
          </a:p>
          <a:p>
            <a:r>
              <a:rPr lang="en-US" dirty="0" smtClean="0"/>
              <a:t>The analyst should analyze the project to decide if it is more appropriate to use OOSAD or otherwise.</a:t>
            </a:r>
          </a:p>
          <a:p>
            <a:r>
              <a:rPr lang="en-US" dirty="0" smtClean="0"/>
              <a:t>OOSAD uses Universal Modeling Language (UML) an industry standard to break down systems into  a use case model.</a:t>
            </a:r>
          </a:p>
          <a:p>
            <a:r>
              <a:rPr lang="en-US" dirty="0" smtClean="0"/>
              <a:t>Phases in UML are similar to those in SDLC in that they follow a rigid and exacting approach unlike the Agile approach which allows flexibility</a:t>
            </a:r>
          </a:p>
          <a:p>
            <a:endParaRPr lang="en-US" dirty="0"/>
          </a:p>
        </p:txBody>
      </p:sp>
    </p:spTree>
    <p:extLst>
      <p:ext uri="{BB962C8B-B14F-4D97-AF65-F5344CB8AC3E}">
        <p14:creationId xmlns:p14="http://schemas.microsoft.com/office/powerpoint/2010/main" val="1268964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UML approach</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Define the use case model</a:t>
            </a:r>
          </a:p>
          <a:p>
            <a:pPr algn="just"/>
            <a:r>
              <a:rPr lang="en-US" dirty="0" smtClean="0"/>
              <a:t>Draw UML diagrams (Analysis Phase)</a:t>
            </a:r>
          </a:p>
          <a:p>
            <a:pPr algn="just"/>
            <a:r>
              <a:rPr lang="en-US" dirty="0" smtClean="0"/>
              <a:t>Develop class diagram (Analysis Phase)</a:t>
            </a:r>
          </a:p>
          <a:p>
            <a:pPr algn="just"/>
            <a:r>
              <a:rPr lang="en-US" dirty="0" smtClean="0"/>
              <a:t>Develop state chart diagram (Analysis Phase)</a:t>
            </a:r>
          </a:p>
          <a:p>
            <a:pPr algn="just"/>
            <a:r>
              <a:rPr lang="en-US" dirty="0" smtClean="0"/>
              <a:t>Design by modifying UML diagrams (Design Phase)</a:t>
            </a:r>
          </a:p>
          <a:p>
            <a:pPr algn="just"/>
            <a:r>
              <a:rPr lang="en-US" dirty="0" smtClean="0"/>
              <a:t>Develop and document the system (Development Phase)</a:t>
            </a:r>
          </a:p>
          <a:p>
            <a:pPr algn="just"/>
            <a:r>
              <a:rPr lang="en-US" dirty="0" smtClean="0"/>
              <a:t>OO methods often focus on small, quick iterations of development (spiral model): Analysis is first performed on small part of the system of high priority, then those of high risks (low priority). This is followed by design and implementation. The cycle is repeated with analysis of the next part in order of priority, designed and implemented</a:t>
            </a:r>
            <a:endParaRPr lang="en-US" dirty="0"/>
          </a:p>
        </p:txBody>
      </p:sp>
    </p:spTree>
    <p:extLst>
      <p:ext uri="{BB962C8B-B14F-4D97-AF65-F5344CB8AC3E}">
        <p14:creationId xmlns:p14="http://schemas.microsoft.com/office/powerpoint/2010/main" val="424404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Images for  SDLC ?</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417" y="1600200"/>
            <a:ext cx="5365166" cy="4525963"/>
          </a:xfrm>
        </p:spPr>
      </p:pic>
    </p:spTree>
    <p:extLst>
      <p:ext uri="{BB962C8B-B14F-4D97-AF65-F5344CB8AC3E}">
        <p14:creationId xmlns:p14="http://schemas.microsoft.com/office/powerpoint/2010/main" val="1447784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UML Development Process (Life Cycle)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02493718"/>
              </p:ext>
            </p:extLst>
          </p:nvPr>
        </p:nvGraphicFramePr>
        <p:xfrm>
          <a:off x="457200" y="1371600"/>
          <a:ext cx="82296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010400" y="2286000"/>
            <a:ext cx="1828800" cy="923330"/>
          </a:xfrm>
          <a:prstGeom prst="rect">
            <a:avLst/>
          </a:prstGeom>
          <a:noFill/>
        </p:spPr>
        <p:txBody>
          <a:bodyPr wrap="square" rtlCol="0">
            <a:spAutoFit/>
          </a:bodyPr>
          <a:lstStyle/>
          <a:p>
            <a:r>
              <a:rPr lang="en-US" dirty="0" smtClean="0"/>
              <a:t>Problem Identification Phase</a:t>
            </a:r>
            <a:endParaRPr lang="en-US" dirty="0"/>
          </a:p>
        </p:txBody>
      </p:sp>
      <p:sp>
        <p:nvSpPr>
          <p:cNvPr id="8" name="TextBox 7"/>
          <p:cNvSpPr txBox="1"/>
          <p:nvPr/>
        </p:nvSpPr>
        <p:spPr>
          <a:xfrm>
            <a:off x="3962401" y="4763961"/>
            <a:ext cx="1295400" cy="646331"/>
          </a:xfrm>
          <a:prstGeom prst="rect">
            <a:avLst/>
          </a:prstGeom>
          <a:noFill/>
        </p:spPr>
        <p:txBody>
          <a:bodyPr wrap="square" rtlCol="0">
            <a:spAutoFit/>
          </a:bodyPr>
          <a:lstStyle/>
          <a:p>
            <a:r>
              <a:rPr lang="en-US" dirty="0" smtClean="0"/>
              <a:t>Analysis Phase</a:t>
            </a:r>
            <a:endParaRPr lang="en-US" dirty="0"/>
          </a:p>
        </p:txBody>
      </p:sp>
      <p:sp>
        <p:nvSpPr>
          <p:cNvPr id="9" name="TextBox 8"/>
          <p:cNvSpPr txBox="1"/>
          <p:nvPr/>
        </p:nvSpPr>
        <p:spPr>
          <a:xfrm>
            <a:off x="1447800" y="2254370"/>
            <a:ext cx="1143000" cy="923330"/>
          </a:xfrm>
          <a:prstGeom prst="rect">
            <a:avLst/>
          </a:prstGeom>
          <a:noFill/>
        </p:spPr>
        <p:txBody>
          <a:bodyPr wrap="square" rtlCol="0">
            <a:spAutoFit/>
          </a:bodyPr>
          <a:lstStyle/>
          <a:p>
            <a:r>
              <a:rPr lang="en-US" dirty="0" smtClean="0"/>
              <a:t>System  Design</a:t>
            </a:r>
          </a:p>
          <a:p>
            <a:r>
              <a:rPr lang="en-US" dirty="0" smtClean="0"/>
              <a:t>Phase</a:t>
            </a:r>
            <a:endParaRPr lang="en-US" dirty="0"/>
          </a:p>
        </p:txBody>
      </p:sp>
    </p:spTree>
    <p:extLst>
      <p:ext uri="{BB962C8B-B14F-4D97-AF65-F5344CB8AC3E}">
        <p14:creationId xmlns:p14="http://schemas.microsoft.com/office/powerpoint/2010/main" val="3749136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System Development Method to Use</a:t>
            </a:r>
            <a:endParaRPr lang="en-US" dirty="0"/>
          </a:p>
        </p:txBody>
      </p:sp>
      <p:sp>
        <p:nvSpPr>
          <p:cNvPr id="3" name="Content Placeholder 2"/>
          <p:cNvSpPr>
            <a:spLocks noGrp="1"/>
          </p:cNvSpPr>
          <p:nvPr>
            <p:ph idx="1"/>
          </p:nvPr>
        </p:nvSpPr>
        <p:spPr/>
        <p:txBody>
          <a:bodyPr>
            <a:normAutofit lnSpcReduction="10000"/>
          </a:bodyPr>
          <a:lstStyle/>
          <a:p>
            <a:r>
              <a:rPr lang="en-US" dirty="0" smtClean="0"/>
              <a:t>Traditional SDLC is used when:</a:t>
            </a:r>
          </a:p>
          <a:p>
            <a:pPr marL="857250" lvl="1" indent="-457200">
              <a:buFont typeface="Wingdings" pitchFamily="2" charset="2"/>
              <a:buChar char="ü"/>
            </a:pPr>
            <a:r>
              <a:rPr lang="en-US" dirty="0" smtClean="0"/>
              <a:t>Systems have been developed and documented using SDLC</a:t>
            </a:r>
          </a:p>
          <a:p>
            <a:pPr marL="857250" lvl="1" indent="-457200">
              <a:buFont typeface="Wingdings" pitchFamily="2" charset="2"/>
              <a:buChar char="ü"/>
            </a:pPr>
            <a:r>
              <a:rPr lang="en-US" dirty="0" smtClean="0"/>
              <a:t>It is important to document each step of the way</a:t>
            </a:r>
          </a:p>
          <a:p>
            <a:pPr marL="857250" lvl="1" indent="-457200">
              <a:buFont typeface="Wingdings" pitchFamily="2" charset="2"/>
              <a:buChar char="ü"/>
            </a:pPr>
            <a:r>
              <a:rPr lang="en-US" dirty="0" smtClean="0"/>
              <a:t>Upper level management feels more comfortable or safe using SDLC</a:t>
            </a:r>
          </a:p>
          <a:p>
            <a:pPr marL="857250" lvl="1" indent="-457200">
              <a:buFont typeface="Wingdings" pitchFamily="2" charset="2"/>
              <a:buChar char="ü"/>
            </a:pPr>
            <a:r>
              <a:rPr lang="en-US" dirty="0" smtClean="0"/>
              <a:t>There are adequate resources and time to complete the full SDLC</a:t>
            </a:r>
          </a:p>
          <a:p>
            <a:pPr marL="857250" lvl="1" indent="-457200">
              <a:buFont typeface="Wingdings" pitchFamily="2" charset="2"/>
              <a:buChar char="ü"/>
            </a:pPr>
            <a:r>
              <a:rPr lang="en-US" dirty="0" smtClean="0"/>
              <a:t>Communication of how new systems work is important</a:t>
            </a:r>
          </a:p>
          <a:p>
            <a:pPr lvl="2" indent="-342900"/>
            <a:endParaRPr lang="en-US" dirty="0"/>
          </a:p>
        </p:txBody>
      </p:sp>
    </p:spTree>
    <p:extLst>
      <p:ext uri="{BB962C8B-B14F-4D97-AF65-F5344CB8AC3E}">
        <p14:creationId xmlns:p14="http://schemas.microsoft.com/office/powerpoint/2010/main" val="302114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Systems Development Method to 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Agile method is Used When:</a:t>
            </a:r>
          </a:p>
          <a:p>
            <a:pPr marL="857250" lvl="1" indent="-457200">
              <a:buFont typeface="Wingdings" pitchFamily="2" charset="2"/>
              <a:buChar char="ü"/>
            </a:pPr>
            <a:r>
              <a:rPr lang="en-US" dirty="0" smtClean="0"/>
              <a:t>There is a project champion of agile method in the organization</a:t>
            </a:r>
          </a:p>
          <a:p>
            <a:pPr marL="857250" lvl="1" indent="-457200">
              <a:buFont typeface="Wingdings" pitchFamily="2" charset="2"/>
              <a:buChar char="ü"/>
            </a:pPr>
            <a:r>
              <a:rPr lang="en-US" dirty="0" smtClean="0"/>
              <a:t>Application needs to be developed quickly in response to a dynamic environment</a:t>
            </a:r>
          </a:p>
          <a:p>
            <a:pPr marL="857250" lvl="1" indent="-457200">
              <a:buFont typeface="Wingdings" pitchFamily="2" charset="2"/>
              <a:buChar char="ü"/>
            </a:pPr>
            <a:r>
              <a:rPr lang="en-US" dirty="0" smtClean="0"/>
              <a:t>A rescue takes place (system failed and there is no time to figure out what went wrong</a:t>
            </a:r>
          </a:p>
          <a:p>
            <a:pPr marL="857250" lvl="1" indent="-457200">
              <a:buFont typeface="Wingdings" pitchFamily="2" charset="2"/>
              <a:buChar char="ü"/>
            </a:pPr>
            <a:r>
              <a:rPr lang="en-US" dirty="0" smtClean="0"/>
              <a:t>The customer is satisfied with incremental improvements</a:t>
            </a:r>
          </a:p>
          <a:p>
            <a:pPr marL="857250" lvl="1" indent="-457200">
              <a:buFont typeface="Wingdings" pitchFamily="2" charset="2"/>
              <a:buChar char="ü"/>
            </a:pPr>
            <a:r>
              <a:rPr lang="en-US" dirty="0" smtClean="0"/>
              <a:t>Executives and analysts agree with the principle of agile methodologies </a:t>
            </a:r>
            <a:endParaRPr lang="en-US" dirty="0"/>
          </a:p>
        </p:txBody>
      </p:sp>
    </p:spTree>
    <p:extLst>
      <p:ext uri="{BB962C8B-B14F-4D97-AF65-F5344CB8AC3E}">
        <p14:creationId xmlns:p14="http://schemas.microsoft.com/office/powerpoint/2010/main" val="3323147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Systems Development Method to 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Object-Oriented method is Used when:</a:t>
            </a:r>
          </a:p>
          <a:p>
            <a:pPr>
              <a:buFont typeface="Wingdings" pitchFamily="2" charset="2"/>
              <a:buChar char="ü"/>
            </a:pPr>
            <a:r>
              <a:rPr lang="en-US" dirty="0"/>
              <a:t> </a:t>
            </a:r>
            <a:r>
              <a:rPr lang="en-US" dirty="0" smtClean="0"/>
              <a:t>the problem modeled lend themselves to classes</a:t>
            </a:r>
          </a:p>
          <a:p>
            <a:pPr>
              <a:buFont typeface="Wingdings" pitchFamily="2" charset="2"/>
              <a:buChar char="ü"/>
            </a:pPr>
            <a:r>
              <a:rPr lang="en-US" dirty="0" smtClean="0"/>
              <a:t>An organization support the UML learning</a:t>
            </a:r>
          </a:p>
          <a:p>
            <a:pPr>
              <a:buFont typeface="Wingdings" pitchFamily="2" charset="2"/>
              <a:buChar char="ü"/>
            </a:pPr>
            <a:r>
              <a:rPr lang="en-US" dirty="0" smtClean="0"/>
              <a:t>Systems can be added gradually, one sub system at a time</a:t>
            </a:r>
          </a:p>
          <a:p>
            <a:pPr>
              <a:buFont typeface="Wingdings" pitchFamily="2" charset="2"/>
              <a:buChar char="ü"/>
            </a:pPr>
            <a:r>
              <a:rPr lang="en-US" dirty="0" smtClean="0"/>
              <a:t>Reuse of previously written software is a possibility</a:t>
            </a:r>
          </a:p>
          <a:p>
            <a:pPr>
              <a:buFont typeface="Wingdings" pitchFamily="2" charset="2"/>
              <a:buChar char="ü"/>
            </a:pPr>
            <a:r>
              <a:rPr lang="en-US" dirty="0" smtClean="0"/>
              <a:t>It is acceptable to tackle to tackle the difficult problem first</a:t>
            </a:r>
            <a:endParaRPr lang="en-US" dirty="0"/>
          </a:p>
        </p:txBody>
      </p:sp>
    </p:spTree>
    <p:extLst>
      <p:ext uri="{BB962C8B-B14F-4D97-AF65-F5344CB8AC3E}">
        <p14:creationId xmlns:p14="http://schemas.microsoft.com/office/powerpoint/2010/main" val="3847099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MODELING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Answers the following questions:</a:t>
            </a:r>
          </a:p>
          <a:p>
            <a:pPr>
              <a:buFont typeface="Wingdings" pitchFamily="2" charset="2"/>
              <a:buChar char="ü"/>
            </a:pPr>
            <a:r>
              <a:rPr lang="en-US" dirty="0" smtClean="0"/>
              <a:t>Who will use the system?</a:t>
            </a:r>
          </a:p>
          <a:p>
            <a:pPr>
              <a:buFont typeface="Wingdings" pitchFamily="2" charset="2"/>
              <a:buChar char="ü"/>
            </a:pPr>
            <a:r>
              <a:rPr lang="en-US" dirty="0" smtClean="0"/>
              <a:t>What will the system do?</a:t>
            </a:r>
          </a:p>
          <a:p>
            <a:pPr>
              <a:buFont typeface="Wingdings" pitchFamily="2" charset="2"/>
              <a:buChar char="ü"/>
            </a:pPr>
            <a:r>
              <a:rPr lang="en-US" dirty="0" smtClean="0"/>
              <a:t>Where and when will it be used?</a:t>
            </a:r>
          </a:p>
          <a:p>
            <a:r>
              <a:rPr lang="en-US" dirty="0" smtClean="0"/>
              <a:t>Detailed requirements are identified and a system proposal is created</a:t>
            </a:r>
          </a:p>
          <a:p>
            <a:r>
              <a:rPr lang="en-US" dirty="0" smtClean="0"/>
              <a:t>The team produces a functional model , structural model and behavioral model</a:t>
            </a:r>
          </a:p>
          <a:p>
            <a:r>
              <a:rPr lang="en-US" dirty="0" smtClean="0"/>
              <a:t>More about these models shall be discussed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Images of SDLC</a:t>
            </a:r>
            <a:endParaRPr lang="en-Z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1463" y="1600200"/>
            <a:ext cx="4501074" cy="4525963"/>
          </a:xfrm>
        </p:spPr>
      </p:pic>
    </p:spTree>
    <p:extLst>
      <p:ext uri="{BB962C8B-B14F-4D97-AF65-F5344CB8AC3E}">
        <p14:creationId xmlns:p14="http://schemas.microsoft.com/office/powerpoint/2010/main" val="242554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Images of SDLC</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275" y="2272506"/>
            <a:ext cx="3219450" cy="3181350"/>
          </a:xfrm>
        </p:spPr>
      </p:pic>
    </p:spTree>
    <p:extLst>
      <p:ext uri="{BB962C8B-B14F-4D97-AF65-F5344CB8AC3E}">
        <p14:creationId xmlns:p14="http://schemas.microsoft.com/office/powerpoint/2010/main" val="61597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SDLC?</a:t>
            </a:r>
            <a:endParaRPr lang="en-ZA" dirty="0"/>
          </a:p>
        </p:txBody>
      </p:sp>
      <p:sp>
        <p:nvSpPr>
          <p:cNvPr id="3" name="Content Placeholder 2"/>
          <p:cNvSpPr>
            <a:spLocks noGrp="1"/>
          </p:cNvSpPr>
          <p:nvPr>
            <p:ph idx="1"/>
          </p:nvPr>
        </p:nvSpPr>
        <p:spPr/>
        <p:txBody>
          <a:bodyPr>
            <a:normAutofit fontScale="92500" lnSpcReduction="10000"/>
          </a:bodyPr>
          <a:lstStyle/>
          <a:p>
            <a:pPr algn="just"/>
            <a:r>
              <a:rPr lang="en-ZA" dirty="0"/>
              <a:t>Referred to variously as the waterfall model and linear cycle, this methodology is a coherent description of the steps taken in the development of information systems. The reason why it is referred to as the waterfall model should be obvious from the following figure (from Horner, 1993): </a:t>
            </a:r>
          </a:p>
          <a:p>
            <a:pPr marL="0" indent="0" algn="just">
              <a:buNone/>
            </a:pPr>
            <a:r>
              <a:rPr lang="en-ZA" dirty="0"/>
              <a:t/>
            </a:r>
            <a:br>
              <a:rPr lang="en-ZA" dirty="0"/>
            </a:br>
            <a:r>
              <a:rPr lang="en-ZA" b="1" dirty="0"/>
              <a:t>Figure:</a:t>
            </a:r>
            <a:r>
              <a:rPr lang="en-ZA" dirty="0"/>
              <a:t>   Systems Development Life </a:t>
            </a:r>
            <a:r>
              <a:rPr lang="en-ZA" dirty="0" smtClean="0"/>
              <a:t>Cycle (See next slide)</a:t>
            </a:r>
            <a:endParaRPr lang="en-ZA" dirty="0"/>
          </a:p>
          <a:p>
            <a:pPr algn="just"/>
            <a:endParaRPr lang="en-ZA" dirty="0"/>
          </a:p>
        </p:txBody>
      </p:sp>
    </p:spTree>
    <p:extLst>
      <p:ext uri="{BB962C8B-B14F-4D97-AF65-F5344CB8AC3E}">
        <p14:creationId xmlns:p14="http://schemas.microsoft.com/office/powerpoint/2010/main" val="172876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SDLC ?</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174" y="3373337"/>
            <a:ext cx="985652" cy="979688"/>
          </a:xfrm>
        </p:spPr>
      </p:pic>
      <p:sp>
        <p:nvSpPr>
          <p:cNvPr id="8"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t>
            </a:r>
            <a:r>
              <a:rPr kumimoji="0" lang="en-US" altLang="en-US" sz="31800" b="0" i="0" u="none" strike="noStrike" cap="none" normalizeH="0" baseline="0" smtClean="0">
                <a:ln>
                  <a:noFill/>
                </a:ln>
                <a:solidFill>
                  <a:schemeClr val="tx1"/>
                </a:solidFill>
                <a:effectLst/>
                <a:latin typeface="Arial" charset="0"/>
                <a:cs typeface="Arial" charset="0"/>
              </a:rPr>
              <a:t> </a:t>
            </a: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1028" name="Picture 4" descr="http://www.albany.edu/acc/courses/acc681.fall00/681book/img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447800"/>
            <a:ext cx="413385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5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SDLC ?</a:t>
            </a:r>
            <a:endParaRPr lang="en-ZA" dirty="0"/>
          </a:p>
        </p:txBody>
      </p:sp>
      <p:sp>
        <p:nvSpPr>
          <p:cNvPr id="3" name="Content Placeholder 2"/>
          <p:cNvSpPr>
            <a:spLocks noGrp="1"/>
          </p:cNvSpPr>
          <p:nvPr>
            <p:ph idx="1"/>
          </p:nvPr>
        </p:nvSpPr>
        <p:spPr/>
        <p:txBody>
          <a:bodyPr>
            <a:normAutofit fontScale="40000" lnSpcReduction="20000"/>
          </a:bodyPr>
          <a:lstStyle/>
          <a:p>
            <a:pPr algn="just"/>
            <a:r>
              <a:rPr lang="en-ZA" sz="3500" dirty="0" smtClean="0"/>
              <a:t> </a:t>
            </a:r>
            <a:r>
              <a:rPr lang="en-ZA" sz="3500" dirty="0"/>
              <a:t>SDLC </a:t>
            </a:r>
            <a:r>
              <a:rPr lang="en-ZA" sz="3500" dirty="0" smtClean="0"/>
              <a:t> methodology  </a:t>
            </a:r>
            <a:r>
              <a:rPr lang="en-ZA" sz="3500" dirty="0"/>
              <a:t>closely linked to </a:t>
            </a:r>
            <a:r>
              <a:rPr lang="en-ZA" sz="3500" dirty="0" smtClean="0"/>
              <a:t> </a:t>
            </a:r>
            <a:r>
              <a:rPr lang="en-ZA" sz="3500" dirty="0"/>
              <a:t>structured systems analysis &amp; design. </a:t>
            </a:r>
            <a:r>
              <a:rPr lang="en-ZA" sz="3500" dirty="0" smtClean="0"/>
              <a:t> The </a:t>
            </a:r>
            <a:r>
              <a:rPr lang="en-ZA" sz="3500" dirty="0"/>
              <a:t>series of steps to be undertaken in the development of information systems </a:t>
            </a:r>
            <a:r>
              <a:rPr lang="en-ZA" sz="3500" dirty="0" smtClean="0"/>
              <a:t> may  be considered  for  simplicity as </a:t>
            </a:r>
            <a:r>
              <a:rPr lang="en-ZA" sz="3500" dirty="0"/>
              <a:t>follows: </a:t>
            </a:r>
          </a:p>
          <a:p>
            <a:pPr algn="just"/>
            <a:r>
              <a:rPr lang="en-ZA" sz="3500" i="1" dirty="0"/>
              <a:t>Problem definition</a:t>
            </a:r>
            <a:r>
              <a:rPr lang="en-ZA" sz="3500" dirty="0"/>
              <a:t>: On receiving a request from the user for systems development, an investigation is conducted to state the problem to be solved. </a:t>
            </a:r>
          </a:p>
          <a:p>
            <a:pPr lvl="1" algn="just"/>
            <a:r>
              <a:rPr lang="en-ZA" sz="3500" i="1" dirty="0"/>
              <a:t>Deliverables</a:t>
            </a:r>
            <a:r>
              <a:rPr lang="en-ZA" sz="3500" dirty="0"/>
              <a:t>: Problem statement. </a:t>
            </a:r>
          </a:p>
          <a:p>
            <a:pPr algn="just"/>
            <a:r>
              <a:rPr lang="en-ZA" sz="3500" i="1" dirty="0"/>
              <a:t>Feasibility study</a:t>
            </a:r>
            <a:r>
              <a:rPr lang="en-ZA" sz="3500" dirty="0"/>
              <a:t>: The objective here is to clearly define the scope and objectives of the systems project, and to identify alternative solutions to the problem defined earlier. </a:t>
            </a:r>
          </a:p>
          <a:p>
            <a:pPr lvl="1" algn="just"/>
            <a:r>
              <a:rPr lang="en-ZA" sz="3500" i="1" dirty="0"/>
              <a:t>Deliverables</a:t>
            </a:r>
            <a:r>
              <a:rPr lang="en-ZA" sz="3500" dirty="0"/>
              <a:t>: Feasibility report. </a:t>
            </a:r>
          </a:p>
          <a:p>
            <a:pPr algn="just"/>
            <a:r>
              <a:rPr lang="en-ZA" sz="3500" i="1" dirty="0"/>
              <a:t>Systems analysis phase</a:t>
            </a:r>
            <a:r>
              <a:rPr lang="en-ZA" sz="3500" dirty="0"/>
              <a:t>: The present system is investigated and its specifications documented. They should contain our understanding of HOW the present system works and WHAT it does. </a:t>
            </a:r>
          </a:p>
          <a:p>
            <a:pPr lvl="1" algn="just"/>
            <a:r>
              <a:rPr lang="en-ZA" sz="3500" i="1" dirty="0"/>
              <a:t>Deliverables</a:t>
            </a:r>
            <a:r>
              <a:rPr lang="en-ZA" sz="3500" dirty="0"/>
              <a:t>: Specifications of the present system. </a:t>
            </a:r>
          </a:p>
          <a:p>
            <a:pPr algn="just"/>
            <a:r>
              <a:rPr lang="en-ZA" sz="3500" i="1" dirty="0"/>
              <a:t>Systems design phase</a:t>
            </a:r>
            <a:r>
              <a:rPr lang="en-ZA" sz="3500" dirty="0"/>
              <a:t>: The specifications of the present system are studied to determine what changes will be needed to incorporate the user needs not met by the system presently. The output of this phase will consist of the specifications, which must describe both WHAT the proposed system will do and HOW it will work. </a:t>
            </a:r>
          </a:p>
          <a:p>
            <a:pPr lvl="1" algn="just"/>
            <a:r>
              <a:rPr lang="en-ZA" sz="3500" i="1" dirty="0"/>
              <a:t>Deliverables</a:t>
            </a:r>
            <a:r>
              <a:rPr lang="en-ZA" sz="3500" dirty="0"/>
              <a:t>: Specifications of the proposed system. </a:t>
            </a:r>
          </a:p>
          <a:p>
            <a:pPr algn="just"/>
            <a:r>
              <a:rPr lang="en-ZA" sz="3500" i="1" dirty="0"/>
              <a:t>Systems construction</a:t>
            </a:r>
            <a:r>
              <a:rPr lang="en-ZA" sz="3500" dirty="0"/>
              <a:t>: Programming the system, and development of user documentation for the system as well as the programs. </a:t>
            </a:r>
          </a:p>
          <a:p>
            <a:pPr lvl="1" algn="just"/>
            <a:r>
              <a:rPr lang="en-ZA" sz="3500" i="1" dirty="0"/>
              <a:t>Deliverables</a:t>
            </a:r>
            <a:r>
              <a:rPr lang="en-ZA" sz="3500" dirty="0"/>
              <a:t>: Programs, their documentation, and user manuals. </a:t>
            </a:r>
          </a:p>
          <a:p>
            <a:pPr algn="just"/>
            <a:r>
              <a:rPr lang="en-ZA" sz="3500" i="1" dirty="0"/>
              <a:t>System testing &amp; evaluation</a:t>
            </a:r>
            <a:r>
              <a:rPr lang="en-ZA" sz="3500" dirty="0"/>
              <a:t>: Testing, verification and validation of the system just built. </a:t>
            </a:r>
          </a:p>
          <a:p>
            <a:pPr lvl="1" algn="just"/>
            <a:r>
              <a:rPr lang="en-ZA" sz="3500" i="1" dirty="0"/>
              <a:t>Deliverables</a:t>
            </a:r>
            <a:r>
              <a:rPr lang="en-ZA" sz="3500" dirty="0"/>
              <a:t>: Test and evaluation results, and the system ready to be delivered to the user/client</a:t>
            </a:r>
            <a:r>
              <a:rPr lang="en-ZA" dirty="0"/>
              <a:t>. </a:t>
            </a:r>
          </a:p>
          <a:p>
            <a:pPr marL="0" indent="0" algn="just">
              <a:buNone/>
            </a:pPr>
            <a:endParaRPr lang="en-ZA" dirty="0"/>
          </a:p>
          <a:p>
            <a:pPr algn="just"/>
            <a:endParaRPr lang="en-ZA" dirty="0"/>
          </a:p>
        </p:txBody>
      </p:sp>
    </p:spTree>
    <p:extLst>
      <p:ext uri="{BB962C8B-B14F-4D97-AF65-F5344CB8AC3E}">
        <p14:creationId xmlns:p14="http://schemas.microsoft.com/office/powerpoint/2010/main" val="327818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174" y="3373337"/>
            <a:ext cx="985652" cy="979688"/>
          </a:xfrm>
        </p:spPr>
      </p:pic>
      <p:pic>
        <p:nvPicPr>
          <p:cNvPr id="2050" name="Picture 2" descr="http://www.albany.edu/acc/courses/acc681.fall00/681book/img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4582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45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2809</Words>
  <Application>Microsoft Office PowerPoint</Application>
  <PresentationFormat>On-screen Show (4:3)</PresentationFormat>
  <Paragraphs>196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CSI 342: LECTURE 2 THE SYSTEMS DEVELOPMENT LIFE CYCLE (SDLC)  </vt:lpstr>
      <vt:lpstr>What is SDLC ?</vt:lpstr>
      <vt:lpstr>Images for  SDLC ?</vt:lpstr>
      <vt:lpstr>Images of SDLC</vt:lpstr>
      <vt:lpstr>Images of SDLC</vt:lpstr>
      <vt:lpstr>What is SDLC?</vt:lpstr>
      <vt:lpstr>What is SDLC ?</vt:lpstr>
      <vt:lpstr>What is SDLC ?</vt:lpstr>
      <vt:lpstr>PowerPoint Presentation</vt:lpstr>
      <vt:lpstr>Advantages and Disadvantages</vt:lpstr>
      <vt:lpstr>The Systems Development Life Cycle (SDLC)</vt:lpstr>
      <vt:lpstr>SDLC in 7 phases</vt:lpstr>
      <vt:lpstr>From the 7 Phases</vt:lpstr>
      <vt:lpstr>Phase2- Determining Human Information Requirements</vt:lpstr>
      <vt:lpstr>Phase 3: Analyzing system needs</vt:lpstr>
      <vt:lpstr>Phase 4-7</vt:lpstr>
      <vt:lpstr>Alternative SDLC Steps</vt:lpstr>
      <vt:lpstr>WHAT IS A PROJECT?</vt:lpstr>
      <vt:lpstr>Major Processes in Software System Project</vt:lpstr>
      <vt:lpstr>Major Processes in Software System Project</vt:lpstr>
      <vt:lpstr>Major Processes in Software System Project</vt:lpstr>
      <vt:lpstr>Common problems with Software System Projects</vt:lpstr>
      <vt:lpstr>SYSTEMS ANALYSIS ANS DESIGN (SAD)</vt:lpstr>
      <vt:lpstr>System Development Methods</vt:lpstr>
      <vt:lpstr>5 Stages of Agile Modeling Development Process</vt:lpstr>
      <vt:lpstr>5 stages of Agile Approach</vt:lpstr>
      <vt:lpstr>The Agile SDLC</vt:lpstr>
      <vt:lpstr>Object Oriented System Analysis and Design (OOSAD)</vt:lpstr>
      <vt:lpstr>Steps in UML approach</vt:lpstr>
      <vt:lpstr>UML Development Process (Life Cycle)</vt:lpstr>
      <vt:lpstr>Choosing System Development Method to Use</vt:lpstr>
      <vt:lpstr>Choosing Systems Development Method to Use</vt:lpstr>
      <vt:lpstr>Choosing Systems Development Method to Use</vt:lpstr>
      <vt:lpstr>ANALYSIS MODELING</vt:lpstr>
    </vt:vector>
  </TitlesOfParts>
  <Company>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CSI342: SYSTEMS ANALYSIS AND DESIGN (SAD) Dr. Ezekiel U Okike</dc:title>
  <dc:creator>Okikeue</dc:creator>
  <cp:lastModifiedBy>Okikeue</cp:lastModifiedBy>
  <cp:revision>63</cp:revision>
  <dcterms:created xsi:type="dcterms:W3CDTF">2012-09-17T12:50:33Z</dcterms:created>
  <dcterms:modified xsi:type="dcterms:W3CDTF">2014-02-03T10:03:14Z</dcterms:modified>
</cp:coreProperties>
</file>