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71" r:id="rId4"/>
    <p:sldId id="260" r:id="rId5"/>
    <p:sldId id="273" r:id="rId6"/>
    <p:sldId id="261" r:id="rId7"/>
    <p:sldId id="265" r:id="rId8"/>
    <p:sldId id="264" r:id="rId9"/>
    <p:sldId id="266" r:id="rId10"/>
    <p:sldId id="267" r:id="rId11"/>
    <p:sldId id="262" r:id="rId12"/>
    <p:sldId id="268" r:id="rId13"/>
    <p:sldId id="269" r:id="rId14"/>
    <p:sldId id="259" r:id="rId15"/>
    <p:sldId id="257" r:id="rId16"/>
    <p:sldId id="258" r:id="rId17"/>
    <p:sldId id="274" r:id="rId18"/>
    <p:sldId id="275" r:id="rId19"/>
    <p:sldId id="276" r:id="rId20"/>
    <p:sldId id="277" r:id="rId21"/>
    <p:sldId id="278" r:id="rId22"/>
    <p:sldId id="279" r:id="rId23"/>
    <p:sldId id="280" r:id="rId24"/>
    <p:sldId id="281" r:id="rId25"/>
    <p:sldId id="28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59" autoAdjust="0"/>
    <p:restoredTop sz="86387" autoAdjust="0"/>
  </p:normalViewPr>
  <p:slideViewPr>
    <p:cSldViewPr>
      <p:cViewPr>
        <p:scale>
          <a:sx n="70" d="100"/>
          <a:sy n="70" d="100"/>
        </p:scale>
        <p:origin x="-72" y="-66"/>
      </p:cViewPr>
      <p:guideLst>
        <p:guide orient="horz" pos="2160"/>
        <p:guide pos="2880"/>
      </p:guideLst>
    </p:cSldViewPr>
  </p:slideViewPr>
  <p:outlineViewPr>
    <p:cViewPr>
      <p:scale>
        <a:sx n="33" d="100"/>
        <a:sy n="33" d="100"/>
      </p:scale>
      <p:origin x="0" y="561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BE392F-9D3C-4723-ADE4-6D23381C57AD}" type="datetimeFigureOut">
              <a:rPr lang="en-US" smtClean="0"/>
              <a:t>10/28/2015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8BB6D-6F3F-4590-BB53-0991A39AF6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BE392F-9D3C-4723-ADE4-6D23381C57AD}" type="datetimeFigureOut">
              <a:rPr lang="en-US" smtClean="0"/>
              <a:t>10/28/2015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8BB6D-6F3F-4590-BB53-0991A39AF6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BE392F-9D3C-4723-ADE4-6D23381C57AD}" type="datetimeFigureOut">
              <a:rPr lang="en-US" smtClean="0"/>
              <a:t>10/28/2015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8BB6D-6F3F-4590-BB53-0991A39AF6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BE392F-9D3C-4723-ADE4-6D23381C57AD}" type="datetimeFigureOut">
              <a:rPr lang="en-US" smtClean="0"/>
              <a:t>10/28/2015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8BB6D-6F3F-4590-BB53-0991A39AF6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BE392F-9D3C-4723-ADE4-6D23381C57AD}" type="datetimeFigureOut">
              <a:rPr lang="en-US" smtClean="0"/>
              <a:t>10/28/2015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8BB6D-6F3F-4590-BB53-0991A39AF6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BE392F-9D3C-4723-ADE4-6D23381C57AD}" type="datetimeFigureOut">
              <a:rPr lang="en-US" smtClean="0"/>
              <a:t>10/28/2015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08BB6D-6F3F-4590-BB53-0991A39AF6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BE392F-9D3C-4723-ADE4-6D23381C57AD}" type="datetimeFigureOut">
              <a:rPr lang="en-US" smtClean="0"/>
              <a:t>10/28/2015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08BB6D-6F3F-4590-BB53-0991A39AF6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BE392F-9D3C-4723-ADE4-6D23381C57AD}" type="datetimeFigureOut">
              <a:rPr lang="en-US" smtClean="0"/>
              <a:t>10/28/2015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08BB6D-6F3F-4590-BB53-0991A39AF6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E392F-9D3C-4723-ADE4-6D23381C57AD}" type="datetimeFigureOut">
              <a:rPr lang="en-US" smtClean="0"/>
              <a:t>10/28/2015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08BB6D-6F3F-4590-BB53-0991A39AF6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BE392F-9D3C-4723-ADE4-6D23381C57AD}" type="datetimeFigureOut">
              <a:rPr lang="en-US" smtClean="0"/>
              <a:t>10/28/2015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08BB6D-6F3F-4590-BB53-0991A39AF6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BE392F-9D3C-4723-ADE4-6D23381C57AD}" type="datetimeFigureOut">
              <a:rPr lang="en-US" smtClean="0"/>
              <a:t>10/28/2015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08BB6D-6F3F-4590-BB53-0991A39AF6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9BE392F-9D3C-4723-ADE4-6D23381C57AD}" type="datetimeFigureOut">
              <a:rPr lang="en-US" smtClean="0"/>
              <a:t>10/28/2015</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508BB6D-6F3F-4590-BB53-0991A39AF6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en.wikipedia.org/wiki/VersionTracke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ndex.php?title=Wfx-Versions&amp;action=edit&amp;redlink=1" TargetMode="External"/><Relationship Id="rId2" Type="http://schemas.openxmlformats.org/officeDocument/2006/relationships/hyperlink" Target="http://en.wikipedia.org/w/index.php?title=Software_Catalog&amp;action=edit&amp;redlink=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ki/Coupling_(computer_science)" TargetMode="External"/><Relationship Id="rId2" Type="http://schemas.openxmlformats.org/officeDocument/2006/relationships/hyperlink" Target="http://en.wikipedia.org/wiki/Computer_file" TargetMode="External"/><Relationship Id="rId1" Type="http://schemas.openxmlformats.org/officeDocument/2006/relationships/slideLayout" Target="../slideLayouts/slideLayout2.xml"/><Relationship Id="rId6" Type="http://schemas.openxmlformats.org/officeDocument/2006/relationships/hyperlink" Target="http://en.wikipedia.org/wiki/Product_life_cycle_management" TargetMode="External"/><Relationship Id="rId5" Type="http://schemas.openxmlformats.org/officeDocument/2006/relationships/hyperlink" Target="http://en.wikipedia.org/wiki/Technical_support" TargetMode="External"/><Relationship Id="rId4" Type="http://schemas.openxmlformats.org/officeDocument/2006/relationships/hyperlink" Target="http://en.wikipedia.org/wiki/Obsolete"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en.wikipedia.org/wiki/Information_Technology_Infrastructure_Library" TargetMode="External"/><Relationship Id="rId3" Type="http://schemas.openxmlformats.org/officeDocument/2006/relationships/hyperlink" Target="http://en.wikipedia.org/wiki/Release_engineering" TargetMode="External"/><Relationship Id="rId7" Type="http://schemas.openxmlformats.org/officeDocument/2006/relationships/hyperlink" Target="http://en.wikipedia.org/wiki/Database_administrator" TargetMode="External"/><Relationship Id="rId2" Type="http://schemas.openxmlformats.org/officeDocument/2006/relationships/hyperlink" Target="http://en.wikipedia.org/wiki/Software_development_process" TargetMode="External"/><Relationship Id="rId1" Type="http://schemas.openxmlformats.org/officeDocument/2006/relationships/slideLayout" Target="../slideLayouts/slideLayout2.xml"/><Relationship Id="rId6" Type="http://schemas.openxmlformats.org/officeDocument/2006/relationships/hyperlink" Target="http://en.wikipedia.org/wiki/System_administrator" TargetMode="External"/><Relationship Id="rId5" Type="http://schemas.openxmlformats.org/officeDocument/2006/relationships/hyperlink" Target="http://en.wikipedia.org/wiki/DevOps" TargetMode="External"/><Relationship Id="rId4" Type="http://schemas.openxmlformats.org/officeDocument/2006/relationships/hyperlink" Target="http://en.wikipedia.org/wiki/Release_managemen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en.wikipedia.org/wiki/Policy" TargetMode="External"/><Relationship Id="rId13" Type="http://schemas.openxmlformats.org/officeDocument/2006/relationships/hyperlink" Target="http://en.wikipedia.org/wiki/Computer_system" TargetMode="External"/><Relationship Id="rId3" Type="http://schemas.openxmlformats.org/officeDocument/2006/relationships/hyperlink" Target="http://en.wikipedia.org/wiki/Scientific_modelling" TargetMode="External"/><Relationship Id="rId7" Type="http://schemas.openxmlformats.org/officeDocument/2006/relationships/hyperlink" Target="http://en.wikipedia.org/wiki/Algorithm" TargetMode="External"/><Relationship Id="rId12" Type="http://schemas.openxmlformats.org/officeDocument/2006/relationships/hyperlink" Target="http://en.wikipedia.org/wiki/Software_component" TargetMode="External"/><Relationship Id="rId2" Type="http://schemas.openxmlformats.org/officeDocument/2006/relationships/hyperlink" Target="http://en.wikipedia.org/wiki/Plan" TargetMode="External"/><Relationship Id="rId1" Type="http://schemas.openxmlformats.org/officeDocument/2006/relationships/slideLayout" Target="../slideLayouts/slideLayout2.xml"/><Relationship Id="rId6" Type="http://schemas.openxmlformats.org/officeDocument/2006/relationships/hyperlink" Target="http://en.wikipedia.org/wiki/Standardization" TargetMode="External"/><Relationship Id="rId11" Type="http://schemas.openxmlformats.org/officeDocument/2006/relationships/hyperlink" Target="http://en.wikipedia.org/wiki/Computer_program" TargetMode="External"/><Relationship Id="rId5" Type="http://schemas.openxmlformats.org/officeDocument/2006/relationships/hyperlink" Target="http://en.wikipedia.org/wiki/Specification" TargetMode="External"/><Relationship Id="rId15" Type="http://schemas.openxmlformats.org/officeDocument/2006/relationships/hyperlink" Target="http://en.wikipedia.org/wiki/Software_deployment" TargetMode="External"/><Relationship Id="rId10" Type="http://schemas.openxmlformats.org/officeDocument/2006/relationships/hyperlink" Target="http://en.wikipedia.org/wiki/Technical_specification" TargetMode="External"/><Relationship Id="rId4" Type="http://schemas.openxmlformats.org/officeDocument/2006/relationships/hyperlink" Target="http://en.wikipedia.org/wiki/Design" TargetMode="External"/><Relationship Id="rId9" Type="http://schemas.openxmlformats.org/officeDocument/2006/relationships/hyperlink" Target="http://en.wikipedia.org/wiki/Computer_science" TargetMode="External"/><Relationship Id="rId14" Type="http://schemas.openxmlformats.org/officeDocument/2006/relationships/hyperlink" Target="http://en.wikipedia.org/wiki/Programm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Software_release" TargetMode="External"/><Relationship Id="rId2" Type="http://schemas.openxmlformats.org/officeDocument/2006/relationships/hyperlink" Target="http://en.wikipedia.org/wiki/Software_system" TargetMode="External"/><Relationship Id="rId1" Type="http://schemas.openxmlformats.org/officeDocument/2006/relationships/slideLayout" Target="../slideLayouts/slideLayout2.xml"/><Relationship Id="rId6" Type="http://schemas.openxmlformats.org/officeDocument/2006/relationships/hyperlink" Target="http://en.wikipedia.org/wiki/Resource_(computer_science)" TargetMode="External"/><Relationship Id="rId5" Type="http://schemas.openxmlformats.org/officeDocument/2006/relationships/hyperlink" Target="http://en.wikipedia.org/wiki/Compiler" TargetMode="External"/><Relationship Id="rId4" Type="http://schemas.openxmlformats.org/officeDocument/2006/relationships/hyperlink" Target="http://en.wikipedia.org/wiki/Software_development_proces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Command_(computing)" TargetMode="External"/><Relationship Id="rId2" Type="http://schemas.openxmlformats.org/officeDocument/2006/relationships/hyperlink" Target="http://en.wikipedia.org/wiki/Executable" TargetMode="External"/><Relationship Id="rId1" Type="http://schemas.openxmlformats.org/officeDocument/2006/relationships/slideLayout" Target="../slideLayouts/slideLayout2.xml"/><Relationship Id="rId6" Type="http://schemas.openxmlformats.org/officeDocument/2006/relationships/hyperlink" Target="http://en.wikipedia.org/wiki/Development_environment_(software_development_process)" TargetMode="External"/><Relationship Id="rId5" Type="http://schemas.openxmlformats.org/officeDocument/2006/relationships/hyperlink" Target="http://en.wikipedia.org/w/index.php?title=Test_environment&amp;action=edit&amp;redlink=1" TargetMode="External"/><Relationship Id="rId4" Type="http://schemas.openxmlformats.org/officeDocument/2006/relationships/hyperlink" Target="http://en.wikipedia.org/wiki/Software"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Adaptation_(computer_science)" TargetMode="External"/><Relationship Id="rId2" Type="http://schemas.openxmlformats.org/officeDocument/2006/relationships/hyperlink" Target="http://en.wikipedia.org/wiki/Application_retirement" TargetMode="External"/><Relationship Id="rId1" Type="http://schemas.openxmlformats.org/officeDocument/2006/relationships/slideLayout" Target="../slideLayouts/slideLayout2.xml"/><Relationship Id="rId4" Type="http://schemas.openxmlformats.org/officeDocument/2006/relationships/hyperlink" Target="http://en.wikipedia.org/wiki/Runtime_environment"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en.wikipedia.org/wiki/Norton_Internet_Securit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 IMPLEMENTATION</a:t>
            </a:r>
            <a:endParaRPr lang="en-US" dirty="0"/>
          </a:p>
        </p:txBody>
      </p:sp>
      <p:sp>
        <p:nvSpPr>
          <p:cNvPr id="3" name="Subtitle 2"/>
          <p:cNvSpPr>
            <a:spLocks noGrp="1"/>
          </p:cNvSpPr>
          <p:nvPr>
            <p:ph type="subTitle" idx="1"/>
          </p:nvPr>
        </p:nvSpPr>
        <p:spPr/>
        <p:txBody>
          <a:bodyPr>
            <a:normAutofit/>
          </a:bodyPr>
          <a:lstStyle/>
          <a:p>
            <a:r>
              <a:rPr lang="en-US" b="1" dirty="0" smtClean="0"/>
              <a:t>Objectives</a:t>
            </a:r>
            <a:r>
              <a:rPr lang="en-US" dirty="0" smtClean="0"/>
              <a:t>: Students should be able to</a:t>
            </a:r>
          </a:p>
          <a:p>
            <a:pPr marL="342900" indent="-342900">
              <a:buFont typeface="Wingdings" panose="05000000000000000000" pitchFamily="2" charset="2"/>
              <a:buChar char="§"/>
            </a:pPr>
            <a:r>
              <a:rPr lang="en-US" dirty="0" smtClean="0"/>
              <a:t>Define implementation</a:t>
            </a:r>
          </a:p>
          <a:p>
            <a:pPr marL="342900" indent="-342900">
              <a:buFont typeface="Wingdings" panose="05000000000000000000" pitchFamily="2" charset="2"/>
              <a:buChar char="§"/>
            </a:pPr>
            <a:r>
              <a:rPr lang="en-US" dirty="0" smtClean="0"/>
              <a:t>Identify  the activities involved in implementation</a:t>
            </a:r>
          </a:p>
          <a:p>
            <a:endParaRPr lang="en-US" dirty="0" smtClean="0">
              <a:effectLst/>
            </a:endParaRPr>
          </a:p>
        </p:txBody>
      </p:sp>
    </p:spTree>
    <p:extLst>
      <p:ext uri="{BB962C8B-B14F-4D97-AF65-F5344CB8AC3E}">
        <p14:creationId xmlns:p14="http://schemas.microsoft.com/office/powerpoint/2010/main" val="1806872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Deployment Activities</a:t>
            </a:r>
          </a:p>
        </p:txBody>
      </p:sp>
      <p:sp>
        <p:nvSpPr>
          <p:cNvPr id="3" name="Content Placeholder 2"/>
          <p:cNvSpPr>
            <a:spLocks noGrp="1"/>
          </p:cNvSpPr>
          <p:nvPr>
            <p:ph idx="1"/>
          </p:nvPr>
        </p:nvSpPr>
        <p:spPr/>
        <p:txBody>
          <a:bodyPr>
            <a:normAutofit/>
          </a:bodyPr>
          <a:lstStyle/>
          <a:p>
            <a:pPr algn="just"/>
            <a:r>
              <a:rPr lang="en-US" dirty="0" smtClean="0"/>
              <a:t>Version tracking  Version tracking systems help the user find and install updates to software systems installed on PCs and local networks. Web based version tracking systems notify the user when updates are available for software systems installed on a local system. For example: </a:t>
            </a:r>
            <a:r>
              <a:rPr lang="en-US" dirty="0" err="1" smtClean="0">
                <a:hlinkClick r:id="rId2" tooltip="VersionTracker"/>
              </a:rPr>
              <a:t>VersionTracker</a:t>
            </a:r>
            <a:r>
              <a:rPr lang="en-US" dirty="0" smtClean="0">
                <a:hlinkClick r:id="rId2" tooltip="VersionTracker"/>
              </a:rPr>
              <a:t> Pro</a:t>
            </a:r>
            <a:r>
              <a:rPr lang="en-US" dirty="0" smtClean="0"/>
              <a:t> checks software versions on a user's computer and then queries its database to see if any updates are available.</a:t>
            </a:r>
          </a:p>
          <a:p>
            <a:endParaRPr lang="en-US" dirty="0" smtClean="0"/>
          </a:p>
          <a:p>
            <a:endParaRPr lang="en-US" dirty="0"/>
          </a:p>
        </p:txBody>
      </p:sp>
    </p:spTree>
    <p:extLst>
      <p:ext uri="{BB962C8B-B14F-4D97-AF65-F5344CB8AC3E}">
        <p14:creationId xmlns:p14="http://schemas.microsoft.com/office/powerpoint/2010/main" val="1108809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Activities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Local version tracking system notifies the user when updates are available for software systems installed on a local system. For example: </a:t>
            </a:r>
            <a:r>
              <a:rPr lang="en-US" dirty="0" smtClean="0">
                <a:hlinkClick r:id="rId2" tooltip="Software Catalog (page does not exist)"/>
              </a:rPr>
              <a:t>Software Catalog</a:t>
            </a:r>
            <a:r>
              <a:rPr lang="en-US" dirty="0" smtClean="0"/>
              <a:t> stores version and other information for each software package installed on a local system. One click of a button launches a browser window to the upgrade web page for the application, including auto-filling of the user name and password for sites that require a login.</a:t>
            </a:r>
          </a:p>
          <a:p>
            <a:pPr algn="just"/>
            <a:r>
              <a:rPr lang="en-US" dirty="0" smtClean="0"/>
              <a:t>Browser based version tracking systems notify the user when updates are available for software packages installed on a local system. For example: </a:t>
            </a:r>
            <a:r>
              <a:rPr lang="en-US" dirty="0" err="1" smtClean="0">
                <a:hlinkClick r:id="rId3" tooltip="Wfx-Versions (page does not exist)"/>
              </a:rPr>
              <a:t>wfx</a:t>
            </a:r>
            <a:r>
              <a:rPr lang="en-US" dirty="0" smtClean="0">
                <a:hlinkClick r:id="rId3" tooltip="Wfx-Versions (page does not exist)"/>
              </a:rPr>
              <a:t>-Versions</a:t>
            </a:r>
            <a:r>
              <a:rPr lang="en-US" dirty="0" smtClean="0"/>
              <a:t> is a Firefox extension which helps the user find the current version number of any program listed on the web.</a:t>
            </a:r>
          </a:p>
          <a:p>
            <a:pPr algn="just"/>
            <a:endParaRPr lang="en-US" dirty="0" smtClean="0"/>
          </a:p>
          <a:p>
            <a:endParaRPr lang="en-US" dirty="0" smtClean="0"/>
          </a:p>
          <a:p>
            <a:endParaRPr lang="en-US" dirty="0"/>
          </a:p>
        </p:txBody>
      </p:sp>
    </p:spTree>
    <p:extLst>
      <p:ext uri="{BB962C8B-B14F-4D97-AF65-F5344CB8AC3E}">
        <p14:creationId xmlns:p14="http://schemas.microsoft.com/office/powerpoint/2010/main" val="350686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Deployment Activities</a:t>
            </a:r>
          </a:p>
        </p:txBody>
      </p:sp>
      <p:sp>
        <p:nvSpPr>
          <p:cNvPr id="3" name="Content Placeholder 2"/>
          <p:cNvSpPr>
            <a:spLocks noGrp="1"/>
          </p:cNvSpPr>
          <p:nvPr>
            <p:ph idx="1"/>
          </p:nvPr>
        </p:nvSpPr>
        <p:spPr/>
        <p:txBody>
          <a:bodyPr>
            <a:normAutofit fontScale="92500" lnSpcReduction="20000"/>
          </a:bodyPr>
          <a:lstStyle/>
          <a:p>
            <a:pPr algn="just"/>
            <a:r>
              <a:rPr lang="en-US" dirty="0" smtClean="0"/>
              <a:t>Uninstall:  Uninstallation is the inverse of installation. It is the removal of a system that is no longer required. It also involves some reconfiguration of other software systems in order to remove the uninstalled system’s </a:t>
            </a:r>
            <a:r>
              <a:rPr lang="en-US" dirty="0" smtClean="0">
                <a:hlinkClick r:id="rId2" tooltip="Computer file"/>
              </a:rPr>
              <a:t>files</a:t>
            </a:r>
            <a:r>
              <a:rPr lang="en-US" dirty="0" smtClean="0"/>
              <a:t> and </a:t>
            </a:r>
            <a:r>
              <a:rPr lang="en-US" dirty="0" smtClean="0">
                <a:hlinkClick r:id="rId3" tooltip="Coupling (computer science)"/>
              </a:rPr>
              <a:t>dependencies</a:t>
            </a:r>
            <a:r>
              <a:rPr lang="en-US" dirty="0" smtClean="0"/>
              <a:t>. Retire  Ultimately, a software system is marked as </a:t>
            </a:r>
            <a:r>
              <a:rPr lang="en-US" dirty="0" smtClean="0">
                <a:hlinkClick r:id="rId4" tooltip="Obsolete"/>
              </a:rPr>
              <a:t>obsolete</a:t>
            </a:r>
            <a:r>
              <a:rPr lang="en-US" dirty="0" smtClean="0"/>
              <a:t> and </a:t>
            </a:r>
            <a:r>
              <a:rPr lang="en-US" dirty="0" smtClean="0">
                <a:hlinkClick r:id="rId5" tooltip="Technical support"/>
              </a:rPr>
              <a:t>support</a:t>
            </a:r>
            <a:r>
              <a:rPr lang="en-US" dirty="0" smtClean="0"/>
              <a:t> by the producers is withdrawn. It is the end of the </a:t>
            </a:r>
            <a:r>
              <a:rPr lang="en-US" dirty="0" smtClean="0">
                <a:hlinkClick r:id="rId6" tooltip="Product life cycle management"/>
              </a:rPr>
              <a:t>life cycle of a software product</a:t>
            </a:r>
            <a:r>
              <a:rPr lang="en-US" dirty="0" smtClean="0"/>
              <a:t>. </a:t>
            </a:r>
            <a:r>
              <a:rPr lang="en-US" b="1" dirty="0" smtClean="0"/>
              <a:t>Deployment roles</a:t>
            </a:r>
          </a:p>
          <a:p>
            <a:pPr algn="just"/>
            <a:r>
              <a:rPr lang="en-US" dirty="0" smtClean="0">
                <a:effectLst/>
              </a:rPr>
              <a:t>Elements of Value added Technology Deployment.</a:t>
            </a:r>
          </a:p>
          <a:p>
            <a:pPr algn="just"/>
            <a:r>
              <a:rPr lang="en-US" dirty="0" smtClean="0"/>
              <a:t>The complexity and variability of software products has necessitated the creation of specialized roles for coordinating and engineering the deployment process. For desktop systems, an end user is frequently also the "software </a:t>
            </a:r>
            <a:r>
              <a:rPr lang="en-US" dirty="0" err="1" smtClean="0"/>
              <a:t>deployer</a:t>
            </a:r>
            <a:r>
              <a:rPr lang="en-US" dirty="0" smtClean="0"/>
              <a:t>" when they install the software package on their machine. For enterprise software, there are many more roles involved. Additionally, the roles involved typically change as the application progresses from test (pre-production) to production environments. </a:t>
            </a:r>
          </a:p>
          <a:p>
            <a:endParaRPr lang="en-US" dirty="0"/>
          </a:p>
        </p:txBody>
      </p:sp>
    </p:spTree>
    <p:extLst>
      <p:ext uri="{BB962C8B-B14F-4D97-AF65-F5344CB8AC3E}">
        <p14:creationId xmlns:p14="http://schemas.microsoft.com/office/powerpoint/2010/main" val="3709935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in Deployment Activities</a:t>
            </a:r>
            <a:endParaRPr lang="en-US" dirty="0"/>
          </a:p>
        </p:txBody>
      </p:sp>
      <p:sp>
        <p:nvSpPr>
          <p:cNvPr id="3" name="Content Placeholder 2"/>
          <p:cNvSpPr>
            <a:spLocks noGrp="1"/>
          </p:cNvSpPr>
          <p:nvPr>
            <p:ph idx="1"/>
          </p:nvPr>
        </p:nvSpPr>
        <p:spPr/>
        <p:txBody>
          <a:bodyPr>
            <a:normAutofit lnSpcReduction="10000"/>
          </a:bodyPr>
          <a:lstStyle/>
          <a:p>
            <a:r>
              <a:rPr lang="en-US" dirty="0" smtClean="0"/>
              <a:t>The typical roles involved in software deployments for enterprise applications are:</a:t>
            </a:r>
          </a:p>
          <a:p>
            <a:r>
              <a:rPr lang="en-US" dirty="0" smtClean="0"/>
              <a:t>Pre-production environments </a:t>
            </a:r>
          </a:p>
          <a:p>
            <a:pPr lvl="1"/>
            <a:r>
              <a:rPr lang="en-US" dirty="0" smtClean="0"/>
              <a:t>Application developers: see </a:t>
            </a:r>
            <a:r>
              <a:rPr lang="en-US" dirty="0" smtClean="0">
                <a:hlinkClick r:id="rId2" tooltip="Software development process"/>
              </a:rPr>
              <a:t>Software development process</a:t>
            </a:r>
            <a:endParaRPr lang="en-US" dirty="0" smtClean="0"/>
          </a:p>
          <a:p>
            <a:pPr lvl="1"/>
            <a:r>
              <a:rPr lang="en-US" dirty="0" smtClean="0"/>
              <a:t>Build and release engineers: see </a:t>
            </a:r>
            <a:r>
              <a:rPr lang="en-US" dirty="0" smtClean="0">
                <a:hlinkClick r:id="rId3" tooltip="Release engineering"/>
              </a:rPr>
              <a:t>Release engineering</a:t>
            </a:r>
            <a:endParaRPr lang="en-US" dirty="0" smtClean="0"/>
          </a:p>
          <a:p>
            <a:pPr lvl="1"/>
            <a:r>
              <a:rPr lang="en-US" dirty="0" smtClean="0"/>
              <a:t>Release managers: see </a:t>
            </a:r>
            <a:r>
              <a:rPr lang="en-US" dirty="0" smtClean="0">
                <a:hlinkClick r:id="rId4" tooltip="Release management"/>
              </a:rPr>
              <a:t>Release management</a:t>
            </a:r>
            <a:endParaRPr lang="en-US" dirty="0" smtClean="0"/>
          </a:p>
          <a:p>
            <a:pPr lvl="1"/>
            <a:r>
              <a:rPr lang="en-US" dirty="0" smtClean="0"/>
              <a:t>Deployment coordinators: see </a:t>
            </a:r>
            <a:r>
              <a:rPr lang="en-US" dirty="0" err="1" smtClean="0">
                <a:hlinkClick r:id="rId5" tooltip="DevOps"/>
              </a:rPr>
              <a:t>DevOps</a:t>
            </a:r>
            <a:endParaRPr lang="en-US" dirty="0" smtClean="0"/>
          </a:p>
          <a:p>
            <a:r>
              <a:rPr lang="en-US" dirty="0" smtClean="0"/>
              <a:t>Production environments </a:t>
            </a:r>
          </a:p>
          <a:p>
            <a:pPr lvl="1"/>
            <a:r>
              <a:rPr lang="en-US" dirty="0" smtClean="0">
                <a:hlinkClick r:id="rId6" tooltip="System administrator"/>
              </a:rPr>
              <a:t>System administrator</a:t>
            </a:r>
            <a:endParaRPr lang="en-US" dirty="0" smtClean="0"/>
          </a:p>
          <a:p>
            <a:pPr lvl="1"/>
            <a:r>
              <a:rPr lang="en-US" dirty="0" smtClean="0">
                <a:hlinkClick r:id="rId7" tooltip="Database administrator"/>
              </a:rPr>
              <a:t>Database administrator</a:t>
            </a:r>
            <a:endParaRPr lang="en-US" dirty="0" smtClean="0"/>
          </a:p>
          <a:p>
            <a:pPr lvl="1"/>
            <a:r>
              <a:rPr lang="en-US" dirty="0" smtClean="0"/>
              <a:t>Release coordinators: see </a:t>
            </a:r>
            <a:r>
              <a:rPr lang="en-US" dirty="0" err="1" smtClean="0">
                <a:hlinkClick r:id="rId5" tooltip="DevOps"/>
              </a:rPr>
              <a:t>DevOps</a:t>
            </a:r>
            <a:endParaRPr lang="en-US" dirty="0" smtClean="0"/>
          </a:p>
          <a:p>
            <a:pPr lvl="1"/>
            <a:r>
              <a:rPr lang="en-US" dirty="0" smtClean="0"/>
              <a:t>Operations project managers: see </a:t>
            </a:r>
            <a:r>
              <a:rPr lang="en-US" dirty="0" smtClean="0">
                <a:hlinkClick r:id="rId8" tooltip="Information Technology Infrastructure Library"/>
              </a:rPr>
              <a:t>Information Technology Infrastructure Library</a:t>
            </a:r>
            <a:endParaRPr lang="en-US" dirty="0" smtClean="0"/>
          </a:p>
          <a:p>
            <a:endParaRPr lang="en-US" dirty="0" smtClean="0"/>
          </a:p>
          <a:p>
            <a:endParaRPr lang="en-US" dirty="0"/>
          </a:p>
        </p:txBody>
      </p:sp>
    </p:spTree>
    <p:extLst>
      <p:ext uri="{BB962C8B-B14F-4D97-AF65-F5344CB8AC3E}">
        <p14:creationId xmlns:p14="http://schemas.microsoft.com/office/powerpoint/2010/main" val="2564194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FURTHER SYSTEM IMPLEMENTATION ACTIVITIES)</a:t>
            </a:r>
            <a:endParaRPr lang="en-US" dirty="0"/>
          </a:p>
        </p:txBody>
      </p:sp>
      <p:sp>
        <p:nvSpPr>
          <p:cNvPr id="3" name="Content Placeholder 2"/>
          <p:cNvSpPr>
            <a:spLocks noGrp="1"/>
          </p:cNvSpPr>
          <p:nvPr>
            <p:ph idx="1"/>
          </p:nvPr>
        </p:nvSpPr>
        <p:spPr/>
        <p:txBody>
          <a:bodyPr>
            <a:normAutofit/>
          </a:bodyPr>
          <a:lstStyle/>
          <a:p>
            <a:r>
              <a:rPr lang="en-US" dirty="0" smtClean="0">
                <a:effectLst/>
              </a:rPr>
              <a:t>Summary of Activities   includes:</a:t>
            </a:r>
          </a:p>
          <a:p>
            <a:r>
              <a:rPr lang="en-US" dirty="0" smtClean="0">
                <a:effectLst/>
              </a:rPr>
              <a:t>Acquisition of hardware, software and services.</a:t>
            </a:r>
          </a:p>
          <a:p>
            <a:r>
              <a:rPr lang="en-US" dirty="0" smtClean="0">
                <a:effectLst/>
              </a:rPr>
              <a:t>Software development or modification.</a:t>
            </a:r>
          </a:p>
          <a:p>
            <a:r>
              <a:rPr lang="en-US" dirty="0" smtClean="0">
                <a:effectLst/>
              </a:rPr>
              <a:t>Testing of programs, procedures, and hardware.</a:t>
            </a:r>
          </a:p>
          <a:p>
            <a:r>
              <a:rPr lang="en-US" dirty="0" smtClean="0">
                <a:effectLst/>
              </a:rPr>
              <a:t>System documentation.</a:t>
            </a:r>
          </a:p>
          <a:p>
            <a:r>
              <a:rPr lang="en-US" dirty="0" smtClean="0">
                <a:effectLst/>
              </a:rPr>
              <a:t>Conversion(parallel, </a:t>
            </a:r>
            <a:r>
              <a:rPr lang="en-US" dirty="0" err="1" smtClean="0">
                <a:effectLst/>
              </a:rPr>
              <a:t>pilot,phased,plunge</a:t>
            </a:r>
            <a:r>
              <a:rPr lang="en-US" dirty="0" smtClean="0">
                <a:effectLst/>
              </a:rPr>
              <a:t>).</a:t>
            </a:r>
          </a:p>
          <a:p>
            <a:r>
              <a:rPr lang="en-US" dirty="0" smtClean="0">
                <a:effectLst/>
              </a:rPr>
              <a:t>End User training.</a:t>
            </a:r>
          </a:p>
          <a:p>
            <a:endParaRPr lang="en-US" dirty="0"/>
          </a:p>
        </p:txBody>
      </p:sp>
    </p:spTree>
    <p:extLst>
      <p:ext uri="{BB962C8B-B14F-4D97-AF65-F5344CB8AC3E}">
        <p14:creationId xmlns:p14="http://schemas.microsoft.com/office/powerpoint/2010/main" val="176119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CONVERSION METHODS</a:t>
            </a:r>
            <a:endParaRPr lang="en-US" dirty="0"/>
          </a:p>
        </p:txBody>
      </p:sp>
      <p:sp>
        <p:nvSpPr>
          <p:cNvPr id="3" name="Content Placeholder 2"/>
          <p:cNvSpPr>
            <a:spLocks noGrp="1"/>
          </p:cNvSpPr>
          <p:nvPr>
            <p:ph idx="1"/>
          </p:nvPr>
        </p:nvSpPr>
        <p:spPr/>
        <p:txBody>
          <a:bodyPr>
            <a:normAutofit/>
          </a:bodyPr>
          <a:lstStyle/>
          <a:p>
            <a:pPr algn="just"/>
            <a:r>
              <a:rPr lang="en-US" dirty="0" smtClean="0">
                <a:effectLst/>
              </a:rPr>
              <a:t>Parallel Conversion:-Both the old and the new system are operated until the project development team and end user management agrees to switch completely over to the new system.</a:t>
            </a:r>
          </a:p>
          <a:p>
            <a:pPr algn="just"/>
            <a:r>
              <a:rPr lang="en-US" dirty="0" smtClean="0">
                <a:effectLst/>
              </a:rPr>
              <a:t>Phased Conversion:-Only parts  of a new application or only a few  departments, branch offices, or plant locations at a time are converted. A phased conversion allows a gradual implementation process to take place within an organization.</a:t>
            </a:r>
          </a:p>
        </p:txBody>
      </p:sp>
    </p:spTree>
    <p:extLst>
      <p:ext uri="{BB962C8B-B14F-4D97-AF65-F5344CB8AC3E}">
        <p14:creationId xmlns:p14="http://schemas.microsoft.com/office/powerpoint/2010/main" val="3697466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CONVERSION METHODS</a:t>
            </a:r>
            <a:endParaRPr lang="en-US" dirty="0"/>
          </a:p>
        </p:txBody>
      </p:sp>
      <p:sp>
        <p:nvSpPr>
          <p:cNvPr id="3" name="Content Placeholder 2"/>
          <p:cNvSpPr>
            <a:spLocks noGrp="1"/>
          </p:cNvSpPr>
          <p:nvPr>
            <p:ph idx="1"/>
          </p:nvPr>
        </p:nvSpPr>
        <p:spPr>
          <a:xfrm>
            <a:off x="457200" y="1295400"/>
            <a:ext cx="8229600" cy="4525963"/>
          </a:xfrm>
        </p:spPr>
        <p:txBody>
          <a:bodyPr>
            <a:normAutofit/>
          </a:bodyPr>
          <a:lstStyle/>
          <a:p>
            <a:pPr algn="just"/>
            <a:r>
              <a:rPr lang="en-US" dirty="0" smtClean="0">
                <a:effectLst/>
              </a:rPr>
              <a:t>Pilot Conversion:-Where one department or other work site serves as a test site. A new system can be tried out at this site until developers feel it can be  implemented throughout the organization.</a:t>
            </a:r>
          </a:p>
          <a:p>
            <a:pPr algn="just"/>
            <a:r>
              <a:rPr lang="en-US" dirty="0" smtClean="0">
                <a:effectLst/>
              </a:rPr>
              <a:t>Plunge/Direct Cutover:-Use the system immediately and totally abandons the old system</a:t>
            </a:r>
            <a:endParaRPr lang="en-US" dirty="0" smtClean="0"/>
          </a:p>
          <a:p>
            <a:endParaRPr lang="en-US" dirty="0"/>
          </a:p>
        </p:txBody>
      </p:sp>
    </p:spTree>
    <p:extLst>
      <p:ext uri="{BB962C8B-B14F-4D97-AF65-F5344CB8AC3E}">
        <p14:creationId xmlns:p14="http://schemas.microsoft.com/office/powerpoint/2010/main" val="3630072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 SYSTEM MAINTENANCE </a:t>
            </a:r>
            <a:endParaRPr lang="en-US" dirty="0"/>
          </a:p>
        </p:txBody>
      </p:sp>
      <p:sp>
        <p:nvSpPr>
          <p:cNvPr id="3" name="Subtitle 2"/>
          <p:cNvSpPr>
            <a:spLocks noGrp="1"/>
          </p:cNvSpPr>
          <p:nvPr>
            <p:ph type="subTitle" idx="1"/>
          </p:nvPr>
        </p:nvSpPr>
        <p:spPr/>
        <p:txBody>
          <a:bodyPr>
            <a:normAutofit/>
          </a:bodyPr>
          <a:lstStyle/>
          <a:p>
            <a:r>
              <a:rPr lang="en-US" dirty="0" smtClean="0"/>
              <a:t>Objectives: Students should be able to -</a:t>
            </a:r>
          </a:p>
          <a:p>
            <a:pPr marL="342900" indent="-342900">
              <a:buFont typeface="Wingdings" panose="05000000000000000000" pitchFamily="2" charset="2"/>
              <a:buChar char="§"/>
            </a:pPr>
            <a:r>
              <a:rPr lang="en-US" dirty="0" smtClean="0"/>
              <a:t>Identify IS Maintenance issues</a:t>
            </a:r>
          </a:p>
          <a:p>
            <a:pPr marL="342900" indent="-342900">
              <a:buFont typeface="Wingdings" panose="05000000000000000000" pitchFamily="2" charset="2"/>
              <a:buChar char="§"/>
            </a:pPr>
            <a:r>
              <a:rPr lang="en-US" dirty="0" smtClean="0"/>
              <a:t>Identify the types of Maintenance</a:t>
            </a:r>
            <a:endParaRPr lang="en-US" dirty="0"/>
          </a:p>
        </p:txBody>
      </p:sp>
    </p:spTree>
    <p:extLst>
      <p:ext uri="{BB962C8B-B14F-4D97-AF65-F5344CB8AC3E}">
        <p14:creationId xmlns:p14="http://schemas.microsoft.com/office/powerpoint/2010/main" val="1061669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Maintenance Issues</a:t>
            </a:r>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US" dirty="0"/>
              <a:t>After the systems implementation phase, the maintenance phase takes over. </a:t>
            </a:r>
            <a:endParaRPr lang="en-US" dirty="0" smtClean="0"/>
          </a:p>
          <a:p>
            <a:pPr algn="just">
              <a:buFont typeface="Wingdings" panose="05000000000000000000" pitchFamily="2" charset="2"/>
              <a:buChar char="q"/>
            </a:pPr>
            <a:r>
              <a:rPr lang="en-US" dirty="0" smtClean="0"/>
              <a:t>Systems maintenance is </a:t>
            </a:r>
            <a:r>
              <a:rPr lang="en-US" dirty="0"/>
              <a:t>the on-going maintenance of a system after it has been placed into operation.</a:t>
            </a:r>
          </a:p>
          <a:p>
            <a:pPr algn="just">
              <a:buFont typeface="Wingdings" panose="05000000000000000000" pitchFamily="2" charset="2"/>
              <a:buChar char="q"/>
            </a:pPr>
            <a:r>
              <a:rPr lang="en-US" dirty="0"/>
              <a:t>When developing information strategy plans, organizations cannot afford to neglect the </a:t>
            </a:r>
            <a:r>
              <a:rPr lang="en-US" dirty="0" smtClean="0"/>
              <a:t>fact </a:t>
            </a:r>
            <a:r>
              <a:rPr lang="en-US" dirty="0"/>
              <a:t>that</a:t>
            </a:r>
          </a:p>
          <a:p>
            <a:pPr marL="0" indent="0" algn="just">
              <a:buNone/>
            </a:pPr>
            <a:r>
              <a:rPr lang="en-US" b="1" dirty="0" smtClean="0"/>
              <a:t>  systems </a:t>
            </a:r>
            <a:r>
              <a:rPr lang="en-US" b="1" dirty="0"/>
              <a:t>maintenance is the longest and costliest </a:t>
            </a:r>
            <a:r>
              <a:rPr lang="en-US" b="1" dirty="0" smtClean="0"/>
              <a:t>          	phase </a:t>
            </a:r>
            <a:r>
              <a:rPr lang="en-US" b="1" dirty="0"/>
              <a:t>of the systems life cycle.</a:t>
            </a:r>
            <a:r>
              <a:rPr lang="en-US" dirty="0"/>
              <a:t> </a:t>
            </a:r>
            <a:endParaRPr lang="en-US" dirty="0" smtClean="0"/>
          </a:p>
          <a:p>
            <a:pPr algn="just">
              <a:buFont typeface="Wingdings" panose="05000000000000000000" pitchFamily="2" charset="2"/>
              <a:buChar char="q"/>
            </a:pPr>
            <a:r>
              <a:rPr lang="en-US" dirty="0" smtClean="0"/>
              <a:t>The </a:t>
            </a:r>
            <a:r>
              <a:rPr lang="en-US" dirty="0"/>
              <a:t>implications </a:t>
            </a:r>
            <a:r>
              <a:rPr lang="en-US" dirty="0" smtClean="0"/>
              <a:t>of the </a:t>
            </a:r>
            <a:r>
              <a:rPr lang="en-US" dirty="0"/>
              <a:t>maintenance workload upon the information strategy plans for an organization is a subject </a:t>
            </a:r>
            <a:r>
              <a:rPr lang="en-US" dirty="0" smtClean="0"/>
              <a:t>that deserves </a:t>
            </a:r>
            <a:r>
              <a:rPr lang="en-US" dirty="0"/>
              <a:t>special attention. </a:t>
            </a:r>
          </a:p>
        </p:txBody>
      </p:sp>
    </p:spTree>
    <p:extLst>
      <p:ext uri="{BB962C8B-B14F-4D97-AF65-F5344CB8AC3E}">
        <p14:creationId xmlns:p14="http://schemas.microsoft.com/office/powerpoint/2010/main" val="3146272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System Maintenance?</a:t>
            </a:r>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US" dirty="0" smtClean="0"/>
              <a:t>The need for flexibility in the organization’s structure  </a:t>
            </a:r>
          </a:p>
          <a:p>
            <a:pPr algn="just">
              <a:buFont typeface="Wingdings" panose="05000000000000000000" pitchFamily="2" charset="2"/>
              <a:buChar char="q"/>
            </a:pPr>
            <a:r>
              <a:rPr lang="en-US" dirty="0" smtClean="0"/>
              <a:t>Support  existing systems concurrently with the implementation of new technologies.</a:t>
            </a:r>
          </a:p>
          <a:p>
            <a:pPr algn="just">
              <a:buFont typeface="Wingdings" panose="05000000000000000000" pitchFamily="2" charset="2"/>
              <a:buChar char="q"/>
            </a:pPr>
            <a:r>
              <a:rPr lang="en-US" dirty="0" smtClean="0"/>
              <a:t> Need for the </a:t>
            </a:r>
            <a:r>
              <a:rPr lang="en-US" b="1" dirty="0" smtClean="0"/>
              <a:t>evaluation and monitoring of a system </a:t>
            </a:r>
            <a:r>
              <a:rPr lang="en-US" dirty="0" smtClean="0"/>
              <a:t>maintenance and consequently, to lower or contain maintenance costs. </a:t>
            </a:r>
            <a:endParaRPr lang="en-US" dirty="0"/>
          </a:p>
        </p:txBody>
      </p:sp>
    </p:spTree>
    <p:extLst>
      <p:ext uri="{BB962C8B-B14F-4D97-AF65-F5344CB8AC3E}">
        <p14:creationId xmlns:p14="http://schemas.microsoft.com/office/powerpoint/2010/main" val="4001760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 follows from Design</a:t>
            </a:r>
            <a:endParaRPr lang="en-US" dirty="0"/>
          </a:p>
        </p:txBody>
      </p:sp>
      <p:sp>
        <p:nvSpPr>
          <p:cNvPr id="3" name="Content Placeholder 2"/>
          <p:cNvSpPr>
            <a:spLocks noGrp="1"/>
          </p:cNvSpPr>
          <p:nvPr>
            <p:ph idx="1"/>
          </p:nvPr>
        </p:nvSpPr>
        <p:spPr/>
        <p:txBody>
          <a:bodyPr>
            <a:normAutofit/>
          </a:bodyPr>
          <a:lstStyle/>
          <a:p>
            <a:pPr algn="just"/>
            <a:r>
              <a:rPr lang="en-US" dirty="0" smtClean="0"/>
              <a:t>Brief Summary of Essential Design Activities:</a:t>
            </a:r>
          </a:p>
          <a:p>
            <a:pPr marL="0" indent="0" algn="just">
              <a:buNone/>
            </a:pPr>
            <a:r>
              <a:rPr lang="en-US" dirty="0" smtClean="0"/>
              <a:t>1</a:t>
            </a:r>
            <a:r>
              <a:rPr lang="en-US" b="1" dirty="0" smtClean="0"/>
              <a:t>. Logical Design: </a:t>
            </a:r>
            <a:r>
              <a:rPr lang="en-US" dirty="0" smtClean="0"/>
              <a:t>Abstract representation of data flows using DFDs (Data Flow diagrams) and E-R (Entity Relationship) diagrams, from  which  Relational tables emerge</a:t>
            </a:r>
          </a:p>
          <a:p>
            <a:pPr marL="0" indent="0" algn="just">
              <a:buNone/>
            </a:pPr>
            <a:r>
              <a:rPr lang="en-US" b="1" dirty="0" smtClean="0"/>
              <a:t>Remark: You must be sure these concepts sink deep into your memory and be sure you can use these tools by practicing with various IS development project.</a:t>
            </a:r>
            <a:endParaRPr lang="en-US" b="1" dirty="0"/>
          </a:p>
        </p:txBody>
      </p:sp>
    </p:spTree>
    <p:extLst>
      <p:ext uri="{BB962C8B-B14F-4D97-AF65-F5344CB8AC3E}">
        <p14:creationId xmlns:p14="http://schemas.microsoft.com/office/powerpoint/2010/main" val="2281851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Maintenance Categories</a:t>
            </a:r>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US" dirty="0" smtClean="0"/>
              <a:t>Systems maintenance can be categorized into  four groups. Each of these four categories can affect an organization's information strategy plan in different ways:</a:t>
            </a:r>
          </a:p>
          <a:p>
            <a:pPr marL="0" indent="0" algn="just">
              <a:buNone/>
            </a:pPr>
            <a:endParaRPr lang="en-US" dirty="0" smtClean="0"/>
          </a:p>
          <a:p>
            <a:pPr algn="just">
              <a:buFont typeface="Wingdings" pitchFamily="2" charset="2"/>
              <a:buChar char="§"/>
            </a:pPr>
            <a:r>
              <a:rPr lang="en-US" dirty="0" smtClean="0"/>
              <a:t> </a:t>
            </a:r>
            <a:r>
              <a:rPr lang="en-US" b="1" i="1" dirty="0" smtClean="0"/>
              <a:t>Corrective Maintenance</a:t>
            </a:r>
            <a:r>
              <a:rPr lang="en-US" dirty="0" smtClean="0"/>
              <a:t>. Regardless of how well designed, developed, and tested a system  or application may be, errors will inevitably occur. This type of maintenance deals with fixing or correcting problems with the system. This usually refers to </a:t>
            </a:r>
            <a:r>
              <a:rPr lang="en-US" b="1" dirty="0" smtClean="0"/>
              <a:t>problems that were not identified during the implementation phase (remedial maintenance)</a:t>
            </a:r>
            <a:r>
              <a:rPr lang="en-US" dirty="0" smtClean="0"/>
              <a:t>. </a:t>
            </a:r>
            <a:r>
              <a:rPr lang="en-US" dirty="0" err="1" smtClean="0"/>
              <a:t>Eg</a:t>
            </a:r>
            <a:r>
              <a:rPr lang="en-US" dirty="0" smtClean="0"/>
              <a:t> improper functionality, the lack of a feature</a:t>
            </a:r>
          </a:p>
        </p:txBody>
      </p:sp>
    </p:spTree>
    <p:extLst>
      <p:ext uri="{BB962C8B-B14F-4D97-AF65-F5344CB8AC3E}">
        <p14:creationId xmlns:p14="http://schemas.microsoft.com/office/powerpoint/2010/main" val="4189596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Maintenance categories</a:t>
            </a:r>
            <a:endParaRPr lang="en-US" dirty="0"/>
          </a:p>
        </p:txBody>
      </p:sp>
      <p:sp>
        <p:nvSpPr>
          <p:cNvPr id="3" name="Content Placeholder 2"/>
          <p:cNvSpPr>
            <a:spLocks noGrp="1"/>
          </p:cNvSpPr>
          <p:nvPr>
            <p:ph idx="1"/>
          </p:nvPr>
        </p:nvSpPr>
        <p:spPr/>
        <p:txBody>
          <a:bodyPr>
            <a:normAutofit/>
          </a:bodyPr>
          <a:lstStyle/>
          <a:p>
            <a:pPr algn="just">
              <a:buFont typeface="Wingdings" pitchFamily="2" charset="2"/>
              <a:buChar char="§"/>
            </a:pPr>
            <a:r>
              <a:rPr lang="en-US" dirty="0" smtClean="0"/>
              <a:t>An example of remedial maintenance is the lack</a:t>
            </a:r>
          </a:p>
          <a:p>
            <a:pPr marL="0" indent="0" algn="just">
              <a:buNone/>
            </a:pPr>
            <a:r>
              <a:rPr lang="en-US" dirty="0" smtClean="0"/>
              <a:t>of a user-required feature or the improper functionality of it.</a:t>
            </a:r>
          </a:p>
          <a:p>
            <a:pPr marL="0" indent="0" algn="just">
              <a:buNone/>
            </a:pPr>
            <a:r>
              <a:rPr lang="en-US" dirty="0" smtClean="0"/>
              <a:t> </a:t>
            </a:r>
          </a:p>
          <a:p>
            <a:pPr algn="just"/>
            <a:r>
              <a:rPr lang="en-US" b="1" dirty="0" smtClean="0"/>
              <a:t> </a:t>
            </a:r>
            <a:r>
              <a:rPr lang="en-US" b="1" i="1" dirty="0" smtClean="0"/>
              <a:t>Customized Maintenance</a:t>
            </a:r>
            <a:r>
              <a:rPr lang="en-US" dirty="0" smtClean="0"/>
              <a:t>. This type of maintenance refers to the </a:t>
            </a:r>
            <a:r>
              <a:rPr lang="en-US" b="1" dirty="0" smtClean="0"/>
              <a:t>creation of new features or adapting existing ones as required by changes in the organization</a:t>
            </a:r>
            <a:r>
              <a:rPr lang="en-US" dirty="0" smtClean="0"/>
              <a:t> or by the users, e.g.,</a:t>
            </a:r>
          </a:p>
          <a:p>
            <a:pPr marL="0" indent="0" algn="just">
              <a:buNone/>
            </a:pPr>
            <a:r>
              <a:rPr lang="en-US" dirty="0" smtClean="0"/>
              <a:t>     changes on the organization's tax code or internal regulations; Also the millennium bug issue</a:t>
            </a:r>
          </a:p>
          <a:p>
            <a:endParaRPr lang="en-US" dirty="0" smtClean="0"/>
          </a:p>
          <a:p>
            <a:endParaRPr lang="en-US" dirty="0"/>
          </a:p>
        </p:txBody>
      </p:sp>
    </p:spTree>
    <p:extLst>
      <p:ext uri="{BB962C8B-B14F-4D97-AF65-F5344CB8AC3E}">
        <p14:creationId xmlns:p14="http://schemas.microsoft.com/office/powerpoint/2010/main" val="2412544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Maintenance</a:t>
            </a:r>
            <a:endParaRPr lang="en-US" dirty="0"/>
          </a:p>
        </p:txBody>
      </p:sp>
      <p:sp>
        <p:nvSpPr>
          <p:cNvPr id="3" name="Content Placeholder 2"/>
          <p:cNvSpPr>
            <a:spLocks noGrp="1"/>
          </p:cNvSpPr>
          <p:nvPr>
            <p:ph idx="1"/>
          </p:nvPr>
        </p:nvSpPr>
        <p:spPr/>
        <p:txBody>
          <a:bodyPr>
            <a:normAutofit/>
          </a:bodyPr>
          <a:lstStyle/>
          <a:p>
            <a:pPr algn="just">
              <a:buFont typeface="Wingdings" pitchFamily="2" charset="2"/>
              <a:buChar char="§"/>
            </a:pPr>
            <a:r>
              <a:rPr lang="en-US" dirty="0" smtClean="0"/>
              <a:t> </a:t>
            </a:r>
            <a:r>
              <a:rPr lang="en-US" b="1" i="1" dirty="0" smtClean="0"/>
              <a:t>Enhancement Maintenance</a:t>
            </a:r>
            <a:r>
              <a:rPr lang="en-US" dirty="0" smtClean="0"/>
              <a:t>. It deals with enhancing or improving the performance of the system either by adding new features or by changing existing ones. An example of this type of maintenance is the conversion of text-based systems to GUI (Graphical User Interface).</a:t>
            </a:r>
          </a:p>
          <a:p>
            <a:pPr algn="just"/>
            <a:endParaRPr lang="en-US" dirty="0"/>
          </a:p>
        </p:txBody>
      </p:sp>
    </p:spTree>
    <p:extLst>
      <p:ext uri="{BB962C8B-B14F-4D97-AF65-F5344CB8AC3E}">
        <p14:creationId xmlns:p14="http://schemas.microsoft.com/office/powerpoint/2010/main" val="1781148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Maintenance</a:t>
            </a:r>
            <a:endParaRPr lang="en-US" dirty="0"/>
          </a:p>
        </p:txBody>
      </p:sp>
      <p:sp>
        <p:nvSpPr>
          <p:cNvPr id="3" name="Content Placeholder 2"/>
          <p:cNvSpPr>
            <a:spLocks noGrp="1"/>
          </p:cNvSpPr>
          <p:nvPr>
            <p:ph idx="1"/>
          </p:nvPr>
        </p:nvSpPr>
        <p:spPr/>
        <p:txBody>
          <a:bodyPr/>
          <a:lstStyle/>
          <a:p>
            <a:pPr algn="just"/>
            <a:r>
              <a:rPr lang="en-US" dirty="0" smtClean="0"/>
              <a:t> </a:t>
            </a:r>
            <a:r>
              <a:rPr lang="en-US" b="1" i="1" dirty="0" smtClean="0"/>
              <a:t>Preventive Maintenance</a:t>
            </a:r>
            <a:r>
              <a:rPr lang="en-US" dirty="0" smtClean="0"/>
              <a:t>. This type of maintenance may be one of the most cost effective, since if performed timely and properly, it can avoid major problems with the system. An example of this maintenance is the correction for the year 2000.(See Y2k Information and how it was averted)</a:t>
            </a:r>
          </a:p>
          <a:p>
            <a:endParaRPr lang="en-US" dirty="0"/>
          </a:p>
        </p:txBody>
      </p:sp>
    </p:spTree>
    <p:extLst>
      <p:ext uri="{BB962C8B-B14F-4D97-AF65-F5344CB8AC3E}">
        <p14:creationId xmlns:p14="http://schemas.microsoft.com/office/powerpoint/2010/main" val="1284473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Y2k Problem and Solution</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During 1960s to late 80s there was a widespread practice in all computer </a:t>
            </a:r>
            <a:r>
              <a:rPr lang="en-US" dirty="0" smtClean="0"/>
              <a:t>software </a:t>
            </a:r>
            <a:r>
              <a:rPr lang="en-US" dirty="0"/>
              <a:t>to use two digits for </a:t>
            </a:r>
            <a:r>
              <a:rPr lang="en-US" dirty="0" smtClean="0"/>
              <a:t>representing </a:t>
            </a:r>
            <a:r>
              <a:rPr lang="en-US" dirty="0"/>
              <a:t>a year rather than using 4 digits. This was done to save computer disk and memory space because these resources were relatively expensive in those times. As the year 90's approached experts began to realize this major shortcoming in the computer application </a:t>
            </a:r>
            <a:r>
              <a:rPr lang="en-US" dirty="0" smtClean="0"/>
              <a:t>software. </a:t>
            </a:r>
            <a:r>
              <a:rPr lang="en-US" dirty="0"/>
              <a:t>In year 2000, the computer systems could interpret 00 as 1900 messing up all the computing work. For example if a program function is calculating difference between two dates, it would calculate a negative number. For example difference between 1 Jan 2000 and 31 Dec 1999 could be calculated as -100 years rather than 1 day. This was a major bug for the whole finance industry. The bug not only existed in computer software but it also existed in the firmware being used in the computer hardware. In general this bug threatened all the major industries including utilities, banking, manufacturing, telecom, airlines.</a:t>
            </a:r>
          </a:p>
          <a:p>
            <a:pPr algn="just"/>
            <a:endParaRPr lang="en-US" dirty="0"/>
          </a:p>
        </p:txBody>
      </p:sp>
    </p:spTree>
    <p:extLst>
      <p:ext uri="{BB962C8B-B14F-4D97-AF65-F5344CB8AC3E}">
        <p14:creationId xmlns:p14="http://schemas.microsoft.com/office/powerpoint/2010/main" val="3770827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Y2K Solution</a:t>
            </a:r>
            <a:endParaRPr lang="en-US" dirty="0"/>
          </a:p>
        </p:txBody>
      </p:sp>
      <p:sp>
        <p:nvSpPr>
          <p:cNvPr id="3" name="Content Placeholder 2"/>
          <p:cNvSpPr>
            <a:spLocks noGrp="1"/>
          </p:cNvSpPr>
          <p:nvPr>
            <p:ph idx="1"/>
          </p:nvPr>
        </p:nvSpPr>
        <p:spPr/>
        <p:txBody>
          <a:bodyPr>
            <a:normAutofit fontScale="92500"/>
          </a:bodyPr>
          <a:lstStyle/>
          <a:p>
            <a:pPr algn="just"/>
            <a:r>
              <a:rPr lang="en-US" dirty="0"/>
              <a:t>Y2K bug was a clicking time bomb for all major computer applications. The computer and system application companies came out with year 2000 compliant operating systems and system software. IT companies around the world spent billions of dollars to go through their entire application source code to look for the Y2K bug and fix it. Almost everybody raced around to make themselves Y2K compliant before the fast approaching deadline. Finally when the big day came, many utilities and other companies switched off their main computers and put the backup computers on work. When the clock ticked Jan 1, 2000, no major problems were reported. Almost every bank worked fine, no major power outages were reported, airplanes still flew and the whole world went on with its normal </a:t>
            </a:r>
          </a:p>
        </p:txBody>
      </p:sp>
    </p:spTree>
    <p:extLst>
      <p:ext uri="{BB962C8B-B14F-4D97-AF65-F5344CB8AC3E}">
        <p14:creationId xmlns:p14="http://schemas.microsoft.com/office/powerpoint/2010/main" val="1210931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Design activities</a:t>
            </a:r>
            <a:endParaRPr lang="en-US" dirty="0"/>
          </a:p>
        </p:txBody>
      </p:sp>
      <p:sp>
        <p:nvSpPr>
          <p:cNvPr id="3" name="Content Placeholder 2"/>
          <p:cNvSpPr>
            <a:spLocks noGrp="1"/>
          </p:cNvSpPr>
          <p:nvPr>
            <p:ph idx="1"/>
          </p:nvPr>
        </p:nvSpPr>
        <p:spPr/>
        <p:txBody>
          <a:bodyPr>
            <a:normAutofit/>
          </a:bodyPr>
          <a:lstStyle/>
          <a:p>
            <a:pPr algn="just"/>
            <a:r>
              <a:rPr lang="en-US" b="1" dirty="0" smtClean="0"/>
              <a:t>Physical Design</a:t>
            </a:r>
            <a:r>
              <a:rPr lang="en-US" dirty="0" smtClean="0"/>
              <a:t>: Includes Forms and Reports design (</a:t>
            </a:r>
            <a:r>
              <a:rPr lang="en-US" dirty="0" err="1" smtClean="0"/>
              <a:t>Input/Output</a:t>
            </a:r>
            <a:r>
              <a:rPr lang="en-US" dirty="0" smtClean="0"/>
              <a:t> design), Interface and Dialogue design (Menu Design), </a:t>
            </a:r>
            <a:r>
              <a:rPr lang="en-US" b="1" dirty="0" smtClean="0"/>
              <a:t>Files and Data Base Design (This is the most crucial aspect). Relational Tables from logical design translate into various files that are appropriately linked together to make up the Data Base. Data Base Design is very crucial in IS development. More updates on this from your Data Base course is necessary as we can not cover all in this course.</a:t>
            </a:r>
            <a:endParaRPr lang="en-US" b="1" dirty="0"/>
          </a:p>
        </p:txBody>
      </p:sp>
    </p:spTree>
    <p:extLst>
      <p:ext uri="{BB962C8B-B14F-4D97-AF65-F5344CB8AC3E}">
        <p14:creationId xmlns:p14="http://schemas.microsoft.com/office/powerpoint/2010/main" val="3873253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System Implementation?</a:t>
            </a:r>
            <a:endParaRPr lang="en-US" dirty="0"/>
          </a:p>
        </p:txBody>
      </p:sp>
      <p:sp>
        <p:nvSpPr>
          <p:cNvPr id="3" name="Content Placeholder 2"/>
          <p:cNvSpPr>
            <a:spLocks noGrp="1"/>
          </p:cNvSpPr>
          <p:nvPr>
            <p:ph idx="1"/>
          </p:nvPr>
        </p:nvSpPr>
        <p:spPr/>
        <p:txBody>
          <a:bodyPr>
            <a:normAutofit/>
          </a:bodyPr>
          <a:lstStyle/>
          <a:p>
            <a:pPr algn="just"/>
            <a:r>
              <a:rPr lang="en-US" b="1" dirty="0" smtClean="0"/>
              <a:t>Implementation</a:t>
            </a:r>
            <a:r>
              <a:rPr lang="en-US" dirty="0" smtClean="0"/>
              <a:t> is the realization of an application, or execution of a </a:t>
            </a:r>
            <a:r>
              <a:rPr lang="en-US" dirty="0" smtClean="0">
                <a:hlinkClick r:id="rId2" tooltip="Plan"/>
              </a:rPr>
              <a:t>plan</a:t>
            </a:r>
            <a:r>
              <a:rPr lang="en-US" dirty="0" smtClean="0"/>
              <a:t>, idea, </a:t>
            </a:r>
            <a:r>
              <a:rPr lang="en-US" dirty="0" smtClean="0">
                <a:hlinkClick r:id="rId3" tooltip="Scientific modelling"/>
              </a:rPr>
              <a:t>model</a:t>
            </a:r>
            <a:r>
              <a:rPr lang="en-US" dirty="0" smtClean="0"/>
              <a:t>, </a:t>
            </a:r>
            <a:r>
              <a:rPr lang="en-US" dirty="0" smtClean="0">
                <a:hlinkClick r:id="rId4" tooltip="Design"/>
              </a:rPr>
              <a:t>design</a:t>
            </a:r>
            <a:r>
              <a:rPr lang="en-US" dirty="0" smtClean="0"/>
              <a:t>, </a:t>
            </a:r>
            <a:r>
              <a:rPr lang="en-US" dirty="0" smtClean="0">
                <a:hlinkClick r:id="rId5" tooltip="Specification"/>
              </a:rPr>
              <a:t>specification</a:t>
            </a:r>
            <a:r>
              <a:rPr lang="en-US" dirty="0" smtClean="0"/>
              <a:t>, </a:t>
            </a:r>
            <a:r>
              <a:rPr lang="en-US" dirty="0" smtClean="0">
                <a:hlinkClick r:id="rId6" tooltip="Standardization"/>
              </a:rPr>
              <a:t>standard</a:t>
            </a:r>
            <a:r>
              <a:rPr lang="en-US" dirty="0" smtClean="0"/>
              <a:t>, </a:t>
            </a:r>
            <a:r>
              <a:rPr lang="en-US" dirty="0" smtClean="0">
                <a:hlinkClick r:id="rId7" tooltip="Algorithm"/>
              </a:rPr>
              <a:t>algorithm</a:t>
            </a:r>
            <a:r>
              <a:rPr lang="en-US" dirty="0" smtClean="0"/>
              <a:t>, or </a:t>
            </a:r>
            <a:r>
              <a:rPr lang="en-US" dirty="0" smtClean="0">
                <a:hlinkClick r:id="rId8" tooltip="Policy"/>
              </a:rPr>
              <a:t>policy</a:t>
            </a:r>
            <a:endParaRPr lang="en-US" dirty="0">
              <a:hlinkClick r:id="rId8" tooltip="Policy"/>
            </a:endParaRPr>
          </a:p>
          <a:p>
            <a:pPr algn="just"/>
            <a:r>
              <a:rPr lang="en-US" dirty="0" smtClean="0"/>
              <a:t>In </a:t>
            </a:r>
            <a:r>
              <a:rPr lang="en-US" dirty="0" smtClean="0">
                <a:hlinkClick r:id="rId9" tooltip="Computer science"/>
              </a:rPr>
              <a:t>computer science</a:t>
            </a:r>
            <a:r>
              <a:rPr lang="en-US" dirty="0" smtClean="0"/>
              <a:t>, an implementation is a realization of a </a:t>
            </a:r>
            <a:r>
              <a:rPr lang="en-US" dirty="0" smtClean="0">
                <a:hlinkClick r:id="rId10" tooltip="Technical specification"/>
              </a:rPr>
              <a:t>technical specification</a:t>
            </a:r>
            <a:r>
              <a:rPr lang="en-US" dirty="0" smtClean="0"/>
              <a:t> or algorithm as a </a:t>
            </a:r>
            <a:r>
              <a:rPr lang="en-US" dirty="0" smtClean="0">
                <a:hlinkClick r:id="rId11" tooltip="Computer program"/>
              </a:rPr>
              <a:t>program</a:t>
            </a:r>
            <a:r>
              <a:rPr lang="en-US" dirty="0" smtClean="0"/>
              <a:t>, </a:t>
            </a:r>
            <a:r>
              <a:rPr lang="en-US" dirty="0" smtClean="0">
                <a:hlinkClick r:id="rId12" tooltip="Software component"/>
              </a:rPr>
              <a:t>software component</a:t>
            </a:r>
            <a:r>
              <a:rPr lang="en-US" dirty="0" smtClean="0"/>
              <a:t>, or other </a:t>
            </a:r>
            <a:r>
              <a:rPr lang="en-US" dirty="0" smtClean="0">
                <a:hlinkClick r:id="rId13" tooltip="Computer system"/>
              </a:rPr>
              <a:t>computer system</a:t>
            </a:r>
            <a:r>
              <a:rPr lang="en-US" dirty="0" smtClean="0"/>
              <a:t> through </a:t>
            </a:r>
            <a:r>
              <a:rPr lang="en-US" dirty="0" smtClean="0">
                <a:hlinkClick r:id="rId14" tooltip="Programming"/>
              </a:rPr>
              <a:t>programming</a:t>
            </a:r>
            <a:r>
              <a:rPr lang="en-US" dirty="0" smtClean="0"/>
              <a:t> and </a:t>
            </a:r>
            <a:r>
              <a:rPr lang="en-US" dirty="0" smtClean="0">
                <a:hlinkClick r:id="rId15" tooltip="Software deployment"/>
              </a:rPr>
              <a:t>deployment</a:t>
            </a:r>
            <a:r>
              <a:rPr lang="en-US" dirty="0" smtClean="0"/>
              <a:t>.</a:t>
            </a:r>
          </a:p>
          <a:p>
            <a:pPr algn="just"/>
            <a:endParaRPr lang="en-US" dirty="0"/>
          </a:p>
          <a:p>
            <a:pPr algn="just">
              <a:buFont typeface="Wingdings" panose="05000000000000000000" pitchFamily="2" charset="2"/>
              <a:buChar char="q"/>
            </a:pPr>
            <a:r>
              <a:rPr lang="en-US" dirty="0" smtClean="0"/>
              <a:t> Two Aspects to Implementation</a:t>
            </a:r>
          </a:p>
          <a:p>
            <a:pPr lvl="1" algn="just">
              <a:buFont typeface="Wingdings" panose="05000000000000000000" pitchFamily="2" charset="2"/>
              <a:buChar char="Ø"/>
            </a:pPr>
            <a:r>
              <a:rPr lang="en-US" dirty="0" smtClean="0"/>
              <a:t>Programming/Coding (using appropriate programming language/platform)</a:t>
            </a:r>
          </a:p>
          <a:p>
            <a:pPr lvl="1" algn="just">
              <a:buFont typeface="Wingdings" panose="05000000000000000000" pitchFamily="2" charset="2"/>
              <a:buChar char="Ø"/>
            </a:pPr>
            <a:r>
              <a:rPr lang="en-US" dirty="0" smtClean="0"/>
              <a:t>Deployment</a:t>
            </a:r>
          </a:p>
          <a:p>
            <a:pPr algn="just"/>
            <a:endParaRPr lang="en-US" dirty="0"/>
          </a:p>
        </p:txBody>
      </p:sp>
    </p:spTree>
    <p:extLst>
      <p:ext uri="{BB962C8B-B14F-4D97-AF65-F5344CB8AC3E}">
        <p14:creationId xmlns:p14="http://schemas.microsoft.com/office/powerpoint/2010/main" val="3267227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Issues</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q"/>
            </a:pPr>
            <a:r>
              <a:rPr lang="en-US" dirty="0" smtClean="0"/>
              <a:t>Two aspects</a:t>
            </a:r>
          </a:p>
          <a:p>
            <a:pPr marL="788670" lvl="1" indent="-514350">
              <a:buFont typeface="+mj-lt"/>
              <a:buAutoNum type="romanUcPeriod"/>
            </a:pPr>
            <a:r>
              <a:rPr lang="en-US" dirty="0"/>
              <a:t> </a:t>
            </a:r>
            <a:r>
              <a:rPr lang="en-US" dirty="0" smtClean="0"/>
              <a:t>Programming</a:t>
            </a:r>
          </a:p>
          <a:p>
            <a:pPr marL="788670" lvl="1" indent="-514350">
              <a:buFont typeface="+mj-lt"/>
              <a:buAutoNum type="romanUcPeriod"/>
            </a:pPr>
            <a:r>
              <a:rPr lang="en-US" dirty="0" smtClean="0"/>
              <a:t>Deployment</a:t>
            </a:r>
          </a:p>
          <a:p>
            <a:pPr>
              <a:buFont typeface="Wingdings" panose="05000000000000000000" pitchFamily="2" charset="2"/>
              <a:buChar char="q"/>
            </a:pPr>
            <a:r>
              <a:rPr lang="en-US" dirty="0" smtClean="0"/>
              <a:t>Programming</a:t>
            </a:r>
          </a:p>
          <a:p>
            <a:pPr algn="just"/>
            <a:r>
              <a:rPr lang="en-US" dirty="0" smtClean="0"/>
              <a:t>Two </a:t>
            </a:r>
            <a:r>
              <a:rPr lang="en-US" dirty="0"/>
              <a:t>main groups of factors affecting the choice of an implementation language in program design are :</a:t>
            </a:r>
          </a:p>
          <a:p>
            <a:pPr marL="514350" indent="-514350" algn="just">
              <a:buAutoNum type="alphaLcParenR"/>
            </a:pPr>
            <a:r>
              <a:rPr lang="en-US" dirty="0"/>
              <a:t>Selection of languages: Object oriented programming languages (e.g. C++ , JAVA , .NET Languages ) are more powerful than the other programming languages and </a:t>
            </a:r>
            <a:r>
              <a:rPr lang="en-US" dirty="0" smtClean="0"/>
              <a:t>easily reusable.</a:t>
            </a:r>
            <a:r>
              <a:rPr lang="en-US" dirty="0"/>
              <a:t/>
            </a:r>
            <a:br>
              <a:rPr lang="en-US" dirty="0"/>
            </a:br>
            <a:endParaRPr lang="en-US" dirty="0"/>
          </a:p>
          <a:p>
            <a:pPr marL="514350" indent="-514350" algn="just">
              <a:buAutoNum type="alphaLcParenR"/>
            </a:pPr>
            <a:r>
              <a:rPr lang="en-US" dirty="0"/>
              <a:t> Practical/commercial issues:  Is the language  Platform independent or not . If it is platform independent then you can make a choice on Operating Systems.  Also the type of application will influence the specific programming language </a:t>
            </a:r>
            <a:r>
              <a:rPr lang="en-US" dirty="0" err="1"/>
              <a:t>e.g</a:t>
            </a:r>
            <a:r>
              <a:rPr lang="en-US" dirty="0"/>
              <a:t> web based application requires languages that support the web (JAVA, </a:t>
            </a:r>
            <a:r>
              <a:rPr lang="en-US" dirty="0" err="1"/>
              <a:t>Php</a:t>
            </a:r>
            <a:r>
              <a:rPr lang="en-US" dirty="0"/>
              <a:t> </a:t>
            </a:r>
            <a:r>
              <a:rPr lang="en-US" dirty="0" err="1"/>
              <a:t>etc</a:t>
            </a:r>
            <a:r>
              <a:rPr lang="en-US" dirty="0"/>
              <a:t>). If   Security  is of paramount concern, JAVA seems to be the best language; If Speed is the concern as in real time systems, C++ seems the best.</a:t>
            </a:r>
          </a:p>
          <a:p>
            <a:pPr algn="just"/>
            <a:r>
              <a:rPr lang="en-US" dirty="0"/>
              <a:t>Testing and documentation of programs are vital issue in coding: test individual components with real data  to ensure it works properly.</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404705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Deployment?</a:t>
            </a:r>
            <a:endParaRPr lang="en-US" dirty="0"/>
          </a:p>
        </p:txBody>
      </p:sp>
      <p:sp>
        <p:nvSpPr>
          <p:cNvPr id="3" name="Content Placeholder 2"/>
          <p:cNvSpPr>
            <a:spLocks noGrp="1"/>
          </p:cNvSpPr>
          <p:nvPr>
            <p:ph idx="1"/>
          </p:nvPr>
        </p:nvSpPr>
        <p:spPr/>
        <p:txBody>
          <a:bodyPr>
            <a:normAutofit/>
          </a:bodyPr>
          <a:lstStyle/>
          <a:p>
            <a:pPr algn="just"/>
            <a:r>
              <a:rPr lang="en-US" b="1" dirty="0" smtClean="0"/>
              <a:t>Software deployment</a:t>
            </a:r>
            <a:r>
              <a:rPr lang="en-US" dirty="0" smtClean="0"/>
              <a:t> is all of the activities that make a </a:t>
            </a:r>
            <a:r>
              <a:rPr lang="en-US" dirty="0" smtClean="0">
                <a:hlinkClick r:id="rId2" tooltip="Software system"/>
              </a:rPr>
              <a:t>software system</a:t>
            </a:r>
            <a:r>
              <a:rPr lang="en-US" dirty="0" smtClean="0"/>
              <a:t> available for use.</a:t>
            </a:r>
          </a:p>
          <a:p>
            <a:pPr algn="just"/>
            <a:r>
              <a:rPr lang="en-US" b="1" dirty="0" smtClean="0"/>
              <a:t>Deployment activities</a:t>
            </a:r>
          </a:p>
          <a:p>
            <a:pPr marL="0" indent="0" algn="just">
              <a:buNone/>
            </a:pPr>
            <a:r>
              <a:rPr lang="en-US" dirty="0" smtClean="0"/>
              <a:t>1. Release : The </a:t>
            </a:r>
            <a:r>
              <a:rPr lang="en-US" dirty="0" smtClean="0">
                <a:hlinkClick r:id="rId3" tooltip="Software release"/>
              </a:rPr>
              <a:t>release</a:t>
            </a:r>
            <a:r>
              <a:rPr lang="en-US" dirty="0" smtClean="0"/>
              <a:t> activity follows from the completed </a:t>
            </a:r>
            <a:r>
              <a:rPr lang="en-US" dirty="0" smtClean="0">
                <a:hlinkClick r:id="rId4" tooltip="Software development process"/>
              </a:rPr>
              <a:t>development</a:t>
            </a:r>
            <a:r>
              <a:rPr lang="en-US" dirty="0" smtClean="0"/>
              <a:t> process. It includes all the operations to prepare a system for </a:t>
            </a:r>
            <a:r>
              <a:rPr lang="en-US" dirty="0" smtClean="0">
                <a:hlinkClick r:id="rId5" tooltip="Compiler"/>
              </a:rPr>
              <a:t>assembly</a:t>
            </a:r>
            <a:r>
              <a:rPr lang="en-US" dirty="0" smtClean="0"/>
              <a:t> and transfer to the customer site. Therefore, it must determine the </a:t>
            </a:r>
            <a:r>
              <a:rPr lang="en-US" dirty="0" smtClean="0">
                <a:hlinkClick r:id="rId6" tooltip="Resource (computer science)"/>
              </a:rPr>
              <a:t>resources</a:t>
            </a:r>
            <a:r>
              <a:rPr lang="en-US" dirty="0" smtClean="0"/>
              <a:t> required to operate at the customer site (Hardware Specification, Software specification, Site preparations, User manual, training) and collect information for carrying out subsequent activities of deployment process. </a:t>
            </a:r>
          </a:p>
          <a:p>
            <a:endParaRPr lang="en-US" dirty="0" smtClean="0"/>
          </a:p>
        </p:txBody>
      </p:sp>
    </p:spTree>
    <p:extLst>
      <p:ext uri="{BB962C8B-B14F-4D97-AF65-F5344CB8AC3E}">
        <p14:creationId xmlns:p14="http://schemas.microsoft.com/office/powerpoint/2010/main" val="1171074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Deployment Activities</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smtClean="0"/>
              <a:t>2. Install and activate:  Activation is the activity of starting up the </a:t>
            </a:r>
            <a:r>
              <a:rPr lang="en-US" dirty="0" smtClean="0">
                <a:hlinkClick r:id="rId2" tooltip="Executable"/>
              </a:rPr>
              <a:t>executable</a:t>
            </a:r>
            <a:r>
              <a:rPr lang="en-US" dirty="0" smtClean="0"/>
              <a:t> component of software. For simple system, it involves establishing some form of </a:t>
            </a:r>
            <a:r>
              <a:rPr lang="en-US" dirty="0" smtClean="0">
                <a:hlinkClick r:id="rId3" tooltip="Command (computing)"/>
              </a:rPr>
              <a:t>command</a:t>
            </a:r>
            <a:r>
              <a:rPr lang="en-US" dirty="0" smtClean="0"/>
              <a:t> for execution. For complex systems, it should make all the supporting systems ready to use. In larger software deployments, the working copy of the </a:t>
            </a:r>
            <a:r>
              <a:rPr lang="en-US" dirty="0" smtClean="0">
                <a:hlinkClick r:id="rId4" tooltip="Software"/>
              </a:rPr>
              <a:t>software</a:t>
            </a:r>
            <a:r>
              <a:rPr lang="en-US" dirty="0" smtClean="0"/>
              <a:t> might be installed on a production server in a production environment. Other versions of the deployed software may be installed in a </a:t>
            </a:r>
            <a:r>
              <a:rPr lang="en-US" dirty="0" smtClean="0">
                <a:hlinkClick r:id="rId5" tooltip="Test environment (page does not exist)"/>
              </a:rPr>
              <a:t>test environment</a:t>
            </a:r>
            <a:r>
              <a:rPr lang="en-US" dirty="0" smtClean="0"/>
              <a:t>, </a:t>
            </a:r>
            <a:r>
              <a:rPr lang="en-US" dirty="0" smtClean="0">
                <a:hlinkClick r:id="rId6" tooltip="Development environment (software development process)"/>
              </a:rPr>
              <a:t>development environment</a:t>
            </a:r>
            <a:r>
              <a:rPr lang="en-US" dirty="0" smtClean="0"/>
              <a:t> and disaster recovery environment. </a:t>
            </a:r>
          </a:p>
          <a:p>
            <a:endParaRPr lang="en-US" dirty="0" smtClean="0"/>
          </a:p>
          <a:p>
            <a:endParaRPr lang="en-US" dirty="0"/>
          </a:p>
        </p:txBody>
      </p:sp>
    </p:spTree>
    <p:extLst>
      <p:ext uri="{BB962C8B-B14F-4D97-AF65-F5344CB8AC3E}">
        <p14:creationId xmlns:p14="http://schemas.microsoft.com/office/powerpoint/2010/main" val="2895833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Deployment Activities</a:t>
            </a:r>
          </a:p>
        </p:txBody>
      </p:sp>
      <p:sp>
        <p:nvSpPr>
          <p:cNvPr id="3" name="Content Placeholder 2"/>
          <p:cNvSpPr>
            <a:spLocks noGrp="1"/>
          </p:cNvSpPr>
          <p:nvPr>
            <p:ph idx="1"/>
          </p:nvPr>
        </p:nvSpPr>
        <p:spPr/>
        <p:txBody>
          <a:bodyPr>
            <a:normAutofit lnSpcReduction="10000"/>
          </a:bodyPr>
          <a:lstStyle/>
          <a:p>
            <a:pPr marL="0" indent="0" algn="just">
              <a:buNone/>
            </a:pPr>
            <a:r>
              <a:rPr lang="en-US" dirty="0" smtClean="0"/>
              <a:t>3. Deactivate : Deactivation is the inverse of activation, and refers to shutting down any executing components of a system. Deactivation is often required to perform other deployment activities, e.g., a software system may need to be deactivated before an update can be performed. The practice of removing infrequently used or obsolete systems from service is often referred to as </a:t>
            </a:r>
            <a:r>
              <a:rPr lang="en-US" dirty="0" smtClean="0">
                <a:hlinkClick r:id="rId2" tooltip="Application retirement"/>
              </a:rPr>
              <a:t>application retirement</a:t>
            </a:r>
            <a:r>
              <a:rPr lang="en-US" dirty="0" smtClean="0"/>
              <a:t> or application decommissioning.</a:t>
            </a:r>
          </a:p>
          <a:p>
            <a:pPr marL="0" indent="0" algn="just">
              <a:buNone/>
            </a:pPr>
            <a:r>
              <a:rPr lang="en-US" dirty="0" smtClean="0"/>
              <a:t>4. Adapt:  The </a:t>
            </a:r>
            <a:r>
              <a:rPr lang="en-US" dirty="0" smtClean="0">
                <a:hlinkClick r:id="rId3" tooltip="Adaptation (computer science)"/>
              </a:rPr>
              <a:t>adaptation</a:t>
            </a:r>
            <a:r>
              <a:rPr lang="en-US" dirty="0" smtClean="0"/>
              <a:t> activity is also a process to modify a software system that has been previously installed. It differs from updating in that adaptations are initiated by local events such as changing the </a:t>
            </a:r>
            <a:r>
              <a:rPr lang="en-US" dirty="0" smtClean="0">
                <a:hlinkClick r:id="rId4" tooltip="Runtime environment"/>
              </a:rPr>
              <a:t>environment</a:t>
            </a:r>
            <a:r>
              <a:rPr lang="en-US" dirty="0" smtClean="0"/>
              <a:t> of customer site, while updating is mostly started from remote software producer. </a:t>
            </a:r>
          </a:p>
          <a:p>
            <a:pPr algn="just"/>
            <a:endParaRPr lang="en-US" dirty="0" smtClean="0"/>
          </a:p>
          <a:p>
            <a:endParaRPr lang="en-US" dirty="0"/>
          </a:p>
        </p:txBody>
      </p:sp>
    </p:spTree>
    <p:extLst>
      <p:ext uri="{BB962C8B-B14F-4D97-AF65-F5344CB8AC3E}">
        <p14:creationId xmlns:p14="http://schemas.microsoft.com/office/powerpoint/2010/main" val="3999317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Activities</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smtClean="0"/>
              <a:t>5. Update:  The update process replaces an earlier version of all or part of a software system with a newer release. Built-In  Mechanisms for installing updates are built into some software systems. Automation of these update processes ranges from fully automatic to user initiated and controlled. </a:t>
            </a:r>
            <a:r>
              <a:rPr lang="en-US" dirty="0" smtClean="0">
                <a:hlinkClick r:id="rId2" tooltip="Norton Internet Security"/>
              </a:rPr>
              <a:t>Norton Internet Security</a:t>
            </a:r>
            <a:r>
              <a:rPr lang="en-US" dirty="0" smtClean="0"/>
              <a:t> is an example of a system with a semi-automatic method for retrieving and installing updates to both the antivirus definitions and other components of the system. Other software products provide query mechanisms for determining when updates are available. </a:t>
            </a:r>
          </a:p>
          <a:p>
            <a:pPr algn="just"/>
            <a:endParaRPr lang="en-US" dirty="0"/>
          </a:p>
        </p:txBody>
      </p:sp>
    </p:spTree>
    <p:extLst>
      <p:ext uri="{BB962C8B-B14F-4D97-AF65-F5344CB8AC3E}">
        <p14:creationId xmlns:p14="http://schemas.microsoft.com/office/powerpoint/2010/main" val="13247915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242</TotalTime>
  <Words>1434</Words>
  <Application>Microsoft Office PowerPoint</Application>
  <PresentationFormat>On-screen Show (4:3)</PresentationFormat>
  <Paragraphs>105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Clarity</vt:lpstr>
      <vt:lpstr>SYSTEM IMPLEMENTATION</vt:lpstr>
      <vt:lpstr>Implementation follows from Design</vt:lpstr>
      <vt:lpstr>Summary of Design activities</vt:lpstr>
      <vt:lpstr>What is System Implementation?</vt:lpstr>
      <vt:lpstr>Implementation Issues</vt:lpstr>
      <vt:lpstr>Software Deployment?</vt:lpstr>
      <vt:lpstr>Software Deployment Activities</vt:lpstr>
      <vt:lpstr>Software Deployment Activities</vt:lpstr>
      <vt:lpstr>Deployment Activities</vt:lpstr>
      <vt:lpstr>Software Deployment Activities</vt:lpstr>
      <vt:lpstr>Deployment Activities</vt:lpstr>
      <vt:lpstr>Software Deployment Activities</vt:lpstr>
      <vt:lpstr>Roles in Deployment Activities</vt:lpstr>
      <vt:lpstr>FURTHER SYSTEM IMPLEMENTATION ACTIVITIES)</vt:lpstr>
      <vt:lpstr>CONVERSION METHODS</vt:lpstr>
      <vt:lpstr>CONVERSION METHODS</vt:lpstr>
      <vt:lpstr> SYSTEM MAINTENANCE </vt:lpstr>
      <vt:lpstr>System Maintenance Issues</vt:lpstr>
      <vt:lpstr>Why System Maintenance?</vt:lpstr>
      <vt:lpstr>System Maintenance Categories</vt:lpstr>
      <vt:lpstr>System Maintenance categories</vt:lpstr>
      <vt:lpstr>System Maintenance</vt:lpstr>
      <vt:lpstr>System Maintenance</vt:lpstr>
      <vt:lpstr>Y2k Problem and Solution</vt:lpstr>
      <vt:lpstr>Y2K Solution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IMPLEMENTATION</dc:title>
  <dc:creator>user</dc:creator>
  <cp:lastModifiedBy>Okikeue</cp:lastModifiedBy>
  <cp:revision>20</cp:revision>
  <dcterms:created xsi:type="dcterms:W3CDTF">2013-04-01T19:10:07Z</dcterms:created>
  <dcterms:modified xsi:type="dcterms:W3CDTF">2015-10-28T10:32:42Z</dcterms:modified>
</cp:coreProperties>
</file>