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handoutMasterIdLst>
    <p:handoutMasterId r:id="rId45"/>
  </p:handoutMasterIdLst>
  <p:sldIdLst>
    <p:sldId id="256" r:id="rId2"/>
    <p:sldId id="263" r:id="rId3"/>
    <p:sldId id="294" r:id="rId4"/>
    <p:sldId id="296" r:id="rId5"/>
    <p:sldId id="297" r:id="rId6"/>
    <p:sldId id="257" r:id="rId7"/>
    <p:sldId id="298" r:id="rId8"/>
    <p:sldId id="258" r:id="rId9"/>
    <p:sldId id="287" r:id="rId10"/>
    <p:sldId id="259" r:id="rId11"/>
    <p:sldId id="260" r:id="rId12"/>
    <p:sldId id="288" r:id="rId13"/>
    <p:sldId id="299" r:id="rId14"/>
    <p:sldId id="300"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9" r:id="rId38"/>
    <p:sldId id="292" r:id="rId39"/>
    <p:sldId id="301" r:id="rId40"/>
    <p:sldId id="302" r:id="rId41"/>
    <p:sldId id="290" r:id="rId42"/>
    <p:sldId id="293"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25" autoAdjust="0"/>
  </p:normalViewPr>
  <p:slideViewPr>
    <p:cSldViewPr snapToGrid="0" snapToObjects="1">
      <p:cViewPr varScale="1">
        <p:scale>
          <a:sx n="60" d="100"/>
          <a:sy n="60" d="100"/>
        </p:scale>
        <p:origin x="168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6A7C3D-170C-4162-A891-A54644C6931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80374A7-D03E-4927-BEFE-299CC116510B}">
      <dgm:prSet phldrT="[Text]"/>
      <dgm:spPr/>
      <dgm:t>
        <a:bodyPr/>
        <a:lstStyle/>
        <a:p>
          <a:r>
            <a:rPr lang="en-US" dirty="0"/>
            <a:t>1. Requirements Collection</a:t>
          </a:r>
        </a:p>
      </dgm:t>
    </dgm:pt>
    <dgm:pt modelId="{D7E29B48-8A8A-45F4-B075-2F81BC505980}" type="parTrans" cxnId="{97A51C26-D69B-4CFD-AE1B-7378731CC941}">
      <dgm:prSet/>
      <dgm:spPr/>
      <dgm:t>
        <a:bodyPr/>
        <a:lstStyle/>
        <a:p>
          <a:endParaRPr lang="en-US"/>
        </a:p>
      </dgm:t>
    </dgm:pt>
    <dgm:pt modelId="{6BABF26B-5470-4784-8539-55BBA9732B13}" type="sibTrans" cxnId="{97A51C26-D69B-4CFD-AE1B-7378731CC941}">
      <dgm:prSet/>
      <dgm:spPr/>
      <dgm:t>
        <a:bodyPr/>
        <a:lstStyle/>
        <a:p>
          <a:endParaRPr lang="en-US"/>
        </a:p>
      </dgm:t>
    </dgm:pt>
    <dgm:pt modelId="{FE6A3635-77B2-4FC4-B5B3-B0994102DF26}">
      <dgm:prSet phldrT="[Text]"/>
      <dgm:spPr/>
      <dgm:t>
        <a:bodyPr/>
        <a:lstStyle/>
        <a:p>
          <a:r>
            <a:rPr lang="en-US" dirty="0"/>
            <a:t>0. Customer Ordering Project</a:t>
          </a:r>
        </a:p>
      </dgm:t>
    </dgm:pt>
    <dgm:pt modelId="{D4C21402-5517-4416-B87E-A0C34770E85C}" type="parTrans" cxnId="{BAB6E9BD-0FF3-4E55-A941-6FD83912F3AE}">
      <dgm:prSet/>
      <dgm:spPr/>
      <dgm:t>
        <a:bodyPr/>
        <a:lstStyle/>
        <a:p>
          <a:endParaRPr lang="en-US"/>
        </a:p>
      </dgm:t>
    </dgm:pt>
    <dgm:pt modelId="{B5D59FEF-F3FC-4BE7-9869-0BE828CACF5F}" type="sibTrans" cxnId="{BAB6E9BD-0FF3-4E55-A941-6FD83912F3AE}">
      <dgm:prSet/>
      <dgm:spPr/>
      <dgm:t>
        <a:bodyPr/>
        <a:lstStyle/>
        <a:p>
          <a:endParaRPr lang="en-US"/>
        </a:p>
      </dgm:t>
    </dgm:pt>
    <dgm:pt modelId="{8F1CFD12-B4DA-41D8-9C4F-176BBF08E5AA}">
      <dgm:prSet phldrT="[Text]"/>
      <dgm:spPr/>
      <dgm:t>
        <a:bodyPr/>
        <a:lstStyle/>
        <a:p>
          <a:r>
            <a:rPr lang="en-US" dirty="0"/>
            <a:t>2. Design</a:t>
          </a:r>
        </a:p>
      </dgm:t>
    </dgm:pt>
    <dgm:pt modelId="{ED43D7AE-C15F-4B9C-B8A0-A2C8DF2F7D18}" type="parTrans" cxnId="{8CDCDC9F-60A0-4690-B0EF-6DCCF7AAF9A3}">
      <dgm:prSet/>
      <dgm:spPr/>
      <dgm:t>
        <a:bodyPr/>
        <a:lstStyle/>
        <a:p>
          <a:endParaRPr lang="en-US"/>
        </a:p>
      </dgm:t>
    </dgm:pt>
    <dgm:pt modelId="{6B86BEE5-710C-4120-AACA-A6A4BB9D77C2}" type="sibTrans" cxnId="{8CDCDC9F-60A0-4690-B0EF-6DCCF7AAF9A3}">
      <dgm:prSet/>
      <dgm:spPr/>
      <dgm:t>
        <a:bodyPr/>
        <a:lstStyle/>
        <a:p>
          <a:endParaRPr lang="en-US"/>
        </a:p>
      </dgm:t>
    </dgm:pt>
    <dgm:pt modelId="{A5D2B300-764C-4A59-8BF1-B7161C6B3BBE}">
      <dgm:prSet phldrT="[Text]"/>
      <dgm:spPr/>
      <dgm:t>
        <a:bodyPr/>
        <a:lstStyle/>
        <a:p>
          <a:r>
            <a:rPr lang="en-US" dirty="0"/>
            <a:t>3. User Documentation </a:t>
          </a:r>
        </a:p>
      </dgm:t>
    </dgm:pt>
    <dgm:pt modelId="{F0E896E2-5C4C-4043-A085-D430DA1DCA22}" type="parTrans" cxnId="{1998C4EB-11D1-4660-865F-D1D9C641A90B}">
      <dgm:prSet/>
      <dgm:spPr/>
      <dgm:t>
        <a:bodyPr/>
        <a:lstStyle/>
        <a:p>
          <a:endParaRPr lang="en-US"/>
        </a:p>
      </dgm:t>
    </dgm:pt>
    <dgm:pt modelId="{520382D5-4ACE-4397-B2CA-F000F7F9AFF5}" type="sibTrans" cxnId="{1998C4EB-11D1-4660-865F-D1D9C641A90B}">
      <dgm:prSet/>
      <dgm:spPr/>
      <dgm:t>
        <a:bodyPr/>
        <a:lstStyle/>
        <a:p>
          <a:endParaRPr lang="en-US"/>
        </a:p>
      </dgm:t>
    </dgm:pt>
    <dgm:pt modelId="{E8BEED99-01A5-444D-9A7F-93D6B45F9BF4}">
      <dgm:prSet phldrT="[Text]"/>
      <dgm:spPr/>
      <dgm:t>
        <a:bodyPr/>
        <a:lstStyle/>
        <a:p>
          <a:r>
            <a:rPr lang="en-US" dirty="0"/>
            <a:t>4. Implementation</a:t>
          </a:r>
        </a:p>
      </dgm:t>
    </dgm:pt>
    <dgm:pt modelId="{9E8EBB15-4F32-4AFE-856A-688FC0F8518A}" type="parTrans" cxnId="{ACCC0683-41F3-4188-9DAB-402B8119C802}">
      <dgm:prSet/>
      <dgm:spPr/>
      <dgm:t>
        <a:bodyPr/>
        <a:lstStyle/>
        <a:p>
          <a:endParaRPr lang="en-US"/>
        </a:p>
      </dgm:t>
    </dgm:pt>
    <dgm:pt modelId="{EC2E249E-C8AE-435E-8AE3-8B846676A971}" type="sibTrans" cxnId="{ACCC0683-41F3-4188-9DAB-402B8119C802}">
      <dgm:prSet/>
      <dgm:spPr/>
      <dgm:t>
        <a:bodyPr/>
        <a:lstStyle/>
        <a:p>
          <a:endParaRPr lang="en-US"/>
        </a:p>
      </dgm:t>
    </dgm:pt>
    <dgm:pt modelId="{CA97DA4A-C8CE-4744-802C-487643A21B5B}">
      <dgm:prSet phldrT="[Text]"/>
      <dgm:spPr/>
      <dgm:t>
        <a:bodyPr/>
        <a:lstStyle/>
        <a:p>
          <a:r>
            <a:rPr lang="en-US" dirty="0"/>
            <a:t>2.1 Screen Design</a:t>
          </a:r>
        </a:p>
      </dgm:t>
    </dgm:pt>
    <dgm:pt modelId="{F84CB3F1-EB95-4F49-B72C-75EF5AE5DDC2}" type="parTrans" cxnId="{6E223F25-B883-4557-8402-29828F3383B6}">
      <dgm:prSet/>
      <dgm:spPr/>
      <dgm:t>
        <a:bodyPr/>
        <a:lstStyle/>
        <a:p>
          <a:endParaRPr lang="en-US"/>
        </a:p>
      </dgm:t>
    </dgm:pt>
    <dgm:pt modelId="{8EF3BFD5-F092-4B97-AD1A-885A59A10EDF}" type="sibTrans" cxnId="{6E223F25-B883-4557-8402-29828F3383B6}">
      <dgm:prSet/>
      <dgm:spPr/>
      <dgm:t>
        <a:bodyPr/>
        <a:lstStyle/>
        <a:p>
          <a:endParaRPr lang="en-US"/>
        </a:p>
      </dgm:t>
    </dgm:pt>
    <dgm:pt modelId="{4497307D-1C44-496A-A75F-5708C67BC0EA}">
      <dgm:prSet phldrT="[Text]"/>
      <dgm:spPr/>
      <dgm:t>
        <a:bodyPr/>
        <a:lstStyle/>
        <a:p>
          <a:r>
            <a:rPr lang="en-US" dirty="0"/>
            <a:t>2.2 Report Design</a:t>
          </a:r>
        </a:p>
      </dgm:t>
    </dgm:pt>
    <dgm:pt modelId="{46F645FD-8465-49B0-8BB3-DD1ED1CD8878}" type="parTrans" cxnId="{192F937A-53D6-4D70-B2D9-1150AADA9314}">
      <dgm:prSet/>
      <dgm:spPr/>
      <dgm:t>
        <a:bodyPr/>
        <a:lstStyle/>
        <a:p>
          <a:endParaRPr lang="en-US"/>
        </a:p>
      </dgm:t>
    </dgm:pt>
    <dgm:pt modelId="{4A3A94D4-29D1-4109-9D9D-72A85B42E69C}" type="sibTrans" cxnId="{192F937A-53D6-4D70-B2D9-1150AADA9314}">
      <dgm:prSet/>
      <dgm:spPr/>
      <dgm:t>
        <a:bodyPr/>
        <a:lstStyle/>
        <a:p>
          <a:endParaRPr lang="en-US"/>
        </a:p>
      </dgm:t>
    </dgm:pt>
    <dgm:pt modelId="{D6E95E6F-11B9-4B14-9CCF-E0BF670564D6}">
      <dgm:prSet phldrT="[Text]"/>
      <dgm:spPr/>
      <dgm:t>
        <a:bodyPr/>
        <a:lstStyle/>
        <a:p>
          <a:r>
            <a:rPr lang="en-US" dirty="0"/>
            <a:t>2.3 DB Design</a:t>
          </a:r>
        </a:p>
      </dgm:t>
    </dgm:pt>
    <dgm:pt modelId="{27D76BBB-8EA6-4D00-9EDE-EBE4D0D4FC29}" type="parTrans" cxnId="{56D10F8D-701F-4672-9325-02D4E53434ED}">
      <dgm:prSet/>
      <dgm:spPr/>
      <dgm:t>
        <a:bodyPr/>
        <a:lstStyle/>
        <a:p>
          <a:endParaRPr lang="en-US"/>
        </a:p>
      </dgm:t>
    </dgm:pt>
    <dgm:pt modelId="{6DF75819-E25D-4A41-8530-A315B3DA0FD0}" type="sibTrans" cxnId="{56D10F8D-701F-4672-9325-02D4E53434ED}">
      <dgm:prSet/>
      <dgm:spPr/>
      <dgm:t>
        <a:bodyPr/>
        <a:lstStyle/>
        <a:p>
          <a:endParaRPr lang="en-US"/>
        </a:p>
      </dgm:t>
    </dgm:pt>
    <dgm:pt modelId="{EB11ED40-1BC2-486B-92B0-6605A1A40FB1}">
      <dgm:prSet phldrT="[Text]"/>
      <dgm:spPr/>
      <dgm:t>
        <a:bodyPr/>
        <a:lstStyle/>
        <a:p>
          <a:r>
            <a:rPr lang="en-US" dirty="0"/>
            <a:t>4.1 Programming</a:t>
          </a:r>
        </a:p>
      </dgm:t>
    </dgm:pt>
    <dgm:pt modelId="{6797E81D-709F-475A-8DA3-F8E02CBE51C4}" type="parTrans" cxnId="{2A5347BC-8CCC-422C-B6FB-3F761FA06622}">
      <dgm:prSet/>
      <dgm:spPr/>
      <dgm:t>
        <a:bodyPr/>
        <a:lstStyle/>
        <a:p>
          <a:endParaRPr lang="en-US"/>
        </a:p>
      </dgm:t>
    </dgm:pt>
    <dgm:pt modelId="{0F111928-75AB-4A95-BBBD-C8A3D1DFDCAE}" type="sibTrans" cxnId="{2A5347BC-8CCC-422C-B6FB-3F761FA06622}">
      <dgm:prSet/>
      <dgm:spPr/>
      <dgm:t>
        <a:bodyPr/>
        <a:lstStyle/>
        <a:p>
          <a:endParaRPr lang="en-US"/>
        </a:p>
      </dgm:t>
    </dgm:pt>
    <dgm:pt modelId="{03CEC628-0599-44E5-9FAD-E5DB2F34D5B1}">
      <dgm:prSet phldrT="[Text]"/>
      <dgm:spPr/>
      <dgm:t>
        <a:bodyPr/>
        <a:lstStyle/>
        <a:p>
          <a:r>
            <a:rPr lang="en-US" dirty="0"/>
            <a:t>4.2 Testing</a:t>
          </a:r>
        </a:p>
      </dgm:t>
    </dgm:pt>
    <dgm:pt modelId="{28D87AC5-FDDC-4FEE-AEE8-1F65E18DDB4B}" type="parTrans" cxnId="{CEF88D1F-8D9F-409A-A8E0-11744A35B1B6}">
      <dgm:prSet/>
      <dgm:spPr/>
      <dgm:t>
        <a:bodyPr/>
        <a:lstStyle/>
        <a:p>
          <a:endParaRPr lang="en-US"/>
        </a:p>
      </dgm:t>
    </dgm:pt>
    <dgm:pt modelId="{1DD08265-958C-432A-B6CA-994A5F965AC8}" type="sibTrans" cxnId="{CEF88D1F-8D9F-409A-A8E0-11744A35B1B6}">
      <dgm:prSet/>
      <dgm:spPr/>
      <dgm:t>
        <a:bodyPr/>
        <a:lstStyle/>
        <a:p>
          <a:endParaRPr lang="en-US"/>
        </a:p>
      </dgm:t>
    </dgm:pt>
    <dgm:pt modelId="{209A6A90-062D-4153-87D7-122D9727B45E}">
      <dgm:prSet phldrT="[Text]"/>
      <dgm:spPr/>
      <dgm:t>
        <a:bodyPr/>
        <a:lstStyle/>
        <a:p>
          <a:r>
            <a:rPr lang="en-US" dirty="0"/>
            <a:t>4.3 Installation</a:t>
          </a:r>
        </a:p>
      </dgm:t>
    </dgm:pt>
    <dgm:pt modelId="{DE508267-6545-4EF0-B570-1FC4CBD9C718}" type="parTrans" cxnId="{50EA06D9-AE0E-4306-9C1E-7135EA7260AF}">
      <dgm:prSet/>
      <dgm:spPr/>
      <dgm:t>
        <a:bodyPr/>
        <a:lstStyle/>
        <a:p>
          <a:endParaRPr lang="en-US"/>
        </a:p>
      </dgm:t>
    </dgm:pt>
    <dgm:pt modelId="{D1DFE35A-32B7-428D-BEF6-157055001A67}" type="sibTrans" cxnId="{50EA06D9-AE0E-4306-9C1E-7135EA7260AF}">
      <dgm:prSet/>
      <dgm:spPr/>
      <dgm:t>
        <a:bodyPr/>
        <a:lstStyle/>
        <a:p>
          <a:endParaRPr lang="en-US"/>
        </a:p>
      </dgm:t>
    </dgm:pt>
    <dgm:pt modelId="{0DE25C81-1764-48B9-AF6D-4D3AF097D927}">
      <dgm:prSet phldrT="[Text]" phldr="1"/>
      <dgm:spPr/>
      <dgm:t>
        <a:bodyPr/>
        <a:lstStyle/>
        <a:p>
          <a:endParaRPr lang="en-US" dirty="0"/>
        </a:p>
      </dgm:t>
    </dgm:pt>
    <dgm:pt modelId="{2E5DD5D7-9FD4-4AA7-A7AA-E20F5AEFBA80}" type="sibTrans" cxnId="{068A22E0-4EA8-4BEC-A8A3-307CA0BA25F9}">
      <dgm:prSet/>
      <dgm:spPr/>
      <dgm:t>
        <a:bodyPr/>
        <a:lstStyle/>
        <a:p>
          <a:endParaRPr lang="en-US"/>
        </a:p>
      </dgm:t>
    </dgm:pt>
    <dgm:pt modelId="{AC39D6AA-FFB8-42F0-9583-BA5BC663CA12}" type="parTrans" cxnId="{068A22E0-4EA8-4BEC-A8A3-307CA0BA25F9}">
      <dgm:prSet/>
      <dgm:spPr/>
      <dgm:t>
        <a:bodyPr/>
        <a:lstStyle/>
        <a:p>
          <a:endParaRPr lang="en-US"/>
        </a:p>
      </dgm:t>
    </dgm:pt>
    <dgm:pt modelId="{01F1A01C-0484-436E-BEA9-D0374B05E56F}" type="pres">
      <dgm:prSet presAssocID="{006A7C3D-170C-4162-A891-A54644C69314}" presName="diagram" presStyleCnt="0">
        <dgm:presLayoutVars>
          <dgm:dir/>
          <dgm:resizeHandles val="exact"/>
        </dgm:presLayoutVars>
      </dgm:prSet>
      <dgm:spPr/>
    </dgm:pt>
    <dgm:pt modelId="{2BECD5BC-E9C2-451F-8C86-B86728A9BC3C}" type="pres">
      <dgm:prSet presAssocID="{F80374A7-D03E-4927-BEFE-299CC116510B}" presName="node" presStyleLbl="node1" presStyleIdx="0" presStyleCnt="12" custScaleX="86104" custLinFactY="5168" custLinFactNeighborX="-41497" custLinFactNeighborY="100000">
        <dgm:presLayoutVars>
          <dgm:bulletEnabled val="1"/>
        </dgm:presLayoutVars>
      </dgm:prSet>
      <dgm:spPr/>
    </dgm:pt>
    <dgm:pt modelId="{97E19350-6747-46C3-A20D-1B7AED668D2B}" type="pres">
      <dgm:prSet presAssocID="{6BABF26B-5470-4784-8539-55BBA9732B13}" presName="sibTrans" presStyleCnt="0"/>
      <dgm:spPr/>
    </dgm:pt>
    <dgm:pt modelId="{EC561933-9D5C-4D4E-9E99-C00FB02334EF}" type="pres">
      <dgm:prSet presAssocID="{FE6A3635-77B2-4FC4-B5B3-B0994102DF26}" presName="node" presStyleLbl="node1" presStyleIdx="1" presStyleCnt="12" custScaleX="272461" custScaleY="63981" custLinFactNeighborX="-36079" custLinFactNeighborY="-46629">
        <dgm:presLayoutVars>
          <dgm:bulletEnabled val="1"/>
        </dgm:presLayoutVars>
      </dgm:prSet>
      <dgm:spPr/>
    </dgm:pt>
    <dgm:pt modelId="{3CF1B049-DEE5-424B-A3E5-C1862BB0A72A}" type="pres">
      <dgm:prSet presAssocID="{B5D59FEF-F3FC-4BE7-9869-0BE828CACF5F}" presName="sibTrans" presStyleCnt="0"/>
      <dgm:spPr/>
    </dgm:pt>
    <dgm:pt modelId="{860A228F-7690-4AF9-A455-25BAF698D780}" type="pres">
      <dgm:prSet presAssocID="{0DE25C81-1764-48B9-AF6D-4D3AF097D927}" presName="node" presStyleLbl="node1" presStyleIdx="2" presStyleCnt="12" custLinFactX="1475" custLinFactY="100000" custLinFactNeighborX="100000" custLinFactNeighborY="159701">
        <dgm:presLayoutVars>
          <dgm:bulletEnabled val="1"/>
        </dgm:presLayoutVars>
      </dgm:prSet>
      <dgm:spPr/>
    </dgm:pt>
    <dgm:pt modelId="{D0196055-F49B-4C1D-AA18-86FDB2F8CF92}" type="pres">
      <dgm:prSet presAssocID="{2E5DD5D7-9FD4-4AA7-A7AA-E20F5AEFBA80}" presName="sibTrans" presStyleCnt="0"/>
      <dgm:spPr/>
    </dgm:pt>
    <dgm:pt modelId="{183DF8D5-6244-4E83-ADB5-05AD9A769CAF}" type="pres">
      <dgm:prSet presAssocID="{8F1CFD12-B4DA-41D8-9C4F-176BBF08E5AA}" presName="node" presStyleLbl="node1" presStyleIdx="3" presStyleCnt="12" custLinFactNeighborX="-4741" custLinFactNeighborY="-11499">
        <dgm:presLayoutVars>
          <dgm:bulletEnabled val="1"/>
        </dgm:presLayoutVars>
      </dgm:prSet>
      <dgm:spPr/>
    </dgm:pt>
    <dgm:pt modelId="{BC07DE95-3172-461C-A92E-3F2A383D11CE}" type="pres">
      <dgm:prSet presAssocID="{6B86BEE5-710C-4120-AACA-A6A4BB9D77C2}" presName="sibTrans" presStyleCnt="0"/>
      <dgm:spPr/>
    </dgm:pt>
    <dgm:pt modelId="{44F77C18-0FBF-42C2-8EF1-AB0A34DCDA87}" type="pres">
      <dgm:prSet presAssocID="{A5D2B300-764C-4A59-8BF1-B7161C6B3BBE}" presName="node" presStyleLbl="node1" presStyleIdx="4" presStyleCnt="12" custLinFactNeighborX="-8784" custLinFactNeighborY="-11499">
        <dgm:presLayoutVars>
          <dgm:bulletEnabled val="1"/>
        </dgm:presLayoutVars>
      </dgm:prSet>
      <dgm:spPr/>
    </dgm:pt>
    <dgm:pt modelId="{5B71ACBD-2CD5-44F5-872E-68CF2AF1F57D}" type="pres">
      <dgm:prSet presAssocID="{520382D5-4ACE-4397-B2CA-F000F7F9AFF5}" presName="sibTrans" presStyleCnt="0"/>
      <dgm:spPr/>
    </dgm:pt>
    <dgm:pt modelId="{6F443291-EF05-459B-8FAD-6DEAF6DB0550}" type="pres">
      <dgm:prSet presAssocID="{E8BEED99-01A5-444D-9A7F-93D6B45F9BF4}" presName="node" presStyleLbl="node1" presStyleIdx="5" presStyleCnt="12" custLinFactNeighborX="-1474" custLinFactNeighborY="-11499">
        <dgm:presLayoutVars>
          <dgm:bulletEnabled val="1"/>
        </dgm:presLayoutVars>
      </dgm:prSet>
      <dgm:spPr/>
    </dgm:pt>
    <dgm:pt modelId="{E7A4544C-9B56-41C3-83B2-09638F960B3F}" type="pres">
      <dgm:prSet presAssocID="{EC2E249E-C8AE-435E-8AE3-8B846676A971}" presName="sibTrans" presStyleCnt="0"/>
      <dgm:spPr/>
    </dgm:pt>
    <dgm:pt modelId="{3DE34F5D-2615-4473-AFD7-60A9736E59D1}" type="pres">
      <dgm:prSet presAssocID="{CA97DA4A-C8CE-4744-802C-487643A21B5B}" presName="node" presStyleLbl="node1" presStyleIdx="6" presStyleCnt="12">
        <dgm:presLayoutVars>
          <dgm:bulletEnabled val="1"/>
        </dgm:presLayoutVars>
      </dgm:prSet>
      <dgm:spPr/>
    </dgm:pt>
    <dgm:pt modelId="{5F8126EA-ADF6-4D0C-8E11-18044CE08EF7}" type="pres">
      <dgm:prSet presAssocID="{8EF3BFD5-F092-4B97-AD1A-885A59A10EDF}" presName="sibTrans" presStyleCnt="0"/>
      <dgm:spPr/>
    </dgm:pt>
    <dgm:pt modelId="{E7B57A6B-672E-4368-B16E-A6BA20A498E1}" type="pres">
      <dgm:prSet presAssocID="{4497307D-1C44-496A-A75F-5708C67BC0EA}" presName="node" presStyleLbl="node1" presStyleIdx="7" presStyleCnt="12">
        <dgm:presLayoutVars>
          <dgm:bulletEnabled val="1"/>
        </dgm:presLayoutVars>
      </dgm:prSet>
      <dgm:spPr/>
    </dgm:pt>
    <dgm:pt modelId="{329B27B2-FA95-49E8-9344-96FA8A2FE1DF}" type="pres">
      <dgm:prSet presAssocID="{4A3A94D4-29D1-4109-9D9D-72A85B42E69C}" presName="sibTrans" presStyleCnt="0"/>
      <dgm:spPr/>
    </dgm:pt>
    <dgm:pt modelId="{1C29E520-6F09-4A0A-9FC4-DCA758338088}" type="pres">
      <dgm:prSet presAssocID="{D6E95E6F-11B9-4B14-9CCF-E0BF670564D6}" presName="node" presStyleLbl="node1" presStyleIdx="8" presStyleCnt="12">
        <dgm:presLayoutVars>
          <dgm:bulletEnabled val="1"/>
        </dgm:presLayoutVars>
      </dgm:prSet>
      <dgm:spPr/>
    </dgm:pt>
    <dgm:pt modelId="{016434AC-85FD-4CDC-BB21-CF898EE7A1CF}" type="pres">
      <dgm:prSet presAssocID="{6DF75819-E25D-4A41-8530-A315B3DA0FD0}" presName="sibTrans" presStyleCnt="0"/>
      <dgm:spPr/>
    </dgm:pt>
    <dgm:pt modelId="{7F5C4603-B4F2-4BF8-A54C-75FF4B055DC2}" type="pres">
      <dgm:prSet presAssocID="{EB11ED40-1BC2-486B-92B0-6605A1A40FB1}" presName="node" presStyleLbl="node1" presStyleIdx="9" presStyleCnt="12" custLinFactX="-100000" custLinFactY="45247" custLinFactNeighborX="-130272" custLinFactNeighborY="100000">
        <dgm:presLayoutVars>
          <dgm:bulletEnabled val="1"/>
        </dgm:presLayoutVars>
      </dgm:prSet>
      <dgm:spPr/>
    </dgm:pt>
    <dgm:pt modelId="{903170F6-A508-49FE-98C4-54638DE44DFC}" type="pres">
      <dgm:prSet presAssocID="{0F111928-75AB-4A95-BBBD-C8A3D1DFDCAE}" presName="sibTrans" presStyleCnt="0"/>
      <dgm:spPr/>
    </dgm:pt>
    <dgm:pt modelId="{85D39CEB-ED87-4F19-9A55-260FF4985AB5}" type="pres">
      <dgm:prSet presAssocID="{03CEC628-0599-44E5-9FAD-E5DB2F34D5B1}" presName="node" presStyleLbl="node1" presStyleIdx="10" presStyleCnt="12" custLinFactNeighborX="96899" custLinFactNeighborY="20060">
        <dgm:presLayoutVars>
          <dgm:bulletEnabled val="1"/>
        </dgm:presLayoutVars>
      </dgm:prSet>
      <dgm:spPr/>
    </dgm:pt>
    <dgm:pt modelId="{5D1A6662-8F4E-4266-9E0E-4853979236B5}" type="pres">
      <dgm:prSet presAssocID="{1DD08265-958C-432A-B6CA-994A5F965AC8}" presName="sibTrans" presStyleCnt="0"/>
      <dgm:spPr/>
    </dgm:pt>
    <dgm:pt modelId="{BAF9590D-A095-412B-BAD4-206E8E89984C}" type="pres">
      <dgm:prSet presAssocID="{209A6A90-062D-4153-87D7-122D9727B45E}" presName="node" presStyleLbl="node1" presStyleIdx="11" presStyleCnt="12" custLinFactX="2420" custLinFactNeighborX="100000" custLinFactNeighborY="15492">
        <dgm:presLayoutVars>
          <dgm:bulletEnabled val="1"/>
        </dgm:presLayoutVars>
      </dgm:prSet>
      <dgm:spPr/>
    </dgm:pt>
  </dgm:ptLst>
  <dgm:cxnLst>
    <dgm:cxn modelId="{0BDA4911-652E-4654-9768-CAA266CD42E9}" type="presOf" srcId="{4497307D-1C44-496A-A75F-5708C67BC0EA}" destId="{E7B57A6B-672E-4368-B16E-A6BA20A498E1}" srcOrd="0" destOrd="0" presId="urn:microsoft.com/office/officeart/2005/8/layout/default"/>
    <dgm:cxn modelId="{CEF88D1F-8D9F-409A-A8E0-11744A35B1B6}" srcId="{006A7C3D-170C-4162-A891-A54644C69314}" destId="{03CEC628-0599-44E5-9FAD-E5DB2F34D5B1}" srcOrd="10" destOrd="0" parTransId="{28D87AC5-FDDC-4FEE-AEE8-1F65E18DDB4B}" sibTransId="{1DD08265-958C-432A-B6CA-994A5F965AC8}"/>
    <dgm:cxn modelId="{6E223F25-B883-4557-8402-29828F3383B6}" srcId="{006A7C3D-170C-4162-A891-A54644C69314}" destId="{CA97DA4A-C8CE-4744-802C-487643A21B5B}" srcOrd="6" destOrd="0" parTransId="{F84CB3F1-EB95-4F49-B72C-75EF5AE5DDC2}" sibTransId="{8EF3BFD5-F092-4B97-AD1A-885A59A10EDF}"/>
    <dgm:cxn modelId="{97A51C26-D69B-4CFD-AE1B-7378731CC941}" srcId="{006A7C3D-170C-4162-A891-A54644C69314}" destId="{F80374A7-D03E-4927-BEFE-299CC116510B}" srcOrd="0" destOrd="0" parTransId="{D7E29B48-8A8A-45F4-B075-2F81BC505980}" sibTransId="{6BABF26B-5470-4784-8539-55BBA9732B13}"/>
    <dgm:cxn modelId="{BD75AC2F-21E2-4EE1-A2C8-69F1AF13374D}" type="presOf" srcId="{006A7C3D-170C-4162-A891-A54644C69314}" destId="{01F1A01C-0484-436E-BEA9-D0374B05E56F}" srcOrd="0" destOrd="0" presId="urn:microsoft.com/office/officeart/2005/8/layout/default"/>
    <dgm:cxn modelId="{CD134A3B-1044-43E2-918C-7D920FA445B0}" type="presOf" srcId="{EB11ED40-1BC2-486B-92B0-6605A1A40FB1}" destId="{7F5C4603-B4F2-4BF8-A54C-75FF4B055DC2}" srcOrd="0" destOrd="0" presId="urn:microsoft.com/office/officeart/2005/8/layout/default"/>
    <dgm:cxn modelId="{D5534040-E821-4E5F-B9DF-027708B509BD}" type="presOf" srcId="{D6E95E6F-11B9-4B14-9CCF-E0BF670564D6}" destId="{1C29E520-6F09-4A0A-9FC4-DCA758338088}" srcOrd="0" destOrd="0" presId="urn:microsoft.com/office/officeart/2005/8/layout/default"/>
    <dgm:cxn modelId="{1B0A5E44-CFDF-4A7C-8141-3B3D214A01CD}" type="presOf" srcId="{209A6A90-062D-4153-87D7-122D9727B45E}" destId="{BAF9590D-A095-412B-BAD4-206E8E89984C}" srcOrd="0" destOrd="0" presId="urn:microsoft.com/office/officeart/2005/8/layout/default"/>
    <dgm:cxn modelId="{58E6126C-F028-4E8F-890C-54F9BE0E2FCC}" type="presOf" srcId="{A5D2B300-764C-4A59-8BF1-B7161C6B3BBE}" destId="{44F77C18-0FBF-42C2-8EF1-AB0A34DCDA87}" srcOrd="0" destOrd="0" presId="urn:microsoft.com/office/officeart/2005/8/layout/default"/>
    <dgm:cxn modelId="{2FA0AC4E-9271-476B-9D21-65A30365901C}" type="presOf" srcId="{0DE25C81-1764-48B9-AF6D-4D3AF097D927}" destId="{860A228F-7690-4AF9-A455-25BAF698D780}" srcOrd="0" destOrd="0" presId="urn:microsoft.com/office/officeart/2005/8/layout/default"/>
    <dgm:cxn modelId="{97D99151-D46C-44AF-BC72-38ED0A1FB651}" type="presOf" srcId="{FE6A3635-77B2-4FC4-B5B3-B0994102DF26}" destId="{EC561933-9D5C-4D4E-9E99-C00FB02334EF}" srcOrd="0" destOrd="0" presId="urn:microsoft.com/office/officeart/2005/8/layout/default"/>
    <dgm:cxn modelId="{192F937A-53D6-4D70-B2D9-1150AADA9314}" srcId="{006A7C3D-170C-4162-A891-A54644C69314}" destId="{4497307D-1C44-496A-A75F-5708C67BC0EA}" srcOrd="7" destOrd="0" parTransId="{46F645FD-8465-49B0-8BB3-DD1ED1CD8878}" sibTransId="{4A3A94D4-29D1-4109-9D9D-72A85B42E69C}"/>
    <dgm:cxn modelId="{D87D4F7C-4BF0-4EFA-A6D0-ADCD9E223115}" type="presOf" srcId="{8F1CFD12-B4DA-41D8-9C4F-176BBF08E5AA}" destId="{183DF8D5-6244-4E83-ADB5-05AD9A769CAF}" srcOrd="0" destOrd="0" presId="urn:microsoft.com/office/officeart/2005/8/layout/default"/>
    <dgm:cxn modelId="{ACCC0683-41F3-4188-9DAB-402B8119C802}" srcId="{006A7C3D-170C-4162-A891-A54644C69314}" destId="{E8BEED99-01A5-444D-9A7F-93D6B45F9BF4}" srcOrd="5" destOrd="0" parTransId="{9E8EBB15-4F32-4AFE-856A-688FC0F8518A}" sibTransId="{EC2E249E-C8AE-435E-8AE3-8B846676A971}"/>
    <dgm:cxn modelId="{56D10F8D-701F-4672-9325-02D4E53434ED}" srcId="{006A7C3D-170C-4162-A891-A54644C69314}" destId="{D6E95E6F-11B9-4B14-9CCF-E0BF670564D6}" srcOrd="8" destOrd="0" parTransId="{27D76BBB-8EA6-4D00-9EDE-EBE4D0D4FC29}" sibTransId="{6DF75819-E25D-4A41-8530-A315B3DA0FD0}"/>
    <dgm:cxn modelId="{8CDCDC9F-60A0-4690-B0EF-6DCCF7AAF9A3}" srcId="{006A7C3D-170C-4162-A891-A54644C69314}" destId="{8F1CFD12-B4DA-41D8-9C4F-176BBF08E5AA}" srcOrd="3" destOrd="0" parTransId="{ED43D7AE-C15F-4B9C-B8A0-A2C8DF2F7D18}" sibTransId="{6B86BEE5-710C-4120-AACA-A6A4BB9D77C2}"/>
    <dgm:cxn modelId="{2F3BFFB9-A562-4FCB-A6B5-D2AB883787DD}" type="presOf" srcId="{E8BEED99-01A5-444D-9A7F-93D6B45F9BF4}" destId="{6F443291-EF05-459B-8FAD-6DEAF6DB0550}" srcOrd="0" destOrd="0" presId="urn:microsoft.com/office/officeart/2005/8/layout/default"/>
    <dgm:cxn modelId="{2A5347BC-8CCC-422C-B6FB-3F761FA06622}" srcId="{006A7C3D-170C-4162-A891-A54644C69314}" destId="{EB11ED40-1BC2-486B-92B0-6605A1A40FB1}" srcOrd="9" destOrd="0" parTransId="{6797E81D-709F-475A-8DA3-F8E02CBE51C4}" sibTransId="{0F111928-75AB-4A95-BBBD-C8A3D1DFDCAE}"/>
    <dgm:cxn modelId="{BAB6E9BD-0FF3-4E55-A941-6FD83912F3AE}" srcId="{006A7C3D-170C-4162-A891-A54644C69314}" destId="{FE6A3635-77B2-4FC4-B5B3-B0994102DF26}" srcOrd="1" destOrd="0" parTransId="{D4C21402-5517-4416-B87E-A0C34770E85C}" sibTransId="{B5D59FEF-F3FC-4BE7-9869-0BE828CACF5F}"/>
    <dgm:cxn modelId="{11C70FD3-C6DC-47DF-8F02-99A43C8498BF}" type="presOf" srcId="{CA97DA4A-C8CE-4744-802C-487643A21B5B}" destId="{3DE34F5D-2615-4473-AFD7-60A9736E59D1}" srcOrd="0" destOrd="0" presId="urn:microsoft.com/office/officeart/2005/8/layout/default"/>
    <dgm:cxn modelId="{50EA06D9-AE0E-4306-9C1E-7135EA7260AF}" srcId="{006A7C3D-170C-4162-A891-A54644C69314}" destId="{209A6A90-062D-4153-87D7-122D9727B45E}" srcOrd="11" destOrd="0" parTransId="{DE508267-6545-4EF0-B570-1FC4CBD9C718}" sibTransId="{D1DFE35A-32B7-428D-BEF6-157055001A67}"/>
    <dgm:cxn modelId="{068A22E0-4EA8-4BEC-A8A3-307CA0BA25F9}" srcId="{006A7C3D-170C-4162-A891-A54644C69314}" destId="{0DE25C81-1764-48B9-AF6D-4D3AF097D927}" srcOrd="2" destOrd="0" parTransId="{AC39D6AA-FFB8-42F0-9583-BA5BC663CA12}" sibTransId="{2E5DD5D7-9FD4-4AA7-A7AA-E20F5AEFBA80}"/>
    <dgm:cxn modelId="{3A8D73E2-C455-44C1-9001-7E30DDA98E71}" type="presOf" srcId="{03CEC628-0599-44E5-9FAD-E5DB2F34D5B1}" destId="{85D39CEB-ED87-4F19-9A55-260FF4985AB5}" srcOrd="0" destOrd="0" presId="urn:microsoft.com/office/officeart/2005/8/layout/default"/>
    <dgm:cxn modelId="{1998C4EB-11D1-4660-865F-D1D9C641A90B}" srcId="{006A7C3D-170C-4162-A891-A54644C69314}" destId="{A5D2B300-764C-4A59-8BF1-B7161C6B3BBE}" srcOrd="4" destOrd="0" parTransId="{F0E896E2-5C4C-4043-A085-D430DA1DCA22}" sibTransId="{520382D5-4ACE-4397-B2CA-F000F7F9AFF5}"/>
    <dgm:cxn modelId="{9E89B0EE-5801-421D-842E-82FEF8411184}" type="presOf" srcId="{F80374A7-D03E-4927-BEFE-299CC116510B}" destId="{2BECD5BC-E9C2-451F-8C86-B86728A9BC3C}" srcOrd="0" destOrd="0" presId="urn:microsoft.com/office/officeart/2005/8/layout/default"/>
    <dgm:cxn modelId="{1CB2DF69-27CF-4467-921E-046F62629DF8}" type="presParOf" srcId="{01F1A01C-0484-436E-BEA9-D0374B05E56F}" destId="{2BECD5BC-E9C2-451F-8C86-B86728A9BC3C}" srcOrd="0" destOrd="0" presId="urn:microsoft.com/office/officeart/2005/8/layout/default"/>
    <dgm:cxn modelId="{22C74E39-347B-412F-B9EE-56392C5FA77C}" type="presParOf" srcId="{01F1A01C-0484-436E-BEA9-D0374B05E56F}" destId="{97E19350-6747-46C3-A20D-1B7AED668D2B}" srcOrd="1" destOrd="0" presId="urn:microsoft.com/office/officeart/2005/8/layout/default"/>
    <dgm:cxn modelId="{E631C560-0A70-41E7-8B6D-4D566364F7B1}" type="presParOf" srcId="{01F1A01C-0484-436E-BEA9-D0374B05E56F}" destId="{EC561933-9D5C-4D4E-9E99-C00FB02334EF}" srcOrd="2" destOrd="0" presId="urn:microsoft.com/office/officeart/2005/8/layout/default"/>
    <dgm:cxn modelId="{1C001771-F49E-4777-B53E-4A575E8F5F17}" type="presParOf" srcId="{01F1A01C-0484-436E-BEA9-D0374B05E56F}" destId="{3CF1B049-DEE5-424B-A3E5-C1862BB0A72A}" srcOrd="3" destOrd="0" presId="urn:microsoft.com/office/officeart/2005/8/layout/default"/>
    <dgm:cxn modelId="{21C52DAF-44DC-4F09-B6E9-9A76DF61DC41}" type="presParOf" srcId="{01F1A01C-0484-436E-BEA9-D0374B05E56F}" destId="{860A228F-7690-4AF9-A455-25BAF698D780}" srcOrd="4" destOrd="0" presId="urn:microsoft.com/office/officeart/2005/8/layout/default"/>
    <dgm:cxn modelId="{A1241F13-EE17-40D5-9562-33AB6CB2F46F}" type="presParOf" srcId="{01F1A01C-0484-436E-BEA9-D0374B05E56F}" destId="{D0196055-F49B-4C1D-AA18-86FDB2F8CF92}" srcOrd="5" destOrd="0" presId="urn:microsoft.com/office/officeart/2005/8/layout/default"/>
    <dgm:cxn modelId="{806CC159-AD1B-4DB2-A411-70C330B5D444}" type="presParOf" srcId="{01F1A01C-0484-436E-BEA9-D0374B05E56F}" destId="{183DF8D5-6244-4E83-ADB5-05AD9A769CAF}" srcOrd="6" destOrd="0" presId="urn:microsoft.com/office/officeart/2005/8/layout/default"/>
    <dgm:cxn modelId="{C519A8A6-25A7-46A8-BB1C-B75E7E1D1CB8}" type="presParOf" srcId="{01F1A01C-0484-436E-BEA9-D0374B05E56F}" destId="{BC07DE95-3172-461C-A92E-3F2A383D11CE}" srcOrd="7" destOrd="0" presId="urn:microsoft.com/office/officeart/2005/8/layout/default"/>
    <dgm:cxn modelId="{6C5DECDD-125D-41D5-9E1D-97AFADAEEE81}" type="presParOf" srcId="{01F1A01C-0484-436E-BEA9-D0374B05E56F}" destId="{44F77C18-0FBF-42C2-8EF1-AB0A34DCDA87}" srcOrd="8" destOrd="0" presId="urn:microsoft.com/office/officeart/2005/8/layout/default"/>
    <dgm:cxn modelId="{06C478B2-354D-4952-B7C9-F0A7E5309FB3}" type="presParOf" srcId="{01F1A01C-0484-436E-BEA9-D0374B05E56F}" destId="{5B71ACBD-2CD5-44F5-872E-68CF2AF1F57D}" srcOrd="9" destOrd="0" presId="urn:microsoft.com/office/officeart/2005/8/layout/default"/>
    <dgm:cxn modelId="{E0E2479C-1887-4FDD-AE32-48670D83B858}" type="presParOf" srcId="{01F1A01C-0484-436E-BEA9-D0374B05E56F}" destId="{6F443291-EF05-459B-8FAD-6DEAF6DB0550}" srcOrd="10" destOrd="0" presId="urn:microsoft.com/office/officeart/2005/8/layout/default"/>
    <dgm:cxn modelId="{48DFFBED-6EE2-4CCA-93A5-04A87EAD1B0E}" type="presParOf" srcId="{01F1A01C-0484-436E-BEA9-D0374B05E56F}" destId="{E7A4544C-9B56-41C3-83B2-09638F960B3F}" srcOrd="11" destOrd="0" presId="urn:microsoft.com/office/officeart/2005/8/layout/default"/>
    <dgm:cxn modelId="{3E470333-E904-4B27-89A8-E1A95FE92CD3}" type="presParOf" srcId="{01F1A01C-0484-436E-BEA9-D0374B05E56F}" destId="{3DE34F5D-2615-4473-AFD7-60A9736E59D1}" srcOrd="12" destOrd="0" presId="urn:microsoft.com/office/officeart/2005/8/layout/default"/>
    <dgm:cxn modelId="{AFEB695A-CA99-4DD0-905E-6A5F5F2D9E72}" type="presParOf" srcId="{01F1A01C-0484-436E-BEA9-D0374B05E56F}" destId="{5F8126EA-ADF6-4D0C-8E11-18044CE08EF7}" srcOrd="13" destOrd="0" presId="urn:microsoft.com/office/officeart/2005/8/layout/default"/>
    <dgm:cxn modelId="{BE0B8E07-871E-4E48-8F84-ED8C2E46E430}" type="presParOf" srcId="{01F1A01C-0484-436E-BEA9-D0374B05E56F}" destId="{E7B57A6B-672E-4368-B16E-A6BA20A498E1}" srcOrd="14" destOrd="0" presId="urn:microsoft.com/office/officeart/2005/8/layout/default"/>
    <dgm:cxn modelId="{B6B5673A-4014-4347-833D-67EBFEFB3455}" type="presParOf" srcId="{01F1A01C-0484-436E-BEA9-D0374B05E56F}" destId="{329B27B2-FA95-49E8-9344-96FA8A2FE1DF}" srcOrd="15" destOrd="0" presId="urn:microsoft.com/office/officeart/2005/8/layout/default"/>
    <dgm:cxn modelId="{55790257-B310-4087-9C46-41A2B771888E}" type="presParOf" srcId="{01F1A01C-0484-436E-BEA9-D0374B05E56F}" destId="{1C29E520-6F09-4A0A-9FC4-DCA758338088}" srcOrd="16" destOrd="0" presId="urn:microsoft.com/office/officeart/2005/8/layout/default"/>
    <dgm:cxn modelId="{4A19F35A-A977-4430-BFC8-55AAA9E29D69}" type="presParOf" srcId="{01F1A01C-0484-436E-BEA9-D0374B05E56F}" destId="{016434AC-85FD-4CDC-BB21-CF898EE7A1CF}" srcOrd="17" destOrd="0" presId="urn:microsoft.com/office/officeart/2005/8/layout/default"/>
    <dgm:cxn modelId="{9E5BF4FA-4B20-40B1-A9D8-3394AB44D1EF}" type="presParOf" srcId="{01F1A01C-0484-436E-BEA9-D0374B05E56F}" destId="{7F5C4603-B4F2-4BF8-A54C-75FF4B055DC2}" srcOrd="18" destOrd="0" presId="urn:microsoft.com/office/officeart/2005/8/layout/default"/>
    <dgm:cxn modelId="{F4CB41F1-4E3D-4730-BFCD-51E53EEC6454}" type="presParOf" srcId="{01F1A01C-0484-436E-BEA9-D0374B05E56F}" destId="{903170F6-A508-49FE-98C4-54638DE44DFC}" srcOrd="19" destOrd="0" presId="urn:microsoft.com/office/officeart/2005/8/layout/default"/>
    <dgm:cxn modelId="{0B628F09-298B-47CC-A27F-BD7A82123E75}" type="presParOf" srcId="{01F1A01C-0484-436E-BEA9-D0374B05E56F}" destId="{85D39CEB-ED87-4F19-9A55-260FF4985AB5}" srcOrd="20" destOrd="0" presId="urn:microsoft.com/office/officeart/2005/8/layout/default"/>
    <dgm:cxn modelId="{1A3CC900-750F-4BD6-B1E5-13F4D2DBFBEC}" type="presParOf" srcId="{01F1A01C-0484-436E-BEA9-D0374B05E56F}" destId="{5D1A6662-8F4E-4266-9E0E-4853979236B5}" srcOrd="21" destOrd="0" presId="urn:microsoft.com/office/officeart/2005/8/layout/default"/>
    <dgm:cxn modelId="{0CC32E55-7488-4030-ADBB-BBD3D2A43B1F}" type="presParOf" srcId="{01F1A01C-0484-436E-BEA9-D0374B05E56F}" destId="{BAF9590D-A095-412B-BAD4-206E8E89984C}"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CD5BC-E9C2-451F-8C86-B86728A9BC3C}">
      <dsp:nvSpPr>
        <dsp:cNvPr id="0" name=""/>
        <dsp:cNvSpPr/>
      </dsp:nvSpPr>
      <dsp:spPr>
        <a:xfrm>
          <a:off x="91128" y="1773471"/>
          <a:ext cx="1708839" cy="11907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1. Requirements Collection</a:t>
          </a:r>
        </a:p>
      </dsp:txBody>
      <dsp:txXfrm>
        <a:off x="91128" y="1773471"/>
        <a:ext cx="1708839" cy="1190773"/>
      </dsp:txXfrm>
    </dsp:sp>
    <dsp:sp modelId="{EC561933-9D5C-4D4E-9E99-C00FB02334EF}">
      <dsp:nvSpPr>
        <dsp:cNvPr id="0" name=""/>
        <dsp:cNvSpPr/>
      </dsp:nvSpPr>
      <dsp:spPr>
        <a:xfrm>
          <a:off x="2105957" y="180365"/>
          <a:ext cx="5407323" cy="76186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0. Customer Ordering Project</a:t>
          </a:r>
        </a:p>
      </dsp:txBody>
      <dsp:txXfrm>
        <a:off x="2105957" y="180365"/>
        <a:ext cx="5407323" cy="761869"/>
      </dsp:txXfrm>
    </dsp:sp>
    <dsp:sp modelId="{860A228F-7690-4AF9-A455-25BAF698D780}">
      <dsp:nvSpPr>
        <dsp:cNvPr id="0" name=""/>
        <dsp:cNvSpPr/>
      </dsp:nvSpPr>
      <dsp:spPr>
        <a:xfrm>
          <a:off x="2318956" y="5002846"/>
          <a:ext cx="1984623" cy="11907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2318956" y="5002846"/>
        <a:ext cx="1984623" cy="1190773"/>
      </dsp:txXfrm>
    </dsp:sp>
    <dsp:sp modelId="{183DF8D5-6244-4E83-ADB5-05AD9A769CAF}">
      <dsp:nvSpPr>
        <dsp:cNvPr id="0" name=""/>
        <dsp:cNvSpPr/>
      </dsp:nvSpPr>
      <dsp:spPr>
        <a:xfrm>
          <a:off x="2394054" y="1773467"/>
          <a:ext cx="1984623" cy="11907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2. Design</a:t>
          </a:r>
        </a:p>
      </dsp:txBody>
      <dsp:txXfrm>
        <a:off x="2394054" y="1773467"/>
        <a:ext cx="1984623" cy="1190773"/>
      </dsp:txXfrm>
    </dsp:sp>
    <dsp:sp modelId="{44F77C18-0FBF-42C2-8EF1-AB0A34DCDA87}">
      <dsp:nvSpPr>
        <dsp:cNvPr id="0" name=""/>
        <dsp:cNvSpPr/>
      </dsp:nvSpPr>
      <dsp:spPr>
        <a:xfrm>
          <a:off x="4496901" y="1773467"/>
          <a:ext cx="1984623" cy="11907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3. User Documentation </a:t>
          </a:r>
        </a:p>
      </dsp:txBody>
      <dsp:txXfrm>
        <a:off x="4496901" y="1773467"/>
        <a:ext cx="1984623" cy="1190773"/>
      </dsp:txXfrm>
    </dsp:sp>
    <dsp:sp modelId="{6F443291-EF05-459B-8FAD-6DEAF6DB0550}">
      <dsp:nvSpPr>
        <dsp:cNvPr id="0" name=""/>
        <dsp:cNvSpPr/>
      </dsp:nvSpPr>
      <dsp:spPr>
        <a:xfrm>
          <a:off x="6825063" y="1773467"/>
          <a:ext cx="1984623" cy="11907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4. Implementation</a:t>
          </a:r>
        </a:p>
      </dsp:txBody>
      <dsp:txXfrm>
        <a:off x="6825063" y="1773467"/>
        <a:ext cx="1984623" cy="1190773"/>
      </dsp:txXfrm>
    </dsp:sp>
    <dsp:sp modelId="{3DE34F5D-2615-4473-AFD7-60A9736E59D1}">
      <dsp:nvSpPr>
        <dsp:cNvPr id="0" name=""/>
        <dsp:cNvSpPr/>
      </dsp:nvSpPr>
      <dsp:spPr>
        <a:xfrm>
          <a:off x="305060" y="3299631"/>
          <a:ext cx="1984623" cy="11907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2.1 Screen Design</a:t>
          </a:r>
        </a:p>
      </dsp:txBody>
      <dsp:txXfrm>
        <a:off x="305060" y="3299631"/>
        <a:ext cx="1984623" cy="1190773"/>
      </dsp:txXfrm>
    </dsp:sp>
    <dsp:sp modelId="{E7B57A6B-672E-4368-B16E-A6BA20A498E1}">
      <dsp:nvSpPr>
        <dsp:cNvPr id="0" name=""/>
        <dsp:cNvSpPr/>
      </dsp:nvSpPr>
      <dsp:spPr>
        <a:xfrm>
          <a:off x="2488145" y="3299631"/>
          <a:ext cx="1984623" cy="11907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2.2 Report Design</a:t>
          </a:r>
        </a:p>
      </dsp:txBody>
      <dsp:txXfrm>
        <a:off x="2488145" y="3299631"/>
        <a:ext cx="1984623" cy="1190773"/>
      </dsp:txXfrm>
    </dsp:sp>
    <dsp:sp modelId="{1C29E520-6F09-4A0A-9FC4-DCA758338088}">
      <dsp:nvSpPr>
        <dsp:cNvPr id="0" name=""/>
        <dsp:cNvSpPr/>
      </dsp:nvSpPr>
      <dsp:spPr>
        <a:xfrm>
          <a:off x="4671231" y="3299631"/>
          <a:ext cx="1984623" cy="11907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2.3 DB Design</a:t>
          </a:r>
        </a:p>
      </dsp:txBody>
      <dsp:txXfrm>
        <a:off x="4671231" y="3299631"/>
        <a:ext cx="1984623" cy="1190773"/>
      </dsp:txXfrm>
    </dsp:sp>
    <dsp:sp modelId="{7F5C4603-B4F2-4BF8-A54C-75FF4B055DC2}">
      <dsp:nvSpPr>
        <dsp:cNvPr id="0" name=""/>
        <dsp:cNvSpPr/>
      </dsp:nvSpPr>
      <dsp:spPr>
        <a:xfrm>
          <a:off x="2284285" y="5029194"/>
          <a:ext cx="1984623" cy="11907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4.1 Programming</a:t>
          </a:r>
        </a:p>
      </dsp:txBody>
      <dsp:txXfrm>
        <a:off x="2284285" y="5029194"/>
        <a:ext cx="1984623" cy="1190773"/>
      </dsp:txXfrm>
    </dsp:sp>
    <dsp:sp modelId="{85D39CEB-ED87-4F19-9A55-260FF4985AB5}">
      <dsp:nvSpPr>
        <dsp:cNvPr id="0" name=""/>
        <dsp:cNvSpPr/>
      </dsp:nvSpPr>
      <dsp:spPr>
        <a:xfrm>
          <a:off x="4716038" y="4927736"/>
          <a:ext cx="1984623" cy="11907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4.2 Testing</a:t>
          </a:r>
        </a:p>
      </dsp:txBody>
      <dsp:txXfrm>
        <a:off x="4716038" y="4927736"/>
        <a:ext cx="1984623" cy="1190773"/>
      </dsp:txXfrm>
    </dsp:sp>
    <dsp:sp modelId="{BAF9590D-A095-412B-BAD4-206E8E89984C}">
      <dsp:nvSpPr>
        <dsp:cNvPr id="0" name=""/>
        <dsp:cNvSpPr/>
      </dsp:nvSpPr>
      <dsp:spPr>
        <a:xfrm>
          <a:off x="7008695" y="4873341"/>
          <a:ext cx="1984623" cy="11907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4.3 Installation</a:t>
          </a:r>
        </a:p>
      </dsp:txBody>
      <dsp:txXfrm>
        <a:off x="7008695" y="4873341"/>
        <a:ext cx="1984623" cy="119077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53AC1E4-3E26-764B-8D47-3371CC34BD1E}" type="datetime1">
              <a:rPr lang="en-GB" smtClean="0"/>
              <a:pPr/>
              <a:t>29/08/2022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919DB6-1704-6E40-971B-4330ECC7BE35}" type="slidenum">
              <a:rPr lang="en-US" smtClean="0"/>
              <a:pPr/>
              <a:t>‹#›</a:t>
            </a:fld>
            <a:endParaRPr lang="en-US"/>
          </a:p>
        </p:txBody>
      </p:sp>
    </p:spTree>
    <p:extLst>
      <p:ext uri="{BB962C8B-B14F-4D97-AF65-F5344CB8AC3E}">
        <p14:creationId xmlns:p14="http://schemas.microsoft.com/office/powerpoint/2010/main" val="3834078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615825-841A-D54A-BCCA-E3FD48E707F2}" type="datetime1">
              <a:rPr lang="en-GB" smtClean="0"/>
              <a:pPr/>
              <a:t>29/08/2022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283329-B659-BC45-A198-2D5B21D9F046}" type="slidenum">
              <a:rPr lang="en-US" smtClean="0"/>
              <a:pPr/>
              <a:t>‹#›</a:t>
            </a:fld>
            <a:endParaRPr lang="en-US"/>
          </a:p>
        </p:txBody>
      </p:sp>
    </p:spTree>
    <p:extLst>
      <p:ext uri="{BB962C8B-B14F-4D97-AF65-F5344CB8AC3E}">
        <p14:creationId xmlns:p14="http://schemas.microsoft.com/office/powerpoint/2010/main" val="315496404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283329-B659-BC45-A198-2D5B21D9F046}" type="slidenum">
              <a:rPr lang="en-US" smtClean="0"/>
              <a:pPr/>
              <a:t>1</a:t>
            </a:fld>
            <a:endParaRPr lang="en-US"/>
          </a:p>
        </p:txBody>
      </p:sp>
    </p:spTree>
    <p:extLst>
      <p:ext uri="{BB962C8B-B14F-4D97-AF65-F5344CB8AC3E}">
        <p14:creationId xmlns:p14="http://schemas.microsoft.com/office/powerpoint/2010/main" val="874331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283329-B659-BC45-A198-2D5B21D9F046}" type="slidenum">
              <a:rPr lang="en-US" smtClean="0"/>
              <a:pPr/>
              <a:t>3</a:t>
            </a:fld>
            <a:endParaRPr lang="en-US"/>
          </a:p>
        </p:txBody>
      </p:sp>
    </p:spTree>
    <p:extLst>
      <p:ext uri="{BB962C8B-B14F-4D97-AF65-F5344CB8AC3E}">
        <p14:creationId xmlns:p14="http://schemas.microsoft.com/office/powerpoint/2010/main" val="1938981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BC602-9E91-4119-9460-017C3716A094}" type="slidenum">
              <a:rPr lang="en-US" smtClean="0"/>
              <a:t>17</a:t>
            </a:fld>
            <a:endParaRPr lang="en-US"/>
          </a:p>
        </p:txBody>
      </p:sp>
    </p:spTree>
    <p:extLst>
      <p:ext uri="{BB962C8B-B14F-4D97-AF65-F5344CB8AC3E}">
        <p14:creationId xmlns:p14="http://schemas.microsoft.com/office/powerpoint/2010/main" val="649723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BC602-9E91-4119-9460-017C3716A094}" type="slidenum">
              <a:rPr lang="en-US" smtClean="0"/>
              <a:t>34</a:t>
            </a:fld>
            <a:endParaRPr lang="en-US"/>
          </a:p>
        </p:txBody>
      </p:sp>
    </p:spTree>
    <p:extLst>
      <p:ext uri="{BB962C8B-B14F-4D97-AF65-F5344CB8AC3E}">
        <p14:creationId xmlns:p14="http://schemas.microsoft.com/office/powerpoint/2010/main" val="2329541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sz="4000"/>
            </a:lvl1p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8/29/2022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3991243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8/29/2022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2609258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8/29/2022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3812828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53457"/>
            <a:ext cx="8229600" cy="1143000"/>
          </a:xfrm>
          <a:prstGeom prst="rect">
            <a:avLst/>
          </a:prstGeom>
        </p:spPr>
        <p:txBody>
          <a:bodyPr/>
          <a:lstStyle>
            <a:lvl1pPr>
              <a:defRPr sz="4000">
                <a:solidFill>
                  <a:schemeClr val="bg1"/>
                </a:solidFill>
              </a:defRPr>
            </a:lvl1pPr>
          </a:lstStyle>
          <a:p>
            <a:r>
              <a:rPr lang="en-GB" dirty="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marL="342900" indent="-342900">
              <a:buFont typeface="Arial" panose="020B0604020202020204" pitchFamily="34" charset="0"/>
              <a:buChar char="•"/>
              <a:defRPr>
                <a:solidFill>
                  <a:schemeClr val="tx1"/>
                </a:solidFill>
              </a:defRPr>
            </a:lvl1pPr>
            <a:lvl2pPr marL="742950" indent="-285750">
              <a:buFont typeface="Arial" panose="020B0604020202020204" pitchFamily="34" charset="0"/>
              <a:buChar char="•"/>
              <a:defRPr>
                <a:solidFill>
                  <a:schemeClr val="tx1"/>
                </a:solidFill>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8/29/2022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2157032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8/29/2022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475861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8/29/2022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4079340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8/29/2022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432573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8/29/2022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225984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8/29/2022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186987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8/29/2022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186464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8/29/2022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249341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431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4" name="Rectangle 3"/>
          <p:cNvSpPr>
            <a:spLocks noGrp="1" noChangeArrowheads="1"/>
          </p:cNvSpPr>
          <p:nvPr>
            <p:ph type="subTitle" idx="1"/>
          </p:nvPr>
        </p:nvSpPr>
        <p:spPr>
          <a:xfrm>
            <a:off x="605761" y="4425950"/>
            <a:ext cx="7501919" cy="649288"/>
          </a:xfrm>
        </p:spPr>
        <p:txBody>
          <a:bodyPr/>
          <a:lstStyle/>
          <a:p>
            <a:pPr algn="l">
              <a:spcBef>
                <a:spcPct val="0"/>
              </a:spcBef>
            </a:pPr>
            <a:r>
              <a:rPr lang="en-US" sz="4000" dirty="0">
                <a:solidFill>
                  <a:schemeClr val="bg1"/>
                </a:solidFill>
                <a:latin typeface="Baskerville Old Face" panose="02020602080505020303" pitchFamily="18" charset="0"/>
                <a:ea typeface="+mj-ea"/>
                <a:cs typeface="+mj-cs"/>
              </a:rPr>
              <a:t>Lecture 3 : Project management </a:t>
            </a:r>
          </a:p>
        </p:txBody>
      </p:sp>
      <p:sp>
        <p:nvSpPr>
          <p:cNvPr id="4" name="Rectangle 2"/>
          <p:cNvSpPr txBox="1">
            <a:spLocks noChangeArrowheads="1"/>
          </p:cNvSpPr>
          <p:nvPr/>
        </p:nvSpPr>
        <p:spPr>
          <a:xfrm>
            <a:off x="3714721" y="1155064"/>
            <a:ext cx="4392959" cy="792163"/>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latin typeface="Baskerville Old Face" panose="02020602080505020303" pitchFamily="18" charset="0"/>
              </a:rPr>
              <a:t>CSI342</a:t>
            </a:r>
            <a:r>
              <a:rPr lang="en-US" sz="4400" dirty="0">
                <a:latin typeface="Baskerville Old Face" panose="02020602080505020303" pitchFamily="18" charset="0"/>
              </a:rPr>
              <a:t> </a:t>
            </a:r>
            <a:r>
              <a:rPr lang="en-US" dirty="0">
                <a:latin typeface="Baskerville Old Face" panose="02020602080505020303" pitchFamily="18" charset="0"/>
              </a:rPr>
              <a:t>	</a:t>
            </a:r>
            <a:br>
              <a:rPr lang="en-US" sz="3600" dirty="0">
                <a:latin typeface="Baskerville Old Face" panose="02020602080505020303" pitchFamily="18" charset="0"/>
              </a:rPr>
            </a:br>
            <a:r>
              <a:rPr lang="en-US" sz="3600" dirty="0">
                <a:latin typeface="Baskerville Old Face" panose="02020602080505020303" pitchFamily="18" charset="0"/>
              </a:rPr>
              <a:t>Systems and Design</a:t>
            </a:r>
          </a:p>
        </p:txBody>
      </p:sp>
    </p:spTree>
    <p:extLst>
      <p:ext uri="{BB962C8B-B14F-4D97-AF65-F5344CB8AC3E}">
        <p14:creationId xmlns:p14="http://schemas.microsoft.com/office/powerpoint/2010/main" val="202969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768" y="253457"/>
            <a:ext cx="7708232" cy="1143000"/>
          </a:xfrm>
        </p:spPr>
        <p:txBody>
          <a:bodyPr/>
          <a:lstStyle/>
          <a:p>
            <a:r>
              <a:rPr lang="en-US" dirty="0"/>
              <a:t>Project managers responsibilities</a:t>
            </a:r>
          </a:p>
        </p:txBody>
      </p:sp>
      <p:sp>
        <p:nvSpPr>
          <p:cNvPr id="3" name="Content Placeholder 2"/>
          <p:cNvSpPr>
            <a:spLocks noGrp="1"/>
          </p:cNvSpPr>
          <p:nvPr>
            <p:ph idx="1"/>
          </p:nvPr>
        </p:nvSpPr>
        <p:spPr/>
        <p:txBody>
          <a:bodyPr>
            <a:normAutofit fontScale="55000" lnSpcReduction="20000"/>
          </a:bodyPr>
          <a:lstStyle/>
          <a:p>
            <a:pPr algn="just"/>
            <a:r>
              <a:rPr lang="en-US" sz="4600" b="1" dirty="0"/>
              <a:t>Project monitoring and reviews </a:t>
            </a:r>
            <a:r>
              <a:rPr lang="en-US" sz="4600" dirty="0"/>
              <a:t>– Monitoring is a continuing project activity. The manager keeps track of the progress of the project and compare actual and planned progress and costs. Formal project management reviews are usually established to ensure the overall progress and technical development align with the goals of the organization paying for the software.</a:t>
            </a:r>
          </a:p>
          <a:p>
            <a:pPr algn="just"/>
            <a:r>
              <a:rPr lang="en-US" sz="4600" b="1" dirty="0"/>
              <a:t>Personnel selection </a:t>
            </a:r>
            <a:r>
              <a:rPr lang="en-US" sz="4600" dirty="0"/>
              <a:t>– managers have to select qualified and skilled people to work on projects</a:t>
            </a:r>
          </a:p>
          <a:p>
            <a:pPr algn="just"/>
            <a:r>
              <a:rPr lang="en-US" sz="4600" b="1" dirty="0"/>
              <a:t>Report writing </a:t>
            </a:r>
            <a:r>
              <a:rPr lang="en-US" sz="4600" dirty="0"/>
              <a:t>– managers are usually responsible for reporting on the project to both the  client and contractor organization</a:t>
            </a:r>
            <a:r>
              <a:rPr lang="en-US" dirty="0"/>
              <a:t>.</a:t>
            </a:r>
          </a:p>
        </p:txBody>
      </p:sp>
    </p:spTree>
    <p:extLst>
      <p:ext uri="{BB962C8B-B14F-4D97-AF65-F5344CB8AC3E}">
        <p14:creationId xmlns:p14="http://schemas.microsoft.com/office/powerpoint/2010/main" val="4094135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 of Project Plan</a:t>
            </a:r>
          </a:p>
        </p:txBody>
      </p:sp>
      <p:sp>
        <p:nvSpPr>
          <p:cNvPr id="3" name="Content Placeholder 2"/>
          <p:cNvSpPr>
            <a:spLocks noGrp="1"/>
          </p:cNvSpPr>
          <p:nvPr>
            <p:ph idx="1"/>
          </p:nvPr>
        </p:nvSpPr>
        <p:spPr/>
        <p:txBody>
          <a:bodyPr>
            <a:normAutofit fontScale="77500" lnSpcReduction="20000"/>
          </a:bodyPr>
          <a:lstStyle/>
          <a:p>
            <a:pPr algn="just"/>
            <a:r>
              <a:rPr lang="en-US" dirty="0"/>
              <a:t>A project plan sets out the resources available to the project, the work breakdown, and a schedule for carrying out the work</a:t>
            </a:r>
          </a:p>
          <a:p>
            <a:pPr algn="just"/>
            <a:r>
              <a:rPr lang="en-US" dirty="0"/>
              <a:t>Most </a:t>
            </a:r>
            <a:r>
              <a:rPr lang="en-US" b="1" dirty="0"/>
              <a:t>project plan documents </a:t>
            </a:r>
            <a:r>
              <a:rPr lang="en-US" dirty="0"/>
              <a:t>would include:</a:t>
            </a:r>
          </a:p>
          <a:p>
            <a:pPr marL="514350" indent="-514350" algn="just">
              <a:buAutoNum type="arabicParenR"/>
            </a:pPr>
            <a:r>
              <a:rPr lang="en-US" dirty="0"/>
              <a:t>Introduction: brief description of objectives of the project and sets out the constraints (</a:t>
            </a:r>
            <a:r>
              <a:rPr lang="en-US" dirty="0" err="1"/>
              <a:t>eg</a:t>
            </a:r>
            <a:r>
              <a:rPr lang="en-US" dirty="0"/>
              <a:t> budget, time) that affect the project management</a:t>
            </a:r>
          </a:p>
          <a:p>
            <a:pPr marL="514350" indent="-514350" algn="just">
              <a:buAutoNum type="arabicParenR"/>
            </a:pPr>
            <a:r>
              <a:rPr lang="en-US" dirty="0"/>
              <a:t>Project organization : the way in which the development team is organized, the people involved and their roles in the team</a:t>
            </a:r>
          </a:p>
          <a:p>
            <a:pPr marL="514350" indent="-514350" algn="just">
              <a:buAutoNum type="arabicParenR"/>
            </a:pPr>
            <a:r>
              <a:rPr lang="en-US" dirty="0"/>
              <a:t>Risk analysis : describes possible project risks, the likelihood of these risks and the risk reduction strategies proposed</a:t>
            </a:r>
          </a:p>
        </p:txBody>
      </p:sp>
    </p:spTree>
    <p:extLst>
      <p:ext uri="{BB962C8B-B14F-4D97-AF65-F5344CB8AC3E}">
        <p14:creationId xmlns:p14="http://schemas.microsoft.com/office/powerpoint/2010/main" val="3952761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Details of a project plan</a:t>
            </a:r>
          </a:p>
        </p:txBody>
      </p:sp>
      <p:sp>
        <p:nvSpPr>
          <p:cNvPr id="3" name="Content Placeholder 2"/>
          <p:cNvSpPr>
            <a:spLocks noGrp="1"/>
          </p:cNvSpPr>
          <p:nvPr>
            <p:ph idx="1"/>
          </p:nvPr>
        </p:nvSpPr>
        <p:spPr/>
        <p:txBody>
          <a:bodyPr>
            <a:normAutofit fontScale="62500" lnSpcReduction="20000"/>
          </a:bodyPr>
          <a:lstStyle/>
          <a:p>
            <a:pPr marL="0" indent="0" algn="just">
              <a:buNone/>
            </a:pPr>
            <a:r>
              <a:rPr lang="en-US" dirty="0"/>
              <a:t>4)	</a:t>
            </a:r>
            <a:r>
              <a:rPr lang="en-US" sz="4000" dirty="0"/>
              <a:t>Hardware and software resource requirements : 	specifies the 	hardware and support software required to 	carry out the 	development. If hardware has to be bought, 	cost estimates 	and delivery schedule are included</a:t>
            </a:r>
          </a:p>
          <a:p>
            <a:pPr marL="0" indent="0" algn="just">
              <a:buNone/>
            </a:pPr>
            <a:r>
              <a:rPr lang="en-US" sz="4000" dirty="0"/>
              <a:t>5)	Work breakdown : sets out the break down into activities and 	identifies the milestones and deliverables associated with each 	activity</a:t>
            </a:r>
          </a:p>
          <a:p>
            <a:pPr marL="0" indent="0" algn="just">
              <a:buNone/>
            </a:pPr>
            <a:r>
              <a:rPr lang="en-US" sz="4000" dirty="0"/>
              <a:t>6)	Project schedule : shows the dependencies between activities, 	the estimated time to reach each milestone and the allocation 	of people to activities</a:t>
            </a:r>
          </a:p>
          <a:p>
            <a:pPr marL="0" indent="0" algn="just">
              <a:buNone/>
            </a:pPr>
            <a:r>
              <a:rPr lang="en-US" sz="4000" dirty="0"/>
              <a:t>7)	Monitoring and reporting mechanism : defines management 	report to be produced, when expected  and the project 	monitoring mechanism used</a:t>
            </a:r>
          </a:p>
          <a:p>
            <a:endParaRPr lang="en-ZA" sz="4000" dirty="0"/>
          </a:p>
        </p:txBody>
      </p:sp>
    </p:spTree>
    <p:extLst>
      <p:ext uri="{BB962C8B-B14F-4D97-AF65-F5344CB8AC3E}">
        <p14:creationId xmlns:p14="http://schemas.microsoft.com/office/powerpoint/2010/main" val="67394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3457"/>
            <a:ext cx="8229600" cy="1143000"/>
          </a:xfrm>
        </p:spPr>
        <p:txBody>
          <a:bodyPr>
            <a:normAutofit/>
          </a:bodyPr>
          <a:lstStyle/>
          <a:p>
            <a:r>
              <a:rPr lang="en-US" dirty="0"/>
              <a:t>Project Planning &amp; Scheduling</a:t>
            </a:r>
          </a:p>
        </p:txBody>
      </p:sp>
      <p:sp>
        <p:nvSpPr>
          <p:cNvPr id="3" name="Content Placeholder 2"/>
          <p:cNvSpPr>
            <a:spLocks noGrp="1"/>
          </p:cNvSpPr>
          <p:nvPr>
            <p:ph idx="1"/>
          </p:nvPr>
        </p:nvSpPr>
        <p:spPr/>
        <p:txBody>
          <a:bodyPr>
            <a:normAutofit fontScale="77500" lnSpcReduction="20000"/>
          </a:bodyPr>
          <a:lstStyle/>
          <a:p>
            <a:pPr algn="just"/>
            <a:r>
              <a:rPr lang="en-US" dirty="0"/>
              <a:t>Identifying and Selecting System Development Projects: This process can be performed by  </a:t>
            </a:r>
          </a:p>
          <a:p>
            <a:pPr algn="just">
              <a:buFont typeface="Wingdings" pitchFamily="2" charset="2"/>
              <a:buChar char="ü"/>
            </a:pPr>
            <a:r>
              <a:rPr lang="en-US" dirty="0"/>
              <a:t> member of top management – Projects identified by top management often have a strategic organizational focus</a:t>
            </a:r>
          </a:p>
          <a:p>
            <a:pPr algn="just">
              <a:buFont typeface="Wingdings" pitchFamily="2" charset="2"/>
              <a:buChar char="ü"/>
            </a:pPr>
            <a:r>
              <a:rPr lang="en-US" dirty="0"/>
              <a:t>Steering committee -  projects identified by a steering committee reflect the diversity of the committee members, hence such projects have cross functional focus</a:t>
            </a:r>
          </a:p>
          <a:p>
            <a:pPr algn="just">
              <a:buFont typeface="Wingdings" pitchFamily="2" charset="2"/>
              <a:buChar char="ü"/>
            </a:pPr>
            <a:r>
              <a:rPr lang="en-US" dirty="0"/>
              <a:t>User department – Projects identified by a user department  often have a narrow tactical focus</a:t>
            </a:r>
          </a:p>
          <a:p>
            <a:pPr algn="just">
              <a:buFont typeface="Wingdings" pitchFamily="2" charset="2"/>
              <a:buChar char="ü"/>
            </a:pPr>
            <a:r>
              <a:rPr lang="en-US" dirty="0"/>
              <a:t>Development group or senior IS manager  -  often this is the case  with  which existing hardware and systems will integrate</a:t>
            </a:r>
          </a:p>
        </p:txBody>
      </p:sp>
    </p:spTree>
    <p:extLst>
      <p:ext uri="{BB962C8B-B14F-4D97-AF65-F5344CB8AC3E}">
        <p14:creationId xmlns:p14="http://schemas.microsoft.com/office/powerpoint/2010/main" val="2874040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053" y="304800"/>
            <a:ext cx="8229600" cy="1143000"/>
          </a:xfrm>
        </p:spPr>
        <p:txBody>
          <a:bodyPr>
            <a:normAutofit/>
          </a:bodyPr>
          <a:lstStyle/>
          <a:p>
            <a:r>
              <a:rPr lang="en-US" dirty="0"/>
              <a:t>Skills Required in a Project Manager</a:t>
            </a:r>
          </a:p>
        </p:txBody>
      </p:sp>
      <p:sp>
        <p:nvSpPr>
          <p:cNvPr id="3" name="Content Placeholder 2"/>
          <p:cNvSpPr>
            <a:spLocks noGrp="1"/>
          </p:cNvSpPr>
          <p:nvPr>
            <p:ph idx="1"/>
          </p:nvPr>
        </p:nvSpPr>
        <p:spPr>
          <a:xfrm>
            <a:off x="457200" y="1600200"/>
            <a:ext cx="8229600" cy="4953000"/>
          </a:xfrm>
        </p:spPr>
        <p:txBody>
          <a:bodyPr>
            <a:noAutofit/>
          </a:bodyPr>
          <a:lstStyle/>
          <a:p>
            <a:pPr algn="just"/>
            <a:r>
              <a:rPr lang="en-US" sz="2400" b="1" dirty="0"/>
              <a:t>Leadership</a:t>
            </a:r>
            <a:r>
              <a:rPr lang="en-US" sz="2400" dirty="0"/>
              <a:t> – influencing other team members towards attaining a common goal</a:t>
            </a:r>
          </a:p>
          <a:p>
            <a:pPr algn="just"/>
            <a:r>
              <a:rPr lang="en-US" sz="2400" b="1" dirty="0"/>
              <a:t>People </a:t>
            </a:r>
            <a:r>
              <a:rPr lang="en-US" sz="2400" b="1" dirty="0" err="1"/>
              <a:t>mgt</a:t>
            </a:r>
            <a:r>
              <a:rPr lang="en-US" sz="2400" b="1" dirty="0"/>
              <a:t> </a:t>
            </a:r>
            <a:r>
              <a:rPr lang="en-US" sz="2400" dirty="0"/>
              <a:t>– managing team for effective team performance</a:t>
            </a:r>
          </a:p>
          <a:p>
            <a:pPr algn="just"/>
            <a:r>
              <a:rPr lang="en-US" sz="2400" b="1" dirty="0"/>
              <a:t>Effective communication </a:t>
            </a:r>
            <a:r>
              <a:rPr lang="en-US" sz="2400" dirty="0"/>
              <a:t>– with management, users &amp; team</a:t>
            </a:r>
          </a:p>
          <a:p>
            <a:pPr algn="just"/>
            <a:r>
              <a:rPr lang="en-US" sz="2400" b="1" dirty="0"/>
              <a:t>Negotiation</a:t>
            </a:r>
            <a:r>
              <a:rPr lang="en-US" sz="2400" dirty="0"/>
              <a:t> – with customers, project team, management</a:t>
            </a:r>
          </a:p>
          <a:p>
            <a:pPr algn="just"/>
            <a:r>
              <a:rPr lang="en-US" sz="2400" b="1" dirty="0"/>
              <a:t>Conflict management </a:t>
            </a:r>
            <a:r>
              <a:rPr lang="en-US" sz="2400" dirty="0"/>
              <a:t>– smoothing out personality differences </a:t>
            </a:r>
          </a:p>
          <a:p>
            <a:pPr algn="just"/>
            <a:r>
              <a:rPr lang="en-US" sz="2400" b="1" dirty="0"/>
              <a:t>Planning</a:t>
            </a:r>
            <a:r>
              <a:rPr lang="en-US" sz="2400" dirty="0"/>
              <a:t> –defining and sequencing activities </a:t>
            </a:r>
          </a:p>
          <a:p>
            <a:pPr algn="just"/>
            <a:r>
              <a:rPr lang="en-US" sz="2400" b="1" dirty="0"/>
              <a:t>Estimating</a:t>
            </a:r>
            <a:r>
              <a:rPr lang="en-US" sz="2400" dirty="0"/>
              <a:t> –time and cost of activities and whole project</a:t>
            </a:r>
          </a:p>
          <a:p>
            <a:pPr algn="just"/>
            <a:r>
              <a:rPr lang="en-US" sz="2400" b="1" dirty="0"/>
              <a:t>Problem solving </a:t>
            </a:r>
            <a:r>
              <a:rPr lang="en-US" sz="2400" dirty="0"/>
              <a:t>-designing solutions to problems</a:t>
            </a:r>
          </a:p>
          <a:p>
            <a:pPr algn="just"/>
            <a:r>
              <a:rPr lang="en-US" sz="2400" b="1" dirty="0"/>
              <a:t>Time management</a:t>
            </a:r>
            <a:r>
              <a:rPr lang="en-US" sz="2400" dirty="0"/>
              <a:t> –monitoring progress</a:t>
            </a:r>
          </a:p>
          <a:p>
            <a:pPr algn="just"/>
            <a:r>
              <a:rPr lang="en-US" sz="2400" b="1" dirty="0"/>
              <a:t>Creative thinking </a:t>
            </a:r>
            <a:r>
              <a:rPr lang="en-US" sz="2400" dirty="0"/>
              <a:t>–coming up with new ideas or concepts</a:t>
            </a:r>
          </a:p>
        </p:txBody>
      </p:sp>
    </p:spTree>
    <p:extLst>
      <p:ext uri="{BB962C8B-B14F-4D97-AF65-F5344CB8AC3E}">
        <p14:creationId xmlns:p14="http://schemas.microsoft.com/office/powerpoint/2010/main" val="2008807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53457"/>
            <a:ext cx="8229600" cy="1143000"/>
          </a:xfrm>
        </p:spPr>
        <p:txBody>
          <a:bodyPr/>
          <a:lstStyle/>
          <a:p>
            <a:r>
              <a:rPr lang="en-US" dirty="0"/>
              <a:t>Project Management Process</a:t>
            </a:r>
          </a:p>
        </p:txBody>
      </p:sp>
      <p:sp>
        <p:nvSpPr>
          <p:cNvPr id="3" name="Content Placeholder 2"/>
          <p:cNvSpPr>
            <a:spLocks noGrp="1"/>
          </p:cNvSpPr>
          <p:nvPr>
            <p:ph idx="1"/>
          </p:nvPr>
        </p:nvSpPr>
        <p:spPr/>
        <p:txBody>
          <a:bodyPr>
            <a:normAutofit fontScale="85000" lnSpcReduction="10000"/>
          </a:bodyPr>
          <a:lstStyle/>
          <a:p>
            <a:pPr marL="0" indent="0" algn="just">
              <a:buNone/>
            </a:pPr>
            <a:r>
              <a:rPr lang="en-US" sz="4600" dirty="0"/>
              <a:t>Project Management Has 4 phases: </a:t>
            </a:r>
          </a:p>
          <a:p>
            <a:pPr algn="just"/>
            <a:r>
              <a:rPr lang="en-US" b="1" dirty="0"/>
              <a:t>Project </a:t>
            </a:r>
            <a:r>
              <a:rPr lang="en-US" b="1" i="1" dirty="0"/>
              <a:t>initiation </a:t>
            </a:r>
            <a:r>
              <a:rPr lang="en-US" i="1" dirty="0"/>
              <a:t>- </a:t>
            </a:r>
            <a:r>
              <a:rPr lang="en-US" dirty="0"/>
              <a:t>Realization of a business need</a:t>
            </a:r>
          </a:p>
          <a:p>
            <a:pPr algn="just"/>
            <a:r>
              <a:rPr lang="en-US" b="1" dirty="0"/>
              <a:t>Project </a:t>
            </a:r>
            <a:r>
              <a:rPr lang="en-US" b="1" i="1" dirty="0"/>
              <a:t>planning </a:t>
            </a:r>
            <a:r>
              <a:rPr lang="en-US" i="1" dirty="0"/>
              <a:t>- </a:t>
            </a:r>
            <a:r>
              <a:rPr lang="en-US" dirty="0"/>
              <a:t>Detailed plans of how to carry out project work</a:t>
            </a:r>
          </a:p>
          <a:p>
            <a:pPr algn="just"/>
            <a:r>
              <a:rPr lang="en-US" b="1" dirty="0"/>
              <a:t>Project </a:t>
            </a:r>
            <a:r>
              <a:rPr lang="en-US" b="1" i="1" dirty="0"/>
              <a:t>execution </a:t>
            </a:r>
            <a:r>
              <a:rPr lang="en-US" b="1" dirty="0"/>
              <a:t>and control </a:t>
            </a:r>
            <a:r>
              <a:rPr lang="en-US" dirty="0"/>
              <a:t>- Doing the work to deliver the product; ensuring the project stays on track</a:t>
            </a:r>
          </a:p>
          <a:p>
            <a:pPr marL="0" indent="0" algn="just">
              <a:buNone/>
            </a:pPr>
            <a:r>
              <a:rPr lang="en-US" dirty="0"/>
              <a:t>    and taking corrective measure to ensure it stays so</a:t>
            </a:r>
          </a:p>
          <a:p>
            <a:pPr algn="just"/>
            <a:r>
              <a:rPr lang="en-US" b="1" dirty="0"/>
              <a:t>Project closure </a:t>
            </a:r>
            <a:r>
              <a:rPr lang="en-US" dirty="0"/>
              <a:t>- Formal acceptance of the deliverables</a:t>
            </a:r>
          </a:p>
          <a:p>
            <a:pPr marL="0" indent="0" algn="just">
              <a:buNone/>
            </a:pPr>
            <a:r>
              <a:rPr lang="en-US" dirty="0"/>
              <a:t>     Releasing all resources that were used in the project</a:t>
            </a:r>
          </a:p>
          <a:p>
            <a:pPr algn="just"/>
            <a:endParaRPr lang="en-US" dirty="0"/>
          </a:p>
        </p:txBody>
      </p:sp>
    </p:spTree>
    <p:extLst>
      <p:ext uri="{BB962C8B-B14F-4D97-AF65-F5344CB8AC3E}">
        <p14:creationId xmlns:p14="http://schemas.microsoft.com/office/powerpoint/2010/main" val="270557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Project Initiation</a:t>
            </a:r>
            <a:br>
              <a:rPr lang="en-US" dirty="0"/>
            </a:br>
            <a:endParaRPr lang="en-US" dirty="0"/>
          </a:p>
        </p:txBody>
      </p:sp>
      <p:sp>
        <p:nvSpPr>
          <p:cNvPr id="3" name="Content Placeholder 2"/>
          <p:cNvSpPr>
            <a:spLocks noGrp="1"/>
          </p:cNvSpPr>
          <p:nvPr>
            <p:ph idx="1"/>
          </p:nvPr>
        </p:nvSpPr>
        <p:spPr>
          <a:xfrm>
            <a:off x="457200" y="1380124"/>
            <a:ext cx="8229600" cy="4525963"/>
          </a:xfrm>
        </p:spPr>
        <p:txBody>
          <a:bodyPr>
            <a:normAutofit fontScale="92500"/>
          </a:bodyPr>
          <a:lstStyle/>
          <a:p>
            <a:r>
              <a:rPr lang="en-US" dirty="0" err="1"/>
              <a:t>i</a:t>
            </a:r>
            <a:r>
              <a:rPr lang="en-US" dirty="0"/>
              <a:t>.	What is the problem?</a:t>
            </a:r>
          </a:p>
          <a:p>
            <a:pPr marL="0" indent="0">
              <a:buNone/>
            </a:pPr>
            <a:r>
              <a:rPr lang="en-US" dirty="0"/>
              <a:t>-	Identify the problem that needs to be solved</a:t>
            </a:r>
          </a:p>
          <a:p>
            <a:r>
              <a:rPr lang="en-US" dirty="0"/>
              <a:t>ii.	What are the available resources</a:t>
            </a:r>
          </a:p>
          <a:p>
            <a:pPr marL="0" indent="0">
              <a:buNone/>
            </a:pPr>
            <a:r>
              <a:rPr lang="en-US" dirty="0"/>
              <a:t>-	Include staff time, appropriate tools, and 	capital</a:t>
            </a:r>
          </a:p>
          <a:p>
            <a:r>
              <a:rPr lang="en-US" dirty="0"/>
              <a:t>iii.	What are the project’s risks?</a:t>
            </a:r>
          </a:p>
          <a:p>
            <a:pPr marL="0" indent="0">
              <a:buNone/>
            </a:pPr>
            <a:r>
              <a:rPr lang="en-US" dirty="0"/>
              <a:t>	-Often recorded as part of the feasibility study</a:t>
            </a:r>
          </a:p>
          <a:p>
            <a:r>
              <a:rPr lang="en-US" dirty="0"/>
              <a:t>iv.	Establish PM environment and project 	workbook</a:t>
            </a:r>
          </a:p>
        </p:txBody>
      </p:sp>
    </p:spTree>
    <p:extLst>
      <p:ext uri="{BB962C8B-B14F-4D97-AF65-F5344CB8AC3E}">
        <p14:creationId xmlns:p14="http://schemas.microsoft.com/office/powerpoint/2010/main" val="2606600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0"/>
            <a:ext cx="99822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0076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Project Planning </a:t>
            </a:r>
            <a:br>
              <a:rPr lang="en-US" dirty="0"/>
            </a:br>
            <a:endParaRPr lang="en-US" dirty="0"/>
          </a:p>
        </p:txBody>
      </p:sp>
      <p:sp>
        <p:nvSpPr>
          <p:cNvPr id="3" name="Content Placeholder 2"/>
          <p:cNvSpPr>
            <a:spLocks noGrp="1"/>
          </p:cNvSpPr>
          <p:nvPr>
            <p:ph idx="1"/>
          </p:nvPr>
        </p:nvSpPr>
        <p:spPr>
          <a:xfrm>
            <a:off x="457200" y="1536032"/>
            <a:ext cx="8414084" cy="5068511"/>
          </a:xfrm>
        </p:spPr>
        <p:txBody>
          <a:bodyPr>
            <a:normAutofit fontScale="47500" lnSpcReduction="20000"/>
          </a:bodyPr>
          <a:lstStyle/>
          <a:p>
            <a:endParaRPr lang="en-US" dirty="0"/>
          </a:p>
          <a:p>
            <a:pPr algn="just"/>
            <a:r>
              <a:rPr lang="en-US" sz="5900" dirty="0"/>
              <a:t>Has an effect on the project outcome</a:t>
            </a:r>
          </a:p>
          <a:p>
            <a:pPr algn="just"/>
            <a:r>
              <a:rPr lang="en-US" sz="5900" dirty="0"/>
              <a:t>Involves defining clear discreet activities and the work needed to complete each activity</a:t>
            </a:r>
          </a:p>
          <a:p>
            <a:pPr algn="just"/>
            <a:r>
              <a:rPr lang="en-US" sz="5900" dirty="0"/>
              <a:t>Requires assumptions about availability of resources</a:t>
            </a:r>
          </a:p>
          <a:p>
            <a:pPr algn="just"/>
            <a:r>
              <a:rPr lang="en-US" sz="5900" dirty="0"/>
              <a:t>Helps avoid unpleasant surprises during the project</a:t>
            </a:r>
          </a:p>
          <a:p>
            <a:pPr algn="just"/>
            <a:r>
              <a:rPr lang="en-US" sz="5900" dirty="0"/>
              <a:t>Resource planning –getting the right resources and tools at the right time</a:t>
            </a:r>
          </a:p>
          <a:p>
            <a:pPr algn="just"/>
            <a:r>
              <a:rPr lang="en-US" sz="5900" dirty="0"/>
              <a:t>Basis of controlling the project</a:t>
            </a:r>
          </a:p>
          <a:p>
            <a:pPr algn="just"/>
            <a:r>
              <a:rPr lang="en-US" sz="5900" dirty="0"/>
              <a:t>Helps compare what has been achieved against what was originally planned</a:t>
            </a:r>
          </a:p>
          <a:p>
            <a:pPr algn="just"/>
            <a:r>
              <a:rPr lang="en-US" sz="5900" dirty="0"/>
              <a:t>Helps identify problems and risks</a:t>
            </a:r>
          </a:p>
          <a:p>
            <a:pPr marL="0" indent="0">
              <a:buNone/>
            </a:pPr>
            <a:endParaRPr lang="en-US" sz="3800" dirty="0"/>
          </a:p>
        </p:txBody>
      </p:sp>
    </p:spTree>
    <p:extLst>
      <p:ext uri="{BB962C8B-B14F-4D97-AF65-F5344CB8AC3E}">
        <p14:creationId xmlns:p14="http://schemas.microsoft.com/office/powerpoint/2010/main" val="3947390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deliverables of Planning</a:t>
            </a:r>
            <a:br>
              <a:rPr lang="en-US" dirty="0"/>
            </a:br>
            <a:endParaRPr lang="en-US" dirty="0"/>
          </a:p>
        </p:txBody>
      </p:sp>
      <p:sp>
        <p:nvSpPr>
          <p:cNvPr id="3" name="Content Placeholder 2"/>
          <p:cNvSpPr>
            <a:spLocks noGrp="1"/>
          </p:cNvSpPr>
          <p:nvPr>
            <p:ph idx="1"/>
          </p:nvPr>
        </p:nvSpPr>
        <p:spPr>
          <a:xfrm>
            <a:off x="457200" y="1696453"/>
            <a:ext cx="8229600" cy="4525963"/>
          </a:xfrm>
        </p:spPr>
        <p:txBody>
          <a:bodyPr>
            <a:normAutofit fontScale="92500" lnSpcReduction="20000"/>
          </a:bodyPr>
          <a:lstStyle/>
          <a:p>
            <a:pPr algn="just"/>
            <a:r>
              <a:rPr lang="en-US" dirty="0"/>
              <a:t>Statement of Work (SOW) </a:t>
            </a:r>
          </a:p>
          <a:p>
            <a:pPr marL="0" indent="0" algn="just">
              <a:buNone/>
            </a:pPr>
            <a:r>
              <a:rPr lang="en-US" dirty="0"/>
              <a:t>“Contract” regarding deliverables &amp; time estimates </a:t>
            </a:r>
          </a:p>
          <a:p>
            <a:pPr algn="just"/>
            <a:r>
              <a:rPr lang="en-US" dirty="0"/>
              <a:t>The Baseline Project Plan (BPP)</a:t>
            </a:r>
          </a:p>
          <a:p>
            <a:pPr algn="just"/>
            <a:r>
              <a:rPr lang="en-US" dirty="0"/>
              <a:t>Preliminary Budget: Cost-benefit analysis </a:t>
            </a:r>
          </a:p>
          <a:p>
            <a:pPr algn="just"/>
            <a:r>
              <a:rPr lang="en-US" dirty="0"/>
              <a:t>Work Breakdown Structure (WBS)</a:t>
            </a:r>
          </a:p>
          <a:p>
            <a:pPr marL="0" indent="0" algn="just">
              <a:buNone/>
            </a:pPr>
            <a:r>
              <a:rPr lang="en-US" dirty="0"/>
              <a:t>	Division of project into manageable and     	logically 	ordered tasks and subtasks</a:t>
            </a:r>
          </a:p>
          <a:p>
            <a:pPr algn="just"/>
            <a:r>
              <a:rPr lang="en-US" dirty="0"/>
              <a:t>Scheduling Diagrams </a:t>
            </a:r>
          </a:p>
          <a:p>
            <a:pPr marL="0" indent="0" algn="just">
              <a:buNone/>
            </a:pPr>
            <a:r>
              <a:rPr lang="en-US" dirty="0"/>
              <a:t>	Gantt chart</a:t>
            </a:r>
          </a:p>
          <a:p>
            <a:pPr marL="0" indent="0" algn="just">
              <a:buNone/>
            </a:pPr>
            <a:r>
              <a:rPr lang="en-US" dirty="0"/>
              <a:t>	Network diagram </a:t>
            </a:r>
          </a:p>
        </p:txBody>
      </p:sp>
    </p:spTree>
    <p:extLst>
      <p:ext uri="{BB962C8B-B14F-4D97-AF65-F5344CB8AC3E}">
        <p14:creationId xmlns:p14="http://schemas.microsoft.com/office/powerpoint/2010/main" val="3582418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828799"/>
            <a:ext cx="7338646" cy="4730751"/>
          </a:xfrm>
        </p:spPr>
        <p:txBody>
          <a:bodyPr>
            <a:normAutofit/>
          </a:bodyPr>
          <a:lstStyle/>
          <a:p>
            <a:pPr algn="l"/>
            <a:r>
              <a:rPr lang="en-US" dirty="0">
                <a:solidFill>
                  <a:schemeClr val="tx1"/>
                </a:solidFill>
              </a:rPr>
              <a:t>At the end of this lecture, students should be able to:</a:t>
            </a:r>
          </a:p>
          <a:p>
            <a:pPr marL="457200" indent="-457200" algn="l">
              <a:buFont typeface="Arial" pitchFamily="34" charset="0"/>
              <a:buChar char="•"/>
            </a:pPr>
            <a:r>
              <a:rPr lang="en-US" dirty="0">
                <a:solidFill>
                  <a:schemeClr val="tx1"/>
                </a:solidFill>
              </a:rPr>
              <a:t>Define  project management</a:t>
            </a:r>
          </a:p>
          <a:p>
            <a:pPr marL="457200" indent="-457200" algn="l">
              <a:buFont typeface="Arial" pitchFamily="34" charset="0"/>
              <a:buChar char="•"/>
            </a:pPr>
            <a:r>
              <a:rPr lang="en-US" dirty="0">
                <a:solidFill>
                  <a:schemeClr val="tx1"/>
                </a:solidFill>
              </a:rPr>
              <a:t>Identify  the responsibilities of the project manager</a:t>
            </a:r>
          </a:p>
          <a:p>
            <a:pPr marL="457200" indent="-457200" algn="l">
              <a:buFont typeface="Arial" pitchFamily="34" charset="0"/>
              <a:buChar char="•"/>
            </a:pPr>
            <a:r>
              <a:rPr lang="en-US" dirty="0">
                <a:solidFill>
                  <a:schemeClr val="tx1"/>
                </a:solidFill>
              </a:rPr>
              <a:t>Identify the details of  a project plan, management tools</a:t>
            </a:r>
          </a:p>
          <a:p>
            <a:pPr marL="457200" indent="-457200" algn="l">
              <a:buFont typeface="Arial" pitchFamily="34" charset="0"/>
              <a:buChar char="•"/>
            </a:pPr>
            <a:r>
              <a:rPr lang="en-US" dirty="0">
                <a:solidFill>
                  <a:schemeClr val="tx1"/>
                </a:solidFill>
              </a:rPr>
              <a:t>Apply project management tools</a:t>
            </a:r>
          </a:p>
          <a:p>
            <a:pPr marL="457200" indent="-457200">
              <a:buFont typeface="Arial" pitchFamily="34" charset="0"/>
              <a:buChar char="•"/>
            </a:pPr>
            <a:endParaRPr lang="en-US" dirty="0"/>
          </a:p>
        </p:txBody>
      </p:sp>
      <p:sp>
        <p:nvSpPr>
          <p:cNvPr id="5" name="Title 4">
            <a:extLst>
              <a:ext uri="{FF2B5EF4-FFF2-40B4-BE49-F238E27FC236}">
                <a16:creationId xmlns:a16="http://schemas.microsoft.com/office/drawing/2014/main" id="{F262D1CE-2DB3-E158-B532-23E27106D062}"/>
              </a:ext>
            </a:extLst>
          </p:cNvPr>
          <p:cNvSpPr>
            <a:spLocks noGrp="1"/>
          </p:cNvSpPr>
          <p:nvPr>
            <p:ph type="ctrTitle"/>
          </p:nvPr>
        </p:nvSpPr>
        <p:spPr>
          <a:xfrm>
            <a:off x="1617785" y="298450"/>
            <a:ext cx="7338646" cy="941021"/>
          </a:xfrm>
        </p:spPr>
        <p:txBody>
          <a:bodyPr/>
          <a:lstStyle/>
          <a:p>
            <a:r>
              <a:rPr lang="en-US" dirty="0">
                <a:solidFill>
                  <a:schemeClr val="bg1"/>
                </a:solidFill>
              </a:rPr>
              <a:t>Learning Objectives</a:t>
            </a:r>
          </a:p>
        </p:txBody>
      </p:sp>
    </p:spTree>
    <p:extLst>
      <p:ext uri="{BB962C8B-B14F-4D97-AF65-F5344CB8AC3E}">
        <p14:creationId xmlns:p14="http://schemas.microsoft.com/office/powerpoint/2010/main" val="1283940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Project Execution</a:t>
            </a:r>
            <a:br>
              <a:rPr lang="en-US" dirty="0"/>
            </a:br>
            <a:endParaRPr lang="en-US" dirty="0"/>
          </a:p>
        </p:txBody>
      </p:sp>
      <p:sp>
        <p:nvSpPr>
          <p:cNvPr id="3" name="Content Placeholder 2"/>
          <p:cNvSpPr>
            <a:spLocks noGrp="1"/>
          </p:cNvSpPr>
          <p:nvPr>
            <p:ph idx="1"/>
          </p:nvPr>
        </p:nvSpPr>
        <p:spPr>
          <a:xfrm>
            <a:off x="457200" y="1631239"/>
            <a:ext cx="8229600" cy="4525963"/>
          </a:xfrm>
        </p:spPr>
        <p:txBody>
          <a:bodyPr>
            <a:normAutofit fontScale="85000" lnSpcReduction="20000"/>
          </a:bodyPr>
          <a:lstStyle/>
          <a:p>
            <a:pPr algn="just"/>
            <a:r>
              <a:rPr lang="en-US" dirty="0"/>
              <a:t>Putting the approved detailed plan into motion</a:t>
            </a:r>
          </a:p>
          <a:p>
            <a:pPr algn="just"/>
            <a:r>
              <a:rPr lang="en-US" dirty="0"/>
              <a:t>Brings together resources, tasks and schedules</a:t>
            </a:r>
          </a:p>
          <a:p>
            <a:pPr algn="just"/>
            <a:r>
              <a:rPr lang="en-US" dirty="0"/>
              <a:t>Involves </a:t>
            </a:r>
          </a:p>
          <a:p>
            <a:pPr marL="0" indent="0" algn="just">
              <a:buNone/>
            </a:pPr>
            <a:r>
              <a:rPr lang="en-US" dirty="0"/>
              <a:t>Executing project plan</a:t>
            </a:r>
          </a:p>
          <a:p>
            <a:pPr marL="0" indent="0" algn="just">
              <a:buNone/>
            </a:pPr>
            <a:r>
              <a:rPr lang="en-US" dirty="0"/>
              <a:t>	Performing project’s activities</a:t>
            </a:r>
          </a:p>
          <a:p>
            <a:pPr marL="0" indent="0" algn="just">
              <a:buNone/>
            </a:pPr>
            <a:r>
              <a:rPr lang="en-US" dirty="0"/>
              <a:t>Monitoring progress against plan</a:t>
            </a:r>
          </a:p>
          <a:p>
            <a:pPr marL="0" indent="0" algn="just">
              <a:buNone/>
            </a:pPr>
            <a:r>
              <a:rPr lang="en-US" dirty="0"/>
              <a:t>	Are we behind schedule? How could we catch up if 	so?</a:t>
            </a:r>
          </a:p>
          <a:p>
            <a:pPr algn="just"/>
            <a:r>
              <a:rPr lang="en-US" dirty="0"/>
              <a:t>Managing changes in the plan</a:t>
            </a:r>
          </a:p>
          <a:p>
            <a:pPr algn="just"/>
            <a:r>
              <a:rPr lang="en-US" dirty="0"/>
              <a:t>Coordinating people and resources</a:t>
            </a:r>
          </a:p>
          <a:p>
            <a:pPr algn="just"/>
            <a:r>
              <a:rPr lang="en-US" dirty="0"/>
              <a:t>Communicating project status to various stakeholders</a:t>
            </a:r>
          </a:p>
          <a:p>
            <a:pPr marL="0" indent="0">
              <a:buNone/>
            </a:pPr>
            <a:endParaRPr lang="en-US" dirty="0"/>
          </a:p>
        </p:txBody>
      </p:sp>
    </p:spTree>
    <p:extLst>
      <p:ext uri="{BB962C8B-B14F-4D97-AF65-F5344CB8AC3E}">
        <p14:creationId xmlns:p14="http://schemas.microsoft.com/office/powerpoint/2010/main" val="1829417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b="1" dirty="0"/>
              <a:t>Project Monitoring &amp; Control</a:t>
            </a:r>
            <a:br>
              <a:rPr lang="en-US" dirty="0"/>
            </a:br>
            <a:endParaRPr lang="en-US" dirty="0"/>
          </a:p>
        </p:txBody>
      </p:sp>
      <p:sp>
        <p:nvSpPr>
          <p:cNvPr id="3" name="Content Placeholder 2"/>
          <p:cNvSpPr>
            <a:spLocks noGrp="1"/>
          </p:cNvSpPr>
          <p:nvPr>
            <p:ph idx="1"/>
          </p:nvPr>
        </p:nvSpPr>
        <p:spPr>
          <a:xfrm>
            <a:off x="457200" y="1685038"/>
            <a:ext cx="8229600" cy="4525963"/>
          </a:xfrm>
        </p:spPr>
        <p:txBody>
          <a:bodyPr>
            <a:normAutofit fontScale="77500" lnSpcReduction="20000"/>
          </a:bodyPr>
          <a:lstStyle/>
          <a:p>
            <a:r>
              <a:rPr lang="en-US" dirty="0"/>
              <a:t>Usually considered part of the execution phase</a:t>
            </a:r>
          </a:p>
          <a:p>
            <a:r>
              <a:rPr lang="en-US" dirty="0"/>
              <a:t>To ensure project provides an end product that meets the original objectives</a:t>
            </a:r>
          </a:p>
          <a:p>
            <a:r>
              <a:rPr lang="en-US" dirty="0"/>
              <a:t>Several areas to be monitored: </a:t>
            </a:r>
          </a:p>
          <a:p>
            <a:pPr marL="0" indent="0">
              <a:buNone/>
            </a:pPr>
            <a:r>
              <a:rPr lang="en-US" dirty="0"/>
              <a:t>	schedule, costs, resources &amp; quality</a:t>
            </a:r>
          </a:p>
          <a:p>
            <a:r>
              <a:rPr lang="en-US" dirty="0"/>
              <a:t>Purpose is to run the project as far as possible according to the plan and schedule</a:t>
            </a:r>
          </a:p>
          <a:p>
            <a:r>
              <a:rPr lang="en-US" dirty="0"/>
              <a:t>In case of deviations from the plan, control actions include</a:t>
            </a:r>
          </a:p>
          <a:p>
            <a:pPr marL="0" indent="0">
              <a:buNone/>
            </a:pPr>
            <a:r>
              <a:rPr lang="en-US" dirty="0"/>
              <a:t>	Adjustments to resource allocation</a:t>
            </a:r>
          </a:p>
          <a:p>
            <a:pPr marL="0" indent="0">
              <a:buNone/>
            </a:pPr>
            <a:r>
              <a:rPr lang="en-US" dirty="0"/>
              <a:t>	Detailed re-scheduling or re-planning</a:t>
            </a:r>
          </a:p>
          <a:p>
            <a:pPr marL="0" indent="0">
              <a:buNone/>
            </a:pPr>
            <a:r>
              <a:rPr lang="en-US" dirty="0"/>
              <a:t>	Cancellation of the project</a:t>
            </a:r>
          </a:p>
          <a:p>
            <a:endParaRPr lang="en-US" dirty="0"/>
          </a:p>
          <a:p>
            <a:endParaRPr lang="en-US" dirty="0"/>
          </a:p>
        </p:txBody>
      </p:sp>
    </p:spTree>
    <p:extLst>
      <p:ext uri="{BB962C8B-B14F-4D97-AF65-F5344CB8AC3E}">
        <p14:creationId xmlns:p14="http://schemas.microsoft.com/office/powerpoint/2010/main" val="782569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a:t>Project Close down</a:t>
            </a:r>
            <a:br>
              <a:rPr lang="en-US" dirty="0"/>
            </a:br>
            <a:endParaRPr lang="en-US" dirty="0"/>
          </a:p>
        </p:txBody>
      </p:sp>
      <p:sp>
        <p:nvSpPr>
          <p:cNvPr id="3" name="Content Placeholder 2"/>
          <p:cNvSpPr>
            <a:spLocks noGrp="1"/>
          </p:cNvSpPr>
          <p:nvPr>
            <p:ph idx="1"/>
          </p:nvPr>
        </p:nvSpPr>
        <p:spPr>
          <a:xfrm>
            <a:off x="457200" y="1631240"/>
            <a:ext cx="8229600" cy="4525963"/>
          </a:xfrm>
        </p:spPr>
        <p:txBody>
          <a:bodyPr>
            <a:normAutofit fontScale="92500" lnSpcReduction="20000"/>
          </a:bodyPr>
          <a:lstStyle/>
          <a:p>
            <a:r>
              <a:rPr lang="en-US" dirty="0"/>
              <a:t>Bring the project to a successful end</a:t>
            </a:r>
          </a:p>
          <a:p>
            <a:r>
              <a:rPr lang="en-US" dirty="0"/>
              <a:t>Actions performed:</a:t>
            </a:r>
          </a:p>
          <a:p>
            <a:pPr marL="0" indent="0">
              <a:buNone/>
            </a:pPr>
            <a:r>
              <a:rPr lang="en-US" dirty="0"/>
              <a:t>	Close down the project</a:t>
            </a:r>
          </a:p>
          <a:p>
            <a:pPr marL="0" indent="0">
              <a:buNone/>
            </a:pPr>
            <a:r>
              <a:rPr lang="en-US" dirty="0"/>
              <a:t>	R</a:t>
            </a:r>
            <a:r>
              <a:rPr lang="en-US" i="1" dirty="0"/>
              <a:t>elease </a:t>
            </a:r>
            <a:r>
              <a:rPr lang="en-US" dirty="0"/>
              <a:t>project </a:t>
            </a:r>
            <a:r>
              <a:rPr lang="en-US" i="1" dirty="0"/>
              <a:t>resources</a:t>
            </a:r>
            <a:endParaRPr lang="en-US" dirty="0"/>
          </a:p>
          <a:p>
            <a:pPr marL="0" indent="0">
              <a:buNone/>
            </a:pPr>
            <a:r>
              <a:rPr lang="en-US" dirty="0"/>
              <a:t>	Conduct post-project reviews</a:t>
            </a:r>
          </a:p>
          <a:p>
            <a:pPr marL="457200" lvl="1" indent="0">
              <a:buNone/>
            </a:pPr>
            <a:r>
              <a:rPr lang="en-US" dirty="0"/>
              <a:t>	</a:t>
            </a:r>
            <a:r>
              <a:rPr lang="en-US" sz="3000" dirty="0"/>
              <a:t>M</a:t>
            </a:r>
            <a:r>
              <a:rPr lang="en-US" sz="3000" i="1" dirty="0"/>
              <a:t>eet stakeholders </a:t>
            </a:r>
            <a:r>
              <a:rPr lang="en-US" sz="3000" dirty="0"/>
              <a:t>to get consensus about status 	&amp;  value of project results</a:t>
            </a:r>
          </a:p>
          <a:p>
            <a:pPr marL="0" indent="0">
              <a:buNone/>
            </a:pPr>
            <a:r>
              <a:rPr lang="en-US" dirty="0"/>
              <a:t>	Write and publish final report</a:t>
            </a:r>
          </a:p>
          <a:p>
            <a:endParaRPr lang="en-US" dirty="0"/>
          </a:p>
          <a:p>
            <a:pPr marL="0" indent="0">
              <a:buNone/>
            </a:pPr>
            <a:r>
              <a:rPr lang="en-US" dirty="0"/>
              <a:t>	Close the customer contract</a:t>
            </a:r>
          </a:p>
          <a:p>
            <a:endParaRPr lang="en-US" dirty="0"/>
          </a:p>
        </p:txBody>
      </p:sp>
    </p:spTree>
    <p:extLst>
      <p:ext uri="{BB962C8B-B14F-4D97-AF65-F5344CB8AC3E}">
        <p14:creationId xmlns:p14="http://schemas.microsoft.com/office/powerpoint/2010/main" val="2979773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5558" y="253457"/>
            <a:ext cx="8229600" cy="1143000"/>
          </a:xfrm>
        </p:spPr>
        <p:txBody>
          <a:bodyPr>
            <a:normAutofit fontScale="90000"/>
          </a:bodyPr>
          <a:lstStyle/>
          <a:p>
            <a:r>
              <a:rPr lang="en-US" dirty="0"/>
              <a:t>Project Management tools   (Scheduling Tools) </a:t>
            </a:r>
          </a:p>
        </p:txBody>
      </p:sp>
      <p:sp>
        <p:nvSpPr>
          <p:cNvPr id="3" name="Content Placeholder 2"/>
          <p:cNvSpPr>
            <a:spLocks noGrp="1"/>
          </p:cNvSpPr>
          <p:nvPr>
            <p:ph idx="1"/>
          </p:nvPr>
        </p:nvSpPr>
        <p:spPr/>
        <p:txBody>
          <a:bodyPr>
            <a:normAutofit fontScale="92500" lnSpcReduction="10000"/>
          </a:bodyPr>
          <a:lstStyle/>
          <a:p>
            <a:pPr algn="just"/>
            <a:r>
              <a:rPr lang="en-US" dirty="0"/>
              <a:t>Project scheduling involves separating the total work involved into separate activities and judging the time required to complete these activities</a:t>
            </a:r>
          </a:p>
          <a:p>
            <a:pPr algn="just"/>
            <a:r>
              <a:rPr lang="en-US" dirty="0"/>
              <a:t>Managers estimate time and resources  required to complete activities and organize them into a coherent sequence</a:t>
            </a:r>
          </a:p>
          <a:p>
            <a:pPr algn="just"/>
            <a:r>
              <a:rPr lang="en-US" dirty="0"/>
              <a:t>When estimating schedules, do not assume that every stage will be problem free, however estimate as if nothing will go wrong, and cover anticipated problems</a:t>
            </a:r>
          </a:p>
        </p:txBody>
      </p:sp>
    </p:spTree>
    <p:extLst>
      <p:ext uri="{BB962C8B-B14F-4D97-AF65-F5344CB8AC3E}">
        <p14:creationId xmlns:p14="http://schemas.microsoft.com/office/powerpoint/2010/main" val="1614511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Scheduling Process</a:t>
            </a:r>
          </a:p>
        </p:txBody>
      </p:sp>
      <p:sp>
        <p:nvSpPr>
          <p:cNvPr id="3" name="Content Placeholder 2"/>
          <p:cNvSpPr>
            <a:spLocks noGrp="1"/>
          </p:cNvSpPr>
          <p:nvPr>
            <p:ph idx="1"/>
          </p:nvPr>
        </p:nvSpPr>
        <p:spPr/>
        <p:txBody>
          <a:bodyPr>
            <a:normAutofit fontScale="85000" lnSpcReduction="10000"/>
          </a:bodyPr>
          <a:lstStyle/>
          <a:p>
            <a:r>
              <a:rPr lang="en-US" dirty="0"/>
              <a:t>Identify Activities</a:t>
            </a:r>
          </a:p>
          <a:p>
            <a:r>
              <a:rPr lang="en-US" dirty="0"/>
              <a:t>Identify Activity dependencies (Dependencies are those activities that must be completed before the following activity can begin)</a:t>
            </a:r>
          </a:p>
          <a:p>
            <a:r>
              <a:rPr lang="en-US" dirty="0"/>
              <a:t>Estimate resources for activities (</a:t>
            </a:r>
            <a:r>
              <a:rPr lang="en-US" dirty="0" err="1"/>
              <a:t>e.g</a:t>
            </a:r>
            <a:r>
              <a:rPr lang="en-US" dirty="0"/>
              <a:t> timing/duration)</a:t>
            </a:r>
          </a:p>
          <a:p>
            <a:r>
              <a:rPr lang="en-US" dirty="0"/>
              <a:t>Allocate people to activities</a:t>
            </a:r>
          </a:p>
          <a:p>
            <a:r>
              <a:rPr lang="en-US" dirty="0"/>
              <a:t>Create project charts (Activity charts and bar charts)</a:t>
            </a:r>
          </a:p>
          <a:p>
            <a:r>
              <a:rPr lang="en-US" dirty="0"/>
              <a:t>Go back to estimate resources for activities  if need be.</a:t>
            </a:r>
          </a:p>
          <a:p>
            <a:endParaRPr lang="en-US" dirty="0"/>
          </a:p>
        </p:txBody>
      </p:sp>
    </p:spTree>
    <p:extLst>
      <p:ext uri="{BB962C8B-B14F-4D97-AF65-F5344CB8AC3E}">
        <p14:creationId xmlns:p14="http://schemas.microsoft.com/office/powerpoint/2010/main" val="549024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Work Breakdown Structure (WBS)</a:t>
            </a:r>
            <a:br>
              <a:rPr lang="en-US" b="1" dirty="0"/>
            </a:br>
            <a:endParaRPr lang="en-US" b="1" dirty="0"/>
          </a:p>
        </p:txBody>
      </p:sp>
      <p:sp>
        <p:nvSpPr>
          <p:cNvPr id="3" name="Content Placeholder 2"/>
          <p:cNvSpPr>
            <a:spLocks noGrp="1"/>
          </p:cNvSpPr>
          <p:nvPr>
            <p:ph idx="1"/>
          </p:nvPr>
        </p:nvSpPr>
        <p:spPr/>
        <p:txBody>
          <a:bodyPr>
            <a:normAutofit fontScale="85000" lnSpcReduction="20000"/>
          </a:bodyPr>
          <a:lstStyle/>
          <a:p>
            <a:r>
              <a:rPr lang="en-US" dirty="0"/>
              <a:t>Decomposition of a project into manageable tasks which are logically ordered to ensure a smooth evolution between them</a:t>
            </a:r>
          </a:p>
          <a:p>
            <a:r>
              <a:rPr lang="en-US" dirty="0"/>
              <a:t>Often portrayed as one of the following</a:t>
            </a:r>
          </a:p>
          <a:p>
            <a:pPr marL="857250" lvl="1" indent="-457200">
              <a:buFont typeface="Courier New" pitchFamily="49" charset="0"/>
              <a:buChar char="o"/>
            </a:pPr>
            <a:r>
              <a:rPr lang="en-US" dirty="0"/>
              <a:t>	Graphically as a hierarchical tree</a:t>
            </a:r>
          </a:p>
          <a:p>
            <a:pPr marL="857250" lvl="1" indent="-457200">
              <a:buFont typeface="Courier New" pitchFamily="49" charset="0"/>
              <a:buChar char="o"/>
            </a:pPr>
            <a:r>
              <a:rPr lang="en-US" dirty="0"/>
              <a:t>	In a simple outline style</a:t>
            </a:r>
          </a:p>
          <a:p>
            <a:pPr marL="857250" lvl="1" indent="-457200">
              <a:buFont typeface="Courier New" pitchFamily="49" charset="0"/>
              <a:buChar char="o"/>
            </a:pPr>
            <a:r>
              <a:rPr lang="en-US" dirty="0"/>
              <a:t>	Tabular list of elements categories and tasks</a:t>
            </a:r>
          </a:p>
          <a:p>
            <a:r>
              <a:rPr lang="en-US" dirty="0"/>
              <a:t>Project size &amp; complexity determines no. of tasks &amp; level of refinement</a:t>
            </a:r>
          </a:p>
          <a:p>
            <a:pPr marL="857250" lvl="1" indent="-457200">
              <a:buFont typeface="Courier New" pitchFamily="49" charset="0"/>
              <a:buChar char="o"/>
            </a:pPr>
            <a:r>
              <a:rPr lang="en-US" dirty="0"/>
              <a:t>	Larger system                  more detailed</a:t>
            </a:r>
          </a:p>
          <a:p>
            <a:r>
              <a:rPr lang="en-US" dirty="0"/>
              <a:t>Helps to understand large complex projects</a:t>
            </a:r>
          </a:p>
          <a:p>
            <a:endParaRPr lang="en-US" dirty="0"/>
          </a:p>
          <a:p>
            <a:endParaRPr lang="en-US" dirty="0"/>
          </a:p>
        </p:txBody>
      </p:sp>
      <p:sp>
        <p:nvSpPr>
          <p:cNvPr id="4" name="Right Arrow 3"/>
          <p:cNvSpPr/>
          <p:nvPr/>
        </p:nvSpPr>
        <p:spPr>
          <a:xfrm>
            <a:off x="3276600" y="4984242"/>
            <a:ext cx="97840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7358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p:cNvGraphicFramePr/>
          <p:nvPr>
            <p:extLst>
              <p:ext uri="{D42A27DB-BD31-4B8C-83A1-F6EECF244321}">
                <p14:modId xmlns:p14="http://schemas.microsoft.com/office/powerpoint/2010/main" val="3059427174"/>
              </p:ext>
            </p:extLst>
          </p:nvPr>
        </p:nvGraphicFramePr>
        <p:xfrm>
          <a:off x="0" y="152400"/>
          <a:ext cx="9144000" cy="640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3" name="Straight Connector 12"/>
          <p:cNvCxnSpPr/>
          <p:nvPr/>
        </p:nvCxnSpPr>
        <p:spPr>
          <a:xfrm>
            <a:off x="4953000" y="1066800"/>
            <a:ext cx="0" cy="609600"/>
          </a:xfrm>
          <a:prstGeom prst="line">
            <a:avLst/>
          </a:prstGeom>
          <a:ln cmpd="sng"/>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38200" y="1676400"/>
            <a:ext cx="7162800" cy="0"/>
          </a:xfrm>
          <a:prstGeom prst="line">
            <a:avLst/>
          </a:prstGeom>
          <a:ln cmpd="sng"/>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38200" y="1676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76600" y="1676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001000" y="1676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181600" y="1676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429000" y="3048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219200" y="3276600"/>
            <a:ext cx="419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219200" y="32766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410200" y="32766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cxnSpLocks/>
          </p:cNvCxnSpPr>
          <p:nvPr/>
        </p:nvCxnSpPr>
        <p:spPr>
          <a:xfrm>
            <a:off x="7848600" y="3048000"/>
            <a:ext cx="0" cy="1652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971800" y="4700155"/>
            <a:ext cx="4876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71800" y="4928755"/>
            <a:ext cx="0" cy="252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715000" y="4814455"/>
            <a:ext cx="0" cy="367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848600" y="4700155"/>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534400" y="4700155"/>
            <a:ext cx="0" cy="355022"/>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57200" y="685800"/>
            <a:ext cx="1157625" cy="923330"/>
          </a:xfrm>
          <a:prstGeom prst="rect">
            <a:avLst/>
          </a:prstGeom>
          <a:noFill/>
        </p:spPr>
        <p:txBody>
          <a:bodyPr wrap="none" rtlCol="0">
            <a:spAutoFit/>
          </a:bodyPr>
          <a:lstStyle/>
          <a:p>
            <a:r>
              <a:rPr lang="en-US" dirty="0"/>
              <a:t>Example</a:t>
            </a:r>
          </a:p>
          <a:p>
            <a:r>
              <a:rPr lang="en-US" dirty="0"/>
              <a:t>WBS for a </a:t>
            </a:r>
          </a:p>
          <a:p>
            <a:r>
              <a:rPr lang="en-US" dirty="0"/>
              <a:t>Project </a:t>
            </a:r>
          </a:p>
        </p:txBody>
      </p:sp>
    </p:spTree>
    <p:extLst>
      <p:ext uri="{BB962C8B-B14F-4D97-AF65-F5344CB8AC3E}">
        <p14:creationId xmlns:p14="http://schemas.microsoft.com/office/powerpoint/2010/main" val="480386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Task Durations</a:t>
            </a:r>
          </a:p>
        </p:txBody>
      </p:sp>
      <p:sp>
        <p:nvSpPr>
          <p:cNvPr id="3" name="Content Placeholder 2"/>
          <p:cNvSpPr>
            <a:spLocks noGrp="1"/>
          </p:cNvSpPr>
          <p:nvPr>
            <p:ph idx="1"/>
          </p:nvPr>
        </p:nvSpPr>
        <p:spPr/>
        <p:txBody>
          <a:bodyPr>
            <a:normAutofit fontScale="92500" lnSpcReduction="10000"/>
          </a:bodyPr>
          <a:lstStyle/>
          <a:p>
            <a:r>
              <a:rPr lang="en-US" dirty="0"/>
              <a:t>Project manager must estimate the </a:t>
            </a:r>
            <a:r>
              <a:rPr lang="en-US" b="1" dirty="0"/>
              <a:t>duration </a:t>
            </a:r>
            <a:r>
              <a:rPr lang="en-US" dirty="0"/>
              <a:t>of each task on the WBS </a:t>
            </a:r>
          </a:p>
          <a:p>
            <a:r>
              <a:rPr lang="en-US" dirty="0"/>
              <a:t>Must consider:</a:t>
            </a:r>
          </a:p>
          <a:p>
            <a:pPr marL="857250" lvl="1" indent="-457200">
              <a:buFont typeface="Courier New" pitchFamily="49" charset="0"/>
              <a:buChar char="o"/>
            </a:pPr>
            <a:r>
              <a:rPr lang="en-US" dirty="0"/>
              <a:t>Size of project team</a:t>
            </a:r>
          </a:p>
          <a:p>
            <a:pPr marL="857250" lvl="1" indent="-457200">
              <a:buFont typeface="Courier New" pitchFamily="49" charset="0"/>
              <a:buChar char="o"/>
            </a:pPr>
            <a:r>
              <a:rPr lang="en-US" dirty="0"/>
              <a:t>Experience of team members</a:t>
            </a:r>
          </a:p>
          <a:p>
            <a:pPr marL="857250" lvl="1" indent="-457200">
              <a:buFont typeface="Courier New" pitchFamily="49" charset="0"/>
              <a:buChar char="o"/>
            </a:pPr>
            <a:r>
              <a:rPr lang="en-US" dirty="0"/>
              <a:t>Time, </a:t>
            </a:r>
            <a:r>
              <a:rPr lang="en-US" dirty="0" err="1"/>
              <a:t>e.t.c</a:t>
            </a:r>
            <a:r>
              <a:rPr lang="en-US" dirty="0"/>
              <a:t>. </a:t>
            </a:r>
          </a:p>
          <a:p>
            <a:r>
              <a:rPr lang="en-US" dirty="0"/>
              <a:t>Idea is to assign a single value estimation to each task</a:t>
            </a:r>
          </a:p>
          <a:p>
            <a:pPr lvl="1">
              <a:buFont typeface="Courier New" pitchFamily="49" charset="0"/>
              <a:buChar char="o"/>
            </a:pPr>
            <a:r>
              <a:rPr lang="en-US" dirty="0"/>
              <a:t>Can be difficult if task time estimates are uncertain</a:t>
            </a:r>
          </a:p>
          <a:p>
            <a:pPr lvl="1">
              <a:buFont typeface="Courier New" pitchFamily="49" charset="0"/>
              <a:buChar char="o"/>
            </a:pPr>
            <a:r>
              <a:rPr lang="en-US" dirty="0"/>
              <a:t>One approach is to use estimates on the next slide</a:t>
            </a:r>
          </a:p>
        </p:txBody>
      </p:sp>
    </p:spTree>
    <p:extLst>
      <p:ext uri="{BB962C8B-B14F-4D97-AF65-F5344CB8AC3E}">
        <p14:creationId xmlns:p14="http://schemas.microsoft.com/office/powerpoint/2010/main" val="3333223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Duration estimates</a:t>
            </a:r>
          </a:p>
        </p:txBody>
      </p:sp>
      <p:sp>
        <p:nvSpPr>
          <p:cNvPr id="3" name="Content Placeholder 2"/>
          <p:cNvSpPr>
            <a:spLocks noGrp="1"/>
          </p:cNvSpPr>
          <p:nvPr>
            <p:ph idx="1"/>
          </p:nvPr>
        </p:nvSpPr>
        <p:spPr/>
        <p:txBody>
          <a:bodyPr>
            <a:normAutofit fontScale="77500" lnSpcReduction="20000"/>
          </a:bodyPr>
          <a:lstStyle/>
          <a:p>
            <a:pPr algn="just"/>
            <a:r>
              <a:rPr lang="en-US" i="1" dirty="0"/>
              <a:t>Optimistic Duration (O) </a:t>
            </a:r>
            <a:endParaRPr lang="en-US" dirty="0"/>
          </a:p>
          <a:p>
            <a:pPr marL="0" indent="0" algn="just">
              <a:buNone/>
            </a:pPr>
            <a:r>
              <a:rPr lang="en-US" dirty="0"/>
              <a:t>Minimum time it would take to perform the task assuming everything goes perfectly as planned</a:t>
            </a:r>
          </a:p>
          <a:p>
            <a:pPr algn="just"/>
            <a:r>
              <a:rPr lang="en-US" i="1" dirty="0"/>
              <a:t>Pessimistic Duration (P)</a:t>
            </a:r>
            <a:endParaRPr lang="en-US" dirty="0"/>
          </a:p>
          <a:p>
            <a:pPr marL="0" indent="0" algn="just">
              <a:buNone/>
            </a:pPr>
            <a:r>
              <a:rPr lang="en-US" dirty="0"/>
              <a:t>Maximum amount of time it will take, assuming that nearly everything will go wrong</a:t>
            </a:r>
          </a:p>
          <a:p>
            <a:pPr algn="just"/>
            <a:r>
              <a:rPr lang="en-US" i="1" dirty="0"/>
              <a:t>Realistic Duration (r)</a:t>
            </a:r>
            <a:endParaRPr lang="en-US" dirty="0"/>
          </a:p>
          <a:p>
            <a:pPr marL="0" indent="0" algn="just">
              <a:buNone/>
            </a:pPr>
            <a:r>
              <a:rPr lang="en-US" dirty="0"/>
              <a:t>Realistic amount of time required to complete the task, assuming most likely delays </a:t>
            </a:r>
          </a:p>
          <a:p>
            <a:pPr algn="just"/>
            <a:r>
              <a:rPr lang="en-US" dirty="0"/>
              <a:t>The </a:t>
            </a:r>
            <a:r>
              <a:rPr lang="en-US" i="1" dirty="0"/>
              <a:t>expected time (ET) </a:t>
            </a:r>
            <a:r>
              <a:rPr lang="en-US" dirty="0"/>
              <a:t>is then calculated as</a:t>
            </a:r>
          </a:p>
          <a:p>
            <a:pPr marL="0" indent="0" algn="just">
              <a:buNone/>
            </a:pPr>
            <a:r>
              <a:rPr lang="en-US" dirty="0"/>
              <a:t>	ET = O + (4*r) + p </a:t>
            </a:r>
          </a:p>
          <a:p>
            <a:pPr marL="0" indent="0" algn="just">
              <a:buNone/>
            </a:pPr>
            <a:r>
              <a:rPr lang="en-US" dirty="0"/>
              <a:t>		     6</a:t>
            </a:r>
          </a:p>
        </p:txBody>
      </p:sp>
      <p:cxnSp>
        <p:nvCxnSpPr>
          <p:cNvPr id="5" name="Straight Connector 4"/>
          <p:cNvCxnSpPr/>
          <p:nvPr/>
        </p:nvCxnSpPr>
        <p:spPr>
          <a:xfrm>
            <a:off x="2209800" y="5562600"/>
            <a:ext cx="1447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360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7221" y="250240"/>
            <a:ext cx="8229600" cy="1143000"/>
          </a:xfrm>
        </p:spPr>
        <p:txBody>
          <a:bodyPr>
            <a:normAutofit/>
          </a:bodyPr>
          <a:lstStyle/>
          <a:p>
            <a:r>
              <a:rPr lang="en-US" dirty="0"/>
              <a:t>Example: (Time estimates in Weeks)</a:t>
            </a:r>
          </a:p>
        </p:txBody>
      </p:sp>
      <p:graphicFrame>
        <p:nvGraphicFramePr>
          <p:cNvPr id="4" name="Content Placeholder 3"/>
          <p:cNvGraphicFramePr>
            <a:graphicFrameLocks noGrp="1"/>
          </p:cNvGraphicFramePr>
          <p:nvPr>
            <p:ph idx="1"/>
          </p:nvPr>
        </p:nvGraphicFramePr>
        <p:xfrm>
          <a:off x="457200" y="1600200"/>
          <a:ext cx="8229600" cy="5212080"/>
        </p:xfrm>
        <a:graphic>
          <a:graphicData uri="http://schemas.openxmlformats.org/drawingml/2006/table">
            <a:tbl>
              <a:tblPr firstRow="1" bandRow="1">
                <a:tableStyleId>{5C22544A-7EE6-4342-B048-85BDC9FD1C3A}</a:tableStyleId>
              </a:tblPr>
              <a:tblGrid>
                <a:gridCol w="4876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457200">
                <a:tc>
                  <a:txBody>
                    <a:bodyPr/>
                    <a:lstStyle/>
                    <a:p>
                      <a:r>
                        <a:rPr lang="en-US" sz="3200" dirty="0"/>
                        <a:t>Activity</a:t>
                      </a:r>
                    </a:p>
                  </a:txBody>
                  <a:tcPr/>
                </a:tc>
                <a:tc>
                  <a:txBody>
                    <a:bodyPr/>
                    <a:lstStyle/>
                    <a:p>
                      <a:r>
                        <a:rPr lang="en-US" sz="2800" dirty="0"/>
                        <a:t>O</a:t>
                      </a:r>
                    </a:p>
                  </a:txBody>
                  <a:tcPr/>
                </a:tc>
                <a:tc>
                  <a:txBody>
                    <a:bodyPr/>
                    <a:lstStyle/>
                    <a:p>
                      <a:r>
                        <a:rPr lang="en-US" sz="3200" dirty="0"/>
                        <a:t>r</a:t>
                      </a:r>
                    </a:p>
                  </a:txBody>
                  <a:tcPr/>
                </a:tc>
                <a:tc>
                  <a:txBody>
                    <a:bodyPr/>
                    <a:lstStyle/>
                    <a:p>
                      <a:r>
                        <a:rPr lang="en-US" dirty="0"/>
                        <a:t> </a:t>
                      </a:r>
                      <a:r>
                        <a:rPr lang="en-US" sz="3200" dirty="0"/>
                        <a:t>P</a:t>
                      </a:r>
                    </a:p>
                  </a:txBody>
                  <a:tcPr/>
                </a:tc>
                <a:tc>
                  <a:txBody>
                    <a:bodyPr/>
                    <a:lstStyle/>
                    <a:p>
                      <a:r>
                        <a:rPr lang="en-US" dirty="0"/>
                        <a:t> </a:t>
                      </a:r>
                      <a:r>
                        <a:rPr lang="en-US" sz="3200" dirty="0"/>
                        <a:t>ET</a:t>
                      </a:r>
                    </a:p>
                  </a:txBody>
                  <a:tcPr/>
                </a:tc>
                <a:extLst>
                  <a:ext uri="{0D108BD9-81ED-4DB2-BD59-A6C34878D82A}">
                    <a16:rowId xmlns:a16="http://schemas.microsoft.com/office/drawing/2014/main" val="10000"/>
                  </a:ext>
                </a:extLst>
              </a:tr>
              <a:tr h="370840">
                <a:tc>
                  <a:txBody>
                    <a:bodyPr/>
                    <a:lstStyle/>
                    <a:p>
                      <a:r>
                        <a:rPr lang="en-US" sz="3200" dirty="0"/>
                        <a:t>1. Requirements Gathering</a:t>
                      </a:r>
                    </a:p>
                  </a:txBody>
                  <a:tcPr/>
                </a:tc>
                <a:tc>
                  <a:txBody>
                    <a:bodyPr/>
                    <a:lstStyle/>
                    <a:p>
                      <a:r>
                        <a:rPr lang="en-US" sz="3200" dirty="0"/>
                        <a:t>1</a:t>
                      </a:r>
                    </a:p>
                  </a:txBody>
                  <a:tcPr/>
                </a:tc>
                <a:tc>
                  <a:txBody>
                    <a:bodyPr/>
                    <a:lstStyle/>
                    <a:p>
                      <a:r>
                        <a:rPr lang="en-US" sz="3200" dirty="0"/>
                        <a:t>5</a:t>
                      </a:r>
                    </a:p>
                  </a:txBody>
                  <a:tcPr/>
                </a:tc>
                <a:tc>
                  <a:txBody>
                    <a:bodyPr/>
                    <a:lstStyle/>
                    <a:p>
                      <a:r>
                        <a:rPr lang="en-US" sz="3200" dirty="0"/>
                        <a:t>9</a:t>
                      </a:r>
                    </a:p>
                  </a:txBody>
                  <a:tcPr/>
                </a:tc>
                <a:tc>
                  <a:txBody>
                    <a:bodyPr/>
                    <a:lstStyle/>
                    <a:p>
                      <a:r>
                        <a:rPr lang="en-US" sz="3200" dirty="0"/>
                        <a:t>5</a:t>
                      </a:r>
                    </a:p>
                  </a:txBody>
                  <a:tcPr/>
                </a:tc>
                <a:extLst>
                  <a:ext uri="{0D108BD9-81ED-4DB2-BD59-A6C34878D82A}">
                    <a16:rowId xmlns:a16="http://schemas.microsoft.com/office/drawing/2014/main" val="10001"/>
                  </a:ext>
                </a:extLst>
              </a:tr>
              <a:tr h="370840">
                <a:tc>
                  <a:txBody>
                    <a:bodyPr/>
                    <a:lstStyle/>
                    <a:p>
                      <a:r>
                        <a:rPr lang="en-US" sz="3200" dirty="0"/>
                        <a:t>2. Screen Design</a:t>
                      </a:r>
                    </a:p>
                  </a:txBody>
                  <a:tcPr/>
                </a:tc>
                <a:tc>
                  <a:txBody>
                    <a:bodyPr/>
                    <a:lstStyle/>
                    <a:p>
                      <a:r>
                        <a:rPr lang="en-US" sz="3200" dirty="0"/>
                        <a:t>5</a:t>
                      </a:r>
                    </a:p>
                  </a:txBody>
                  <a:tcPr/>
                </a:tc>
                <a:tc>
                  <a:txBody>
                    <a:bodyPr/>
                    <a:lstStyle/>
                    <a:p>
                      <a:r>
                        <a:rPr lang="en-US" sz="3200" dirty="0"/>
                        <a:t>6</a:t>
                      </a:r>
                    </a:p>
                  </a:txBody>
                  <a:tcPr/>
                </a:tc>
                <a:tc>
                  <a:txBody>
                    <a:bodyPr/>
                    <a:lstStyle/>
                    <a:p>
                      <a:r>
                        <a:rPr lang="en-US" sz="3200" dirty="0"/>
                        <a:t>7</a:t>
                      </a:r>
                    </a:p>
                  </a:txBody>
                  <a:tcPr/>
                </a:tc>
                <a:tc>
                  <a:txBody>
                    <a:bodyPr/>
                    <a:lstStyle/>
                    <a:p>
                      <a:r>
                        <a:rPr lang="en-US" sz="3200" dirty="0"/>
                        <a:t>6</a:t>
                      </a:r>
                    </a:p>
                  </a:txBody>
                  <a:tcPr/>
                </a:tc>
                <a:extLst>
                  <a:ext uri="{0D108BD9-81ED-4DB2-BD59-A6C34878D82A}">
                    <a16:rowId xmlns:a16="http://schemas.microsoft.com/office/drawing/2014/main" val="10002"/>
                  </a:ext>
                </a:extLst>
              </a:tr>
              <a:tr h="370840">
                <a:tc>
                  <a:txBody>
                    <a:bodyPr/>
                    <a:lstStyle/>
                    <a:p>
                      <a:r>
                        <a:rPr lang="en-US" sz="3200" dirty="0"/>
                        <a:t>3. Report Design</a:t>
                      </a:r>
                    </a:p>
                  </a:txBody>
                  <a:tcPr/>
                </a:tc>
                <a:tc>
                  <a:txBody>
                    <a:bodyPr/>
                    <a:lstStyle/>
                    <a:p>
                      <a:r>
                        <a:rPr lang="en-US" sz="3200" dirty="0"/>
                        <a:t>3</a:t>
                      </a:r>
                    </a:p>
                  </a:txBody>
                  <a:tcPr/>
                </a:tc>
                <a:tc>
                  <a:txBody>
                    <a:bodyPr/>
                    <a:lstStyle/>
                    <a:p>
                      <a:r>
                        <a:rPr lang="en-US" sz="3200" dirty="0"/>
                        <a:t>6</a:t>
                      </a:r>
                    </a:p>
                  </a:txBody>
                  <a:tcPr/>
                </a:tc>
                <a:tc>
                  <a:txBody>
                    <a:bodyPr/>
                    <a:lstStyle/>
                    <a:p>
                      <a:r>
                        <a:rPr lang="en-US" sz="3200" dirty="0"/>
                        <a:t>9</a:t>
                      </a:r>
                    </a:p>
                  </a:txBody>
                  <a:tcPr/>
                </a:tc>
                <a:tc>
                  <a:txBody>
                    <a:bodyPr/>
                    <a:lstStyle/>
                    <a:p>
                      <a:r>
                        <a:rPr lang="en-US" sz="3200" dirty="0"/>
                        <a:t>6</a:t>
                      </a:r>
                    </a:p>
                  </a:txBody>
                  <a:tcPr/>
                </a:tc>
                <a:extLst>
                  <a:ext uri="{0D108BD9-81ED-4DB2-BD59-A6C34878D82A}">
                    <a16:rowId xmlns:a16="http://schemas.microsoft.com/office/drawing/2014/main" val="10003"/>
                  </a:ext>
                </a:extLst>
              </a:tr>
              <a:tr h="370840">
                <a:tc>
                  <a:txBody>
                    <a:bodyPr/>
                    <a:lstStyle/>
                    <a:p>
                      <a:r>
                        <a:rPr lang="en-US" sz="3200" dirty="0"/>
                        <a:t>4. Database Design</a:t>
                      </a:r>
                    </a:p>
                  </a:txBody>
                  <a:tcPr/>
                </a:tc>
                <a:tc>
                  <a:txBody>
                    <a:bodyPr/>
                    <a:lstStyle/>
                    <a:p>
                      <a:r>
                        <a:rPr lang="en-US" sz="3200" dirty="0"/>
                        <a:t>1</a:t>
                      </a:r>
                    </a:p>
                  </a:txBody>
                  <a:tcPr/>
                </a:tc>
                <a:tc>
                  <a:txBody>
                    <a:bodyPr/>
                    <a:lstStyle/>
                    <a:p>
                      <a:r>
                        <a:rPr lang="en-US" sz="3200" dirty="0"/>
                        <a:t>2</a:t>
                      </a:r>
                    </a:p>
                  </a:txBody>
                  <a:tcPr/>
                </a:tc>
                <a:tc>
                  <a:txBody>
                    <a:bodyPr/>
                    <a:lstStyle/>
                    <a:p>
                      <a:r>
                        <a:rPr lang="en-US" sz="3200" dirty="0"/>
                        <a:t>3</a:t>
                      </a:r>
                    </a:p>
                  </a:txBody>
                  <a:tcPr/>
                </a:tc>
                <a:tc>
                  <a:txBody>
                    <a:bodyPr/>
                    <a:lstStyle/>
                    <a:p>
                      <a:r>
                        <a:rPr lang="en-US" sz="3200" dirty="0"/>
                        <a:t>2</a:t>
                      </a:r>
                    </a:p>
                  </a:txBody>
                  <a:tcPr/>
                </a:tc>
                <a:extLst>
                  <a:ext uri="{0D108BD9-81ED-4DB2-BD59-A6C34878D82A}">
                    <a16:rowId xmlns:a16="http://schemas.microsoft.com/office/drawing/2014/main" val="10004"/>
                  </a:ext>
                </a:extLst>
              </a:tr>
              <a:tr h="370840">
                <a:tc>
                  <a:txBody>
                    <a:bodyPr/>
                    <a:lstStyle/>
                    <a:p>
                      <a:r>
                        <a:rPr lang="en-US" sz="3200" dirty="0"/>
                        <a:t>5. User Documentation</a:t>
                      </a:r>
                    </a:p>
                  </a:txBody>
                  <a:tcPr/>
                </a:tc>
                <a:tc>
                  <a:txBody>
                    <a:bodyPr/>
                    <a:lstStyle/>
                    <a:p>
                      <a:r>
                        <a:rPr lang="en-US" sz="3200" dirty="0"/>
                        <a:t>4</a:t>
                      </a:r>
                    </a:p>
                  </a:txBody>
                  <a:tcPr/>
                </a:tc>
                <a:tc>
                  <a:txBody>
                    <a:bodyPr/>
                    <a:lstStyle/>
                    <a:p>
                      <a:r>
                        <a:rPr lang="en-US" sz="3200" dirty="0"/>
                        <a:t>6</a:t>
                      </a:r>
                    </a:p>
                  </a:txBody>
                  <a:tcPr/>
                </a:tc>
                <a:tc>
                  <a:txBody>
                    <a:bodyPr/>
                    <a:lstStyle/>
                    <a:p>
                      <a:r>
                        <a:rPr lang="en-US" sz="3200" dirty="0"/>
                        <a:t>7</a:t>
                      </a:r>
                    </a:p>
                  </a:txBody>
                  <a:tcPr/>
                </a:tc>
                <a:tc>
                  <a:txBody>
                    <a:bodyPr/>
                    <a:lstStyle/>
                    <a:p>
                      <a:r>
                        <a:rPr lang="en-US" sz="3200" dirty="0"/>
                        <a:t>5.5</a:t>
                      </a:r>
                    </a:p>
                  </a:txBody>
                  <a:tcPr/>
                </a:tc>
                <a:extLst>
                  <a:ext uri="{0D108BD9-81ED-4DB2-BD59-A6C34878D82A}">
                    <a16:rowId xmlns:a16="http://schemas.microsoft.com/office/drawing/2014/main" val="10005"/>
                  </a:ext>
                </a:extLst>
              </a:tr>
              <a:tr h="370840">
                <a:tc>
                  <a:txBody>
                    <a:bodyPr/>
                    <a:lstStyle/>
                    <a:p>
                      <a:r>
                        <a:rPr lang="en-US" sz="3200" dirty="0"/>
                        <a:t>6. Programming</a:t>
                      </a:r>
                    </a:p>
                  </a:txBody>
                  <a:tcPr/>
                </a:tc>
                <a:tc>
                  <a:txBody>
                    <a:bodyPr/>
                    <a:lstStyle/>
                    <a:p>
                      <a:r>
                        <a:rPr lang="en-US" sz="3200" dirty="0"/>
                        <a:t>3</a:t>
                      </a:r>
                    </a:p>
                  </a:txBody>
                  <a:tcPr/>
                </a:tc>
                <a:tc>
                  <a:txBody>
                    <a:bodyPr/>
                    <a:lstStyle/>
                    <a:p>
                      <a:r>
                        <a:rPr lang="en-US" sz="3200" dirty="0"/>
                        <a:t>5</a:t>
                      </a:r>
                    </a:p>
                  </a:txBody>
                  <a:tcPr/>
                </a:tc>
                <a:tc>
                  <a:txBody>
                    <a:bodyPr/>
                    <a:lstStyle/>
                    <a:p>
                      <a:r>
                        <a:rPr lang="en-US" sz="3200" dirty="0"/>
                        <a:t>6</a:t>
                      </a:r>
                    </a:p>
                  </a:txBody>
                  <a:tcPr/>
                </a:tc>
                <a:tc>
                  <a:txBody>
                    <a:bodyPr/>
                    <a:lstStyle/>
                    <a:p>
                      <a:r>
                        <a:rPr lang="en-US" sz="3200" dirty="0"/>
                        <a:t>5</a:t>
                      </a:r>
                    </a:p>
                  </a:txBody>
                  <a:tcPr/>
                </a:tc>
                <a:extLst>
                  <a:ext uri="{0D108BD9-81ED-4DB2-BD59-A6C34878D82A}">
                    <a16:rowId xmlns:a16="http://schemas.microsoft.com/office/drawing/2014/main" val="10006"/>
                  </a:ext>
                </a:extLst>
              </a:tr>
              <a:tr h="370840">
                <a:tc>
                  <a:txBody>
                    <a:bodyPr/>
                    <a:lstStyle/>
                    <a:p>
                      <a:r>
                        <a:rPr lang="en-US" sz="3200" dirty="0"/>
                        <a:t>7. Testing</a:t>
                      </a:r>
                    </a:p>
                  </a:txBody>
                  <a:tcPr/>
                </a:tc>
                <a:tc>
                  <a:txBody>
                    <a:bodyPr/>
                    <a:lstStyle/>
                    <a:p>
                      <a:r>
                        <a:rPr lang="en-US" sz="3200" dirty="0"/>
                        <a:t>1</a:t>
                      </a:r>
                    </a:p>
                  </a:txBody>
                  <a:tcPr/>
                </a:tc>
                <a:tc>
                  <a:txBody>
                    <a:bodyPr/>
                    <a:lstStyle/>
                    <a:p>
                      <a:r>
                        <a:rPr lang="en-US" sz="3200" dirty="0"/>
                        <a:t>3</a:t>
                      </a:r>
                    </a:p>
                  </a:txBody>
                  <a:tcPr/>
                </a:tc>
                <a:tc>
                  <a:txBody>
                    <a:bodyPr/>
                    <a:lstStyle/>
                    <a:p>
                      <a:r>
                        <a:rPr lang="en-US" sz="3200" dirty="0"/>
                        <a:t>5</a:t>
                      </a:r>
                    </a:p>
                  </a:txBody>
                  <a:tcPr/>
                </a:tc>
                <a:tc>
                  <a:txBody>
                    <a:bodyPr/>
                    <a:lstStyle/>
                    <a:p>
                      <a:r>
                        <a:rPr lang="en-US" sz="3200" dirty="0"/>
                        <a:t>3</a:t>
                      </a:r>
                    </a:p>
                  </a:txBody>
                  <a:tcPr/>
                </a:tc>
                <a:extLst>
                  <a:ext uri="{0D108BD9-81ED-4DB2-BD59-A6C34878D82A}">
                    <a16:rowId xmlns:a16="http://schemas.microsoft.com/office/drawing/2014/main" val="10007"/>
                  </a:ext>
                </a:extLst>
              </a:tr>
              <a:tr h="370840">
                <a:tc>
                  <a:txBody>
                    <a:bodyPr/>
                    <a:lstStyle/>
                    <a:p>
                      <a:r>
                        <a:rPr lang="en-US" sz="3200" dirty="0"/>
                        <a:t>8. Installation</a:t>
                      </a:r>
                    </a:p>
                  </a:txBody>
                  <a:tcPr/>
                </a:tc>
                <a:tc>
                  <a:txBody>
                    <a:bodyPr/>
                    <a:lstStyle/>
                    <a:p>
                      <a:r>
                        <a:rPr lang="en-US" sz="3200" dirty="0"/>
                        <a:t>1</a:t>
                      </a:r>
                    </a:p>
                  </a:txBody>
                  <a:tcPr/>
                </a:tc>
                <a:tc>
                  <a:txBody>
                    <a:bodyPr/>
                    <a:lstStyle/>
                    <a:p>
                      <a:r>
                        <a:rPr lang="en-US" sz="3200" dirty="0"/>
                        <a:t>1</a:t>
                      </a:r>
                    </a:p>
                  </a:txBody>
                  <a:tcPr/>
                </a:tc>
                <a:tc>
                  <a:txBody>
                    <a:bodyPr/>
                    <a:lstStyle/>
                    <a:p>
                      <a:r>
                        <a:rPr lang="en-US" sz="3200" dirty="0"/>
                        <a:t>1</a:t>
                      </a:r>
                    </a:p>
                  </a:txBody>
                  <a:tcPr/>
                </a:tc>
                <a:tc>
                  <a:txBody>
                    <a:bodyPr/>
                    <a:lstStyle/>
                    <a:p>
                      <a:r>
                        <a:rPr lang="en-US" sz="3200" dirty="0"/>
                        <a:t>1</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563570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1703" y="296221"/>
            <a:ext cx="2095500" cy="514350"/>
          </a:xfrm>
          <a:prstGeom prst="rect">
            <a:avLst/>
          </a:prstGeom>
        </p:spPr>
        <p:txBody>
          <a:bodyPr vert="horz" wrap="square" lIns="0" tIns="13335" rIns="0" bIns="0" rtlCol="0">
            <a:spAutoFit/>
          </a:bodyPr>
          <a:lstStyle/>
          <a:p>
            <a:pPr marL="12700">
              <a:lnSpc>
                <a:spcPct val="100000"/>
              </a:lnSpc>
              <a:spcBef>
                <a:spcPts val="105"/>
              </a:spcBef>
            </a:pPr>
            <a:r>
              <a:rPr sz="3200" spc="-40" dirty="0">
                <a:latin typeface="+mn-lt"/>
              </a:rPr>
              <a:t>Introduction</a:t>
            </a:r>
            <a:endParaRPr sz="3200" dirty="0">
              <a:latin typeface="+mn-lt"/>
            </a:endParaRPr>
          </a:p>
        </p:txBody>
      </p:sp>
      <p:sp>
        <p:nvSpPr>
          <p:cNvPr id="3" name="object 3"/>
          <p:cNvSpPr txBox="1"/>
          <p:nvPr/>
        </p:nvSpPr>
        <p:spPr>
          <a:xfrm>
            <a:off x="430593" y="1680411"/>
            <a:ext cx="8282813" cy="5339923"/>
          </a:xfrm>
          <a:prstGeom prst="rect">
            <a:avLst/>
          </a:prstGeom>
        </p:spPr>
        <p:txBody>
          <a:bodyPr vert="horz" wrap="square" lIns="0" tIns="43180" rIns="0" bIns="0" rtlCol="0">
            <a:spAutoFit/>
          </a:bodyPr>
          <a:lstStyle/>
          <a:p>
            <a:pPr marL="355600" marR="5080" indent="-343535" algn="just">
              <a:lnSpc>
                <a:spcPts val="2700"/>
              </a:lnSpc>
              <a:spcBef>
                <a:spcPts val="340"/>
              </a:spcBef>
              <a:buFont typeface="Wingdings"/>
              <a:buChar char=""/>
              <a:tabLst>
                <a:tab pos="355600" algn="l"/>
                <a:tab pos="356235" algn="l"/>
              </a:tabLst>
            </a:pPr>
            <a:r>
              <a:rPr sz="3000" b="1" spc="-70" dirty="0">
                <a:cs typeface="Arial"/>
              </a:rPr>
              <a:t>Project</a:t>
            </a:r>
            <a:r>
              <a:rPr sz="3000" spc="-70" dirty="0">
                <a:cs typeface="Arial"/>
              </a:rPr>
              <a:t>: </a:t>
            </a:r>
            <a:r>
              <a:rPr sz="3000" spc="-320" dirty="0">
                <a:cs typeface="Arial"/>
              </a:rPr>
              <a:t>A </a:t>
            </a:r>
            <a:r>
              <a:rPr lang="en-GB" sz="3000" spc="-320" dirty="0">
                <a:cs typeface="Arial"/>
              </a:rPr>
              <a:t> </a:t>
            </a:r>
            <a:r>
              <a:rPr sz="3000" spc="-50" dirty="0">
                <a:cs typeface="Arial"/>
              </a:rPr>
              <a:t>planned </a:t>
            </a:r>
            <a:r>
              <a:rPr sz="3000" spc="-30" dirty="0">
                <a:cs typeface="Arial"/>
              </a:rPr>
              <a:t>undertaking </a:t>
            </a:r>
            <a:r>
              <a:rPr sz="3000" spc="-20" dirty="0">
                <a:cs typeface="Arial"/>
              </a:rPr>
              <a:t>of </a:t>
            </a:r>
            <a:r>
              <a:rPr sz="3000" spc="-40" dirty="0">
                <a:cs typeface="Arial"/>
              </a:rPr>
              <a:t>related </a:t>
            </a:r>
            <a:r>
              <a:rPr sz="3000" spc="-30" dirty="0">
                <a:cs typeface="Arial"/>
              </a:rPr>
              <a:t>activities to </a:t>
            </a:r>
            <a:r>
              <a:rPr sz="3000" spc="-60" dirty="0">
                <a:cs typeface="Arial"/>
              </a:rPr>
              <a:t>reach  </a:t>
            </a:r>
            <a:r>
              <a:rPr sz="3000" spc="-50" dirty="0">
                <a:cs typeface="Arial"/>
              </a:rPr>
              <a:t>an objective </a:t>
            </a:r>
            <a:r>
              <a:rPr sz="3000" spc="10" dirty="0">
                <a:cs typeface="Arial"/>
              </a:rPr>
              <a:t>that </a:t>
            </a:r>
            <a:r>
              <a:rPr sz="3000" spc="-70" dirty="0">
                <a:cs typeface="Arial"/>
              </a:rPr>
              <a:t>has </a:t>
            </a:r>
            <a:r>
              <a:rPr sz="3000" spc="-65" dirty="0">
                <a:cs typeface="Arial"/>
              </a:rPr>
              <a:t>a beginning </a:t>
            </a:r>
            <a:r>
              <a:rPr sz="3000" spc="-50" dirty="0">
                <a:cs typeface="Arial"/>
              </a:rPr>
              <a:t>or an</a:t>
            </a:r>
            <a:r>
              <a:rPr sz="3000" spc="-225" dirty="0">
                <a:cs typeface="Arial"/>
              </a:rPr>
              <a:t> </a:t>
            </a:r>
            <a:r>
              <a:rPr sz="3000" spc="-60" dirty="0">
                <a:cs typeface="Arial"/>
              </a:rPr>
              <a:t>end.</a:t>
            </a:r>
            <a:endParaRPr sz="3000" dirty="0">
              <a:cs typeface="Arial"/>
            </a:endParaRPr>
          </a:p>
          <a:p>
            <a:pPr marL="355600" marR="5080" indent="-343535" algn="just">
              <a:lnSpc>
                <a:spcPts val="2710"/>
              </a:lnSpc>
              <a:spcBef>
                <a:spcPts val="700"/>
              </a:spcBef>
              <a:buFont typeface="Wingdings"/>
              <a:buChar char=""/>
              <a:tabLst>
                <a:tab pos="355600" algn="l"/>
                <a:tab pos="356235" algn="l"/>
                <a:tab pos="2140585" algn="l"/>
                <a:tab pos="2461895" algn="l"/>
                <a:tab pos="3510279" algn="l"/>
                <a:tab pos="4196715" algn="l"/>
                <a:tab pos="4824730" algn="l"/>
                <a:tab pos="5309235" algn="l"/>
                <a:tab pos="6444615" algn="l"/>
                <a:tab pos="6838315" algn="l"/>
                <a:tab pos="7158355" algn="l"/>
                <a:tab pos="7840980" algn="l"/>
              </a:tabLst>
            </a:pPr>
            <a:r>
              <a:rPr sz="3000" b="1" spc="-120" dirty="0">
                <a:cs typeface="Arial"/>
              </a:rPr>
              <a:t>S</a:t>
            </a:r>
            <a:r>
              <a:rPr sz="3000" b="1" spc="-50" dirty="0">
                <a:cs typeface="Arial"/>
              </a:rPr>
              <a:t>t</a:t>
            </a:r>
            <a:r>
              <a:rPr sz="3000" b="1" spc="-35" dirty="0">
                <a:cs typeface="Arial"/>
              </a:rPr>
              <a:t>a</a:t>
            </a:r>
            <a:r>
              <a:rPr sz="3000" b="1" spc="-80" dirty="0">
                <a:cs typeface="Arial"/>
              </a:rPr>
              <a:t>k</a:t>
            </a:r>
            <a:r>
              <a:rPr sz="3000" b="1" spc="-50" dirty="0">
                <a:cs typeface="Arial"/>
              </a:rPr>
              <a:t>eholder</a:t>
            </a:r>
            <a:r>
              <a:rPr sz="3000" spc="-70" dirty="0">
                <a:cs typeface="Arial"/>
              </a:rPr>
              <a:t>:</a:t>
            </a:r>
            <a:r>
              <a:rPr sz="3000" dirty="0">
                <a:cs typeface="Arial"/>
              </a:rPr>
              <a:t>	</a:t>
            </a:r>
            <a:r>
              <a:rPr sz="3000" spc="-320" dirty="0">
                <a:cs typeface="Arial"/>
              </a:rPr>
              <a:t>A</a:t>
            </a:r>
            <a:r>
              <a:rPr lang="en-US" sz="3000" spc="-320" dirty="0">
                <a:cs typeface="Arial"/>
              </a:rPr>
              <a:t>  </a:t>
            </a:r>
            <a:r>
              <a:rPr sz="3000" spc="-65" dirty="0">
                <a:cs typeface="Arial"/>
              </a:rPr>
              <a:t>pe</a:t>
            </a:r>
            <a:r>
              <a:rPr sz="3000" spc="-30" dirty="0">
                <a:cs typeface="Arial"/>
              </a:rPr>
              <a:t>r</a:t>
            </a:r>
            <a:r>
              <a:rPr sz="3000" spc="-70" dirty="0">
                <a:cs typeface="Arial"/>
              </a:rPr>
              <a:t>son</a:t>
            </a:r>
            <a:r>
              <a:rPr lang="en-US" sz="3000" spc="-70" dirty="0">
                <a:cs typeface="Arial"/>
              </a:rPr>
              <a:t> </a:t>
            </a:r>
            <a:r>
              <a:rPr sz="3000" spc="-100" dirty="0">
                <a:cs typeface="Arial"/>
              </a:rPr>
              <a:t>wh</a:t>
            </a:r>
            <a:r>
              <a:rPr sz="3000" spc="-85" dirty="0">
                <a:cs typeface="Arial"/>
              </a:rPr>
              <a:t>o</a:t>
            </a:r>
            <a:r>
              <a:rPr lang="en-US" sz="3000" spc="-85" dirty="0">
                <a:cs typeface="Arial"/>
              </a:rPr>
              <a:t> </a:t>
            </a:r>
            <a:r>
              <a:rPr sz="3000" spc="-75" dirty="0">
                <a:cs typeface="Arial"/>
              </a:rPr>
              <a:t>ha</a:t>
            </a:r>
            <a:r>
              <a:rPr sz="3000" spc="-60" dirty="0">
                <a:cs typeface="Arial"/>
              </a:rPr>
              <a:t>s</a:t>
            </a:r>
            <a:r>
              <a:rPr sz="3000" dirty="0">
                <a:cs typeface="Arial"/>
              </a:rPr>
              <a:t>	</a:t>
            </a:r>
            <a:r>
              <a:rPr sz="3000" spc="-50" dirty="0">
                <a:cs typeface="Arial"/>
              </a:rPr>
              <a:t>an</a:t>
            </a:r>
            <a:r>
              <a:rPr lang="en-US" sz="3000" spc="-50" dirty="0">
                <a:cs typeface="Arial"/>
              </a:rPr>
              <a:t> </a:t>
            </a:r>
            <a:r>
              <a:rPr sz="3000" spc="15" dirty="0">
                <a:cs typeface="Arial"/>
              </a:rPr>
              <a:t>in</a:t>
            </a:r>
            <a:r>
              <a:rPr sz="3000" spc="-25" dirty="0">
                <a:cs typeface="Arial"/>
              </a:rPr>
              <a:t>t</a:t>
            </a:r>
            <a:r>
              <a:rPr sz="3000" spc="-40" dirty="0">
                <a:cs typeface="Arial"/>
              </a:rPr>
              <a:t>erest</a:t>
            </a:r>
            <a:r>
              <a:rPr lang="en-US" sz="3000" spc="-40" dirty="0">
                <a:cs typeface="Arial"/>
              </a:rPr>
              <a:t> </a:t>
            </a:r>
            <a:r>
              <a:rPr sz="3000" spc="-10" dirty="0">
                <a:cs typeface="Arial"/>
              </a:rPr>
              <a:t>in</a:t>
            </a:r>
            <a:r>
              <a:rPr lang="en-US" sz="3000" spc="-10" dirty="0">
                <a:cs typeface="Arial"/>
              </a:rPr>
              <a:t> </a:t>
            </a:r>
            <a:r>
              <a:rPr sz="3000" spc="-70" dirty="0">
                <a:cs typeface="Arial"/>
              </a:rPr>
              <a:t>a</a:t>
            </a:r>
            <a:r>
              <a:rPr sz="3000" dirty="0">
                <a:cs typeface="Arial"/>
              </a:rPr>
              <a:t>	</a:t>
            </a:r>
            <a:r>
              <a:rPr sz="3000" spc="-60" dirty="0">
                <a:cs typeface="Arial"/>
              </a:rPr>
              <a:t>n</a:t>
            </a:r>
            <a:r>
              <a:rPr sz="3000" spc="-95" dirty="0">
                <a:cs typeface="Arial"/>
              </a:rPr>
              <a:t>e</a:t>
            </a:r>
            <a:r>
              <a:rPr sz="3000" spc="-140" dirty="0">
                <a:cs typeface="Arial"/>
              </a:rPr>
              <a:t>w</a:t>
            </a:r>
            <a:r>
              <a:rPr lang="en-US" sz="3000" spc="-140" dirty="0">
                <a:cs typeface="Arial"/>
              </a:rPr>
              <a:t> </a:t>
            </a:r>
            <a:r>
              <a:rPr sz="3000" spc="-40" dirty="0">
                <a:cs typeface="Arial"/>
              </a:rPr>
              <a:t>or </a:t>
            </a:r>
            <a:r>
              <a:rPr sz="3000" spc="-60" dirty="0">
                <a:cs typeface="Arial"/>
              </a:rPr>
              <a:t>existing</a:t>
            </a:r>
            <a:r>
              <a:rPr sz="3000" spc="-105" dirty="0">
                <a:cs typeface="Arial"/>
              </a:rPr>
              <a:t> </a:t>
            </a:r>
            <a:r>
              <a:rPr sz="3000" spc="-70" dirty="0">
                <a:cs typeface="Arial"/>
              </a:rPr>
              <a:t>Project</a:t>
            </a:r>
            <a:endParaRPr lang="en-US" sz="3000" spc="-70" dirty="0">
              <a:cs typeface="Arial"/>
            </a:endParaRPr>
          </a:p>
          <a:p>
            <a:pPr marL="355600" marR="5080" indent="-343535" algn="just">
              <a:lnSpc>
                <a:spcPts val="2710"/>
              </a:lnSpc>
              <a:spcBef>
                <a:spcPts val="700"/>
              </a:spcBef>
              <a:buFont typeface="Wingdings"/>
              <a:buChar char=""/>
              <a:tabLst>
                <a:tab pos="355600" algn="l"/>
                <a:tab pos="356235" algn="l"/>
                <a:tab pos="2140585" algn="l"/>
                <a:tab pos="2461895" algn="l"/>
                <a:tab pos="3510279" algn="l"/>
                <a:tab pos="4196715" algn="l"/>
                <a:tab pos="4824730" algn="l"/>
                <a:tab pos="5309235" algn="l"/>
                <a:tab pos="6444615" algn="l"/>
                <a:tab pos="6838315" algn="l"/>
                <a:tab pos="7158355" algn="l"/>
                <a:tab pos="7840980" algn="l"/>
              </a:tabLst>
            </a:pPr>
            <a:r>
              <a:rPr lang="en-US" sz="3000" b="1" spc="-185" dirty="0">
                <a:cs typeface="Arial"/>
              </a:rPr>
              <a:t>P</a:t>
            </a:r>
            <a:r>
              <a:rPr lang="en-US" sz="3000" b="1" spc="-140" dirty="0">
                <a:cs typeface="Arial"/>
              </a:rPr>
              <a:t>r</a:t>
            </a:r>
            <a:r>
              <a:rPr lang="en-US" sz="3000" b="1" spc="-35" dirty="0">
                <a:cs typeface="Arial"/>
              </a:rPr>
              <a:t>oject </a:t>
            </a:r>
            <a:r>
              <a:rPr lang="en-US" sz="3000" b="1" spc="-95" dirty="0">
                <a:cs typeface="Arial"/>
              </a:rPr>
              <a:t>Sponso</a:t>
            </a:r>
            <a:r>
              <a:rPr lang="en-US" sz="3000" b="1" spc="-35" dirty="0">
                <a:cs typeface="Arial"/>
              </a:rPr>
              <a:t>r</a:t>
            </a:r>
            <a:r>
              <a:rPr lang="en-US" sz="3000" spc="-70" dirty="0">
                <a:cs typeface="Arial"/>
              </a:rPr>
              <a:t>: </a:t>
            </a:r>
            <a:r>
              <a:rPr lang="en-US" sz="3000" spc="-320" dirty="0">
                <a:cs typeface="Arial"/>
              </a:rPr>
              <a:t>A  </a:t>
            </a:r>
            <a:r>
              <a:rPr lang="en-US" sz="3000" spc="-55" dirty="0">
                <a:cs typeface="Arial"/>
              </a:rPr>
              <a:t>member</a:t>
            </a:r>
            <a:r>
              <a:rPr lang="en-US" sz="3000" dirty="0">
                <a:cs typeface="Arial"/>
              </a:rPr>
              <a:t>	</a:t>
            </a:r>
            <a:r>
              <a:rPr lang="en-US" sz="3000" spc="-40" dirty="0">
                <a:cs typeface="Arial"/>
              </a:rPr>
              <a:t>o</a:t>
            </a:r>
            <a:r>
              <a:rPr lang="en-US" sz="3000" spc="-15" dirty="0">
                <a:cs typeface="Arial"/>
              </a:rPr>
              <a:t>f</a:t>
            </a:r>
            <a:r>
              <a:rPr lang="en-US" sz="3000" dirty="0">
                <a:cs typeface="Arial"/>
              </a:rPr>
              <a:t>	</a:t>
            </a:r>
            <a:r>
              <a:rPr lang="en-US" sz="3000" spc="-50" dirty="0">
                <a:cs typeface="Arial"/>
              </a:rPr>
              <a:t>an </a:t>
            </a:r>
            <a:r>
              <a:rPr lang="en-US" sz="3000" spc="-80" dirty="0">
                <a:cs typeface="Arial"/>
              </a:rPr>
              <a:t>organization</a:t>
            </a:r>
            <a:r>
              <a:rPr lang="en-US" sz="3000" dirty="0">
                <a:cs typeface="Arial"/>
              </a:rPr>
              <a:t>	</a:t>
            </a:r>
            <a:r>
              <a:rPr lang="en-US" sz="3000" spc="-50" dirty="0">
                <a:cs typeface="Arial"/>
              </a:rPr>
              <a:t>or department that initiates a project request and is responsible </a:t>
            </a:r>
            <a:r>
              <a:rPr lang="en-US" sz="3000" spc="-35" dirty="0">
                <a:cs typeface="Arial"/>
              </a:rPr>
              <a:t>for </a:t>
            </a:r>
            <a:r>
              <a:rPr lang="en-US" sz="3000" spc="-60" dirty="0">
                <a:cs typeface="Arial"/>
              </a:rPr>
              <a:t>high </a:t>
            </a:r>
            <a:r>
              <a:rPr lang="en-US" sz="3000" spc="-70" dirty="0">
                <a:cs typeface="Arial"/>
              </a:rPr>
              <a:t>level </a:t>
            </a:r>
            <a:r>
              <a:rPr lang="en-US" sz="3000" spc="-25" dirty="0">
                <a:cs typeface="Arial"/>
              </a:rPr>
              <a:t>support </a:t>
            </a:r>
            <a:r>
              <a:rPr lang="en-US" sz="3000" spc="-20" dirty="0">
                <a:cs typeface="Arial"/>
              </a:rPr>
              <a:t>of the</a:t>
            </a:r>
            <a:r>
              <a:rPr lang="en-US" sz="3000" spc="-225" dirty="0">
                <a:cs typeface="Arial"/>
              </a:rPr>
              <a:t> </a:t>
            </a:r>
            <a:r>
              <a:rPr lang="en-US" sz="3000" spc="-45" dirty="0">
                <a:cs typeface="Arial"/>
              </a:rPr>
              <a:t>project.</a:t>
            </a:r>
            <a:endParaRPr lang="en-US" sz="3000" dirty="0">
              <a:cs typeface="Arial"/>
            </a:endParaRPr>
          </a:p>
          <a:p>
            <a:pPr marL="355600" marR="5080" indent="-343535" algn="just">
              <a:lnSpc>
                <a:spcPts val="2710"/>
              </a:lnSpc>
              <a:spcBef>
                <a:spcPts val="700"/>
              </a:spcBef>
              <a:buFont typeface="Wingdings"/>
              <a:buChar char=""/>
              <a:tabLst>
                <a:tab pos="355600" algn="l"/>
                <a:tab pos="356235" algn="l"/>
                <a:tab pos="2140585" algn="l"/>
                <a:tab pos="2461895" algn="l"/>
                <a:tab pos="3510279" algn="l"/>
                <a:tab pos="4196715" algn="l"/>
                <a:tab pos="4824730" algn="l"/>
                <a:tab pos="5309235" algn="l"/>
                <a:tab pos="6444615" algn="l"/>
                <a:tab pos="6838315" algn="l"/>
                <a:tab pos="7158355" algn="l"/>
                <a:tab pos="7840980" algn="l"/>
              </a:tabLst>
            </a:pPr>
            <a:r>
              <a:rPr lang="en-US" sz="3000" b="1" spc="-70" dirty="0">
                <a:cs typeface="Arial"/>
              </a:rPr>
              <a:t>Project Manager</a:t>
            </a:r>
            <a:r>
              <a:rPr lang="en-US" sz="3000" spc="-70" dirty="0">
                <a:cs typeface="Arial"/>
              </a:rPr>
              <a:t>: </a:t>
            </a:r>
            <a:r>
              <a:rPr lang="en-US" sz="3000" spc="-320" dirty="0">
                <a:cs typeface="Arial"/>
              </a:rPr>
              <a:t>A </a:t>
            </a:r>
            <a:r>
              <a:rPr lang="en-US" sz="3000" spc="-60" dirty="0">
                <a:cs typeface="Arial"/>
              </a:rPr>
              <a:t>person </a:t>
            </a:r>
            <a:r>
              <a:rPr lang="en-US" sz="3000" spc="-25" dirty="0">
                <a:cs typeface="Arial"/>
              </a:rPr>
              <a:t>with </a:t>
            </a:r>
            <a:r>
              <a:rPr lang="en-US" sz="3000" spc="-65" dirty="0">
                <a:cs typeface="Arial"/>
              </a:rPr>
              <a:t>diverse </a:t>
            </a:r>
            <a:r>
              <a:rPr lang="en-US" sz="3000" spc="-40" dirty="0">
                <a:cs typeface="Arial"/>
              </a:rPr>
              <a:t>set </a:t>
            </a:r>
            <a:r>
              <a:rPr lang="en-US" sz="3000" spc="-20" dirty="0">
                <a:cs typeface="Arial"/>
              </a:rPr>
              <a:t>of </a:t>
            </a:r>
            <a:r>
              <a:rPr lang="en-US" sz="3000" spc="-60" dirty="0">
                <a:cs typeface="Arial"/>
              </a:rPr>
              <a:t>skills-general  management, </a:t>
            </a:r>
            <a:r>
              <a:rPr lang="en-US" sz="3000" spc="-50" dirty="0">
                <a:cs typeface="Arial"/>
              </a:rPr>
              <a:t>leadership, </a:t>
            </a:r>
            <a:r>
              <a:rPr lang="en-US" sz="3000" spc="-45" dirty="0">
                <a:cs typeface="Arial"/>
              </a:rPr>
              <a:t>technical, </a:t>
            </a:r>
            <a:r>
              <a:rPr lang="en-US" sz="3000" spc="-20" dirty="0">
                <a:cs typeface="Arial"/>
              </a:rPr>
              <a:t>conflict </a:t>
            </a:r>
            <a:r>
              <a:rPr lang="en-US" sz="3000" spc="-60" dirty="0">
                <a:cs typeface="Arial"/>
              </a:rPr>
              <a:t>management  </a:t>
            </a:r>
            <a:r>
              <a:rPr lang="en-US" sz="3000" spc="-50" dirty="0">
                <a:cs typeface="Arial"/>
              </a:rPr>
              <a:t>and </a:t>
            </a:r>
            <a:r>
              <a:rPr lang="en-US" sz="3000" spc="-35" dirty="0">
                <a:cs typeface="Arial"/>
              </a:rPr>
              <a:t>is </a:t>
            </a:r>
            <a:r>
              <a:rPr lang="en-US" sz="3000" spc="-50" dirty="0">
                <a:cs typeface="Arial"/>
              </a:rPr>
              <a:t>responsible </a:t>
            </a:r>
            <a:r>
              <a:rPr lang="en-US" sz="3000" spc="-35" dirty="0">
                <a:cs typeface="Arial"/>
              </a:rPr>
              <a:t>for </a:t>
            </a:r>
            <a:r>
              <a:rPr lang="en-US" sz="3000" spc="-20" dirty="0">
                <a:cs typeface="Arial"/>
              </a:rPr>
              <a:t>initiating, </a:t>
            </a:r>
            <a:r>
              <a:rPr lang="en-US" sz="3000" spc="-50" dirty="0">
                <a:cs typeface="Arial"/>
              </a:rPr>
              <a:t>planning, </a:t>
            </a:r>
            <a:r>
              <a:rPr lang="en-US" sz="3000" spc="-80" dirty="0">
                <a:cs typeface="Arial"/>
              </a:rPr>
              <a:t>executing,  </a:t>
            </a:r>
            <a:r>
              <a:rPr lang="en-US" sz="3000" spc="-40" dirty="0">
                <a:cs typeface="Arial"/>
              </a:rPr>
              <a:t>controlling </a:t>
            </a:r>
            <a:r>
              <a:rPr lang="en-US" sz="3000" spc="-5" dirty="0">
                <a:cs typeface="Arial"/>
              </a:rPr>
              <a:t>&amp; </a:t>
            </a:r>
            <a:r>
              <a:rPr lang="en-US" sz="3000" spc="-40" dirty="0">
                <a:cs typeface="Arial"/>
              </a:rPr>
              <a:t>monitoring </a:t>
            </a:r>
            <a:r>
              <a:rPr lang="en-US" sz="3000" spc="-50" dirty="0">
                <a:cs typeface="Arial"/>
              </a:rPr>
              <a:t>and </a:t>
            </a:r>
            <a:r>
              <a:rPr lang="en-US" sz="3000" spc="-60" dirty="0">
                <a:cs typeface="Arial"/>
              </a:rPr>
              <a:t>closing </a:t>
            </a:r>
            <a:r>
              <a:rPr lang="en-US" sz="3000" spc="-90" dirty="0">
                <a:cs typeface="Arial"/>
              </a:rPr>
              <a:t>down </a:t>
            </a:r>
            <a:r>
              <a:rPr lang="en-US" sz="3000" spc="-70" dirty="0">
                <a:cs typeface="Arial"/>
              </a:rPr>
              <a:t>a</a:t>
            </a:r>
            <a:r>
              <a:rPr lang="en-US" sz="3000" spc="-250" dirty="0">
                <a:cs typeface="Arial"/>
              </a:rPr>
              <a:t> </a:t>
            </a:r>
            <a:r>
              <a:rPr lang="en-US" sz="3000" spc="-45" dirty="0">
                <a:cs typeface="Arial"/>
              </a:rPr>
              <a:t>project.</a:t>
            </a:r>
            <a:endParaRPr lang="en-US" sz="3000" dirty="0">
              <a:cs typeface="Arial"/>
            </a:endParaRPr>
          </a:p>
          <a:p>
            <a:pPr marL="355600" marR="5080" indent="-343535">
              <a:lnSpc>
                <a:spcPts val="2710"/>
              </a:lnSpc>
              <a:spcBef>
                <a:spcPts val="700"/>
              </a:spcBef>
              <a:buFont typeface="Wingdings"/>
              <a:buChar char=""/>
              <a:tabLst>
                <a:tab pos="355600" algn="l"/>
                <a:tab pos="356235" algn="l"/>
                <a:tab pos="2140585" algn="l"/>
                <a:tab pos="2461895" algn="l"/>
                <a:tab pos="3510279" algn="l"/>
                <a:tab pos="4196715" algn="l"/>
                <a:tab pos="4824730" algn="l"/>
                <a:tab pos="5309235" algn="l"/>
                <a:tab pos="6444615" algn="l"/>
                <a:tab pos="6838315" algn="l"/>
                <a:tab pos="7158355" algn="l"/>
                <a:tab pos="7840980" algn="l"/>
              </a:tabLst>
            </a:pPr>
            <a:endParaRPr lang="en-US" sz="3000" dirty="0">
              <a:cs typeface="Arial"/>
            </a:endParaRPr>
          </a:p>
          <a:p>
            <a:pPr marL="355600" marR="5080" indent="-343535">
              <a:lnSpc>
                <a:spcPts val="2710"/>
              </a:lnSpc>
              <a:spcBef>
                <a:spcPts val="700"/>
              </a:spcBef>
              <a:buFont typeface="Wingdings"/>
              <a:buChar char=""/>
              <a:tabLst>
                <a:tab pos="355600" algn="l"/>
                <a:tab pos="356235" algn="l"/>
                <a:tab pos="2140585" algn="l"/>
                <a:tab pos="2461895" algn="l"/>
                <a:tab pos="3510279" algn="l"/>
                <a:tab pos="4196715" algn="l"/>
                <a:tab pos="4824730" algn="l"/>
                <a:tab pos="5309235" algn="l"/>
                <a:tab pos="6444615" algn="l"/>
                <a:tab pos="6838315" algn="l"/>
                <a:tab pos="7158355" algn="l"/>
                <a:tab pos="7840980" algn="l"/>
              </a:tabLst>
            </a:pPr>
            <a:endParaRPr sz="2400" dirty="0">
              <a:latin typeface="Arial"/>
              <a:cs typeface="Arial"/>
            </a:endParaRPr>
          </a:p>
        </p:txBody>
      </p:sp>
      <p:sp>
        <p:nvSpPr>
          <p:cNvPr id="7" name="object 7"/>
          <p:cNvSpPr txBox="1"/>
          <p:nvPr/>
        </p:nvSpPr>
        <p:spPr>
          <a:xfrm>
            <a:off x="8123301" y="6565189"/>
            <a:ext cx="99695" cy="177800"/>
          </a:xfrm>
          <a:prstGeom prst="rect">
            <a:avLst/>
          </a:prstGeom>
        </p:spPr>
        <p:txBody>
          <a:bodyPr vert="horz" wrap="square" lIns="0" tIns="12065" rIns="0" bIns="0" rtlCol="0">
            <a:spAutoFit/>
          </a:bodyPr>
          <a:lstStyle/>
          <a:p>
            <a:pPr marL="12700">
              <a:lnSpc>
                <a:spcPct val="100000"/>
              </a:lnSpc>
              <a:spcBef>
                <a:spcPts val="95"/>
              </a:spcBef>
            </a:pPr>
            <a:r>
              <a:rPr sz="1000" spc="25" dirty="0">
                <a:solidFill>
                  <a:srgbClr val="221F1F"/>
                </a:solidFill>
                <a:latin typeface="Arial"/>
                <a:cs typeface="Arial"/>
              </a:rPr>
              <a:t>3</a:t>
            </a:r>
            <a:endParaRPr sz="10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53457"/>
            <a:ext cx="8229600" cy="1143000"/>
          </a:xfrm>
        </p:spPr>
        <p:txBody>
          <a:bodyPr>
            <a:normAutofit fontScale="90000"/>
          </a:bodyPr>
          <a:lstStyle/>
          <a:p>
            <a:r>
              <a:rPr lang="en-US" b="1" dirty="0"/>
              <a:t>Develop a preliminary schedule</a:t>
            </a:r>
            <a:br>
              <a:rPr lang="en-US" dirty="0"/>
            </a:br>
            <a:endParaRPr lang="en-US" dirty="0"/>
          </a:p>
        </p:txBody>
      </p:sp>
      <p:sp>
        <p:nvSpPr>
          <p:cNvPr id="3" name="Content Placeholder 2"/>
          <p:cNvSpPr>
            <a:spLocks noGrp="1"/>
          </p:cNvSpPr>
          <p:nvPr>
            <p:ph idx="1"/>
          </p:nvPr>
        </p:nvSpPr>
        <p:spPr/>
        <p:txBody>
          <a:bodyPr>
            <a:normAutofit fontScale="92500"/>
          </a:bodyPr>
          <a:lstStyle/>
          <a:p>
            <a:pPr algn="just"/>
            <a:r>
              <a:rPr lang="en-US" dirty="0"/>
              <a:t>Define when each activity will be carried out and the resources available to it</a:t>
            </a:r>
          </a:p>
          <a:p>
            <a:pPr marL="857250" lvl="1" indent="-457200" algn="just">
              <a:buFont typeface="Courier New" pitchFamily="49" charset="0"/>
              <a:buChar char="o"/>
            </a:pPr>
            <a:r>
              <a:rPr lang="en-US" dirty="0"/>
              <a:t>Sequence of activities (&amp; precedence relationships) </a:t>
            </a:r>
          </a:p>
          <a:p>
            <a:pPr algn="just"/>
            <a:r>
              <a:rPr lang="en-US" dirty="0"/>
              <a:t>Follows time estimates for each activity</a:t>
            </a:r>
          </a:p>
          <a:p>
            <a:pPr marL="857250" lvl="1" indent="-457200" algn="just">
              <a:buFont typeface="Courier New" pitchFamily="49" charset="0"/>
              <a:buChar char="o"/>
            </a:pPr>
            <a:r>
              <a:rPr lang="en-US" dirty="0"/>
              <a:t>Schedule may need to be refined to include changes or extra activities to help risk management</a:t>
            </a:r>
          </a:p>
          <a:p>
            <a:pPr algn="just"/>
            <a:r>
              <a:rPr lang="en-US" dirty="0"/>
              <a:t>Common tools used </a:t>
            </a:r>
          </a:p>
          <a:p>
            <a:pPr marL="857250" lvl="1" indent="-457200" algn="just">
              <a:buFont typeface="Courier New" pitchFamily="49" charset="0"/>
              <a:buChar char="o"/>
            </a:pPr>
            <a:r>
              <a:rPr lang="en-US" dirty="0"/>
              <a:t>PERT chart or Network Diagram</a:t>
            </a:r>
          </a:p>
          <a:p>
            <a:pPr marL="857250" lvl="1" indent="-457200" algn="just">
              <a:buFont typeface="Courier New" pitchFamily="49" charset="0"/>
              <a:buChar char="o"/>
            </a:pPr>
            <a:r>
              <a:rPr lang="en-US" dirty="0"/>
              <a:t>Gantt chart</a:t>
            </a:r>
          </a:p>
          <a:p>
            <a:endParaRPr lang="en-US" dirty="0"/>
          </a:p>
        </p:txBody>
      </p:sp>
    </p:spTree>
    <p:extLst>
      <p:ext uri="{BB962C8B-B14F-4D97-AF65-F5344CB8AC3E}">
        <p14:creationId xmlns:p14="http://schemas.microsoft.com/office/powerpoint/2010/main" val="2138576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53457"/>
            <a:ext cx="8229600" cy="1143000"/>
          </a:xfrm>
        </p:spPr>
        <p:txBody>
          <a:bodyPr>
            <a:normAutofit fontScale="90000"/>
          </a:bodyPr>
          <a:lstStyle/>
          <a:p>
            <a:r>
              <a:rPr lang="en-US" dirty="0"/>
              <a:t>PERT (Program Evaluation Review Technique or Network Diagram)</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sz="3600" dirty="0"/>
              <a:t>Used to schedule, organize and coordinate project tasks</a:t>
            </a:r>
          </a:p>
          <a:p>
            <a:pPr algn="just"/>
            <a:r>
              <a:rPr lang="en-US" sz="3600" dirty="0"/>
              <a:t>Tasks on parallel paths can be done concurrently</a:t>
            </a:r>
          </a:p>
          <a:p>
            <a:pPr algn="just"/>
            <a:r>
              <a:rPr lang="en-US" sz="3600" dirty="0"/>
              <a:t>Developed to simplify planning and scheduling of large and complex projects</a:t>
            </a:r>
          </a:p>
          <a:p>
            <a:pPr algn="just"/>
            <a:r>
              <a:rPr lang="en-US" sz="3600" dirty="0"/>
              <a:t>Useful when the individual task’s time estimates are uncertain</a:t>
            </a:r>
          </a:p>
          <a:p>
            <a:pPr algn="just"/>
            <a:r>
              <a:rPr lang="en-US" sz="3600" dirty="0"/>
              <a:t>Shows precedence</a:t>
            </a:r>
          </a:p>
          <a:p>
            <a:pPr marL="857250" lvl="1" indent="-457200" algn="just">
              <a:buFont typeface="Courier New" pitchFamily="49" charset="0"/>
              <a:buChar char="o"/>
            </a:pPr>
            <a:r>
              <a:rPr lang="en-US" sz="3600" dirty="0"/>
              <a:t>Activities to be completed before the next one begins.</a:t>
            </a:r>
          </a:p>
          <a:p>
            <a:pPr algn="just"/>
            <a:r>
              <a:rPr lang="en-US" sz="3600" dirty="0"/>
              <a:t>Major components:</a:t>
            </a:r>
          </a:p>
          <a:p>
            <a:pPr marL="857250" lvl="1" indent="-457200" algn="just">
              <a:buFont typeface="Courier New" pitchFamily="49" charset="0"/>
              <a:buChar char="o"/>
            </a:pPr>
            <a:r>
              <a:rPr lang="en-US" sz="3600" dirty="0"/>
              <a:t>Nodes : activities </a:t>
            </a:r>
          </a:p>
          <a:p>
            <a:pPr marL="857250" lvl="1" indent="-457200" algn="just">
              <a:buFont typeface="Courier New" pitchFamily="49" charset="0"/>
              <a:buChar char="o"/>
            </a:pPr>
            <a:r>
              <a:rPr lang="en-US" sz="3600" dirty="0"/>
              <a:t>Arrows: sequencing of activities</a:t>
            </a:r>
          </a:p>
          <a:p>
            <a:pPr algn="just"/>
            <a:endParaRPr lang="en-US" dirty="0"/>
          </a:p>
        </p:txBody>
      </p:sp>
    </p:spTree>
    <p:extLst>
      <p:ext uri="{BB962C8B-B14F-4D97-AF65-F5344CB8AC3E}">
        <p14:creationId xmlns:p14="http://schemas.microsoft.com/office/powerpoint/2010/main" val="597882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2021" y="274638"/>
            <a:ext cx="8229600" cy="715962"/>
          </a:xfrm>
        </p:spPr>
        <p:txBody>
          <a:bodyPr>
            <a:normAutofit/>
          </a:bodyPr>
          <a:lstStyle/>
          <a:p>
            <a:pPr algn="l"/>
            <a:r>
              <a:rPr lang="en-US" sz="3200" dirty="0"/>
              <a:t>ET with Preceding Activities (Dependencies)</a:t>
            </a:r>
          </a:p>
        </p:txBody>
      </p:sp>
      <p:graphicFrame>
        <p:nvGraphicFramePr>
          <p:cNvPr id="4" name="Content Placeholder 3"/>
          <p:cNvGraphicFramePr>
            <a:graphicFrameLocks noGrp="1"/>
          </p:cNvGraphicFramePr>
          <p:nvPr>
            <p:ph idx="1"/>
          </p:nvPr>
        </p:nvGraphicFramePr>
        <p:xfrm>
          <a:off x="457200" y="1290711"/>
          <a:ext cx="8229600" cy="5577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370840">
                <a:tc>
                  <a:txBody>
                    <a:bodyPr/>
                    <a:lstStyle/>
                    <a:p>
                      <a:r>
                        <a:rPr lang="en-US" sz="3200" dirty="0"/>
                        <a:t>Activity</a:t>
                      </a:r>
                    </a:p>
                  </a:txBody>
                  <a:tcPr/>
                </a:tc>
                <a:tc>
                  <a:txBody>
                    <a:bodyPr/>
                    <a:lstStyle/>
                    <a:p>
                      <a:r>
                        <a:rPr lang="en-US" dirty="0"/>
                        <a:t> </a:t>
                      </a:r>
                      <a:r>
                        <a:rPr lang="en-US" sz="3200" dirty="0"/>
                        <a:t>ET</a:t>
                      </a:r>
                    </a:p>
                  </a:txBody>
                  <a:tcPr/>
                </a:tc>
                <a:tc>
                  <a:txBody>
                    <a:bodyPr/>
                    <a:lstStyle/>
                    <a:p>
                      <a:r>
                        <a:rPr lang="en-US" sz="2800" dirty="0"/>
                        <a:t>Preceding Activity</a:t>
                      </a:r>
                    </a:p>
                  </a:txBody>
                  <a:tcPr/>
                </a:tc>
                <a:extLst>
                  <a:ext uri="{0D108BD9-81ED-4DB2-BD59-A6C34878D82A}">
                    <a16:rowId xmlns:a16="http://schemas.microsoft.com/office/drawing/2014/main" val="10000"/>
                  </a:ext>
                </a:extLst>
              </a:tr>
              <a:tr h="370840">
                <a:tc>
                  <a:txBody>
                    <a:bodyPr/>
                    <a:lstStyle/>
                    <a:p>
                      <a:r>
                        <a:rPr lang="en-US" sz="3200" dirty="0"/>
                        <a:t>1. Requirements Gathering</a:t>
                      </a:r>
                    </a:p>
                  </a:txBody>
                  <a:tcPr/>
                </a:tc>
                <a:tc>
                  <a:txBody>
                    <a:bodyPr/>
                    <a:lstStyle/>
                    <a:p>
                      <a:r>
                        <a:rPr lang="en-US" sz="3200" dirty="0"/>
                        <a:t>5</a:t>
                      </a:r>
                    </a:p>
                  </a:txBody>
                  <a:tcPr/>
                </a:tc>
                <a:tc>
                  <a:txBody>
                    <a:bodyPr/>
                    <a:lstStyle/>
                    <a:p>
                      <a:r>
                        <a:rPr lang="en-US" sz="3200" dirty="0"/>
                        <a:t>-</a:t>
                      </a:r>
                    </a:p>
                  </a:txBody>
                  <a:tcPr/>
                </a:tc>
                <a:extLst>
                  <a:ext uri="{0D108BD9-81ED-4DB2-BD59-A6C34878D82A}">
                    <a16:rowId xmlns:a16="http://schemas.microsoft.com/office/drawing/2014/main" val="10001"/>
                  </a:ext>
                </a:extLst>
              </a:tr>
              <a:tr h="370840">
                <a:tc>
                  <a:txBody>
                    <a:bodyPr/>
                    <a:lstStyle/>
                    <a:p>
                      <a:r>
                        <a:rPr lang="en-US" sz="3200" dirty="0"/>
                        <a:t>2. Screen Design</a:t>
                      </a:r>
                    </a:p>
                  </a:txBody>
                  <a:tcPr/>
                </a:tc>
                <a:tc>
                  <a:txBody>
                    <a:bodyPr/>
                    <a:lstStyle/>
                    <a:p>
                      <a:r>
                        <a:rPr lang="en-US" sz="3200" dirty="0"/>
                        <a:t>6</a:t>
                      </a:r>
                    </a:p>
                  </a:txBody>
                  <a:tcPr/>
                </a:tc>
                <a:tc>
                  <a:txBody>
                    <a:bodyPr/>
                    <a:lstStyle/>
                    <a:p>
                      <a:r>
                        <a:rPr lang="en-US" sz="3200" dirty="0"/>
                        <a:t>1</a:t>
                      </a:r>
                    </a:p>
                  </a:txBody>
                  <a:tcPr/>
                </a:tc>
                <a:extLst>
                  <a:ext uri="{0D108BD9-81ED-4DB2-BD59-A6C34878D82A}">
                    <a16:rowId xmlns:a16="http://schemas.microsoft.com/office/drawing/2014/main" val="10002"/>
                  </a:ext>
                </a:extLst>
              </a:tr>
              <a:tr h="370840">
                <a:tc>
                  <a:txBody>
                    <a:bodyPr/>
                    <a:lstStyle/>
                    <a:p>
                      <a:r>
                        <a:rPr lang="en-US" sz="3200" dirty="0"/>
                        <a:t>3. Report Design</a:t>
                      </a:r>
                    </a:p>
                  </a:txBody>
                  <a:tcPr/>
                </a:tc>
                <a:tc>
                  <a:txBody>
                    <a:bodyPr/>
                    <a:lstStyle/>
                    <a:p>
                      <a:r>
                        <a:rPr lang="en-US" sz="3200" dirty="0"/>
                        <a:t>6</a:t>
                      </a:r>
                    </a:p>
                  </a:txBody>
                  <a:tcPr/>
                </a:tc>
                <a:tc>
                  <a:txBody>
                    <a:bodyPr/>
                    <a:lstStyle/>
                    <a:p>
                      <a:r>
                        <a:rPr lang="en-US" sz="3200" dirty="0"/>
                        <a:t>1</a:t>
                      </a:r>
                    </a:p>
                  </a:txBody>
                  <a:tcPr/>
                </a:tc>
                <a:extLst>
                  <a:ext uri="{0D108BD9-81ED-4DB2-BD59-A6C34878D82A}">
                    <a16:rowId xmlns:a16="http://schemas.microsoft.com/office/drawing/2014/main" val="10003"/>
                  </a:ext>
                </a:extLst>
              </a:tr>
              <a:tr h="370840">
                <a:tc>
                  <a:txBody>
                    <a:bodyPr/>
                    <a:lstStyle/>
                    <a:p>
                      <a:r>
                        <a:rPr lang="en-US" sz="3200" dirty="0"/>
                        <a:t>4. Data Base Design</a:t>
                      </a:r>
                    </a:p>
                  </a:txBody>
                  <a:tcPr/>
                </a:tc>
                <a:tc>
                  <a:txBody>
                    <a:bodyPr/>
                    <a:lstStyle/>
                    <a:p>
                      <a:r>
                        <a:rPr lang="en-US" sz="3200" dirty="0"/>
                        <a:t>2</a:t>
                      </a:r>
                    </a:p>
                  </a:txBody>
                  <a:tcPr/>
                </a:tc>
                <a:tc>
                  <a:txBody>
                    <a:bodyPr/>
                    <a:lstStyle/>
                    <a:p>
                      <a:r>
                        <a:rPr lang="en-US" sz="3200" dirty="0"/>
                        <a:t>2,3</a:t>
                      </a:r>
                    </a:p>
                  </a:txBody>
                  <a:tcPr/>
                </a:tc>
                <a:extLst>
                  <a:ext uri="{0D108BD9-81ED-4DB2-BD59-A6C34878D82A}">
                    <a16:rowId xmlns:a16="http://schemas.microsoft.com/office/drawing/2014/main" val="10004"/>
                  </a:ext>
                </a:extLst>
              </a:tr>
              <a:tr h="370840">
                <a:tc>
                  <a:txBody>
                    <a:bodyPr/>
                    <a:lstStyle/>
                    <a:p>
                      <a:r>
                        <a:rPr lang="en-US" sz="3200" dirty="0"/>
                        <a:t>5.  User Documentation</a:t>
                      </a:r>
                    </a:p>
                  </a:txBody>
                  <a:tcPr/>
                </a:tc>
                <a:tc>
                  <a:txBody>
                    <a:bodyPr/>
                    <a:lstStyle/>
                    <a:p>
                      <a:r>
                        <a:rPr lang="en-US" sz="3200" dirty="0"/>
                        <a:t>5.5</a:t>
                      </a:r>
                    </a:p>
                  </a:txBody>
                  <a:tcPr/>
                </a:tc>
                <a:tc>
                  <a:txBody>
                    <a:bodyPr/>
                    <a:lstStyle/>
                    <a:p>
                      <a:r>
                        <a:rPr lang="en-US" sz="3200" dirty="0"/>
                        <a:t>4</a:t>
                      </a:r>
                    </a:p>
                  </a:txBody>
                  <a:tcPr/>
                </a:tc>
                <a:extLst>
                  <a:ext uri="{0D108BD9-81ED-4DB2-BD59-A6C34878D82A}">
                    <a16:rowId xmlns:a16="http://schemas.microsoft.com/office/drawing/2014/main" val="10005"/>
                  </a:ext>
                </a:extLst>
              </a:tr>
              <a:tr h="370840">
                <a:tc>
                  <a:txBody>
                    <a:bodyPr/>
                    <a:lstStyle/>
                    <a:p>
                      <a:r>
                        <a:rPr lang="en-US" sz="3200" dirty="0"/>
                        <a:t>6.  Programming</a:t>
                      </a:r>
                    </a:p>
                  </a:txBody>
                  <a:tcPr/>
                </a:tc>
                <a:tc>
                  <a:txBody>
                    <a:bodyPr/>
                    <a:lstStyle/>
                    <a:p>
                      <a:r>
                        <a:rPr lang="en-US" sz="3200" dirty="0"/>
                        <a:t>5</a:t>
                      </a:r>
                    </a:p>
                  </a:txBody>
                  <a:tcPr/>
                </a:tc>
                <a:tc>
                  <a:txBody>
                    <a:bodyPr/>
                    <a:lstStyle/>
                    <a:p>
                      <a:r>
                        <a:rPr lang="en-US" sz="3200" dirty="0"/>
                        <a:t>4</a:t>
                      </a:r>
                    </a:p>
                  </a:txBody>
                  <a:tcPr/>
                </a:tc>
                <a:extLst>
                  <a:ext uri="{0D108BD9-81ED-4DB2-BD59-A6C34878D82A}">
                    <a16:rowId xmlns:a16="http://schemas.microsoft.com/office/drawing/2014/main" val="10006"/>
                  </a:ext>
                </a:extLst>
              </a:tr>
              <a:tr h="370840">
                <a:tc>
                  <a:txBody>
                    <a:bodyPr/>
                    <a:lstStyle/>
                    <a:p>
                      <a:r>
                        <a:rPr lang="en-US" sz="3200" dirty="0"/>
                        <a:t>7. Testing</a:t>
                      </a:r>
                    </a:p>
                  </a:txBody>
                  <a:tcPr/>
                </a:tc>
                <a:tc>
                  <a:txBody>
                    <a:bodyPr/>
                    <a:lstStyle/>
                    <a:p>
                      <a:r>
                        <a:rPr lang="en-US" sz="3200" dirty="0"/>
                        <a:t>3</a:t>
                      </a:r>
                    </a:p>
                  </a:txBody>
                  <a:tcPr/>
                </a:tc>
                <a:tc>
                  <a:txBody>
                    <a:bodyPr/>
                    <a:lstStyle/>
                    <a:p>
                      <a:r>
                        <a:rPr lang="en-US" sz="3200" dirty="0"/>
                        <a:t>6</a:t>
                      </a:r>
                    </a:p>
                  </a:txBody>
                  <a:tcPr/>
                </a:tc>
                <a:extLst>
                  <a:ext uri="{0D108BD9-81ED-4DB2-BD59-A6C34878D82A}">
                    <a16:rowId xmlns:a16="http://schemas.microsoft.com/office/drawing/2014/main" val="10007"/>
                  </a:ext>
                </a:extLst>
              </a:tr>
              <a:tr h="370840">
                <a:tc>
                  <a:txBody>
                    <a:bodyPr/>
                    <a:lstStyle/>
                    <a:p>
                      <a:r>
                        <a:rPr lang="en-US" sz="3200" dirty="0"/>
                        <a:t>8. Installation</a:t>
                      </a:r>
                    </a:p>
                  </a:txBody>
                  <a:tcPr/>
                </a:tc>
                <a:tc>
                  <a:txBody>
                    <a:bodyPr/>
                    <a:lstStyle/>
                    <a:p>
                      <a:r>
                        <a:rPr lang="en-US" sz="3200" dirty="0"/>
                        <a:t>1</a:t>
                      </a:r>
                    </a:p>
                  </a:txBody>
                  <a:tcPr/>
                </a:tc>
                <a:tc>
                  <a:txBody>
                    <a:bodyPr/>
                    <a:lstStyle/>
                    <a:p>
                      <a:r>
                        <a:rPr lang="en-US" sz="3200" dirty="0"/>
                        <a:t>5,7</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205709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16832"/>
            <a:ext cx="8229600" cy="1143000"/>
          </a:xfrm>
        </p:spPr>
        <p:txBody>
          <a:bodyPr/>
          <a:lstStyle/>
          <a:p>
            <a:r>
              <a:rPr lang="en-US" dirty="0"/>
              <a:t>The Critical Path</a:t>
            </a:r>
          </a:p>
        </p:txBody>
      </p:sp>
      <p:sp>
        <p:nvSpPr>
          <p:cNvPr id="3" name="Content Placeholder 2"/>
          <p:cNvSpPr>
            <a:spLocks noGrp="1"/>
          </p:cNvSpPr>
          <p:nvPr>
            <p:ph idx="1"/>
          </p:nvPr>
        </p:nvSpPr>
        <p:spPr/>
        <p:txBody>
          <a:bodyPr>
            <a:normAutofit lnSpcReduction="10000"/>
          </a:bodyPr>
          <a:lstStyle/>
          <a:p>
            <a:pPr algn="just"/>
            <a:r>
              <a:rPr lang="en-US" dirty="0"/>
              <a:t>PERT chart helps identify project’s </a:t>
            </a:r>
            <a:r>
              <a:rPr lang="en-US" b="1" dirty="0"/>
              <a:t>critical path</a:t>
            </a:r>
            <a:endParaRPr lang="en-US" dirty="0"/>
          </a:p>
          <a:p>
            <a:pPr marL="857250" lvl="1" indent="-457200" algn="just">
              <a:buFont typeface="Courier New" pitchFamily="49" charset="0"/>
              <a:buChar char="o"/>
            </a:pPr>
            <a:r>
              <a:rPr lang="en-US" sz="3500" i="1" dirty="0"/>
              <a:t>Longest path </a:t>
            </a:r>
            <a:r>
              <a:rPr lang="en-US" sz="3500" dirty="0"/>
              <a:t>through the activities</a:t>
            </a:r>
          </a:p>
          <a:p>
            <a:pPr marL="0" indent="0" algn="just">
              <a:buNone/>
            </a:pPr>
            <a:r>
              <a:rPr lang="en-US" dirty="0"/>
              <a:t>	From project inception to its completion</a:t>
            </a:r>
          </a:p>
          <a:p>
            <a:pPr marL="857250" lvl="1" indent="-457200" algn="just">
              <a:buFont typeface="Courier New" pitchFamily="49" charset="0"/>
              <a:buChar char="o"/>
            </a:pPr>
            <a:r>
              <a:rPr lang="en-US" dirty="0"/>
              <a:t>Determines total time required for the project</a:t>
            </a:r>
          </a:p>
          <a:p>
            <a:pPr lvl="1" algn="just">
              <a:buFont typeface="Courier New" pitchFamily="49" charset="0"/>
              <a:buChar char="o"/>
            </a:pPr>
            <a:r>
              <a:rPr lang="en-US" dirty="0"/>
              <a:t>Gives </a:t>
            </a:r>
            <a:r>
              <a:rPr lang="en-US" i="1" dirty="0"/>
              <a:t>shortest time </a:t>
            </a:r>
            <a:r>
              <a:rPr lang="en-US" dirty="0"/>
              <a:t>to complete the project</a:t>
            </a:r>
          </a:p>
          <a:p>
            <a:pPr marL="857250" lvl="1" indent="-457200" algn="just">
              <a:buFont typeface="Courier New" pitchFamily="49" charset="0"/>
              <a:buChar char="o"/>
            </a:pPr>
            <a:r>
              <a:rPr lang="en-US" dirty="0"/>
              <a:t>Any delays on the critical path will delay the whole project</a:t>
            </a:r>
          </a:p>
          <a:p>
            <a:pPr marL="857250" lvl="1" indent="-457200" algn="just">
              <a:buFont typeface="Courier New" pitchFamily="49" charset="0"/>
              <a:buChar char="o"/>
            </a:pPr>
            <a:r>
              <a:rPr lang="en-US" dirty="0"/>
              <a:t>Should be monitored regularly</a:t>
            </a:r>
          </a:p>
          <a:p>
            <a:pPr marL="857250" lvl="1" indent="-457200" algn="just">
              <a:buFont typeface="Courier New" pitchFamily="49" charset="0"/>
              <a:buChar char="o"/>
            </a:pPr>
            <a:r>
              <a:rPr lang="en-US" dirty="0"/>
              <a:t>All activities on this path have </a:t>
            </a:r>
            <a:r>
              <a:rPr lang="en-US" i="1" dirty="0"/>
              <a:t>zero float</a:t>
            </a:r>
            <a:endParaRPr lang="en-US" dirty="0"/>
          </a:p>
          <a:p>
            <a:pPr marL="0" indent="0">
              <a:buNone/>
            </a:pPr>
            <a:endParaRPr lang="en-US" dirty="0"/>
          </a:p>
        </p:txBody>
      </p:sp>
    </p:spTree>
    <p:extLst>
      <p:ext uri="{BB962C8B-B14F-4D97-AF65-F5344CB8AC3E}">
        <p14:creationId xmlns:p14="http://schemas.microsoft.com/office/powerpoint/2010/main" val="2802269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PERT Chart</a:t>
            </a:r>
          </a:p>
        </p:txBody>
      </p:sp>
      <p:sp>
        <p:nvSpPr>
          <p:cNvPr id="3" name="Content Placeholder 2"/>
          <p:cNvSpPr>
            <a:spLocks noGrp="1"/>
          </p:cNvSpPr>
          <p:nvPr>
            <p:ph idx="1"/>
          </p:nvPr>
        </p:nvSpPr>
        <p:spPr/>
        <p:txBody>
          <a:bodyPr/>
          <a:lstStyle/>
          <a:p>
            <a:pPr marL="0" indent="0">
              <a:buNone/>
            </a:pPr>
            <a:endParaRPr lang="en-US" dirty="0">
              <a:solidFill>
                <a:srgbClr val="FF0000"/>
              </a:solidFill>
            </a:endParaRPr>
          </a:p>
        </p:txBody>
      </p:sp>
      <p:sp>
        <p:nvSpPr>
          <p:cNvPr id="5" name="Oval 4"/>
          <p:cNvSpPr/>
          <p:nvPr/>
        </p:nvSpPr>
        <p:spPr>
          <a:xfrm>
            <a:off x="1804554" y="2604653"/>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6" name="Oval 5"/>
          <p:cNvSpPr/>
          <p:nvPr/>
        </p:nvSpPr>
        <p:spPr>
          <a:xfrm>
            <a:off x="3605643" y="3103415"/>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4</a:t>
            </a:r>
          </a:p>
        </p:txBody>
      </p:sp>
      <p:sp>
        <p:nvSpPr>
          <p:cNvPr id="7" name="Oval 6"/>
          <p:cNvSpPr/>
          <p:nvPr/>
        </p:nvSpPr>
        <p:spPr>
          <a:xfrm>
            <a:off x="699655" y="39624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8" name="Oval 7"/>
          <p:cNvSpPr/>
          <p:nvPr/>
        </p:nvSpPr>
        <p:spPr>
          <a:xfrm>
            <a:off x="4998027" y="2078182"/>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a:t>
            </a:r>
          </a:p>
        </p:txBody>
      </p:sp>
      <p:sp>
        <p:nvSpPr>
          <p:cNvPr id="9" name="Oval 8"/>
          <p:cNvSpPr/>
          <p:nvPr/>
        </p:nvSpPr>
        <p:spPr>
          <a:xfrm>
            <a:off x="2576945" y="4267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10" name="Oval 9"/>
          <p:cNvSpPr/>
          <p:nvPr/>
        </p:nvSpPr>
        <p:spPr>
          <a:xfrm>
            <a:off x="5081154" y="3463636"/>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a:t>
            </a:r>
          </a:p>
        </p:txBody>
      </p:sp>
      <p:sp>
        <p:nvSpPr>
          <p:cNvPr id="12" name="Oval 11"/>
          <p:cNvSpPr/>
          <p:nvPr/>
        </p:nvSpPr>
        <p:spPr>
          <a:xfrm>
            <a:off x="7429500" y="3463636"/>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7</a:t>
            </a:r>
          </a:p>
        </p:txBody>
      </p:sp>
      <p:sp>
        <p:nvSpPr>
          <p:cNvPr id="13" name="Oval 12"/>
          <p:cNvSpPr/>
          <p:nvPr/>
        </p:nvSpPr>
        <p:spPr>
          <a:xfrm>
            <a:off x="7429500" y="1911924"/>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8</a:t>
            </a:r>
          </a:p>
        </p:txBody>
      </p:sp>
      <p:cxnSp>
        <p:nvCxnSpPr>
          <p:cNvPr id="15" name="Straight Arrow Connector 14"/>
          <p:cNvCxnSpPr/>
          <p:nvPr/>
        </p:nvCxnSpPr>
        <p:spPr>
          <a:xfrm rot="180000" flipV="1">
            <a:off x="1285022" y="3214253"/>
            <a:ext cx="696178" cy="8374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6"/>
          </p:cNvCxnSpPr>
          <p:nvPr/>
        </p:nvCxnSpPr>
        <p:spPr>
          <a:xfrm>
            <a:off x="1385455" y="4267200"/>
            <a:ext cx="119149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6"/>
            <a:endCxn id="6" idx="1"/>
          </p:cNvCxnSpPr>
          <p:nvPr/>
        </p:nvCxnSpPr>
        <p:spPr>
          <a:xfrm>
            <a:off x="2490354" y="2909453"/>
            <a:ext cx="1215722" cy="283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262745" y="3632963"/>
            <a:ext cx="443331" cy="786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7"/>
            <a:endCxn id="8" idx="3"/>
          </p:cNvCxnSpPr>
          <p:nvPr/>
        </p:nvCxnSpPr>
        <p:spPr>
          <a:xfrm flipV="1">
            <a:off x="4191010" y="2598508"/>
            <a:ext cx="907450" cy="5941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0" idx="2"/>
          </p:cNvCxnSpPr>
          <p:nvPr/>
        </p:nvCxnSpPr>
        <p:spPr>
          <a:xfrm>
            <a:off x="4191010" y="3463636"/>
            <a:ext cx="890144"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7"/>
            <a:endCxn id="13" idx="1"/>
          </p:cNvCxnSpPr>
          <p:nvPr/>
        </p:nvCxnSpPr>
        <p:spPr>
          <a:xfrm flipV="1">
            <a:off x="5583394" y="2001198"/>
            <a:ext cx="1946539" cy="1662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6"/>
          </p:cNvCxnSpPr>
          <p:nvPr/>
        </p:nvCxnSpPr>
        <p:spPr>
          <a:xfrm>
            <a:off x="5766954" y="3768436"/>
            <a:ext cx="166254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0"/>
            <a:endCxn id="13" idx="4"/>
          </p:cNvCxnSpPr>
          <p:nvPr/>
        </p:nvCxnSpPr>
        <p:spPr>
          <a:xfrm flipV="1">
            <a:off x="7772400" y="2521524"/>
            <a:ext cx="0" cy="942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95378" y="4612121"/>
            <a:ext cx="998991" cy="584775"/>
          </a:xfrm>
          <a:prstGeom prst="rect">
            <a:avLst/>
          </a:prstGeom>
          <a:noFill/>
        </p:spPr>
        <p:txBody>
          <a:bodyPr wrap="none" rtlCol="0">
            <a:spAutoFit/>
          </a:bodyPr>
          <a:lstStyle/>
          <a:p>
            <a:r>
              <a:rPr lang="en-US" sz="3200" dirty="0"/>
              <a:t>ET=5</a:t>
            </a:r>
          </a:p>
        </p:txBody>
      </p:sp>
      <p:sp>
        <p:nvSpPr>
          <p:cNvPr id="34" name="TextBox 33"/>
          <p:cNvSpPr txBox="1"/>
          <p:nvPr/>
        </p:nvSpPr>
        <p:spPr>
          <a:xfrm>
            <a:off x="7883236" y="2584654"/>
            <a:ext cx="998991" cy="584775"/>
          </a:xfrm>
          <a:prstGeom prst="rect">
            <a:avLst/>
          </a:prstGeom>
          <a:noFill/>
        </p:spPr>
        <p:txBody>
          <a:bodyPr wrap="none" rtlCol="0">
            <a:spAutoFit/>
          </a:bodyPr>
          <a:lstStyle/>
          <a:p>
            <a:r>
              <a:rPr lang="en-US" sz="3200" dirty="0"/>
              <a:t>ET=1</a:t>
            </a:r>
          </a:p>
        </p:txBody>
      </p:sp>
      <p:sp>
        <p:nvSpPr>
          <p:cNvPr id="35" name="TextBox 34"/>
          <p:cNvSpPr txBox="1"/>
          <p:nvPr/>
        </p:nvSpPr>
        <p:spPr>
          <a:xfrm>
            <a:off x="5191635" y="2724787"/>
            <a:ext cx="1311578" cy="584775"/>
          </a:xfrm>
          <a:prstGeom prst="rect">
            <a:avLst/>
          </a:prstGeom>
          <a:noFill/>
        </p:spPr>
        <p:txBody>
          <a:bodyPr wrap="none" rtlCol="0">
            <a:spAutoFit/>
          </a:bodyPr>
          <a:lstStyle/>
          <a:p>
            <a:r>
              <a:rPr lang="en-US" sz="3200" dirty="0"/>
              <a:t>ET=5.5</a:t>
            </a:r>
          </a:p>
        </p:txBody>
      </p:sp>
      <p:sp>
        <p:nvSpPr>
          <p:cNvPr id="36" name="TextBox 35"/>
          <p:cNvSpPr txBox="1"/>
          <p:nvPr/>
        </p:nvSpPr>
        <p:spPr>
          <a:xfrm>
            <a:off x="3870249" y="3759138"/>
            <a:ext cx="998991" cy="584775"/>
          </a:xfrm>
          <a:prstGeom prst="rect">
            <a:avLst/>
          </a:prstGeom>
          <a:noFill/>
        </p:spPr>
        <p:txBody>
          <a:bodyPr wrap="none" rtlCol="0">
            <a:spAutoFit/>
          </a:bodyPr>
          <a:lstStyle/>
          <a:p>
            <a:r>
              <a:rPr lang="en-US" sz="3200" dirty="0"/>
              <a:t>ET=2</a:t>
            </a:r>
          </a:p>
        </p:txBody>
      </p:sp>
      <p:sp>
        <p:nvSpPr>
          <p:cNvPr id="37" name="TextBox 36"/>
          <p:cNvSpPr txBox="1"/>
          <p:nvPr/>
        </p:nvSpPr>
        <p:spPr>
          <a:xfrm>
            <a:off x="2103176" y="3278970"/>
            <a:ext cx="896399" cy="523220"/>
          </a:xfrm>
          <a:prstGeom prst="rect">
            <a:avLst/>
          </a:prstGeom>
          <a:noFill/>
        </p:spPr>
        <p:txBody>
          <a:bodyPr wrap="none" rtlCol="0">
            <a:spAutoFit/>
          </a:bodyPr>
          <a:lstStyle/>
          <a:p>
            <a:r>
              <a:rPr lang="en-US" sz="2800" dirty="0"/>
              <a:t>ET=6</a:t>
            </a:r>
          </a:p>
        </p:txBody>
      </p:sp>
      <p:sp>
        <p:nvSpPr>
          <p:cNvPr id="38" name="TextBox 37"/>
          <p:cNvSpPr txBox="1"/>
          <p:nvPr/>
        </p:nvSpPr>
        <p:spPr>
          <a:xfrm>
            <a:off x="7446068" y="4082534"/>
            <a:ext cx="998991" cy="584775"/>
          </a:xfrm>
          <a:prstGeom prst="rect">
            <a:avLst/>
          </a:prstGeom>
          <a:noFill/>
        </p:spPr>
        <p:txBody>
          <a:bodyPr wrap="none" rtlCol="0">
            <a:spAutoFit/>
          </a:bodyPr>
          <a:lstStyle/>
          <a:p>
            <a:r>
              <a:rPr lang="en-US" sz="3200" dirty="0"/>
              <a:t>ET=3</a:t>
            </a:r>
          </a:p>
        </p:txBody>
      </p:sp>
      <p:sp>
        <p:nvSpPr>
          <p:cNvPr id="39" name="TextBox 38"/>
          <p:cNvSpPr txBox="1"/>
          <p:nvPr/>
        </p:nvSpPr>
        <p:spPr>
          <a:xfrm>
            <a:off x="5262633" y="4158734"/>
            <a:ext cx="998991" cy="584775"/>
          </a:xfrm>
          <a:prstGeom prst="rect">
            <a:avLst/>
          </a:prstGeom>
          <a:noFill/>
        </p:spPr>
        <p:txBody>
          <a:bodyPr wrap="none" rtlCol="0">
            <a:spAutoFit/>
          </a:bodyPr>
          <a:lstStyle/>
          <a:p>
            <a:r>
              <a:rPr lang="en-US" sz="3200" dirty="0"/>
              <a:t>ET=5</a:t>
            </a:r>
          </a:p>
        </p:txBody>
      </p:sp>
      <p:sp>
        <p:nvSpPr>
          <p:cNvPr id="40" name="TextBox 39"/>
          <p:cNvSpPr txBox="1"/>
          <p:nvPr/>
        </p:nvSpPr>
        <p:spPr>
          <a:xfrm>
            <a:off x="2777454" y="4904509"/>
            <a:ext cx="998991" cy="584775"/>
          </a:xfrm>
          <a:prstGeom prst="rect">
            <a:avLst/>
          </a:prstGeom>
          <a:noFill/>
        </p:spPr>
        <p:txBody>
          <a:bodyPr wrap="none" rtlCol="0">
            <a:spAutoFit/>
          </a:bodyPr>
          <a:lstStyle/>
          <a:p>
            <a:r>
              <a:rPr lang="en-US" sz="3200" dirty="0"/>
              <a:t>ET=6</a:t>
            </a:r>
          </a:p>
        </p:txBody>
      </p:sp>
      <p:cxnSp>
        <p:nvCxnSpPr>
          <p:cNvPr id="46" name="Straight Arrow Connector 45"/>
          <p:cNvCxnSpPr/>
          <p:nvPr/>
        </p:nvCxnSpPr>
        <p:spPr>
          <a:xfrm>
            <a:off x="1385455" y="4451121"/>
            <a:ext cx="1104899" cy="12087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3352800" y="3802190"/>
            <a:ext cx="423645" cy="7698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191010" y="3759138"/>
            <a:ext cx="807017" cy="20326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762128" y="3962400"/>
            <a:ext cx="166737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7883236" y="2584654"/>
            <a:ext cx="0" cy="87898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7" idx="0"/>
          </p:cNvCxnSpPr>
          <p:nvPr/>
        </p:nvCxnSpPr>
        <p:spPr>
          <a:xfrm flipV="1">
            <a:off x="1042555" y="3169429"/>
            <a:ext cx="761999" cy="792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490354" y="2724787"/>
            <a:ext cx="1286091" cy="3262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291443" y="3309562"/>
            <a:ext cx="807017" cy="2563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5766954" y="3616036"/>
            <a:ext cx="1662546" cy="169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7529933" y="2604653"/>
            <a:ext cx="90067" cy="85898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262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Critical Path</a:t>
            </a:r>
          </a:p>
        </p:txBody>
      </p:sp>
      <p:sp>
        <p:nvSpPr>
          <p:cNvPr id="3" name="Content Placeholder 2"/>
          <p:cNvSpPr>
            <a:spLocks noGrp="1"/>
          </p:cNvSpPr>
          <p:nvPr>
            <p:ph idx="1"/>
          </p:nvPr>
        </p:nvSpPr>
        <p:spPr/>
        <p:txBody>
          <a:bodyPr>
            <a:normAutofit/>
          </a:bodyPr>
          <a:lstStyle/>
          <a:p>
            <a:pPr algn="just"/>
            <a:r>
              <a:rPr lang="en-US" dirty="0"/>
              <a:t>From the above PERT chart, Calculate the Critical Path as follows:</a:t>
            </a:r>
          </a:p>
          <a:p>
            <a:pPr algn="just"/>
            <a:r>
              <a:rPr lang="en-US" dirty="0"/>
              <a:t>There are 2 Paths here, namely</a:t>
            </a:r>
          </a:p>
          <a:p>
            <a:pPr marL="857250" lvl="1" indent="-457200" algn="just">
              <a:buFont typeface="Wingdings" pitchFamily="2" charset="2"/>
              <a:buChar char="§"/>
            </a:pPr>
            <a:r>
              <a:rPr lang="en-US" sz="3200" dirty="0"/>
              <a:t>	1, 2, 4, 6, 7,8 (Black Line)</a:t>
            </a:r>
          </a:p>
          <a:p>
            <a:pPr marL="857250" lvl="1" indent="-457200" algn="just">
              <a:buFont typeface="Wingdings" pitchFamily="2" charset="2"/>
              <a:buChar char="§"/>
            </a:pPr>
            <a:r>
              <a:rPr lang="en-US" sz="3200" dirty="0"/>
              <a:t>1, 3, 4, 6,7, 8 (Red Line)</a:t>
            </a:r>
          </a:p>
          <a:p>
            <a:pPr marL="457200" indent="-457200" algn="just">
              <a:buFont typeface="Wingdings" pitchFamily="2" charset="2"/>
              <a:buChar char="§"/>
            </a:pPr>
            <a:r>
              <a:rPr lang="en-US" dirty="0"/>
              <a:t>Either path gives</a:t>
            </a:r>
          </a:p>
          <a:p>
            <a:pPr marL="0" indent="0" algn="just">
              <a:buNone/>
            </a:pPr>
            <a:r>
              <a:rPr lang="en-US" dirty="0"/>
              <a:t>	5+6+2+5+3+1 = 22 Weeks</a:t>
            </a:r>
          </a:p>
        </p:txBody>
      </p:sp>
    </p:spTree>
    <p:extLst>
      <p:ext uri="{BB962C8B-B14F-4D97-AF65-F5344CB8AC3E}">
        <p14:creationId xmlns:p14="http://schemas.microsoft.com/office/powerpoint/2010/main" val="2707149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Example</a:t>
            </a:r>
          </a:p>
        </p:txBody>
      </p:sp>
      <p:graphicFrame>
        <p:nvGraphicFramePr>
          <p:cNvPr id="4" name="Content Placeholder 3"/>
          <p:cNvGraphicFramePr>
            <a:graphicFrameLocks noGrp="1"/>
          </p:cNvGraphicFramePr>
          <p:nvPr>
            <p:ph idx="1"/>
          </p:nvPr>
        </p:nvGraphicFramePr>
        <p:xfrm>
          <a:off x="457200" y="1600200"/>
          <a:ext cx="8229600" cy="58216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sz="3200" dirty="0"/>
                        <a:t>Task /Activity</a:t>
                      </a:r>
                    </a:p>
                  </a:txBody>
                  <a:tcPr/>
                </a:tc>
                <a:tc>
                  <a:txBody>
                    <a:bodyPr/>
                    <a:lstStyle/>
                    <a:p>
                      <a:r>
                        <a:rPr lang="en-US" sz="3200" dirty="0"/>
                        <a:t>Duration (days)</a:t>
                      </a:r>
                    </a:p>
                  </a:txBody>
                  <a:tcPr/>
                </a:tc>
                <a:tc>
                  <a:txBody>
                    <a:bodyPr/>
                    <a:lstStyle/>
                    <a:p>
                      <a:r>
                        <a:rPr lang="en-US" sz="3200" dirty="0"/>
                        <a:t>Dependencies</a:t>
                      </a:r>
                    </a:p>
                  </a:txBody>
                  <a:tcPr/>
                </a:tc>
                <a:extLst>
                  <a:ext uri="{0D108BD9-81ED-4DB2-BD59-A6C34878D82A}">
                    <a16:rowId xmlns:a16="http://schemas.microsoft.com/office/drawing/2014/main" val="10000"/>
                  </a:ext>
                </a:extLst>
              </a:tr>
              <a:tr h="370840">
                <a:tc>
                  <a:txBody>
                    <a:bodyPr/>
                    <a:lstStyle/>
                    <a:p>
                      <a:r>
                        <a:rPr lang="en-US" sz="2000" b="1" dirty="0"/>
                        <a:t>T1</a:t>
                      </a:r>
                    </a:p>
                  </a:txBody>
                  <a:tcPr/>
                </a:tc>
                <a:tc>
                  <a:txBody>
                    <a:bodyPr/>
                    <a:lstStyle/>
                    <a:p>
                      <a:r>
                        <a:rPr lang="en-US" sz="2000" b="1" dirty="0"/>
                        <a:t>8</a:t>
                      </a:r>
                    </a:p>
                  </a:txBody>
                  <a:tcPr/>
                </a:tc>
                <a:tc>
                  <a:txBody>
                    <a:bodyPr/>
                    <a:lstStyle/>
                    <a:p>
                      <a:endParaRPr lang="en-US" sz="2000" b="1" dirty="0"/>
                    </a:p>
                  </a:txBody>
                  <a:tcPr/>
                </a:tc>
                <a:extLst>
                  <a:ext uri="{0D108BD9-81ED-4DB2-BD59-A6C34878D82A}">
                    <a16:rowId xmlns:a16="http://schemas.microsoft.com/office/drawing/2014/main" val="10001"/>
                  </a:ext>
                </a:extLst>
              </a:tr>
              <a:tr h="370840">
                <a:tc>
                  <a:txBody>
                    <a:bodyPr/>
                    <a:lstStyle/>
                    <a:p>
                      <a:r>
                        <a:rPr lang="en-US" sz="2000" b="1" dirty="0"/>
                        <a:t>T2</a:t>
                      </a:r>
                    </a:p>
                  </a:txBody>
                  <a:tcPr/>
                </a:tc>
                <a:tc>
                  <a:txBody>
                    <a:bodyPr/>
                    <a:lstStyle/>
                    <a:p>
                      <a:r>
                        <a:rPr lang="en-US" sz="2000" b="1" dirty="0"/>
                        <a:t>15</a:t>
                      </a:r>
                    </a:p>
                  </a:txBody>
                  <a:tcPr/>
                </a:tc>
                <a:tc>
                  <a:txBody>
                    <a:bodyPr/>
                    <a:lstStyle/>
                    <a:p>
                      <a:endParaRPr lang="en-US" sz="2000" b="1" dirty="0"/>
                    </a:p>
                  </a:txBody>
                  <a:tcPr/>
                </a:tc>
                <a:extLst>
                  <a:ext uri="{0D108BD9-81ED-4DB2-BD59-A6C34878D82A}">
                    <a16:rowId xmlns:a16="http://schemas.microsoft.com/office/drawing/2014/main" val="10002"/>
                  </a:ext>
                </a:extLst>
              </a:tr>
              <a:tr h="370840">
                <a:tc>
                  <a:txBody>
                    <a:bodyPr/>
                    <a:lstStyle/>
                    <a:p>
                      <a:r>
                        <a:rPr lang="en-US" sz="2000" b="1" dirty="0"/>
                        <a:t>T3</a:t>
                      </a:r>
                    </a:p>
                  </a:txBody>
                  <a:tcPr/>
                </a:tc>
                <a:tc>
                  <a:txBody>
                    <a:bodyPr/>
                    <a:lstStyle/>
                    <a:p>
                      <a:r>
                        <a:rPr lang="en-US" sz="2000" b="1" dirty="0"/>
                        <a:t>15</a:t>
                      </a:r>
                    </a:p>
                  </a:txBody>
                  <a:tcPr/>
                </a:tc>
                <a:tc>
                  <a:txBody>
                    <a:bodyPr/>
                    <a:lstStyle/>
                    <a:p>
                      <a:r>
                        <a:rPr lang="en-US" sz="2000" b="1" dirty="0"/>
                        <a:t>T1(M1)</a:t>
                      </a:r>
                    </a:p>
                  </a:txBody>
                  <a:tcPr/>
                </a:tc>
                <a:extLst>
                  <a:ext uri="{0D108BD9-81ED-4DB2-BD59-A6C34878D82A}">
                    <a16:rowId xmlns:a16="http://schemas.microsoft.com/office/drawing/2014/main" val="10003"/>
                  </a:ext>
                </a:extLst>
              </a:tr>
              <a:tr h="370840">
                <a:tc>
                  <a:txBody>
                    <a:bodyPr/>
                    <a:lstStyle/>
                    <a:p>
                      <a:r>
                        <a:rPr lang="en-US" sz="2000" b="1" dirty="0"/>
                        <a:t>T4</a:t>
                      </a:r>
                    </a:p>
                  </a:txBody>
                  <a:tcPr/>
                </a:tc>
                <a:tc>
                  <a:txBody>
                    <a:bodyPr/>
                    <a:lstStyle/>
                    <a:p>
                      <a:r>
                        <a:rPr lang="en-US" sz="2000" b="1" dirty="0"/>
                        <a:t>10</a:t>
                      </a:r>
                    </a:p>
                  </a:txBody>
                  <a:tcPr/>
                </a:tc>
                <a:tc>
                  <a:txBody>
                    <a:bodyPr/>
                    <a:lstStyle/>
                    <a:p>
                      <a:endParaRPr lang="en-US" sz="2000" b="1" dirty="0"/>
                    </a:p>
                  </a:txBody>
                  <a:tcPr/>
                </a:tc>
                <a:extLst>
                  <a:ext uri="{0D108BD9-81ED-4DB2-BD59-A6C34878D82A}">
                    <a16:rowId xmlns:a16="http://schemas.microsoft.com/office/drawing/2014/main" val="10004"/>
                  </a:ext>
                </a:extLst>
              </a:tr>
              <a:tr h="370840">
                <a:tc>
                  <a:txBody>
                    <a:bodyPr/>
                    <a:lstStyle/>
                    <a:p>
                      <a:r>
                        <a:rPr lang="en-US" sz="2000" b="1" dirty="0"/>
                        <a:t>T5</a:t>
                      </a:r>
                    </a:p>
                  </a:txBody>
                  <a:tcPr/>
                </a:tc>
                <a:tc>
                  <a:txBody>
                    <a:bodyPr/>
                    <a:lstStyle/>
                    <a:p>
                      <a:r>
                        <a:rPr lang="en-US" sz="2000" b="1" dirty="0"/>
                        <a:t>10</a:t>
                      </a:r>
                    </a:p>
                  </a:txBody>
                  <a:tcPr/>
                </a:tc>
                <a:tc>
                  <a:txBody>
                    <a:bodyPr/>
                    <a:lstStyle/>
                    <a:p>
                      <a:r>
                        <a:rPr lang="en-US" sz="2000" b="1" dirty="0"/>
                        <a:t>T2,T4(M2)</a:t>
                      </a:r>
                    </a:p>
                  </a:txBody>
                  <a:tcPr/>
                </a:tc>
                <a:extLst>
                  <a:ext uri="{0D108BD9-81ED-4DB2-BD59-A6C34878D82A}">
                    <a16:rowId xmlns:a16="http://schemas.microsoft.com/office/drawing/2014/main" val="10005"/>
                  </a:ext>
                </a:extLst>
              </a:tr>
              <a:tr h="370840">
                <a:tc>
                  <a:txBody>
                    <a:bodyPr/>
                    <a:lstStyle/>
                    <a:p>
                      <a:r>
                        <a:rPr lang="en-US" sz="2000" b="1" dirty="0"/>
                        <a:t>T6</a:t>
                      </a:r>
                    </a:p>
                  </a:txBody>
                  <a:tcPr/>
                </a:tc>
                <a:tc>
                  <a:txBody>
                    <a:bodyPr/>
                    <a:lstStyle/>
                    <a:p>
                      <a:r>
                        <a:rPr lang="en-US" sz="2000" b="1" dirty="0"/>
                        <a:t>5</a:t>
                      </a:r>
                    </a:p>
                  </a:txBody>
                  <a:tcPr/>
                </a:tc>
                <a:tc>
                  <a:txBody>
                    <a:bodyPr/>
                    <a:lstStyle/>
                    <a:p>
                      <a:r>
                        <a:rPr lang="en-US" sz="2000" b="1" dirty="0"/>
                        <a:t>T1,T2(M3)</a:t>
                      </a:r>
                    </a:p>
                  </a:txBody>
                  <a:tcPr/>
                </a:tc>
                <a:extLst>
                  <a:ext uri="{0D108BD9-81ED-4DB2-BD59-A6C34878D82A}">
                    <a16:rowId xmlns:a16="http://schemas.microsoft.com/office/drawing/2014/main" val="10006"/>
                  </a:ext>
                </a:extLst>
              </a:tr>
              <a:tr h="370840">
                <a:tc>
                  <a:txBody>
                    <a:bodyPr/>
                    <a:lstStyle/>
                    <a:p>
                      <a:r>
                        <a:rPr lang="en-US" sz="2000" b="1" dirty="0"/>
                        <a:t>T7</a:t>
                      </a:r>
                    </a:p>
                  </a:txBody>
                  <a:tcPr/>
                </a:tc>
                <a:tc>
                  <a:txBody>
                    <a:bodyPr/>
                    <a:lstStyle/>
                    <a:p>
                      <a:r>
                        <a:rPr lang="en-US" sz="2000" b="1" dirty="0"/>
                        <a:t>20</a:t>
                      </a:r>
                    </a:p>
                  </a:txBody>
                  <a:tcPr/>
                </a:tc>
                <a:tc>
                  <a:txBody>
                    <a:bodyPr/>
                    <a:lstStyle/>
                    <a:p>
                      <a:r>
                        <a:rPr lang="en-US" sz="2000" b="1" dirty="0"/>
                        <a:t>T1(M1)</a:t>
                      </a:r>
                    </a:p>
                  </a:txBody>
                  <a:tcPr/>
                </a:tc>
                <a:extLst>
                  <a:ext uri="{0D108BD9-81ED-4DB2-BD59-A6C34878D82A}">
                    <a16:rowId xmlns:a16="http://schemas.microsoft.com/office/drawing/2014/main" val="10007"/>
                  </a:ext>
                </a:extLst>
              </a:tr>
              <a:tr h="370840">
                <a:tc>
                  <a:txBody>
                    <a:bodyPr/>
                    <a:lstStyle/>
                    <a:p>
                      <a:r>
                        <a:rPr lang="en-US" sz="2000" b="1" dirty="0"/>
                        <a:t>T8</a:t>
                      </a:r>
                    </a:p>
                  </a:txBody>
                  <a:tcPr/>
                </a:tc>
                <a:tc>
                  <a:txBody>
                    <a:bodyPr/>
                    <a:lstStyle/>
                    <a:p>
                      <a:r>
                        <a:rPr lang="en-US" sz="2000" b="1" dirty="0"/>
                        <a:t>25</a:t>
                      </a:r>
                    </a:p>
                  </a:txBody>
                  <a:tcPr/>
                </a:tc>
                <a:tc>
                  <a:txBody>
                    <a:bodyPr/>
                    <a:lstStyle/>
                    <a:p>
                      <a:r>
                        <a:rPr lang="en-US" sz="2000" b="1" dirty="0"/>
                        <a:t>T4(M5)</a:t>
                      </a:r>
                    </a:p>
                  </a:txBody>
                  <a:tcPr/>
                </a:tc>
                <a:extLst>
                  <a:ext uri="{0D108BD9-81ED-4DB2-BD59-A6C34878D82A}">
                    <a16:rowId xmlns:a16="http://schemas.microsoft.com/office/drawing/2014/main" val="10008"/>
                  </a:ext>
                </a:extLst>
              </a:tr>
              <a:tr h="370840">
                <a:tc>
                  <a:txBody>
                    <a:bodyPr/>
                    <a:lstStyle/>
                    <a:p>
                      <a:r>
                        <a:rPr lang="en-US" sz="2000" b="1" dirty="0"/>
                        <a:t>T9</a:t>
                      </a:r>
                    </a:p>
                  </a:txBody>
                  <a:tcPr/>
                </a:tc>
                <a:tc>
                  <a:txBody>
                    <a:bodyPr/>
                    <a:lstStyle/>
                    <a:p>
                      <a:r>
                        <a:rPr lang="en-US" sz="2000" b="1" dirty="0"/>
                        <a:t>15</a:t>
                      </a:r>
                    </a:p>
                  </a:txBody>
                  <a:tcPr/>
                </a:tc>
                <a:tc>
                  <a:txBody>
                    <a:bodyPr/>
                    <a:lstStyle/>
                    <a:p>
                      <a:r>
                        <a:rPr lang="en-US" sz="2000" b="1" dirty="0"/>
                        <a:t>T3,T6(M4)</a:t>
                      </a:r>
                    </a:p>
                  </a:txBody>
                  <a:tcPr/>
                </a:tc>
                <a:extLst>
                  <a:ext uri="{0D108BD9-81ED-4DB2-BD59-A6C34878D82A}">
                    <a16:rowId xmlns:a16="http://schemas.microsoft.com/office/drawing/2014/main" val="10009"/>
                  </a:ext>
                </a:extLst>
              </a:tr>
              <a:tr h="370840">
                <a:tc>
                  <a:txBody>
                    <a:bodyPr/>
                    <a:lstStyle/>
                    <a:p>
                      <a:r>
                        <a:rPr lang="en-US" sz="2000" b="1" dirty="0"/>
                        <a:t>T10</a:t>
                      </a:r>
                    </a:p>
                  </a:txBody>
                  <a:tcPr/>
                </a:tc>
                <a:tc>
                  <a:txBody>
                    <a:bodyPr/>
                    <a:lstStyle/>
                    <a:p>
                      <a:r>
                        <a:rPr lang="en-US" sz="2000" b="1" dirty="0"/>
                        <a:t>15</a:t>
                      </a:r>
                    </a:p>
                  </a:txBody>
                  <a:tcPr/>
                </a:tc>
                <a:tc>
                  <a:txBody>
                    <a:bodyPr/>
                    <a:lstStyle/>
                    <a:p>
                      <a:r>
                        <a:rPr lang="en-US" sz="2000" b="1" dirty="0"/>
                        <a:t>T5,T7(M7)</a:t>
                      </a:r>
                    </a:p>
                  </a:txBody>
                  <a:tcPr/>
                </a:tc>
                <a:extLst>
                  <a:ext uri="{0D108BD9-81ED-4DB2-BD59-A6C34878D82A}">
                    <a16:rowId xmlns:a16="http://schemas.microsoft.com/office/drawing/2014/main" val="10010"/>
                  </a:ext>
                </a:extLst>
              </a:tr>
              <a:tr h="370840">
                <a:tc>
                  <a:txBody>
                    <a:bodyPr/>
                    <a:lstStyle/>
                    <a:p>
                      <a:r>
                        <a:rPr lang="en-US" sz="2000" b="1" dirty="0"/>
                        <a:t>T11</a:t>
                      </a:r>
                    </a:p>
                  </a:txBody>
                  <a:tcPr/>
                </a:tc>
                <a:tc>
                  <a:txBody>
                    <a:bodyPr/>
                    <a:lstStyle/>
                    <a:p>
                      <a:r>
                        <a:rPr lang="en-US" sz="2000" b="1" dirty="0"/>
                        <a:t>7</a:t>
                      </a:r>
                    </a:p>
                  </a:txBody>
                  <a:tcPr/>
                </a:tc>
                <a:tc>
                  <a:txBody>
                    <a:bodyPr/>
                    <a:lstStyle/>
                    <a:p>
                      <a:r>
                        <a:rPr lang="en-US" sz="2000" b="1" dirty="0"/>
                        <a:t>T9(M6)</a:t>
                      </a:r>
                    </a:p>
                  </a:txBody>
                  <a:tcPr/>
                </a:tc>
                <a:extLst>
                  <a:ext uri="{0D108BD9-81ED-4DB2-BD59-A6C34878D82A}">
                    <a16:rowId xmlns:a16="http://schemas.microsoft.com/office/drawing/2014/main" val="10011"/>
                  </a:ext>
                </a:extLst>
              </a:tr>
              <a:tr h="370840">
                <a:tc>
                  <a:txBody>
                    <a:bodyPr/>
                    <a:lstStyle/>
                    <a:p>
                      <a:r>
                        <a:rPr lang="en-US" sz="2000" b="1" dirty="0"/>
                        <a:t>T12</a:t>
                      </a:r>
                    </a:p>
                  </a:txBody>
                  <a:tcPr/>
                </a:tc>
                <a:tc>
                  <a:txBody>
                    <a:bodyPr/>
                    <a:lstStyle/>
                    <a:p>
                      <a:r>
                        <a:rPr lang="en-US" sz="2000" b="1" dirty="0"/>
                        <a:t>10</a:t>
                      </a:r>
                    </a:p>
                  </a:txBody>
                  <a:tcPr/>
                </a:tc>
                <a:tc>
                  <a:txBody>
                    <a:bodyPr/>
                    <a:lstStyle/>
                    <a:p>
                      <a:r>
                        <a:rPr lang="en-US" sz="2000" b="1" dirty="0"/>
                        <a:t>T11(M8)</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551540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515" y="282325"/>
            <a:ext cx="8229600" cy="1143000"/>
          </a:xfrm>
        </p:spPr>
        <p:txBody>
          <a:bodyPr>
            <a:normAutofit fontScale="90000"/>
          </a:bodyPr>
          <a:lstStyle/>
          <a:p>
            <a:r>
              <a:rPr lang="en-ZA" dirty="0"/>
              <a:t>Using Gantt Charts for Project </a:t>
            </a:r>
            <a:br>
              <a:rPr lang="en-ZA" dirty="0"/>
            </a:br>
            <a:r>
              <a:rPr lang="en-ZA" dirty="0"/>
              <a:t>scheduling</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q"/>
            </a:pPr>
            <a:r>
              <a:rPr lang="en-ZA" dirty="0"/>
              <a:t>Points to note</a:t>
            </a:r>
          </a:p>
          <a:p>
            <a:pPr lvl="1" algn="just">
              <a:buFont typeface="Wingdings" panose="05000000000000000000" pitchFamily="2" charset="2"/>
              <a:buChar char="§"/>
            </a:pPr>
            <a:r>
              <a:rPr lang="en-ZA" dirty="0"/>
              <a:t>Bars represent each task or activity</a:t>
            </a:r>
          </a:p>
          <a:p>
            <a:pPr lvl="1" algn="just">
              <a:buFont typeface="Wingdings" panose="05000000000000000000" pitchFamily="2" charset="2"/>
              <a:buChar char="§"/>
            </a:pPr>
            <a:r>
              <a:rPr lang="en-ZA" dirty="0"/>
              <a:t>The length of each bar represents the relative length of the task</a:t>
            </a:r>
          </a:p>
          <a:p>
            <a:pPr lvl="1" algn="just">
              <a:buFont typeface="Wingdings" panose="05000000000000000000" pitchFamily="2" charset="2"/>
              <a:buChar char="§"/>
            </a:pPr>
            <a:r>
              <a:rPr lang="en-ZA" dirty="0"/>
              <a:t>Time may be indicated on the horizontal dimension</a:t>
            </a:r>
          </a:p>
          <a:p>
            <a:pPr lvl="1" algn="just">
              <a:buFont typeface="Wingdings" panose="05000000000000000000" pitchFamily="2" charset="2"/>
              <a:buChar char="§"/>
            </a:pPr>
            <a:r>
              <a:rPr lang="en-ZA" dirty="0"/>
              <a:t>Description of activities make up the vertical dimension</a:t>
            </a:r>
          </a:p>
          <a:p>
            <a:pPr lvl="1" algn="just">
              <a:buFont typeface="Wingdings" panose="05000000000000000000" pitchFamily="2" charset="2"/>
              <a:buChar char="§"/>
            </a:pPr>
            <a:r>
              <a:rPr lang="en-ZA" dirty="0"/>
              <a:t>Completed projects or parts may be shaded in colour different from the uncompleted</a:t>
            </a:r>
          </a:p>
          <a:p>
            <a:pPr lvl="1" algn="just">
              <a:buFont typeface="Wingdings" panose="05000000000000000000" pitchFamily="2" charset="2"/>
              <a:buChar char="§"/>
            </a:pPr>
            <a:r>
              <a:rPr lang="en-ZA" dirty="0"/>
              <a:t>Bars representing activities are drawn to scale (i.e.  the size of the bar indicate the time it will take to finish task</a:t>
            </a:r>
          </a:p>
        </p:txBody>
      </p:sp>
    </p:spTree>
    <p:extLst>
      <p:ext uri="{BB962C8B-B14F-4D97-AF65-F5344CB8AC3E}">
        <p14:creationId xmlns:p14="http://schemas.microsoft.com/office/powerpoint/2010/main" val="2104808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Example of Gantt chart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295400"/>
            <a:ext cx="8915400" cy="5562600"/>
          </a:xfrm>
        </p:spPr>
      </p:pic>
    </p:spTree>
    <p:extLst>
      <p:ext uri="{BB962C8B-B14F-4D97-AF65-F5344CB8AC3E}">
        <p14:creationId xmlns:p14="http://schemas.microsoft.com/office/powerpoint/2010/main" val="2132837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1260" y="349313"/>
            <a:ext cx="5252677" cy="505267"/>
          </a:xfrm>
          <a:prstGeom prst="rect">
            <a:avLst/>
          </a:prstGeom>
        </p:spPr>
        <p:txBody>
          <a:bodyPr vert="horz" wrap="square" lIns="0" tIns="12700" rIns="0" bIns="0" rtlCol="0">
            <a:spAutoFit/>
          </a:bodyPr>
          <a:lstStyle/>
          <a:p>
            <a:pPr marL="12700">
              <a:lnSpc>
                <a:spcPct val="100000"/>
              </a:lnSpc>
              <a:spcBef>
                <a:spcPts val="100"/>
              </a:spcBef>
            </a:pPr>
            <a:r>
              <a:rPr sz="3200" spc="-110" dirty="0"/>
              <a:t>Risk</a:t>
            </a:r>
            <a:r>
              <a:rPr sz="3200" spc="-170" dirty="0"/>
              <a:t> </a:t>
            </a:r>
            <a:r>
              <a:rPr sz="3200" spc="-70" dirty="0"/>
              <a:t>Management</a:t>
            </a:r>
            <a:r>
              <a:rPr lang="en-US" sz="3200" spc="-70" dirty="0"/>
              <a:t> (1 of 2)</a:t>
            </a:r>
            <a:endParaRPr sz="3200" dirty="0"/>
          </a:p>
        </p:txBody>
      </p:sp>
      <p:sp>
        <p:nvSpPr>
          <p:cNvPr id="3" name="object 3"/>
          <p:cNvSpPr txBox="1"/>
          <p:nvPr/>
        </p:nvSpPr>
        <p:spPr>
          <a:xfrm>
            <a:off x="151474" y="1462805"/>
            <a:ext cx="8655642" cy="5021503"/>
          </a:xfrm>
          <a:prstGeom prst="rect">
            <a:avLst/>
          </a:prstGeom>
        </p:spPr>
        <p:txBody>
          <a:bodyPr vert="horz" wrap="square" lIns="0" tIns="144145" rIns="0" bIns="0" rtlCol="0">
            <a:spAutoFit/>
          </a:bodyPr>
          <a:lstStyle/>
          <a:p>
            <a:pPr marL="396240" indent="-384175">
              <a:lnSpc>
                <a:spcPct val="100000"/>
              </a:lnSpc>
              <a:spcBef>
                <a:spcPts val="1135"/>
              </a:spcBef>
              <a:buChar char="■"/>
              <a:tabLst>
                <a:tab pos="396240" algn="l"/>
                <a:tab pos="396875" algn="l"/>
              </a:tabLst>
            </a:pPr>
            <a:r>
              <a:rPr sz="2400" spc="-290" dirty="0">
                <a:latin typeface="Arial"/>
                <a:cs typeface="Arial"/>
              </a:rPr>
              <a:t>A</a:t>
            </a:r>
            <a:r>
              <a:rPr lang="en-GB" sz="2400" spc="-290" dirty="0">
                <a:latin typeface="Arial"/>
                <a:cs typeface="Arial"/>
              </a:rPr>
              <a:t> </a:t>
            </a:r>
            <a:r>
              <a:rPr sz="2400" spc="-290" dirty="0">
                <a:latin typeface="Arial"/>
                <a:cs typeface="Arial"/>
              </a:rPr>
              <a:t> </a:t>
            </a:r>
            <a:r>
              <a:rPr sz="2400" spc="-20" dirty="0">
                <a:latin typeface="Arial"/>
                <a:cs typeface="Arial"/>
              </a:rPr>
              <a:t>risk </a:t>
            </a:r>
            <a:r>
              <a:rPr sz="2400" spc="-35" dirty="0">
                <a:latin typeface="Arial"/>
                <a:cs typeface="Arial"/>
              </a:rPr>
              <a:t>is </a:t>
            </a:r>
            <a:r>
              <a:rPr sz="2400" spc="-50" dirty="0">
                <a:latin typeface="Arial"/>
                <a:cs typeface="Arial"/>
              </a:rPr>
              <a:t>an </a:t>
            </a:r>
            <a:r>
              <a:rPr sz="2400" spc="-70" dirty="0">
                <a:latin typeface="Arial"/>
                <a:cs typeface="Arial"/>
              </a:rPr>
              <a:t>event </a:t>
            </a:r>
            <a:r>
              <a:rPr sz="2400" spc="5" dirty="0">
                <a:latin typeface="Arial"/>
                <a:cs typeface="Arial"/>
              </a:rPr>
              <a:t>that </a:t>
            </a:r>
            <a:r>
              <a:rPr sz="2400" spc="-45" dirty="0">
                <a:latin typeface="Arial"/>
                <a:cs typeface="Arial"/>
              </a:rPr>
              <a:t>could </a:t>
            </a:r>
            <a:r>
              <a:rPr sz="2400" spc="-15" dirty="0">
                <a:latin typeface="Arial"/>
                <a:cs typeface="Arial"/>
              </a:rPr>
              <a:t>affect </a:t>
            </a:r>
            <a:r>
              <a:rPr sz="2400" spc="-20" dirty="0">
                <a:latin typeface="Arial"/>
                <a:cs typeface="Arial"/>
              </a:rPr>
              <a:t>the </a:t>
            </a:r>
            <a:r>
              <a:rPr sz="2400" spc="-40" dirty="0">
                <a:latin typeface="Arial"/>
                <a:cs typeface="Arial"/>
              </a:rPr>
              <a:t>project</a:t>
            </a:r>
            <a:r>
              <a:rPr sz="2400" spc="-385" dirty="0">
                <a:latin typeface="Arial"/>
                <a:cs typeface="Arial"/>
              </a:rPr>
              <a:t> </a:t>
            </a:r>
            <a:r>
              <a:rPr lang="en-GB" sz="2400" spc="-385" dirty="0">
                <a:latin typeface="Arial"/>
                <a:cs typeface="Arial"/>
              </a:rPr>
              <a:t> </a:t>
            </a:r>
            <a:r>
              <a:rPr sz="2400" spc="-70" dirty="0">
                <a:latin typeface="Arial"/>
                <a:cs typeface="Arial"/>
              </a:rPr>
              <a:t>negatively</a:t>
            </a:r>
            <a:endParaRPr sz="2400" dirty="0">
              <a:latin typeface="Arial"/>
              <a:cs typeface="Arial"/>
            </a:endParaRPr>
          </a:p>
          <a:p>
            <a:pPr marL="396240" indent="-384175">
              <a:lnSpc>
                <a:spcPct val="100000"/>
              </a:lnSpc>
              <a:spcBef>
                <a:spcPts val="1035"/>
              </a:spcBef>
              <a:buChar char="■"/>
              <a:tabLst>
                <a:tab pos="396240" algn="l"/>
                <a:tab pos="396875" algn="l"/>
              </a:tabLst>
            </a:pPr>
            <a:r>
              <a:rPr sz="2400" spc="-85" dirty="0">
                <a:latin typeface="Arial"/>
                <a:cs typeface="Arial"/>
              </a:rPr>
              <a:t>Steps </a:t>
            </a:r>
            <a:r>
              <a:rPr sz="2400" spc="-15" dirty="0">
                <a:latin typeface="Arial"/>
                <a:cs typeface="Arial"/>
              </a:rPr>
              <a:t>in </a:t>
            </a:r>
            <a:r>
              <a:rPr sz="2400" spc="-20" dirty="0">
                <a:latin typeface="Arial"/>
                <a:cs typeface="Arial"/>
              </a:rPr>
              <a:t>risk</a:t>
            </a:r>
            <a:r>
              <a:rPr sz="2400" spc="-80" dirty="0">
                <a:latin typeface="Arial"/>
                <a:cs typeface="Arial"/>
              </a:rPr>
              <a:t> </a:t>
            </a:r>
            <a:r>
              <a:rPr sz="2400" spc="-55" dirty="0">
                <a:latin typeface="Arial"/>
                <a:cs typeface="Arial"/>
              </a:rPr>
              <a:t>management</a:t>
            </a:r>
            <a:endParaRPr sz="2400" dirty="0">
              <a:latin typeface="Arial"/>
              <a:cs typeface="Arial"/>
            </a:endParaRPr>
          </a:p>
          <a:p>
            <a:pPr marL="927100" lvl="1" indent="-384175">
              <a:lnSpc>
                <a:spcPct val="100000"/>
              </a:lnSpc>
              <a:spcBef>
                <a:spcPts val="555"/>
              </a:spcBef>
              <a:buChar char="–"/>
              <a:tabLst>
                <a:tab pos="926465" algn="l"/>
                <a:tab pos="927100" algn="l"/>
              </a:tabLst>
            </a:pPr>
            <a:r>
              <a:rPr sz="2400" spc="-95" dirty="0">
                <a:latin typeface="Arial"/>
                <a:cs typeface="Arial"/>
              </a:rPr>
              <a:t>Develop </a:t>
            </a:r>
            <a:r>
              <a:rPr sz="2400" spc="-65" dirty="0">
                <a:latin typeface="Arial"/>
                <a:cs typeface="Arial"/>
              </a:rPr>
              <a:t>a </a:t>
            </a:r>
            <a:r>
              <a:rPr sz="2400" spc="-20" dirty="0">
                <a:latin typeface="Arial"/>
                <a:cs typeface="Arial"/>
              </a:rPr>
              <a:t>risk </a:t>
            </a:r>
            <a:r>
              <a:rPr sz="2400" spc="-55" dirty="0">
                <a:latin typeface="Arial"/>
                <a:cs typeface="Arial"/>
              </a:rPr>
              <a:t>management</a:t>
            </a:r>
            <a:r>
              <a:rPr sz="2400" spc="-60" dirty="0">
                <a:latin typeface="Arial"/>
                <a:cs typeface="Arial"/>
              </a:rPr>
              <a:t> </a:t>
            </a:r>
            <a:r>
              <a:rPr sz="2400" spc="-35" dirty="0">
                <a:latin typeface="Arial"/>
                <a:cs typeface="Arial"/>
              </a:rPr>
              <a:t>plan</a:t>
            </a:r>
            <a:endParaRPr sz="2400" dirty="0">
              <a:latin typeface="Arial"/>
              <a:cs typeface="Arial"/>
            </a:endParaRPr>
          </a:p>
          <a:p>
            <a:pPr marL="927100" lvl="1" indent="-384175">
              <a:lnSpc>
                <a:spcPct val="100000"/>
              </a:lnSpc>
              <a:spcBef>
                <a:spcPts val="540"/>
              </a:spcBef>
              <a:buChar char="–"/>
              <a:tabLst>
                <a:tab pos="926465" algn="l"/>
                <a:tab pos="927100" algn="l"/>
              </a:tabLst>
            </a:pPr>
            <a:r>
              <a:rPr sz="2400" spc="-40" dirty="0">
                <a:latin typeface="Arial"/>
                <a:cs typeface="Arial"/>
              </a:rPr>
              <a:t>Identify </a:t>
            </a:r>
            <a:r>
              <a:rPr sz="2400" spc="-20" dirty="0">
                <a:latin typeface="Arial"/>
                <a:cs typeface="Arial"/>
              </a:rPr>
              <a:t>the</a:t>
            </a:r>
            <a:r>
              <a:rPr sz="2400" spc="-80" dirty="0">
                <a:latin typeface="Arial"/>
                <a:cs typeface="Arial"/>
              </a:rPr>
              <a:t> </a:t>
            </a:r>
            <a:r>
              <a:rPr sz="2400" spc="-40" dirty="0">
                <a:latin typeface="Arial"/>
                <a:cs typeface="Arial"/>
              </a:rPr>
              <a:t>risks</a:t>
            </a:r>
            <a:endParaRPr sz="2400" dirty="0">
              <a:latin typeface="Arial"/>
              <a:cs typeface="Arial"/>
            </a:endParaRPr>
          </a:p>
          <a:p>
            <a:pPr marL="927100" lvl="1" indent="-384175">
              <a:lnSpc>
                <a:spcPct val="100000"/>
              </a:lnSpc>
              <a:spcBef>
                <a:spcPts val="540"/>
              </a:spcBef>
              <a:buChar char="–"/>
              <a:tabLst>
                <a:tab pos="926465" algn="l"/>
                <a:tab pos="927100" algn="l"/>
              </a:tabLst>
            </a:pPr>
            <a:r>
              <a:rPr sz="2400" spc="-120" dirty="0">
                <a:latin typeface="Arial"/>
                <a:cs typeface="Arial"/>
              </a:rPr>
              <a:t>Analyze </a:t>
            </a:r>
            <a:r>
              <a:rPr sz="2400" spc="-20" dirty="0">
                <a:latin typeface="Arial"/>
                <a:cs typeface="Arial"/>
              </a:rPr>
              <a:t>the</a:t>
            </a:r>
            <a:r>
              <a:rPr sz="2400" spc="-10" dirty="0">
                <a:latin typeface="Arial"/>
                <a:cs typeface="Arial"/>
              </a:rPr>
              <a:t> </a:t>
            </a:r>
            <a:r>
              <a:rPr sz="2400" spc="-35" dirty="0">
                <a:latin typeface="Arial"/>
                <a:cs typeface="Arial"/>
              </a:rPr>
              <a:t>risks</a:t>
            </a:r>
            <a:endParaRPr sz="2400" dirty="0">
              <a:latin typeface="Arial"/>
              <a:cs typeface="Arial"/>
            </a:endParaRPr>
          </a:p>
          <a:p>
            <a:pPr marL="1384300" lvl="2" indent="-384175">
              <a:lnSpc>
                <a:spcPct val="100000"/>
              </a:lnSpc>
              <a:spcBef>
                <a:spcPts val="540"/>
              </a:spcBef>
              <a:buChar char="■"/>
              <a:tabLst>
                <a:tab pos="1383665" algn="l"/>
                <a:tab pos="1384300" algn="l"/>
              </a:tabLst>
            </a:pPr>
            <a:r>
              <a:rPr sz="2400" spc="-55" dirty="0">
                <a:latin typeface="Arial"/>
                <a:cs typeface="Arial"/>
              </a:rPr>
              <a:t>Qualitative </a:t>
            </a:r>
            <a:r>
              <a:rPr sz="2400" spc="-50" dirty="0">
                <a:latin typeface="Arial"/>
                <a:cs typeface="Arial"/>
              </a:rPr>
              <a:t>and </a:t>
            </a:r>
            <a:r>
              <a:rPr sz="2400" spc="-25" dirty="0">
                <a:latin typeface="Arial"/>
                <a:cs typeface="Arial"/>
              </a:rPr>
              <a:t>quantitative </a:t>
            </a:r>
            <a:r>
              <a:rPr sz="2400" spc="-20" dirty="0">
                <a:latin typeface="Arial"/>
                <a:cs typeface="Arial"/>
              </a:rPr>
              <a:t>risk</a:t>
            </a:r>
            <a:r>
              <a:rPr sz="2400" spc="-105" dirty="0">
                <a:latin typeface="Arial"/>
                <a:cs typeface="Arial"/>
              </a:rPr>
              <a:t> </a:t>
            </a:r>
            <a:r>
              <a:rPr sz="2400" spc="-60" dirty="0">
                <a:latin typeface="Arial"/>
                <a:cs typeface="Arial"/>
              </a:rPr>
              <a:t>analysis</a:t>
            </a:r>
            <a:endParaRPr sz="2400" dirty="0">
              <a:latin typeface="Arial"/>
              <a:cs typeface="Arial"/>
            </a:endParaRPr>
          </a:p>
          <a:p>
            <a:pPr marL="1841500" marR="5080" indent="-384810">
              <a:lnSpc>
                <a:spcPct val="94000"/>
              </a:lnSpc>
              <a:spcBef>
                <a:spcPts val="700"/>
              </a:spcBef>
              <a:buFont typeface="Arial" panose="020B0604020202020204" pitchFamily="34" charset="0"/>
              <a:buChar char="•"/>
              <a:tabLst>
                <a:tab pos="1841500" algn="l"/>
              </a:tabLst>
            </a:pPr>
            <a:r>
              <a:rPr sz="2400" i="1" spc="-125" dirty="0">
                <a:latin typeface="Trebuchet MS"/>
                <a:cs typeface="Trebuchet MS"/>
              </a:rPr>
              <a:t>Qualitative </a:t>
            </a:r>
            <a:r>
              <a:rPr sz="2400" i="1" spc="-65" dirty="0">
                <a:latin typeface="Trebuchet MS"/>
                <a:cs typeface="Trebuchet MS"/>
              </a:rPr>
              <a:t>risk </a:t>
            </a:r>
            <a:r>
              <a:rPr sz="2400" i="1" spc="-35" dirty="0">
                <a:latin typeface="Trebuchet MS"/>
                <a:cs typeface="Trebuchet MS"/>
              </a:rPr>
              <a:t>analysis </a:t>
            </a:r>
            <a:r>
              <a:rPr sz="2400" i="1" spc="-75" dirty="0">
                <a:latin typeface="Trebuchet MS"/>
                <a:cs typeface="Trebuchet MS"/>
              </a:rPr>
              <a:t>evaluates </a:t>
            </a:r>
            <a:r>
              <a:rPr sz="2400" i="1" spc="-15" dirty="0">
                <a:latin typeface="Trebuchet MS"/>
                <a:cs typeface="Trebuchet MS"/>
              </a:rPr>
              <a:t>each </a:t>
            </a:r>
            <a:r>
              <a:rPr sz="2400" i="1" spc="-65" dirty="0">
                <a:latin typeface="Trebuchet MS"/>
                <a:cs typeface="Trebuchet MS"/>
              </a:rPr>
              <a:t>risk </a:t>
            </a:r>
            <a:r>
              <a:rPr sz="2400" i="1" spc="-120" dirty="0">
                <a:latin typeface="Trebuchet MS"/>
                <a:cs typeface="Trebuchet MS"/>
              </a:rPr>
              <a:t>by  </a:t>
            </a:r>
            <a:r>
              <a:rPr sz="2400" i="1" spc="-85" dirty="0">
                <a:latin typeface="Trebuchet MS"/>
                <a:cs typeface="Trebuchet MS"/>
              </a:rPr>
              <a:t>estimating </a:t>
            </a:r>
            <a:r>
              <a:rPr sz="2400" i="1" spc="-110" dirty="0">
                <a:latin typeface="Trebuchet MS"/>
                <a:cs typeface="Trebuchet MS"/>
              </a:rPr>
              <a:t>the </a:t>
            </a:r>
            <a:r>
              <a:rPr sz="2400" i="1" spc="-125" dirty="0">
                <a:latin typeface="Trebuchet MS"/>
                <a:cs typeface="Trebuchet MS"/>
              </a:rPr>
              <a:t>probability </a:t>
            </a:r>
            <a:r>
              <a:rPr sz="2400" i="1" spc="-130" dirty="0">
                <a:latin typeface="Trebuchet MS"/>
                <a:cs typeface="Trebuchet MS"/>
              </a:rPr>
              <a:t>that </a:t>
            </a:r>
            <a:r>
              <a:rPr sz="2400" i="1" spc="-215" dirty="0">
                <a:latin typeface="Trebuchet MS"/>
                <a:cs typeface="Trebuchet MS"/>
              </a:rPr>
              <a:t>it </a:t>
            </a:r>
            <a:r>
              <a:rPr sz="2400" i="1" spc="-185" dirty="0">
                <a:latin typeface="Trebuchet MS"/>
                <a:cs typeface="Trebuchet MS"/>
              </a:rPr>
              <a:t>will </a:t>
            </a:r>
            <a:r>
              <a:rPr sz="2400" i="1" spc="-40" dirty="0">
                <a:latin typeface="Trebuchet MS"/>
                <a:cs typeface="Trebuchet MS"/>
              </a:rPr>
              <a:t>occur </a:t>
            </a:r>
            <a:r>
              <a:rPr sz="2400" i="1" spc="-15" dirty="0">
                <a:latin typeface="Trebuchet MS"/>
                <a:cs typeface="Trebuchet MS"/>
              </a:rPr>
              <a:t>and </a:t>
            </a:r>
            <a:r>
              <a:rPr sz="2400" i="1" spc="-110" dirty="0">
                <a:latin typeface="Trebuchet MS"/>
                <a:cs typeface="Trebuchet MS"/>
              </a:rPr>
              <a:t>the  </a:t>
            </a:r>
            <a:r>
              <a:rPr sz="2400" i="1" spc="-60" dirty="0">
                <a:latin typeface="Trebuchet MS"/>
                <a:cs typeface="Trebuchet MS"/>
              </a:rPr>
              <a:t>degree </a:t>
            </a:r>
            <a:r>
              <a:rPr sz="2400" i="1" spc="-135" dirty="0">
                <a:latin typeface="Trebuchet MS"/>
                <a:cs typeface="Trebuchet MS"/>
              </a:rPr>
              <a:t>of </a:t>
            </a:r>
            <a:r>
              <a:rPr sz="2400" i="1" spc="-110" dirty="0">
                <a:latin typeface="Trebuchet MS"/>
                <a:cs typeface="Trebuchet MS"/>
              </a:rPr>
              <a:t>impact. </a:t>
            </a:r>
            <a:endParaRPr lang="en-US" sz="2400" i="1" spc="-110" dirty="0">
              <a:latin typeface="Trebuchet MS"/>
              <a:cs typeface="Trebuchet MS"/>
            </a:endParaRPr>
          </a:p>
          <a:p>
            <a:pPr marL="1841500" marR="5080" indent="-384810">
              <a:lnSpc>
                <a:spcPct val="94000"/>
              </a:lnSpc>
              <a:spcBef>
                <a:spcPts val="700"/>
              </a:spcBef>
              <a:buFont typeface="Arial" panose="020B0604020202020204" pitchFamily="34" charset="0"/>
              <a:buChar char="•"/>
              <a:tabLst>
                <a:tab pos="1841500" algn="l"/>
              </a:tabLst>
            </a:pPr>
            <a:r>
              <a:rPr sz="2400" i="1" spc="-95" dirty="0">
                <a:latin typeface="Trebuchet MS"/>
                <a:cs typeface="Trebuchet MS"/>
              </a:rPr>
              <a:t>The </a:t>
            </a:r>
            <a:r>
              <a:rPr sz="2400" i="1" spc="-45" dirty="0">
                <a:latin typeface="Trebuchet MS"/>
                <a:cs typeface="Trebuchet MS"/>
              </a:rPr>
              <a:t>purpose </a:t>
            </a:r>
            <a:r>
              <a:rPr sz="2400" i="1" spc="-135" dirty="0">
                <a:latin typeface="Trebuchet MS"/>
                <a:cs typeface="Trebuchet MS"/>
              </a:rPr>
              <a:t>of </a:t>
            </a:r>
            <a:r>
              <a:rPr sz="2400" i="1" spc="-120" dirty="0">
                <a:latin typeface="Trebuchet MS"/>
                <a:cs typeface="Trebuchet MS"/>
              </a:rPr>
              <a:t>quantitative </a:t>
            </a:r>
            <a:r>
              <a:rPr sz="2400" i="1" spc="-65" dirty="0">
                <a:latin typeface="Trebuchet MS"/>
                <a:cs typeface="Trebuchet MS"/>
              </a:rPr>
              <a:t>risk  </a:t>
            </a:r>
            <a:r>
              <a:rPr sz="2400" i="1" spc="-35" dirty="0">
                <a:latin typeface="Trebuchet MS"/>
                <a:cs typeface="Trebuchet MS"/>
              </a:rPr>
              <a:t>analysis </a:t>
            </a:r>
            <a:r>
              <a:rPr sz="2400" i="1" spc="-30" dirty="0">
                <a:latin typeface="Trebuchet MS"/>
                <a:cs typeface="Trebuchet MS"/>
              </a:rPr>
              <a:t>is </a:t>
            </a:r>
            <a:r>
              <a:rPr sz="2400" i="1" spc="-180" dirty="0">
                <a:latin typeface="Trebuchet MS"/>
                <a:cs typeface="Trebuchet MS"/>
              </a:rPr>
              <a:t>to </a:t>
            </a:r>
            <a:r>
              <a:rPr sz="2400" i="1" spc="-50" dirty="0">
                <a:latin typeface="Trebuchet MS"/>
                <a:cs typeface="Trebuchet MS"/>
              </a:rPr>
              <a:t>understand </a:t>
            </a:r>
            <a:r>
              <a:rPr sz="2400" i="1" spc="-110" dirty="0">
                <a:latin typeface="Trebuchet MS"/>
                <a:cs typeface="Trebuchet MS"/>
              </a:rPr>
              <a:t>the </a:t>
            </a:r>
            <a:r>
              <a:rPr sz="2400" i="1" spc="-75" dirty="0">
                <a:latin typeface="Trebuchet MS"/>
                <a:cs typeface="Trebuchet MS"/>
              </a:rPr>
              <a:t>actual </a:t>
            </a:r>
            <a:r>
              <a:rPr sz="2400" i="1" spc="-85" dirty="0">
                <a:latin typeface="Trebuchet MS"/>
                <a:cs typeface="Trebuchet MS"/>
              </a:rPr>
              <a:t>impact </a:t>
            </a:r>
            <a:r>
              <a:rPr sz="2400" i="1" spc="-90" dirty="0">
                <a:latin typeface="Trebuchet MS"/>
                <a:cs typeface="Trebuchet MS"/>
              </a:rPr>
              <a:t>in</a:t>
            </a:r>
            <a:r>
              <a:rPr sz="2400" i="1" spc="-335" dirty="0">
                <a:latin typeface="Trebuchet MS"/>
                <a:cs typeface="Trebuchet MS"/>
              </a:rPr>
              <a:t> </a:t>
            </a:r>
            <a:r>
              <a:rPr sz="2400" i="1" spc="-90" dirty="0">
                <a:latin typeface="Trebuchet MS"/>
                <a:cs typeface="Trebuchet MS"/>
              </a:rPr>
              <a:t>terms  </a:t>
            </a:r>
            <a:r>
              <a:rPr sz="2400" i="1" spc="-135" dirty="0">
                <a:latin typeface="Trebuchet MS"/>
                <a:cs typeface="Trebuchet MS"/>
              </a:rPr>
              <a:t>of </a:t>
            </a:r>
            <a:r>
              <a:rPr sz="2400" i="1" spc="-100" dirty="0">
                <a:latin typeface="Trebuchet MS"/>
                <a:cs typeface="Trebuchet MS"/>
              </a:rPr>
              <a:t>dollars, </a:t>
            </a:r>
            <a:r>
              <a:rPr sz="2400" i="1" spc="-155" dirty="0">
                <a:latin typeface="Trebuchet MS"/>
                <a:cs typeface="Trebuchet MS"/>
              </a:rPr>
              <a:t>time, </a:t>
            </a:r>
            <a:r>
              <a:rPr sz="2400" i="1" spc="-120" dirty="0">
                <a:latin typeface="Trebuchet MS"/>
                <a:cs typeface="Trebuchet MS"/>
              </a:rPr>
              <a:t>project </a:t>
            </a:r>
            <a:r>
              <a:rPr sz="2400" i="1" spc="-45" dirty="0">
                <a:latin typeface="Trebuchet MS"/>
                <a:cs typeface="Trebuchet MS"/>
              </a:rPr>
              <a:t>scope, </a:t>
            </a:r>
            <a:r>
              <a:rPr sz="2400" i="1" spc="-105" dirty="0">
                <a:latin typeface="Trebuchet MS"/>
                <a:cs typeface="Trebuchet MS"/>
              </a:rPr>
              <a:t>or</a:t>
            </a:r>
            <a:r>
              <a:rPr sz="2400" i="1" spc="-65" dirty="0">
                <a:latin typeface="Trebuchet MS"/>
                <a:cs typeface="Trebuchet MS"/>
              </a:rPr>
              <a:t> </a:t>
            </a:r>
            <a:r>
              <a:rPr sz="2400" i="1" spc="-130" dirty="0">
                <a:latin typeface="Trebuchet MS"/>
                <a:cs typeface="Trebuchet MS"/>
              </a:rPr>
              <a:t>quality</a:t>
            </a:r>
            <a:endParaRPr sz="24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4502" y="308164"/>
            <a:ext cx="5674995" cy="513715"/>
          </a:xfrm>
          <a:prstGeom prst="rect">
            <a:avLst/>
          </a:prstGeom>
        </p:spPr>
        <p:txBody>
          <a:bodyPr vert="horz" wrap="square" lIns="0" tIns="12700" rIns="0" bIns="0" rtlCol="0">
            <a:spAutoFit/>
          </a:bodyPr>
          <a:lstStyle/>
          <a:p>
            <a:pPr marL="12700">
              <a:lnSpc>
                <a:spcPct val="100000"/>
              </a:lnSpc>
              <a:spcBef>
                <a:spcPts val="100"/>
              </a:spcBef>
            </a:pPr>
            <a:r>
              <a:rPr sz="3200" spc="-150" dirty="0"/>
              <a:t>Overview </a:t>
            </a:r>
            <a:r>
              <a:rPr sz="3200" spc="-20" dirty="0"/>
              <a:t>of </a:t>
            </a:r>
            <a:r>
              <a:rPr sz="3200" spc="-90" dirty="0"/>
              <a:t>Project</a:t>
            </a:r>
            <a:r>
              <a:rPr sz="3200" spc="-245" dirty="0"/>
              <a:t> </a:t>
            </a:r>
            <a:r>
              <a:rPr sz="3200" spc="-70" dirty="0"/>
              <a:t>Management</a:t>
            </a:r>
            <a:endParaRPr sz="3200" dirty="0"/>
          </a:p>
        </p:txBody>
      </p:sp>
      <p:sp>
        <p:nvSpPr>
          <p:cNvPr id="3" name="object 3"/>
          <p:cNvSpPr txBox="1"/>
          <p:nvPr/>
        </p:nvSpPr>
        <p:spPr>
          <a:xfrm>
            <a:off x="283325" y="1514147"/>
            <a:ext cx="8989012" cy="5302221"/>
          </a:xfrm>
          <a:prstGeom prst="rect">
            <a:avLst/>
          </a:prstGeom>
        </p:spPr>
        <p:txBody>
          <a:bodyPr vert="horz" wrap="square" lIns="0" tIns="74930" rIns="0" bIns="0" rtlCol="0">
            <a:spAutoFit/>
          </a:bodyPr>
          <a:lstStyle/>
          <a:p>
            <a:pPr marL="396875" indent="-384810">
              <a:lnSpc>
                <a:spcPct val="100000"/>
              </a:lnSpc>
              <a:spcBef>
                <a:spcPts val="590"/>
              </a:spcBef>
              <a:buChar char="■"/>
              <a:tabLst>
                <a:tab pos="396875" algn="l"/>
                <a:tab pos="397510" algn="l"/>
              </a:tabLst>
            </a:pPr>
            <a:r>
              <a:rPr sz="3000" spc="-85" dirty="0">
                <a:cs typeface="Arial"/>
              </a:rPr>
              <a:t>Project </a:t>
            </a:r>
            <a:r>
              <a:rPr sz="3000" spc="-70" dirty="0">
                <a:cs typeface="Arial"/>
              </a:rPr>
              <a:t>management</a:t>
            </a:r>
            <a:endParaRPr sz="3000" dirty="0">
              <a:cs typeface="Arial"/>
            </a:endParaRPr>
          </a:p>
          <a:p>
            <a:pPr marL="927100" marR="624840" lvl="1" indent="-384175">
              <a:lnSpc>
                <a:spcPct val="94200"/>
              </a:lnSpc>
              <a:spcBef>
                <a:spcPts val="685"/>
              </a:spcBef>
              <a:buChar char="–"/>
              <a:tabLst>
                <a:tab pos="927100" algn="l"/>
                <a:tab pos="927735" algn="l"/>
              </a:tabLst>
            </a:pPr>
            <a:r>
              <a:rPr sz="3000" spc="-90" dirty="0">
                <a:cs typeface="Arial"/>
              </a:rPr>
              <a:t>Planning, </a:t>
            </a:r>
            <a:r>
              <a:rPr sz="3000" spc="-70" dirty="0">
                <a:cs typeface="Arial"/>
              </a:rPr>
              <a:t>scheduling, </a:t>
            </a:r>
            <a:r>
              <a:rPr sz="3000" spc="-50" dirty="0">
                <a:cs typeface="Arial"/>
              </a:rPr>
              <a:t>monitoring </a:t>
            </a:r>
            <a:r>
              <a:rPr sz="3000" spc="-5" dirty="0">
                <a:cs typeface="Arial"/>
              </a:rPr>
              <a:t>&amp;  </a:t>
            </a:r>
            <a:r>
              <a:rPr sz="3000" spc="-50" dirty="0">
                <a:cs typeface="Arial"/>
              </a:rPr>
              <a:t>controlling, </a:t>
            </a:r>
            <a:r>
              <a:rPr sz="3000" spc="-60" dirty="0">
                <a:cs typeface="Arial"/>
              </a:rPr>
              <a:t>and </a:t>
            </a:r>
            <a:r>
              <a:rPr sz="3000" spc="-40" dirty="0">
                <a:cs typeface="Arial"/>
              </a:rPr>
              <a:t>reporting </a:t>
            </a:r>
            <a:r>
              <a:rPr sz="3000" spc="-75" dirty="0">
                <a:cs typeface="Arial"/>
              </a:rPr>
              <a:t>on </a:t>
            </a:r>
            <a:r>
              <a:rPr sz="3000" spc="-35" dirty="0">
                <a:cs typeface="Arial"/>
              </a:rPr>
              <a:t>information  </a:t>
            </a:r>
            <a:r>
              <a:rPr sz="3000" spc="-95" dirty="0">
                <a:cs typeface="Arial"/>
              </a:rPr>
              <a:t>system</a:t>
            </a:r>
            <a:r>
              <a:rPr sz="3000" spc="-85" dirty="0">
                <a:cs typeface="Arial"/>
              </a:rPr>
              <a:t> </a:t>
            </a:r>
            <a:r>
              <a:rPr sz="3000" spc="-75" dirty="0">
                <a:cs typeface="Arial"/>
              </a:rPr>
              <a:t>development</a:t>
            </a:r>
            <a:endParaRPr lang="en-US" sz="3000" spc="-75" dirty="0">
              <a:cs typeface="Arial"/>
            </a:endParaRPr>
          </a:p>
          <a:p>
            <a:pPr marL="927100" marR="624840" lvl="1" indent="-384175">
              <a:lnSpc>
                <a:spcPct val="94200"/>
              </a:lnSpc>
              <a:spcBef>
                <a:spcPts val="685"/>
              </a:spcBef>
              <a:buFontTx/>
              <a:buChar char="–"/>
              <a:tabLst>
                <a:tab pos="927100" algn="l"/>
                <a:tab pos="927735" algn="l"/>
              </a:tabLst>
            </a:pPr>
            <a:r>
              <a:rPr lang="en-US" sz="3000" spc="-90" dirty="0">
                <a:cs typeface="Arial"/>
              </a:rPr>
              <a:t>Project Management is the process of planning and controlling the development of a system within a specified time frame at a minimum cost with the right functionality</a:t>
            </a:r>
            <a:endParaRPr sz="3000" dirty="0">
              <a:cs typeface="Arial"/>
            </a:endParaRPr>
          </a:p>
          <a:p>
            <a:pPr marL="396875" indent="-384810">
              <a:lnSpc>
                <a:spcPct val="100000"/>
              </a:lnSpc>
              <a:spcBef>
                <a:spcPts val="994"/>
              </a:spcBef>
              <a:buChar char="■"/>
              <a:tabLst>
                <a:tab pos="396875" algn="l"/>
                <a:tab pos="397510" algn="l"/>
              </a:tabLst>
            </a:pPr>
            <a:r>
              <a:rPr sz="3000" spc="-105" dirty="0">
                <a:cs typeface="Arial"/>
              </a:rPr>
              <a:t>What </a:t>
            </a:r>
            <a:r>
              <a:rPr sz="3000" spc="-85" dirty="0">
                <a:cs typeface="Arial"/>
              </a:rPr>
              <a:t>shapes </a:t>
            </a:r>
            <a:r>
              <a:rPr sz="3000" spc="-80" dirty="0">
                <a:cs typeface="Arial"/>
              </a:rPr>
              <a:t>a</a:t>
            </a:r>
            <a:r>
              <a:rPr sz="3000" spc="-20" dirty="0">
                <a:cs typeface="Arial"/>
              </a:rPr>
              <a:t> </a:t>
            </a:r>
            <a:r>
              <a:rPr sz="3000" spc="-65" dirty="0">
                <a:cs typeface="Arial"/>
              </a:rPr>
              <a:t>project?</a:t>
            </a:r>
            <a:endParaRPr sz="3000" dirty="0">
              <a:cs typeface="Arial"/>
            </a:endParaRPr>
          </a:p>
          <a:p>
            <a:pPr marL="927100" marR="5080" lvl="1" indent="-384175">
              <a:lnSpc>
                <a:spcPct val="94100"/>
              </a:lnSpc>
              <a:spcBef>
                <a:spcPts val="695"/>
              </a:spcBef>
              <a:buChar char="–"/>
              <a:tabLst>
                <a:tab pos="927100" algn="l"/>
                <a:tab pos="927735" algn="l"/>
              </a:tabLst>
            </a:pPr>
            <a:r>
              <a:rPr sz="3000" spc="-85" dirty="0">
                <a:cs typeface="Arial"/>
              </a:rPr>
              <a:t>Successful </a:t>
            </a:r>
            <a:r>
              <a:rPr sz="3000" spc="-60" dirty="0">
                <a:cs typeface="Arial"/>
              </a:rPr>
              <a:t>projects </a:t>
            </a:r>
            <a:r>
              <a:rPr sz="3000" spc="-35" dirty="0">
                <a:cs typeface="Arial"/>
              </a:rPr>
              <a:t>must </a:t>
            </a:r>
            <a:r>
              <a:rPr sz="3000" spc="-85" dirty="0">
                <a:cs typeface="Arial"/>
              </a:rPr>
              <a:t>be </a:t>
            </a:r>
            <a:r>
              <a:rPr sz="3000" spc="-65" dirty="0">
                <a:cs typeface="Arial"/>
              </a:rPr>
              <a:t>completed </a:t>
            </a:r>
            <a:r>
              <a:rPr sz="3000" spc="-75" dirty="0">
                <a:cs typeface="Arial"/>
              </a:rPr>
              <a:t>on  </a:t>
            </a:r>
            <a:r>
              <a:rPr sz="3000" spc="-30" dirty="0">
                <a:cs typeface="Arial"/>
              </a:rPr>
              <a:t>time, within </a:t>
            </a:r>
            <a:r>
              <a:rPr sz="3000" spc="-70" dirty="0">
                <a:cs typeface="Arial"/>
              </a:rPr>
              <a:t>budget, </a:t>
            </a:r>
            <a:r>
              <a:rPr sz="3000" spc="-50" dirty="0">
                <a:cs typeface="Arial"/>
              </a:rPr>
              <a:t>meet requirements,</a:t>
            </a:r>
            <a:r>
              <a:rPr sz="3000" spc="-195" dirty="0">
                <a:cs typeface="Arial"/>
              </a:rPr>
              <a:t> </a:t>
            </a:r>
            <a:r>
              <a:rPr sz="3000" spc="-60" dirty="0">
                <a:cs typeface="Arial"/>
              </a:rPr>
              <a:t>and  </a:t>
            </a:r>
            <a:r>
              <a:rPr sz="3000" spc="-55" dirty="0">
                <a:cs typeface="Arial"/>
              </a:rPr>
              <a:t>satisfy</a:t>
            </a:r>
            <a:r>
              <a:rPr sz="3000" spc="-85" dirty="0">
                <a:cs typeface="Arial"/>
              </a:rPr>
              <a:t> </a:t>
            </a:r>
            <a:r>
              <a:rPr sz="3000" spc="-75" dirty="0">
                <a:cs typeface="Arial"/>
              </a:rPr>
              <a:t>users</a:t>
            </a:r>
            <a:endParaRPr sz="3000" dirty="0">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1260" y="349313"/>
            <a:ext cx="4803498" cy="505267"/>
          </a:xfrm>
          <a:prstGeom prst="rect">
            <a:avLst/>
          </a:prstGeom>
        </p:spPr>
        <p:txBody>
          <a:bodyPr vert="horz" wrap="square" lIns="0" tIns="12700" rIns="0" bIns="0" rtlCol="0">
            <a:spAutoFit/>
          </a:bodyPr>
          <a:lstStyle/>
          <a:p>
            <a:pPr marL="12700">
              <a:lnSpc>
                <a:spcPct val="100000"/>
              </a:lnSpc>
              <a:spcBef>
                <a:spcPts val="100"/>
              </a:spcBef>
            </a:pPr>
            <a:r>
              <a:rPr sz="3200" spc="-110" dirty="0"/>
              <a:t>Risk</a:t>
            </a:r>
            <a:r>
              <a:rPr sz="3200" spc="-170" dirty="0"/>
              <a:t> </a:t>
            </a:r>
            <a:r>
              <a:rPr sz="3200" spc="-70" dirty="0"/>
              <a:t>Management</a:t>
            </a:r>
            <a:r>
              <a:rPr lang="en-US" sz="3200" spc="-70" dirty="0"/>
              <a:t> (2 of 2)</a:t>
            </a:r>
            <a:endParaRPr sz="3200" dirty="0"/>
          </a:p>
        </p:txBody>
      </p:sp>
      <p:sp>
        <p:nvSpPr>
          <p:cNvPr id="3" name="object 3"/>
          <p:cNvSpPr txBox="1"/>
          <p:nvPr/>
        </p:nvSpPr>
        <p:spPr>
          <a:xfrm>
            <a:off x="151474" y="1462805"/>
            <a:ext cx="9160042" cy="1692130"/>
          </a:xfrm>
          <a:prstGeom prst="rect">
            <a:avLst/>
          </a:prstGeom>
        </p:spPr>
        <p:txBody>
          <a:bodyPr vert="horz" wrap="square" lIns="0" tIns="144145" rIns="0" bIns="0" rtlCol="0">
            <a:spAutoFit/>
          </a:bodyPr>
          <a:lstStyle/>
          <a:p>
            <a:pPr marL="927100" lvl="1" indent="-384175">
              <a:lnSpc>
                <a:spcPct val="100000"/>
              </a:lnSpc>
              <a:spcBef>
                <a:spcPts val="540"/>
              </a:spcBef>
              <a:buChar char="–"/>
              <a:tabLst>
                <a:tab pos="926465" algn="l"/>
                <a:tab pos="927100" algn="l"/>
              </a:tabLst>
            </a:pPr>
            <a:r>
              <a:rPr sz="2400" spc="-95" dirty="0">
                <a:latin typeface="Arial"/>
                <a:cs typeface="Arial"/>
              </a:rPr>
              <a:t>Create </a:t>
            </a:r>
            <a:r>
              <a:rPr sz="2400" spc="-65" dirty="0">
                <a:latin typeface="Arial"/>
                <a:cs typeface="Arial"/>
              </a:rPr>
              <a:t>a </a:t>
            </a:r>
            <a:r>
              <a:rPr sz="2400" spc="-20" dirty="0">
                <a:latin typeface="Arial"/>
                <a:cs typeface="Arial"/>
              </a:rPr>
              <a:t>risk </a:t>
            </a:r>
            <a:r>
              <a:rPr sz="2400" spc="-65" dirty="0">
                <a:latin typeface="Arial"/>
                <a:cs typeface="Arial"/>
              </a:rPr>
              <a:t>response</a:t>
            </a:r>
            <a:r>
              <a:rPr sz="2400" spc="-45" dirty="0">
                <a:latin typeface="Arial"/>
                <a:cs typeface="Arial"/>
              </a:rPr>
              <a:t> </a:t>
            </a:r>
            <a:r>
              <a:rPr sz="2400" spc="-40" dirty="0">
                <a:latin typeface="Arial"/>
                <a:cs typeface="Arial"/>
              </a:rPr>
              <a:t>plan</a:t>
            </a:r>
            <a:endParaRPr sz="2400" dirty="0">
              <a:latin typeface="Arial"/>
              <a:cs typeface="Arial"/>
            </a:endParaRPr>
          </a:p>
          <a:p>
            <a:pPr marL="1384300" marR="549910" lvl="2" indent="-384175">
              <a:lnSpc>
                <a:spcPts val="2490"/>
              </a:lnSpc>
              <a:spcBef>
                <a:spcPts val="750"/>
              </a:spcBef>
              <a:buChar char="■"/>
              <a:tabLst>
                <a:tab pos="1383665" algn="l"/>
                <a:tab pos="1384300" algn="l"/>
              </a:tabLst>
            </a:pPr>
            <a:r>
              <a:rPr sz="2400" spc="-80" dirty="0">
                <a:latin typeface="Arial"/>
                <a:cs typeface="Arial"/>
              </a:rPr>
              <a:t>Proactive </a:t>
            </a:r>
            <a:r>
              <a:rPr sz="2400" spc="5" dirty="0">
                <a:latin typeface="Arial"/>
                <a:cs typeface="Arial"/>
              </a:rPr>
              <a:t>effort </a:t>
            </a:r>
            <a:r>
              <a:rPr sz="2400" spc="-30" dirty="0">
                <a:latin typeface="Arial"/>
                <a:cs typeface="Arial"/>
              </a:rPr>
              <a:t>to </a:t>
            </a:r>
            <a:r>
              <a:rPr sz="2400" spc="-25" dirty="0">
                <a:latin typeface="Arial"/>
                <a:cs typeface="Arial"/>
              </a:rPr>
              <a:t>anticipate </a:t>
            </a:r>
            <a:r>
              <a:rPr sz="2400" spc="-65" dirty="0">
                <a:latin typeface="Arial"/>
                <a:cs typeface="Arial"/>
              </a:rPr>
              <a:t>a </a:t>
            </a:r>
            <a:r>
              <a:rPr sz="2400" spc="-20" dirty="0">
                <a:latin typeface="Arial"/>
                <a:cs typeface="Arial"/>
              </a:rPr>
              <a:t>risk </a:t>
            </a:r>
            <a:r>
              <a:rPr sz="2400" spc="-50" dirty="0">
                <a:latin typeface="Arial"/>
                <a:cs typeface="Arial"/>
              </a:rPr>
              <a:t>and </a:t>
            </a:r>
            <a:r>
              <a:rPr sz="2400" spc="-55" dirty="0">
                <a:latin typeface="Arial"/>
                <a:cs typeface="Arial"/>
              </a:rPr>
              <a:t>describe</a:t>
            </a:r>
            <a:r>
              <a:rPr sz="2400" spc="-170" dirty="0">
                <a:latin typeface="Arial"/>
                <a:cs typeface="Arial"/>
              </a:rPr>
              <a:t> </a:t>
            </a:r>
            <a:r>
              <a:rPr sz="2400" spc="-50" dirty="0">
                <a:latin typeface="Arial"/>
                <a:cs typeface="Arial"/>
              </a:rPr>
              <a:t>an  </a:t>
            </a:r>
            <a:r>
              <a:rPr sz="2400" spc="-30" dirty="0">
                <a:latin typeface="Arial"/>
                <a:cs typeface="Arial"/>
              </a:rPr>
              <a:t>action </a:t>
            </a:r>
            <a:r>
              <a:rPr sz="2400" spc="-35" dirty="0">
                <a:latin typeface="Arial"/>
                <a:cs typeface="Arial"/>
              </a:rPr>
              <a:t>plan </a:t>
            </a:r>
            <a:r>
              <a:rPr sz="2400" spc="-30" dirty="0">
                <a:latin typeface="Arial"/>
                <a:cs typeface="Arial"/>
              </a:rPr>
              <a:t>to </a:t>
            </a:r>
            <a:r>
              <a:rPr sz="2400" spc="-45" dirty="0">
                <a:latin typeface="Arial"/>
                <a:cs typeface="Arial"/>
              </a:rPr>
              <a:t>deal </a:t>
            </a:r>
            <a:r>
              <a:rPr sz="2400" spc="-25" dirty="0">
                <a:latin typeface="Arial"/>
                <a:cs typeface="Arial"/>
              </a:rPr>
              <a:t>with</a:t>
            </a:r>
            <a:r>
              <a:rPr sz="2400" spc="-215" dirty="0">
                <a:latin typeface="Arial"/>
                <a:cs typeface="Arial"/>
              </a:rPr>
              <a:t> </a:t>
            </a:r>
            <a:r>
              <a:rPr sz="2400" spc="30" dirty="0">
                <a:latin typeface="Arial"/>
                <a:cs typeface="Arial"/>
              </a:rPr>
              <a:t>it</a:t>
            </a:r>
            <a:endParaRPr sz="2400" dirty="0">
              <a:latin typeface="Arial"/>
              <a:cs typeface="Arial"/>
            </a:endParaRPr>
          </a:p>
          <a:p>
            <a:pPr marL="927100" lvl="1" indent="-384175">
              <a:lnSpc>
                <a:spcPct val="100000"/>
              </a:lnSpc>
              <a:spcBef>
                <a:spcPts val="475"/>
              </a:spcBef>
              <a:buChar char="–"/>
              <a:tabLst>
                <a:tab pos="926465" algn="l"/>
                <a:tab pos="927100" algn="l"/>
              </a:tabLst>
            </a:pPr>
            <a:r>
              <a:rPr sz="2400" spc="-40" dirty="0">
                <a:latin typeface="Arial"/>
                <a:cs typeface="Arial"/>
              </a:rPr>
              <a:t>Monitor</a:t>
            </a:r>
            <a:r>
              <a:rPr sz="2400" spc="-60" dirty="0">
                <a:latin typeface="Arial"/>
                <a:cs typeface="Arial"/>
              </a:rPr>
              <a:t> </a:t>
            </a:r>
            <a:r>
              <a:rPr sz="2400" spc="-35" dirty="0">
                <a:latin typeface="Arial"/>
                <a:cs typeface="Arial"/>
              </a:rPr>
              <a:t>risks</a:t>
            </a:r>
            <a:endParaRPr sz="2400" dirty="0">
              <a:latin typeface="Arial"/>
              <a:cs typeface="Arial"/>
            </a:endParaRPr>
          </a:p>
        </p:txBody>
      </p:sp>
    </p:spTree>
    <p:extLst>
      <p:ext uri="{BB962C8B-B14F-4D97-AF65-F5344CB8AC3E}">
        <p14:creationId xmlns:p14="http://schemas.microsoft.com/office/powerpoint/2010/main" val="1668277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Summary</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q"/>
            </a:pPr>
            <a:r>
              <a:rPr lang="en-ZA" dirty="0"/>
              <a:t>Project Management involves 4 phases</a:t>
            </a:r>
          </a:p>
          <a:p>
            <a:pPr marL="971550" lvl="1" indent="-514350">
              <a:buFont typeface="+mj-lt"/>
              <a:buAutoNum type="arabicPeriod"/>
            </a:pPr>
            <a:r>
              <a:rPr lang="en-ZA" dirty="0"/>
              <a:t>Project Initiation</a:t>
            </a:r>
          </a:p>
          <a:p>
            <a:pPr marL="1200150" lvl="2" indent="-342900" algn="just">
              <a:buFont typeface="Wingdings" panose="05000000000000000000" pitchFamily="2" charset="2"/>
              <a:buChar char="§"/>
            </a:pPr>
            <a:r>
              <a:rPr lang="en-ZA" dirty="0"/>
              <a:t>Define the Problem -  Problem definition is produced after completing interviews, observations, document analysis with users (</a:t>
            </a:r>
            <a:r>
              <a:rPr lang="en-ZA" b="1" dirty="0"/>
              <a:t>See case study Catherine catering example. </a:t>
            </a:r>
            <a:r>
              <a:rPr lang="en-ZA" b="1" dirty="0" err="1"/>
              <a:t>Pg</a:t>
            </a:r>
            <a:r>
              <a:rPr lang="en-ZA" b="1" dirty="0"/>
              <a:t> 87-88, Systems Analysis and Design by Kenneth Kendall</a:t>
            </a:r>
            <a:r>
              <a:rPr lang="en-ZA" dirty="0"/>
              <a:t>)</a:t>
            </a:r>
          </a:p>
          <a:p>
            <a:pPr marL="1200150" lvl="2" indent="-342900" algn="just">
              <a:buFont typeface="Wingdings" panose="05000000000000000000" pitchFamily="2" charset="2"/>
              <a:buChar char="§"/>
            </a:pPr>
            <a:r>
              <a:rPr lang="en-ZA" dirty="0"/>
              <a:t>Selection of projects – Projects come from different sources for many reasons. Not all should be selected for further study. Be clear about reasons for recommending a systems study on a project</a:t>
            </a:r>
          </a:p>
          <a:p>
            <a:pPr lvl="1">
              <a:buFont typeface="Wingdings" panose="05000000000000000000" pitchFamily="2" charset="2"/>
              <a:buChar char="Ø"/>
            </a:pPr>
            <a:r>
              <a:rPr lang="en-ZA" dirty="0"/>
              <a:t>Apart from the general considerations, there are 5 specific considerations for project selection as shown below:</a:t>
            </a:r>
          </a:p>
        </p:txBody>
      </p:sp>
    </p:spTree>
    <p:extLst>
      <p:ext uri="{BB962C8B-B14F-4D97-AF65-F5344CB8AC3E}">
        <p14:creationId xmlns:p14="http://schemas.microsoft.com/office/powerpoint/2010/main" val="26860923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Summary</a:t>
            </a:r>
          </a:p>
        </p:txBody>
      </p:sp>
      <p:sp>
        <p:nvSpPr>
          <p:cNvPr id="3" name="Content Placeholder 2"/>
          <p:cNvSpPr>
            <a:spLocks noGrp="1"/>
          </p:cNvSpPr>
          <p:nvPr>
            <p:ph idx="1"/>
          </p:nvPr>
        </p:nvSpPr>
        <p:spPr/>
        <p:txBody>
          <a:bodyPr>
            <a:normAutofit fontScale="85000" lnSpcReduction="20000"/>
          </a:bodyPr>
          <a:lstStyle/>
          <a:p>
            <a:pPr algn="just"/>
            <a:r>
              <a:rPr lang="en-ZA" dirty="0"/>
              <a:t>Specific criteria for Project Selection </a:t>
            </a:r>
          </a:p>
          <a:p>
            <a:pPr marL="1028700" lvl="1" indent="-571500" algn="just">
              <a:buFont typeface="+mj-lt"/>
              <a:buAutoNum type="romanUcPeriod"/>
            </a:pPr>
            <a:r>
              <a:rPr lang="en-ZA" dirty="0"/>
              <a:t>Backing from management</a:t>
            </a:r>
          </a:p>
          <a:p>
            <a:pPr marL="1028700" lvl="1" indent="-571500" algn="just">
              <a:buFont typeface="+mj-lt"/>
              <a:buAutoNum type="romanUcPeriod"/>
            </a:pPr>
            <a:r>
              <a:rPr lang="en-ZA" dirty="0"/>
              <a:t>Appropriate timing of project commitment</a:t>
            </a:r>
          </a:p>
          <a:p>
            <a:pPr marL="1028700" lvl="1" indent="-571500" algn="just">
              <a:buFont typeface="+mj-lt"/>
              <a:buAutoNum type="romanUcPeriod"/>
            </a:pPr>
            <a:r>
              <a:rPr lang="en-ZA" dirty="0"/>
              <a:t>Possibility of improving attainment of organizational goal</a:t>
            </a:r>
          </a:p>
          <a:p>
            <a:pPr marL="1028700" lvl="1" indent="-571500" algn="just">
              <a:buFont typeface="+mj-lt"/>
              <a:buAutoNum type="romanUcPeriod"/>
            </a:pPr>
            <a:r>
              <a:rPr lang="en-ZA" dirty="0"/>
              <a:t>Worthwhile project compared with other ways the organization could invest its resources</a:t>
            </a:r>
          </a:p>
          <a:p>
            <a:pPr marL="571500" indent="-514350" algn="just">
              <a:buAutoNum type="arabicPeriod" startAt="2"/>
            </a:pPr>
            <a:r>
              <a:rPr lang="en-ZA" dirty="0"/>
              <a:t>Project planning- Plan how to execute the project as already discussed in Project management</a:t>
            </a:r>
          </a:p>
          <a:p>
            <a:pPr marL="571500" indent="-514350" algn="just">
              <a:buAutoNum type="arabicPeriod" startAt="2"/>
            </a:pPr>
            <a:r>
              <a:rPr lang="en-ZA" dirty="0"/>
              <a:t>Project execution -  The concentration of the rest of the course.</a:t>
            </a:r>
          </a:p>
          <a:p>
            <a:pPr marL="571500" indent="-514350" algn="just">
              <a:buAutoNum type="arabicPeriod" startAt="2"/>
            </a:pPr>
            <a:r>
              <a:rPr lang="en-ZA" dirty="0"/>
              <a:t>Project Closure – close project formally</a:t>
            </a:r>
          </a:p>
        </p:txBody>
      </p:sp>
    </p:spTree>
    <p:extLst>
      <p:ext uri="{BB962C8B-B14F-4D97-AF65-F5344CB8AC3E}">
        <p14:creationId xmlns:p14="http://schemas.microsoft.com/office/powerpoint/2010/main" val="79338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90622" y="3294888"/>
            <a:ext cx="3762755" cy="356311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735136" y="397205"/>
            <a:ext cx="5673725" cy="514350"/>
          </a:xfrm>
          <a:prstGeom prst="rect">
            <a:avLst/>
          </a:prstGeom>
        </p:spPr>
        <p:txBody>
          <a:bodyPr vert="horz" wrap="square" lIns="0" tIns="13335" rIns="0" bIns="0" rtlCol="0">
            <a:spAutoFit/>
          </a:bodyPr>
          <a:lstStyle/>
          <a:p>
            <a:pPr marL="12700">
              <a:lnSpc>
                <a:spcPct val="100000"/>
              </a:lnSpc>
              <a:spcBef>
                <a:spcPts val="105"/>
              </a:spcBef>
            </a:pPr>
            <a:r>
              <a:rPr sz="3200" spc="-150" dirty="0"/>
              <a:t>Overview </a:t>
            </a:r>
            <a:r>
              <a:rPr sz="3200" spc="-20" dirty="0"/>
              <a:t>of </a:t>
            </a:r>
            <a:r>
              <a:rPr sz="3200" spc="-90" dirty="0"/>
              <a:t>Project</a:t>
            </a:r>
            <a:r>
              <a:rPr sz="3200" spc="-254" dirty="0"/>
              <a:t> </a:t>
            </a:r>
            <a:r>
              <a:rPr sz="3200" spc="-70" dirty="0"/>
              <a:t>Management</a:t>
            </a:r>
            <a:endParaRPr sz="3200" dirty="0"/>
          </a:p>
        </p:txBody>
      </p:sp>
      <p:sp>
        <p:nvSpPr>
          <p:cNvPr id="4" name="object 4"/>
          <p:cNvSpPr txBox="1"/>
          <p:nvPr/>
        </p:nvSpPr>
        <p:spPr>
          <a:xfrm>
            <a:off x="792276" y="1558183"/>
            <a:ext cx="8123124" cy="1593385"/>
          </a:xfrm>
          <a:prstGeom prst="rect">
            <a:avLst/>
          </a:prstGeom>
        </p:spPr>
        <p:txBody>
          <a:bodyPr vert="horz" wrap="square" lIns="0" tIns="79375" rIns="0" bIns="0" rtlCol="0">
            <a:spAutoFit/>
          </a:bodyPr>
          <a:lstStyle/>
          <a:p>
            <a:pPr marL="396240" indent="-384175">
              <a:lnSpc>
                <a:spcPct val="100000"/>
              </a:lnSpc>
              <a:spcBef>
                <a:spcPts val="625"/>
              </a:spcBef>
              <a:buChar char="■"/>
              <a:tabLst>
                <a:tab pos="396240" algn="l"/>
                <a:tab pos="396875" algn="l"/>
              </a:tabLst>
            </a:pPr>
            <a:r>
              <a:rPr sz="3000" spc="-90" dirty="0">
                <a:latin typeface="Calibri" panose="020F0502020204030204" pitchFamily="34" charset="0"/>
                <a:cs typeface="Calibri" panose="020F0502020204030204" pitchFamily="34" charset="0"/>
              </a:rPr>
              <a:t>What </a:t>
            </a:r>
            <a:r>
              <a:rPr sz="3000" spc="-40" dirty="0">
                <a:latin typeface="Calibri" panose="020F0502020204030204" pitchFamily="34" charset="0"/>
                <a:cs typeface="Calibri" panose="020F0502020204030204" pitchFamily="34" charset="0"/>
              </a:rPr>
              <a:t>is </a:t>
            </a:r>
            <a:r>
              <a:rPr sz="3000" spc="-70" dirty="0">
                <a:latin typeface="Calibri" panose="020F0502020204030204" pitchFamily="34" charset="0"/>
                <a:cs typeface="Calibri" panose="020F0502020204030204" pitchFamily="34" charset="0"/>
              </a:rPr>
              <a:t>a </a:t>
            </a:r>
            <a:r>
              <a:rPr sz="3000" spc="-45" dirty="0">
                <a:latin typeface="Calibri" panose="020F0502020204030204" pitchFamily="34" charset="0"/>
                <a:cs typeface="Calibri" panose="020F0502020204030204" pitchFamily="34" charset="0"/>
              </a:rPr>
              <a:t>project</a:t>
            </a:r>
            <a:r>
              <a:rPr sz="3000" spc="-70" dirty="0">
                <a:latin typeface="Calibri" panose="020F0502020204030204" pitchFamily="34" charset="0"/>
                <a:cs typeface="Calibri" panose="020F0502020204030204" pitchFamily="34" charset="0"/>
              </a:rPr>
              <a:t> </a:t>
            </a:r>
            <a:r>
              <a:rPr sz="3000" spc="-40" dirty="0">
                <a:latin typeface="Calibri" panose="020F0502020204030204" pitchFamily="34" charset="0"/>
                <a:cs typeface="Calibri" panose="020F0502020204030204" pitchFamily="34" charset="0"/>
              </a:rPr>
              <a:t>triangle?</a:t>
            </a:r>
            <a:endParaRPr sz="3000" dirty="0">
              <a:latin typeface="Calibri" panose="020F0502020204030204" pitchFamily="34" charset="0"/>
              <a:cs typeface="Calibri" panose="020F0502020204030204" pitchFamily="34" charset="0"/>
            </a:endParaRPr>
          </a:p>
          <a:p>
            <a:pPr marL="383540" marR="5080" lvl="1" indent="-383540" algn="r">
              <a:lnSpc>
                <a:spcPct val="100000"/>
              </a:lnSpc>
              <a:spcBef>
                <a:spcPts val="530"/>
              </a:spcBef>
              <a:buChar char="–"/>
              <a:tabLst>
                <a:tab pos="383540" algn="l"/>
                <a:tab pos="384175" algn="l"/>
              </a:tabLst>
            </a:pPr>
            <a:r>
              <a:rPr sz="3000" spc="-90" dirty="0">
                <a:latin typeface="Calibri" panose="020F0502020204030204" pitchFamily="34" charset="0"/>
                <a:cs typeface="Calibri" panose="020F0502020204030204" pitchFamily="34" charset="0"/>
              </a:rPr>
              <a:t>Challenge: </a:t>
            </a:r>
            <a:r>
              <a:rPr sz="3000" spc="-5" dirty="0">
                <a:latin typeface="Calibri" panose="020F0502020204030204" pitchFamily="34" charset="0"/>
                <a:cs typeface="Calibri" panose="020F0502020204030204" pitchFamily="34" charset="0"/>
              </a:rPr>
              <a:t>find </a:t>
            </a:r>
            <a:r>
              <a:rPr sz="3000" spc="-25" dirty="0">
                <a:latin typeface="Calibri" panose="020F0502020204030204" pitchFamily="34" charset="0"/>
                <a:cs typeface="Calibri" panose="020F0502020204030204" pitchFamily="34" charset="0"/>
              </a:rPr>
              <a:t>optimal </a:t>
            </a:r>
            <a:r>
              <a:rPr sz="3000" spc="-60" dirty="0">
                <a:latin typeface="Calibri" panose="020F0502020204030204" pitchFamily="34" charset="0"/>
                <a:cs typeface="Calibri" panose="020F0502020204030204" pitchFamily="34" charset="0"/>
              </a:rPr>
              <a:t>balance </a:t>
            </a:r>
            <a:r>
              <a:rPr sz="3000" spc="-80" dirty="0">
                <a:latin typeface="Calibri" panose="020F0502020204030204" pitchFamily="34" charset="0"/>
                <a:cs typeface="Calibri" panose="020F0502020204030204" pitchFamily="34" charset="0"/>
              </a:rPr>
              <a:t>among </a:t>
            </a:r>
            <a:r>
              <a:rPr sz="3000" spc="-20" dirty="0">
                <a:latin typeface="Calibri" panose="020F0502020204030204" pitchFamily="34" charset="0"/>
                <a:cs typeface="Calibri" panose="020F0502020204030204" pitchFamily="34" charset="0"/>
              </a:rPr>
              <a:t>the</a:t>
            </a:r>
            <a:r>
              <a:rPr sz="3000" spc="-100" dirty="0">
                <a:latin typeface="Calibri" panose="020F0502020204030204" pitchFamily="34" charset="0"/>
                <a:cs typeface="Calibri" panose="020F0502020204030204" pitchFamily="34" charset="0"/>
              </a:rPr>
              <a:t> </a:t>
            </a:r>
            <a:r>
              <a:rPr sz="3000" spc="-40" dirty="0">
                <a:latin typeface="Calibri" panose="020F0502020204030204" pitchFamily="34" charset="0"/>
                <a:cs typeface="Calibri" panose="020F0502020204030204" pitchFamily="34" charset="0"/>
              </a:rPr>
              <a:t>factors</a:t>
            </a:r>
            <a:endParaRPr sz="3000" dirty="0">
              <a:latin typeface="Calibri" panose="020F0502020204030204" pitchFamily="34" charset="0"/>
              <a:cs typeface="Calibri" panose="020F0502020204030204" pitchFamily="34" charset="0"/>
            </a:endParaRPr>
          </a:p>
          <a:p>
            <a:pPr marL="384175" marR="84455" lvl="2" indent="-384175" algn="r">
              <a:lnSpc>
                <a:spcPct val="100000"/>
              </a:lnSpc>
              <a:spcBef>
                <a:spcPts val="515"/>
              </a:spcBef>
              <a:buChar char="■"/>
              <a:tabLst>
                <a:tab pos="384175" algn="l"/>
                <a:tab pos="384810" algn="l"/>
              </a:tabLst>
            </a:pPr>
            <a:r>
              <a:rPr sz="3000" spc="-204" dirty="0">
                <a:latin typeface="Calibri" panose="020F0502020204030204" pitchFamily="34" charset="0"/>
                <a:cs typeface="Calibri" panose="020F0502020204030204" pitchFamily="34" charset="0"/>
              </a:rPr>
              <a:t>Any </a:t>
            </a:r>
            <a:r>
              <a:rPr sz="3000" spc="-80" dirty="0">
                <a:latin typeface="Calibri" panose="020F0502020204030204" pitchFamily="34" charset="0"/>
                <a:cs typeface="Calibri" panose="020F0502020204030204" pitchFamily="34" charset="0"/>
              </a:rPr>
              <a:t>change </a:t>
            </a:r>
            <a:r>
              <a:rPr sz="3000" spc="-15" dirty="0">
                <a:latin typeface="Calibri" panose="020F0502020204030204" pitchFamily="34" charset="0"/>
                <a:cs typeface="Calibri" panose="020F0502020204030204" pitchFamily="34" charset="0"/>
              </a:rPr>
              <a:t>in </a:t>
            </a:r>
            <a:r>
              <a:rPr sz="3000" spc="-75" dirty="0">
                <a:latin typeface="Calibri" panose="020F0502020204030204" pitchFamily="34" charset="0"/>
                <a:cs typeface="Calibri" panose="020F0502020204030204" pitchFamily="34" charset="0"/>
              </a:rPr>
              <a:t>one leg </a:t>
            </a:r>
            <a:r>
              <a:rPr sz="3000" spc="-25" dirty="0">
                <a:latin typeface="Calibri" panose="020F0502020204030204" pitchFamily="34" charset="0"/>
                <a:cs typeface="Calibri" panose="020F0502020204030204" pitchFamily="34" charset="0"/>
              </a:rPr>
              <a:t>will </a:t>
            </a:r>
            <a:r>
              <a:rPr sz="3000" spc="-10" dirty="0">
                <a:latin typeface="Calibri" panose="020F0502020204030204" pitchFamily="34" charset="0"/>
                <a:cs typeface="Calibri" panose="020F0502020204030204" pitchFamily="34" charset="0"/>
              </a:rPr>
              <a:t>affect </a:t>
            </a:r>
            <a:r>
              <a:rPr sz="3000" spc="-20" dirty="0">
                <a:latin typeface="Calibri" panose="020F0502020204030204" pitchFamily="34" charset="0"/>
                <a:cs typeface="Calibri" panose="020F0502020204030204" pitchFamily="34" charset="0"/>
              </a:rPr>
              <a:t>the </a:t>
            </a:r>
            <a:r>
              <a:rPr sz="3000" spc="-35" dirty="0">
                <a:latin typeface="Calibri" panose="020F0502020204030204" pitchFamily="34" charset="0"/>
                <a:cs typeface="Calibri" panose="020F0502020204030204" pitchFamily="34" charset="0"/>
              </a:rPr>
              <a:t>other</a:t>
            </a:r>
            <a:r>
              <a:rPr sz="3000" spc="-130" dirty="0">
                <a:latin typeface="Calibri" panose="020F0502020204030204" pitchFamily="34" charset="0"/>
                <a:cs typeface="Calibri" panose="020F0502020204030204" pitchFamily="34" charset="0"/>
              </a:rPr>
              <a:t> </a:t>
            </a:r>
            <a:r>
              <a:rPr sz="3000" spc="-80" dirty="0">
                <a:latin typeface="Calibri" panose="020F0502020204030204" pitchFamily="34" charset="0"/>
                <a:cs typeface="Calibri" panose="020F0502020204030204" pitchFamily="34" charset="0"/>
              </a:rPr>
              <a:t>legs</a:t>
            </a:r>
            <a:endParaRPr sz="3000"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Skills of Project Manager?</a:t>
            </a:r>
          </a:p>
        </p:txBody>
      </p:sp>
      <p:sp>
        <p:nvSpPr>
          <p:cNvPr id="3" name="Content Placeholder 2"/>
          <p:cNvSpPr>
            <a:spLocks noGrp="1"/>
          </p:cNvSpPr>
          <p:nvPr>
            <p:ph idx="1"/>
          </p:nvPr>
        </p:nvSpPr>
        <p:spPr/>
        <p:txBody>
          <a:bodyPr>
            <a:normAutofit/>
          </a:bodyPr>
          <a:lstStyle/>
          <a:p>
            <a:pPr algn="just"/>
            <a:r>
              <a:rPr lang="en-US" dirty="0"/>
              <a:t>The project manager is a systems analyst with a diverse set of skills- management, leadership, technical, conflict management, and customer relationship- who is responsible for initiating, planning, executing, and closing down  a project.</a:t>
            </a:r>
          </a:p>
        </p:txBody>
      </p:sp>
    </p:spTree>
    <p:extLst>
      <p:ext uri="{BB962C8B-B14F-4D97-AF65-F5344CB8AC3E}">
        <p14:creationId xmlns:p14="http://schemas.microsoft.com/office/powerpoint/2010/main" val="2601604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595021"/>
            <a:ext cx="7924800" cy="5262979"/>
          </a:xfrm>
          <a:prstGeom prst="rect">
            <a:avLst/>
          </a:prstGeom>
        </p:spPr>
        <p:txBody>
          <a:bodyPr wrap="square">
            <a:spAutoFit/>
          </a:bodyPr>
          <a:lstStyle/>
          <a:p>
            <a:pPr algn="just"/>
            <a:r>
              <a:rPr lang="en-US" sz="2800" dirty="0"/>
              <a:t>A project manager has the primary responsibility for managing the project</a:t>
            </a:r>
          </a:p>
          <a:p>
            <a:pPr algn="just"/>
            <a:endParaRPr lang="en-US" sz="2800" dirty="0"/>
          </a:p>
          <a:p>
            <a:pPr algn="just"/>
            <a:r>
              <a:rPr lang="en-US" sz="2800" dirty="0"/>
              <a:t>Most managers take responsibility at some stage of the project for the following activities:</a:t>
            </a:r>
          </a:p>
          <a:p>
            <a:pPr algn="just">
              <a:buFont typeface="Wingdings" pitchFamily="2" charset="2"/>
              <a:buChar char="ü"/>
            </a:pPr>
            <a:r>
              <a:rPr lang="en-US" sz="2800" dirty="0"/>
              <a:t>Proposal writing</a:t>
            </a:r>
          </a:p>
          <a:p>
            <a:pPr algn="just">
              <a:buFont typeface="Wingdings" pitchFamily="2" charset="2"/>
              <a:buChar char="ü"/>
            </a:pPr>
            <a:r>
              <a:rPr lang="en-US" sz="2800" dirty="0"/>
              <a:t>Project planning and scheduling</a:t>
            </a:r>
          </a:p>
          <a:p>
            <a:pPr algn="just">
              <a:buFont typeface="Wingdings" pitchFamily="2" charset="2"/>
              <a:buChar char="ü"/>
            </a:pPr>
            <a:r>
              <a:rPr lang="en-US" sz="2800" dirty="0"/>
              <a:t>Project cost</a:t>
            </a:r>
          </a:p>
          <a:p>
            <a:pPr algn="just">
              <a:buFont typeface="Wingdings" pitchFamily="2" charset="2"/>
              <a:buChar char="ü"/>
            </a:pPr>
            <a:r>
              <a:rPr lang="en-US" sz="2800" dirty="0"/>
              <a:t>Project monitoring and review</a:t>
            </a:r>
          </a:p>
          <a:p>
            <a:pPr algn="just">
              <a:buFont typeface="Wingdings" pitchFamily="2" charset="2"/>
              <a:buChar char="ü"/>
            </a:pPr>
            <a:r>
              <a:rPr lang="en-US" sz="2800" dirty="0"/>
              <a:t>Personnel selection and evaluation</a:t>
            </a:r>
          </a:p>
          <a:p>
            <a:pPr algn="just">
              <a:buFont typeface="Wingdings" pitchFamily="2" charset="2"/>
              <a:buChar char="ü"/>
            </a:pPr>
            <a:r>
              <a:rPr lang="en-US" sz="2800" dirty="0"/>
              <a:t>Report writing and presentation</a:t>
            </a:r>
          </a:p>
          <a:p>
            <a:pPr algn="just"/>
            <a:endParaRPr lang="en-US" sz="2800" dirty="0"/>
          </a:p>
        </p:txBody>
      </p:sp>
      <p:sp>
        <p:nvSpPr>
          <p:cNvPr id="6" name="TextBox 5">
            <a:extLst>
              <a:ext uri="{FF2B5EF4-FFF2-40B4-BE49-F238E27FC236}">
                <a16:creationId xmlns:a16="http://schemas.microsoft.com/office/drawing/2014/main" id="{4D8E3B07-9E9E-2003-2E98-E0E00006EDB8}"/>
              </a:ext>
            </a:extLst>
          </p:cNvPr>
          <p:cNvSpPr txBox="1"/>
          <p:nvPr/>
        </p:nvSpPr>
        <p:spPr>
          <a:xfrm>
            <a:off x="1572125" y="366698"/>
            <a:ext cx="7924799" cy="646331"/>
          </a:xfrm>
          <a:prstGeom prst="rect">
            <a:avLst/>
          </a:prstGeom>
          <a:noFill/>
        </p:spPr>
        <p:txBody>
          <a:bodyPr wrap="square">
            <a:spAutoFit/>
          </a:bodyPr>
          <a:lstStyle/>
          <a:p>
            <a:r>
              <a:rPr lang="en-US" sz="3600" dirty="0">
                <a:solidFill>
                  <a:schemeClr val="bg1"/>
                </a:solidFill>
                <a:latin typeface="+mj-lt"/>
              </a:rPr>
              <a:t>Responsibilities of a Project manager</a:t>
            </a:r>
          </a:p>
        </p:txBody>
      </p:sp>
    </p:spTree>
    <p:extLst>
      <p:ext uri="{BB962C8B-B14F-4D97-AF65-F5344CB8AC3E}">
        <p14:creationId xmlns:p14="http://schemas.microsoft.com/office/powerpoint/2010/main" val="560888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137" y="266282"/>
            <a:ext cx="8229600" cy="1143000"/>
          </a:xfrm>
        </p:spPr>
        <p:txBody>
          <a:bodyPr/>
          <a:lstStyle/>
          <a:p>
            <a:r>
              <a:rPr lang="en-US" dirty="0"/>
              <a:t>Project managers responsibilities</a:t>
            </a:r>
          </a:p>
        </p:txBody>
      </p:sp>
      <p:sp>
        <p:nvSpPr>
          <p:cNvPr id="3" name="Content Placeholder 2"/>
          <p:cNvSpPr>
            <a:spLocks noGrp="1"/>
          </p:cNvSpPr>
          <p:nvPr>
            <p:ph idx="1"/>
          </p:nvPr>
        </p:nvSpPr>
        <p:spPr/>
        <p:txBody>
          <a:bodyPr>
            <a:normAutofit fontScale="85000" lnSpcReduction="20000"/>
          </a:bodyPr>
          <a:lstStyle/>
          <a:p>
            <a:pPr algn="just"/>
            <a:r>
              <a:rPr lang="en-US" b="1" dirty="0"/>
              <a:t>Proposal Writing- </a:t>
            </a:r>
            <a:r>
              <a:rPr lang="en-US" dirty="0"/>
              <a:t>this is the first stage in a software project. The proposal describes the objectives of the project and how it will be carried out. It usually includes costs and schedule estimates and justifies why the contract should be awarded to a particular organization or team</a:t>
            </a:r>
          </a:p>
          <a:p>
            <a:pPr algn="just"/>
            <a:r>
              <a:rPr lang="en-US" b="1" dirty="0"/>
              <a:t>Project planning and scheduling </a:t>
            </a:r>
            <a:r>
              <a:rPr lang="en-US" dirty="0"/>
              <a:t>– this is concerned with identifying the activities, milestones and deliverables produced by a project. A plan is drawn up to guide the development towards the project goals. Necessary costs and resources estimates are also included. </a:t>
            </a:r>
          </a:p>
        </p:txBody>
      </p:sp>
    </p:spTree>
    <p:extLst>
      <p:ext uri="{BB962C8B-B14F-4D97-AF65-F5344CB8AC3E}">
        <p14:creationId xmlns:p14="http://schemas.microsoft.com/office/powerpoint/2010/main" val="3105511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137" y="253457"/>
            <a:ext cx="8229600" cy="1143000"/>
          </a:xfrm>
        </p:spPr>
        <p:txBody>
          <a:bodyPr/>
          <a:lstStyle/>
          <a:p>
            <a:r>
              <a:rPr lang="en-ZA" dirty="0"/>
              <a:t>Project manager’s responsibilities</a:t>
            </a:r>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
            </a:pPr>
            <a:r>
              <a:rPr lang="en-US" b="1" dirty="0"/>
              <a:t>Milestones are recognizable end points of a software process activity</a:t>
            </a:r>
            <a:r>
              <a:rPr lang="en-US" dirty="0">
                <a:solidFill>
                  <a:srgbClr val="FF0000"/>
                </a:solidFill>
              </a:rPr>
              <a:t>. </a:t>
            </a:r>
            <a:r>
              <a:rPr lang="en-US" dirty="0"/>
              <a:t> At each milestone, there should be a formal output, such as a report  that can be presented to management. Milestones should represent  the end of a distinct, logical  stage in the project.</a:t>
            </a:r>
          </a:p>
          <a:p>
            <a:pPr algn="just">
              <a:buFont typeface="Wingdings" panose="05000000000000000000" pitchFamily="2" charset="2"/>
              <a:buChar char="§"/>
            </a:pPr>
            <a:r>
              <a:rPr lang="en-US" b="1" dirty="0"/>
              <a:t>A deliverable </a:t>
            </a:r>
            <a:r>
              <a:rPr lang="en-US" dirty="0"/>
              <a:t>is a project result that is delivered to the customer. It is delivered usually at the end of some major project phase such as specification or design.</a:t>
            </a:r>
          </a:p>
          <a:p>
            <a:endParaRPr lang="en-ZA" dirty="0"/>
          </a:p>
        </p:txBody>
      </p:sp>
    </p:spTree>
    <p:extLst>
      <p:ext uri="{BB962C8B-B14F-4D97-AF65-F5344CB8AC3E}">
        <p14:creationId xmlns:p14="http://schemas.microsoft.com/office/powerpoint/2010/main" val="2254761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1274</TotalTime>
  <Words>2754</Words>
  <Application>Microsoft Office PowerPoint</Application>
  <PresentationFormat>On-screen Show (4:3)</PresentationFormat>
  <Paragraphs>397</Paragraphs>
  <Slides>42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Baskerville Old Face</vt:lpstr>
      <vt:lpstr>Calibri</vt:lpstr>
      <vt:lpstr>Courier New</vt:lpstr>
      <vt:lpstr>Trebuchet MS</vt:lpstr>
      <vt:lpstr>Wingdings</vt:lpstr>
      <vt:lpstr>Office Theme</vt:lpstr>
      <vt:lpstr>PowerPoint Presentation</vt:lpstr>
      <vt:lpstr>Learning Objectives</vt:lpstr>
      <vt:lpstr>Introduction</vt:lpstr>
      <vt:lpstr>Overview of Project Management</vt:lpstr>
      <vt:lpstr>Overview of Project Management</vt:lpstr>
      <vt:lpstr>Skills of Project Manager?</vt:lpstr>
      <vt:lpstr>PowerPoint Presentation</vt:lpstr>
      <vt:lpstr>Project managers responsibilities</vt:lpstr>
      <vt:lpstr>Project manager’s responsibilities</vt:lpstr>
      <vt:lpstr>Project managers responsibilities</vt:lpstr>
      <vt:lpstr>Details of Project Plan</vt:lpstr>
      <vt:lpstr>Details of a project plan</vt:lpstr>
      <vt:lpstr>Project Planning &amp; Scheduling</vt:lpstr>
      <vt:lpstr>Skills Required in a Project Manager</vt:lpstr>
      <vt:lpstr>Project Management Process</vt:lpstr>
      <vt:lpstr>Project Initiation </vt:lpstr>
      <vt:lpstr>PowerPoint Presentation</vt:lpstr>
      <vt:lpstr>Project Planning  </vt:lpstr>
      <vt:lpstr>Some deliverables of Planning </vt:lpstr>
      <vt:lpstr>Project Execution </vt:lpstr>
      <vt:lpstr>Project Monitoring &amp; Control </vt:lpstr>
      <vt:lpstr>Project Close down </vt:lpstr>
      <vt:lpstr>Project Management tools   (Scheduling Tools) </vt:lpstr>
      <vt:lpstr>The Scheduling Process</vt:lpstr>
      <vt:lpstr>The Work Breakdown Structure (WBS) </vt:lpstr>
      <vt:lpstr>PowerPoint Presentation</vt:lpstr>
      <vt:lpstr>Estimating Task Durations</vt:lpstr>
      <vt:lpstr>Types of Duration estimates</vt:lpstr>
      <vt:lpstr>Example: (Time estimates in Weeks)</vt:lpstr>
      <vt:lpstr>Develop a preliminary schedule </vt:lpstr>
      <vt:lpstr>PERT (Program Evaluation Review Technique or Network Diagram) </vt:lpstr>
      <vt:lpstr>ET with Preceding Activities (Dependencies)</vt:lpstr>
      <vt:lpstr>The Critical Path</vt:lpstr>
      <vt:lpstr>PERT Chart</vt:lpstr>
      <vt:lpstr>Calculating Critical Path</vt:lpstr>
      <vt:lpstr>Alternative Example</vt:lpstr>
      <vt:lpstr>Using Gantt Charts for Project  scheduling</vt:lpstr>
      <vt:lpstr>Example of Gantt chart</vt:lpstr>
      <vt:lpstr>Risk Management (1 of 2)</vt:lpstr>
      <vt:lpstr>Risk Management (2 of 2)</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Onkagetse Mogae</dc:creator>
  <cp:lastModifiedBy>monkgogi mudongo</cp:lastModifiedBy>
  <cp:revision>28</cp:revision>
  <dcterms:created xsi:type="dcterms:W3CDTF">2014-08-15T08:01:05Z</dcterms:created>
  <dcterms:modified xsi:type="dcterms:W3CDTF">2022-08-29T18:13:05Z</dcterms:modified>
</cp:coreProperties>
</file>