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56" r:id="rId2"/>
    <p:sldId id="453" r:id="rId3"/>
    <p:sldId id="430" r:id="rId4"/>
    <p:sldId id="441" r:id="rId5"/>
    <p:sldId id="450" r:id="rId6"/>
    <p:sldId id="458" r:id="rId7"/>
    <p:sldId id="420" r:id="rId8"/>
    <p:sldId id="418" r:id="rId9"/>
    <p:sldId id="421" r:id="rId10"/>
    <p:sldId id="451" r:id="rId11"/>
    <p:sldId id="443" r:id="rId12"/>
    <p:sldId id="444" r:id="rId13"/>
    <p:sldId id="445" r:id="rId14"/>
    <p:sldId id="446" r:id="rId15"/>
    <p:sldId id="447" r:id="rId16"/>
    <p:sldId id="348" r:id="rId17"/>
    <p:sldId id="423" r:id="rId18"/>
    <p:sldId id="424" r:id="rId19"/>
    <p:sldId id="425" r:id="rId20"/>
    <p:sldId id="428" r:id="rId21"/>
    <p:sldId id="270" r:id="rId22"/>
    <p:sldId id="460" r:id="rId23"/>
    <p:sldId id="284" r:id="rId24"/>
    <p:sldId id="400" r:id="rId25"/>
    <p:sldId id="378" r:id="rId26"/>
    <p:sldId id="401" r:id="rId27"/>
    <p:sldId id="403" r:id="rId28"/>
    <p:sldId id="405" r:id="rId29"/>
    <p:sldId id="289" r:id="rId30"/>
    <p:sldId id="448" r:id="rId31"/>
    <p:sldId id="449" r:id="rId32"/>
    <p:sldId id="347" r:id="rId33"/>
    <p:sldId id="409" r:id="rId34"/>
    <p:sldId id="461" r:id="rId35"/>
    <p:sldId id="407" r:id="rId36"/>
    <p:sldId id="408" r:id="rId37"/>
    <p:sldId id="361" r:id="rId38"/>
    <p:sldId id="459" r:id="rId39"/>
    <p:sldId id="335" r:id="rId40"/>
    <p:sldId id="384" r:id="rId41"/>
    <p:sldId id="362" r:id="rId42"/>
    <p:sldId id="386" r:id="rId43"/>
    <p:sldId id="387" r:id="rId44"/>
    <p:sldId id="422" r:id="rId45"/>
    <p:sldId id="388" r:id="rId46"/>
    <p:sldId id="311" r:id="rId47"/>
    <p:sldId id="412" r:id="rId48"/>
    <p:sldId id="455"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C1E4-3E26-764B-8D47-3371CC34BD1E}" type="datetime1">
              <a:rPr lang="en-GB" smtClean="0"/>
              <a:pPr/>
              <a:t>15/09/2022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19DB6-1704-6E40-971B-4330ECC7BE35}" type="slidenum">
              <a:rPr lang="en-US" smtClean="0"/>
              <a:pPr/>
              <a:t>‹#›</a:t>
            </a:fld>
            <a:endParaRPr lang="en-US"/>
          </a:p>
        </p:txBody>
      </p:sp>
    </p:spTree>
    <p:extLst>
      <p:ext uri="{BB962C8B-B14F-4D97-AF65-F5344CB8AC3E}">
        <p14:creationId xmlns:p14="http://schemas.microsoft.com/office/powerpoint/2010/main" val="3834078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15825-841A-D54A-BCCA-E3FD48E707F2}" type="datetime1">
              <a:rPr lang="en-GB" smtClean="0"/>
              <a:pPr/>
              <a:t>15/09/2022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83329-B659-BC45-A198-2D5B21D9F046}" type="slidenum">
              <a:rPr lang="en-US" smtClean="0"/>
              <a:pPr/>
              <a:t>‹#›</a:t>
            </a:fld>
            <a:endParaRPr lang="en-US"/>
          </a:p>
        </p:txBody>
      </p:sp>
    </p:spTree>
    <p:extLst>
      <p:ext uri="{BB962C8B-B14F-4D97-AF65-F5344CB8AC3E}">
        <p14:creationId xmlns:p14="http://schemas.microsoft.com/office/powerpoint/2010/main" val="3154964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283329-B659-BC45-A198-2D5B21D9F046}" type="slidenum">
              <a:rPr lang="en-US" smtClean="0"/>
              <a:pPr/>
              <a:t>1</a:t>
            </a:fld>
            <a:endParaRPr lang="en-US"/>
          </a:p>
        </p:txBody>
      </p:sp>
    </p:spTree>
    <p:extLst>
      <p:ext uri="{BB962C8B-B14F-4D97-AF65-F5344CB8AC3E}">
        <p14:creationId xmlns:p14="http://schemas.microsoft.com/office/powerpoint/2010/main" val="87433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946286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134084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374327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1655373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449672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99970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793666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27849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588424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D8EF7D4-693D-4308-8526-5D7856EBEEC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2472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8409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5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83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103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C283329-B659-BC45-A198-2D5B21D9F0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889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60650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30293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9912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60925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381282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a:xfrm>
            <a:off x="6457950" y="6356351"/>
            <a:ext cx="2345228" cy="365125"/>
          </a:xfrm>
          <a:prstGeom prst="rect">
            <a:avLst/>
          </a:prstGeom>
        </p:spPr>
        <p:txBody>
          <a:bodyPr/>
          <a:lstStyle/>
          <a:p>
            <a:fld id="{D06C706D-0964-7842-B7B8-C5D733700528}" type="slidenum">
              <a:rPr lang="en-US" smtClean="0">
                <a:solidFill>
                  <a:srgbClr val="231F20">
                    <a:tint val="75000"/>
                  </a:srgbClr>
                </a:solidFill>
              </a:rPr>
              <a:pPr/>
              <a:t>‹#›</a:t>
            </a:fld>
            <a:endParaRPr lang="en-US">
              <a:solidFill>
                <a:srgbClr val="231F20">
                  <a:tint val="75000"/>
                </a:srgbClr>
              </a:solidFill>
            </a:endParaRPr>
          </a:p>
        </p:txBody>
      </p:sp>
      <p:sp>
        <p:nvSpPr>
          <p:cNvPr id="6" name="Footer Placeholder"/>
          <p:cNvSpPr>
            <a:spLocks noGrp="1"/>
          </p:cNvSpPr>
          <p:nvPr>
            <p:ph type="ftr" sz="quarter" idx="11"/>
          </p:nvPr>
        </p:nvSpPr>
        <p:spPr>
          <a:xfrm>
            <a:off x="3028950" y="6356351"/>
            <a:ext cx="3086100" cy="365125"/>
          </a:xfrm>
          <a:prstGeom prst="rect">
            <a:avLst/>
          </a:prstGeom>
        </p:spPr>
        <p:txBody>
          <a:bodyPr/>
          <a:lstStyle/>
          <a:p>
            <a:r>
              <a:rPr lang="en-US">
                <a:solidFill>
                  <a:srgbClr val="231F20">
                    <a:tint val="75000"/>
                  </a:srgbClr>
                </a:solidFill>
              </a:rPr>
              <a:t>Copyright ©2018 John Wiley &amp; Sons, Inc. </a:t>
            </a:r>
          </a:p>
        </p:txBody>
      </p:sp>
    </p:spTree>
    <p:extLst>
      <p:ext uri="{BB962C8B-B14F-4D97-AF65-F5344CB8AC3E}">
        <p14:creationId xmlns:p14="http://schemas.microsoft.com/office/powerpoint/2010/main" val="142441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solidFill>
                  <a:srgbClr val="231F20">
                    <a:tint val="75000"/>
                  </a:srgbClr>
                </a:solidFill>
              </a:rPr>
              <a:pPr/>
              <a:t>‹#›</a:t>
            </a:fld>
            <a:endParaRPr lang="en-US" dirty="0">
              <a:solidFill>
                <a:srgbClr val="231F20">
                  <a:tint val="75000"/>
                </a:srgbClr>
              </a:solidFill>
            </a:endParaRPr>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solidFill>
                  <a:srgbClr val="231F20">
                    <a:tint val="75000"/>
                  </a:srgbClr>
                </a:solidFill>
              </a:rPr>
              <a:t>Copyright ©2018 John Wiley &amp; Sons, Inc. </a:t>
            </a:r>
            <a:endParaRPr lang="en-US" dirty="0">
              <a:solidFill>
                <a:srgbClr val="231F20">
                  <a:tint val="75000"/>
                </a:srgbClr>
              </a:solidFill>
            </a:endParaRPr>
          </a:p>
        </p:txBody>
      </p:sp>
    </p:spTree>
    <p:extLst>
      <p:ext uri="{BB962C8B-B14F-4D97-AF65-F5344CB8AC3E}">
        <p14:creationId xmlns:p14="http://schemas.microsoft.com/office/powerpoint/2010/main" val="380844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solidFill>
                  <a:srgbClr val="231F20">
                    <a:tint val="75000"/>
                  </a:srgbClr>
                </a:solidFill>
              </a:rPr>
              <a:pPr/>
              <a:t>‹#›</a:t>
            </a:fld>
            <a:endParaRPr lang="en-US" dirty="0">
              <a:solidFill>
                <a:srgbClr val="231F20">
                  <a:tint val="75000"/>
                </a:srgbClr>
              </a:solidFill>
            </a:endParaRPr>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a:xfrm>
            <a:off x="3028950" y="6356351"/>
            <a:ext cx="3086100" cy="365125"/>
          </a:xfrm>
          <a:prstGeom prst="rect">
            <a:avLst/>
          </a:prstGeom>
        </p:spPr>
        <p:txBody>
          <a:bodyPr/>
          <a:lstStyle/>
          <a:p>
            <a:r>
              <a:rPr lang="en-US">
                <a:solidFill>
                  <a:srgbClr val="231F20">
                    <a:tint val="75000"/>
                  </a:srgbClr>
                </a:solidFill>
              </a:rPr>
              <a:t>Copyright ©2018 John Wiley &amp; Sons, Inc. </a:t>
            </a:r>
            <a:endParaRPr lang="en-US" dirty="0">
              <a:solidFill>
                <a:srgbClr val="231F20">
                  <a:tint val="75000"/>
                </a:srgbClr>
              </a:solidFill>
            </a:endParaRPr>
          </a:p>
        </p:txBody>
      </p:sp>
    </p:spTree>
    <p:extLst>
      <p:ext uri="{BB962C8B-B14F-4D97-AF65-F5344CB8AC3E}">
        <p14:creationId xmlns:p14="http://schemas.microsoft.com/office/powerpoint/2010/main" val="38407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1570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7586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07934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43257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2598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98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18646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FBBF8A8-3054-4F4A-B1DD-17C0C8BBF162}" type="datetimeFigureOut">
              <a:rPr lang="en-US" smtClean="0"/>
              <a:pPr/>
              <a:t>9/15/2022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D39134E-32CB-E14F-88F0-DB79D6F85A66}" type="slidenum">
              <a:rPr lang="en-US" smtClean="0"/>
              <a:pPr/>
              <a:t>‹#›</a:t>
            </a:fld>
            <a:endParaRPr lang="en-US"/>
          </a:p>
        </p:txBody>
      </p:sp>
    </p:spTree>
    <p:extLst>
      <p:ext uri="{BB962C8B-B14F-4D97-AF65-F5344CB8AC3E}">
        <p14:creationId xmlns:p14="http://schemas.microsoft.com/office/powerpoint/2010/main" val="249341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3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768320" y="4425950"/>
            <a:ext cx="8023988"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Lecture 4 – Requirements Engineering</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latin typeface="Baskerville Old Face" panose="02020602080505020303" pitchFamily="18" charset="0"/>
              </a:rPr>
              <a:t>CSI342	</a:t>
            </a:r>
            <a:br>
              <a:rPr lang="en-US" sz="3600" dirty="0">
                <a:latin typeface="Baskerville Old Face" panose="02020602080505020303" pitchFamily="18" charset="0"/>
              </a:rPr>
            </a:br>
            <a:r>
              <a:rPr lang="en-US" sz="3600" dirty="0">
                <a:latin typeface="Baskerville Old Face" panose="02020602080505020303" pitchFamily="18" charset="0"/>
              </a:rPr>
              <a:t>Systems Analysis and Design</a:t>
            </a:r>
          </a:p>
        </p:txBody>
      </p:sp>
    </p:spTree>
    <p:extLst>
      <p:ext uri="{BB962C8B-B14F-4D97-AF65-F5344CB8AC3E}">
        <p14:creationId xmlns:p14="http://schemas.microsoft.com/office/powerpoint/2010/main" val="202969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B030-E732-45FF-9FF6-AE1B2B4C8552}"/>
              </a:ext>
            </a:extLst>
          </p:cNvPr>
          <p:cNvSpPr>
            <a:spLocks noGrp="1"/>
          </p:cNvSpPr>
          <p:nvPr>
            <p:ph type="title"/>
          </p:nvPr>
        </p:nvSpPr>
        <p:spPr>
          <a:xfrm>
            <a:off x="1509932" y="377483"/>
            <a:ext cx="7200900" cy="685800"/>
          </a:xfrm>
        </p:spPr>
        <p:txBody>
          <a:bodyPr/>
          <a:lstStyle/>
          <a:p>
            <a:r>
              <a:rPr lang="en-US" b="1" dirty="0">
                <a:solidFill>
                  <a:schemeClr val="bg1"/>
                </a:solidFill>
              </a:rPr>
              <a:t>Gathering Requirements </a:t>
            </a:r>
          </a:p>
        </p:txBody>
      </p:sp>
      <p:sp>
        <p:nvSpPr>
          <p:cNvPr id="3" name="Content Placeholder 2">
            <a:extLst>
              <a:ext uri="{FF2B5EF4-FFF2-40B4-BE49-F238E27FC236}">
                <a16:creationId xmlns:a16="http://schemas.microsoft.com/office/drawing/2014/main" id="{3663D52E-D4F0-42FE-84F1-239783701BB9}"/>
              </a:ext>
            </a:extLst>
          </p:cNvPr>
          <p:cNvSpPr>
            <a:spLocks noGrp="1"/>
          </p:cNvSpPr>
          <p:nvPr>
            <p:ph idx="1"/>
          </p:nvPr>
        </p:nvSpPr>
        <p:spPr>
          <a:xfrm>
            <a:off x="0" y="1654126"/>
            <a:ext cx="8961120" cy="5203874"/>
          </a:xfrm>
        </p:spPr>
        <p:txBody>
          <a:bodyPr>
            <a:normAutofit fontScale="77500" lnSpcReduction="20000"/>
          </a:bodyPr>
          <a:lstStyle/>
          <a:p>
            <a:r>
              <a:rPr lang="en-ZA" b="1" i="1" dirty="0"/>
              <a:t>Who</a:t>
            </a:r>
            <a:r>
              <a:rPr lang="en-ZA" b="1" dirty="0"/>
              <a:t>? </a:t>
            </a:r>
            <a:r>
              <a:rPr lang="en-ZA" dirty="0"/>
              <a:t>Who performs each of the procedures within the system? Why? Are the correct people performing the activity? Could other people perform the tasks </a:t>
            </a:r>
            <a:r>
              <a:rPr lang="en-US" dirty="0"/>
              <a:t>more effectively?</a:t>
            </a:r>
          </a:p>
          <a:p>
            <a:r>
              <a:rPr lang="en-ZA" b="1" i="1" dirty="0"/>
              <a:t>What</a:t>
            </a:r>
            <a:r>
              <a:rPr lang="en-ZA" b="1" dirty="0"/>
              <a:t>? </a:t>
            </a:r>
            <a:r>
              <a:rPr lang="en-ZA" dirty="0"/>
              <a:t>What is being done? What procedures are being followed? Why is that process necessary? Often, procedures are followed for many years and no one knows why. Question why a procedure is being followed at all.</a:t>
            </a:r>
          </a:p>
          <a:p>
            <a:r>
              <a:rPr lang="en-ZA" b="1" i="1" dirty="0"/>
              <a:t>Where</a:t>
            </a:r>
            <a:r>
              <a:rPr lang="en-ZA" b="1" dirty="0"/>
              <a:t>? </a:t>
            </a:r>
            <a:r>
              <a:rPr lang="en-ZA" dirty="0"/>
              <a:t>Where are operations being performed? Why? Where could they be performed? Could they be performed more efficiently elsewhere?</a:t>
            </a:r>
          </a:p>
          <a:p>
            <a:r>
              <a:rPr lang="en-ZA" b="1" i="1" dirty="0"/>
              <a:t>When</a:t>
            </a:r>
            <a:r>
              <a:rPr lang="en-ZA" b="1" dirty="0"/>
              <a:t>? </a:t>
            </a:r>
            <a:r>
              <a:rPr lang="en-ZA" dirty="0"/>
              <a:t>When is a procedure performed? Why is it being performed at this time? Is this the best time?</a:t>
            </a:r>
          </a:p>
          <a:p>
            <a:r>
              <a:rPr lang="en-ZA" b="1" i="1" dirty="0"/>
              <a:t>How</a:t>
            </a:r>
            <a:r>
              <a:rPr lang="en-ZA" b="1" dirty="0"/>
              <a:t>?</a:t>
            </a:r>
            <a:r>
              <a:rPr lang="en-ZA" dirty="0"/>
              <a:t> How is a procedure performed? Why is it performed in that manner? Could it be performed better, more efficiently, or less expensively in some other </a:t>
            </a:r>
            <a:r>
              <a:rPr lang="en-US" dirty="0"/>
              <a:t>manner?</a:t>
            </a:r>
          </a:p>
          <a:p>
            <a:endParaRPr lang="en-US" dirty="0"/>
          </a:p>
        </p:txBody>
      </p:sp>
    </p:spTree>
    <p:extLst>
      <p:ext uri="{BB962C8B-B14F-4D97-AF65-F5344CB8AC3E}">
        <p14:creationId xmlns:p14="http://schemas.microsoft.com/office/powerpoint/2010/main" val="41444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BC03C1-9F37-4864-B667-FE237F704723}"/>
              </a:ext>
            </a:extLst>
          </p:cNvPr>
          <p:cNvSpPr>
            <a:spLocks noGrp="1"/>
          </p:cNvSpPr>
          <p:nvPr>
            <p:ph type="title"/>
          </p:nvPr>
        </p:nvSpPr>
        <p:spPr>
          <a:xfrm>
            <a:off x="533400" y="419100"/>
            <a:ext cx="8470670" cy="533400"/>
          </a:xfrm>
        </p:spPr>
        <p:txBody>
          <a:bodyPr>
            <a:normAutofit fontScale="90000"/>
          </a:bodyPr>
          <a:lstStyle/>
          <a:p>
            <a:r>
              <a:rPr lang="en-US" b="1" dirty="0">
                <a:solidFill>
                  <a:schemeClr val="bg1"/>
                </a:solidFill>
              </a:rPr>
              <a:t>Types of Requirements</a:t>
            </a:r>
          </a:p>
        </p:txBody>
      </p:sp>
      <p:sp>
        <p:nvSpPr>
          <p:cNvPr id="7" name="Content Placeholder 6">
            <a:extLst>
              <a:ext uri="{FF2B5EF4-FFF2-40B4-BE49-F238E27FC236}">
                <a16:creationId xmlns:a16="http://schemas.microsoft.com/office/drawing/2014/main" id="{4B362092-B6DE-4AE1-B976-12F82E8E43C1}"/>
              </a:ext>
            </a:extLst>
          </p:cNvPr>
          <p:cNvSpPr>
            <a:spLocks noGrp="1"/>
          </p:cNvSpPr>
          <p:nvPr>
            <p:ph sz="quarter" idx="12"/>
          </p:nvPr>
        </p:nvSpPr>
        <p:spPr>
          <a:xfrm>
            <a:off x="336910" y="1856935"/>
            <a:ext cx="8470180" cy="3952717"/>
          </a:xfrm>
        </p:spPr>
        <p:txBody>
          <a:bodyPr>
            <a:normAutofit/>
          </a:bodyPr>
          <a:lstStyle/>
          <a:p>
            <a:r>
              <a:rPr lang="en-US" b="1" dirty="0"/>
              <a:t>Functional Requirements</a:t>
            </a:r>
          </a:p>
          <a:p>
            <a:pPr marL="384048" indent="-384048">
              <a:buFont typeface="Franklin Gothic Book" panose="020B0503020102020204" pitchFamily="34" charset="0"/>
              <a:buChar char="■"/>
            </a:pPr>
            <a:r>
              <a:rPr lang="en-US" dirty="0"/>
              <a:t>A process the system should perform as a part of supporting a user task, or</a:t>
            </a:r>
          </a:p>
          <a:p>
            <a:pPr marL="384048" indent="-384048">
              <a:buFont typeface="Franklin Gothic Book" panose="020B0503020102020204" pitchFamily="34" charset="0"/>
              <a:buChar char="■"/>
            </a:pPr>
            <a:r>
              <a:rPr lang="en-US" dirty="0"/>
              <a:t>Information the system should provide as the user performs a task</a:t>
            </a:r>
          </a:p>
          <a:p>
            <a:pPr marL="384048" indent="-384048">
              <a:buFont typeface="Franklin Gothic Book" panose="020B0503020102020204" pitchFamily="34" charset="0"/>
              <a:buChar char="■"/>
            </a:pPr>
            <a:r>
              <a:rPr lang="en-US" dirty="0"/>
              <a:t>Specify the support the system will provide to the user in fulfilling his/her work tasks</a:t>
            </a:r>
          </a:p>
        </p:txBody>
      </p:sp>
      <p:sp>
        <p:nvSpPr>
          <p:cNvPr id="4" name="Slide Number Placeholder 3">
            <a:extLst>
              <a:ext uri="{FF2B5EF4-FFF2-40B4-BE49-F238E27FC236}">
                <a16:creationId xmlns:a16="http://schemas.microsoft.com/office/drawing/2014/main" id="{5A22929C-7B98-47F2-A02D-2F9867C823E5}"/>
              </a:ext>
            </a:extLst>
          </p:cNvPr>
          <p:cNvSpPr>
            <a:spLocks noGrp="1"/>
          </p:cNvSpPr>
          <p:nvPr>
            <p:ph type="sldNum" sz="quarter" idx="10"/>
          </p:nvPr>
        </p:nvSpPr>
        <p:spPr/>
        <p:txBody>
          <a:bodyPr/>
          <a:lstStyle/>
          <a:p>
            <a:fld id="{D06C706D-0964-7842-B7B8-C5D733700528}" type="slidenum">
              <a:rPr lang="en-US" smtClean="0">
                <a:solidFill>
                  <a:srgbClr val="231F20"/>
                </a:solidFill>
              </a:rPr>
              <a:pPr/>
              <a:t>11</a:t>
            </a:fld>
            <a:endParaRPr lang="en-US" dirty="0">
              <a:solidFill>
                <a:srgbClr val="231F20"/>
              </a:solidFill>
            </a:endParaRPr>
          </a:p>
        </p:txBody>
      </p:sp>
    </p:spTree>
    <p:extLst>
      <p:ext uri="{BB962C8B-B14F-4D97-AF65-F5344CB8AC3E}">
        <p14:creationId xmlns:p14="http://schemas.microsoft.com/office/powerpoint/2010/main" val="103129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FC90-4927-4C74-BA13-B0B310F0062E}"/>
              </a:ext>
            </a:extLst>
          </p:cNvPr>
          <p:cNvSpPr>
            <a:spLocks noGrp="1"/>
          </p:cNvSpPr>
          <p:nvPr>
            <p:ph type="title"/>
          </p:nvPr>
        </p:nvSpPr>
        <p:spPr>
          <a:xfrm>
            <a:off x="1250851" y="283207"/>
            <a:ext cx="8090095" cy="750768"/>
          </a:xfrm>
        </p:spPr>
        <p:txBody>
          <a:bodyPr/>
          <a:lstStyle/>
          <a:p>
            <a:r>
              <a:rPr lang="en-US" sz="4000" b="1" dirty="0">
                <a:solidFill>
                  <a:schemeClr val="bg1"/>
                </a:solidFill>
              </a:rPr>
              <a:t>More on Functional Requirements</a:t>
            </a:r>
          </a:p>
        </p:txBody>
      </p:sp>
      <p:graphicFrame>
        <p:nvGraphicFramePr>
          <p:cNvPr id="7" name="Content Placeholder 6" descr="Table is accessible to screenreaders.">
            <a:extLst>
              <a:ext uri="{FF2B5EF4-FFF2-40B4-BE49-F238E27FC236}">
                <a16:creationId xmlns:a16="http://schemas.microsoft.com/office/drawing/2014/main" id="{1F4F6118-6193-40EA-9B9B-CC64DEA9094E}"/>
              </a:ext>
            </a:extLst>
          </p:cNvPr>
          <p:cNvGraphicFramePr>
            <a:graphicFrameLocks noGrp="1"/>
          </p:cNvGraphicFramePr>
          <p:nvPr>
            <p:ph sz="quarter" idx="15"/>
            <p:extLst>
              <p:ext uri="{D42A27DB-BD31-4B8C-83A1-F6EECF244321}">
                <p14:modId xmlns:p14="http://schemas.microsoft.com/office/powerpoint/2010/main" val="362535327"/>
              </p:ext>
            </p:extLst>
          </p:nvPr>
        </p:nvGraphicFramePr>
        <p:xfrm>
          <a:off x="340822" y="1563330"/>
          <a:ext cx="8676570" cy="5020350"/>
        </p:xfrm>
        <a:graphic>
          <a:graphicData uri="http://schemas.openxmlformats.org/drawingml/2006/table">
            <a:tbl>
              <a:tblPr firstRow="1" bandRow="1">
                <a:tableStyleId>{5C22544A-7EE6-4342-B048-85BDC9FD1C3A}</a:tableStyleId>
              </a:tblPr>
              <a:tblGrid>
                <a:gridCol w="1669915">
                  <a:extLst>
                    <a:ext uri="{9D8B030D-6E8A-4147-A177-3AD203B41FA5}">
                      <a16:colId xmlns:a16="http://schemas.microsoft.com/office/drawing/2014/main" val="902367344"/>
                    </a:ext>
                  </a:extLst>
                </a:gridCol>
                <a:gridCol w="2647707">
                  <a:extLst>
                    <a:ext uri="{9D8B030D-6E8A-4147-A177-3AD203B41FA5}">
                      <a16:colId xmlns:a16="http://schemas.microsoft.com/office/drawing/2014/main" val="1411613137"/>
                    </a:ext>
                  </a:extLst>
                </a:gridCol>
                <a:gridCol w="4358948">
                  <a:extLst>
                    <a:ext uri="{9D8B030D-6E8A-4147-A177-3AD203B41FA5}">
                      <a16:colId xmlns:a16="http://schemas.microsoft.com/office/drawing/2014/main" val="638247287"/>
                    </a:ext>
                  </a:extLst>
                </a:gridCol>
              </a:tblGrid>
              <a:tr h="722670">
                <a:tc>
                  <a:txBody>
                    <a:bodyPr/>
                    <a:lstStyle/>
                    <a:p>
                      <a:r>
                        <a:rPr lang="en-US" sz="2000" b="1" i="0" u="none" strike="noStrike" kern="1200" baseline="0" dirty="0">
                          <a:solidFill>
                            <a:schemeClr val="lt1"/>
                          </a:solidFill>
                          <a:latin typeface="+mn-lt"/>
                          <a:ea typeface="+mn-ea"/>
                          <a:cs typeface="+mn-cs"/>
                        </a:rPr>
                        <a:t>Functional</a:t>
                      </a:r>
                    </a:p>
                    <a:p>
                      <a:r>
                        <a:rPr lang="en-US" sz="2000" b="1" i="0" u="none" strike="noStrike" kern="1200" baseline="0" dirty="0">
                          <a:solidFill>
                            <a:schemeClr val="lt1"/>
                          </a:solidFill>
                          <a:latin typeface="+mn-lt"/>
                          <a:ea typeface="+mn-ea"/>
                          <a:cs typeface="+mn-cs"/>
                        </a:rPr>
                        <a:t>Requirement</a:t>
                      </a:r>
                      <a:endParaRPr lang="en-US" sz="2000" b="1" dirty="0"/>
                    </a:p>
                  </a:txBody>
                  <a:tcPr anchor="b"/>
                </a:tc>
                <a:tc>
                  <a:txBody>
                    <a:bodyPr/>
                    <a:lstStyle/>
                    <a:p>
                      <a:pPr algn="ctr"/>
                      <a:r>
                        <a:rPr lang="en-US" sz="2000" b="1" i="0" u="none" strike="noStrike" kern="1200" baseline="0" dirty="0">
                          <a:solidFill>
                            <a:schemeClr val="lt1"/>
                          </a:solidFill>
                          <a:latin typeface="+mn-lt"/>
                          <a:ea typeface="+mn-ea"/>
                          <a:cs typeface="+mn-cs"/>
                        </a:rPr>
                        <a:t>Description</a:t>
                      </a:r>
                      <a:endParaRPr lang="en-US" sz="2000" b="1" dirty="0"/>
                    </a:p>
                  </a:txBody>
                  <a:tcPr anchor="b"/>
                </a:tc>
                <a:tc>
                  <a:txBody>
                    <a:bodyPr/>
                    <a:lstStyle/>
                    <a:p>
                      <a:pPr algn="ctr"/>
                      <a:r>
                        <a:rPr lang="en-US" sz="2000" b="1" i="0" u="none" strike="noStrike" kern="1200" baseline="0" dirty="0">
                          <a:solidFill>
                            <a:schemeClr val="lt1"/>
                          </a:solidFill>
                          <a:latin typeface="+mn-lt"/>
                          <a:ea typeface="+mn-ea"/>
                          <a:cs typeface="+mn-cs"/>
                        </a:rPr>
                        <a:t>Examples</a:t>
                      </a:r>
                      <a:endParaRPr lang="en-US" sz="2000" b="1" dirty="0"/>
                    </a:p>
                  </a:txBody>
                  <a:tcPr anchor="b"/>
                </a:tc>
                <a:extLst>
                  <a:ext uri="{0D108BD9-81ED-4DB2-BD59-A6C34878D82A}">
                    <a16:rowId xmlns:a16="http://schemas.microsoft.com/office/drawing/2014/main" val="4206726831"/>
                  </a:ext>
                </a:extLst>
              </a:tr>
              <a:tr h="1878945">
                <a:tc>
                  <a:txBody>
                    <a:bodyPr/>
                    <a:lstStyle/>
                    <a:p>
                      <a:r>
                        <a:rPr lang="en-US" sz="1800" b="0" i="0" u="none" strike="noStrike" kern="1200" baseline="0" dirty="0">
                          <a:solidFill>
                            <a:schemeClr val="dk1"/>
                          </a:solidFill>
                          <a:latin typeface="+mn-lt"/>
                          <a:ea typeface="+mn-ea"/>
                          <a:cs typeface="+mn-cs"/>
                        </a:rPr>
                        <a:t>Process-oriented</a:t>
                      </a: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A process the system must perform;</a:t>
                      </a:r>
                    </a:p>
                    <a:p>
                      <a:r>
                        <a:rPr lang="en-US" sz="1800" b="0" i="0" u="none" strike="noStrike" kern="1200" baseline="0" dirty="0">
                          <a:solidFill>
                            <a:schemeClr val="dk1"/>
                          </a:solidFill>
                          <a:latin typeface="+mn-lt"/>
                          <a:ea typeface="+mn-ea"/>
                          <a:cs typeface="+mn-cs"/>
                        </a:rPr>
                        <a:t>a process the system must do</a:t>
                      </a: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p>
                      <a:endParaRPr lang="en-US" sz="1800" b="0" i="0" u="none" strike="noStrike" kern="1200" baseline="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must allow registered customers to review their own order history for the past 3 years.</a:t>
                      </a:r>
                    </a:p>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must check incoming customer orders for inventory availability.</a:t>
                      </a:r>
                    </a:p>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should allow students to view a course schedule while registering for classes.</a:t>
                      </a:r>
                    </a:p>
                  </a:txBody>
                  <a:tcPr/>
                </a:tc>
                <a:extLst>
                  <a:ext uri="{0D108BD9-81ED-4DB2-BD59-A6C34878D82A}">
                    <a16:rowId xmlns:a16="http://schemas.microsoft.com/office/drawing/2014/main" val="525537992"/>
                  </a:ext>
                </a:extLst>
              </a:tr>
              <a:tr h="1878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Information-oriented</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Information the system must contain</a:t>
                      </a:r>
                      <a:endParaRPr lang="en-US" sz="1800" dirty="0"/>
                    </a:p>
                  </a:txBody>
                  <a:tcPr/>
                </a:tc>
                <a:tc>
                  <a:txBody>
                    <a:bodyPr/>
                    <a:lstStyle/>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must retain customer order history for 3 years.</a:t>
                      </a:r>
                    </a:p>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must include real-time inventory levels at all warehouses.</a:t>
                      </a:r>
                    </a:p>
                    <a:p>
                      <a:pPr marL="171450" indent="-1714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must include budgeted and actual sales and expense amounts for the current year and 3 previous years.</a:t>
                      </a:r>
                      <a:endParaRPr lang="en-US" sz="1800" dirty="0"/>
                    </a:p>
                  </a:txBody>
                  <a:tcPr/>
                </a:tc>
                <a:extLst>
                  <a:ext uri="{0D108BD9-81ED-4DB2-BD59-A6C34878D82A}">
                    <a16:rowId xmlns:a16="http://schemas.microsoft.com/office/drawing/2014/main" val="379635853"/>
                  </a:ext>
                </a:extLst>
              </a:tr>
            </a:tbl>
          </a:graphicData>
        </a:graphic>
      </p:graphicFrame>
      <p:sp>
        <p:nvSpPr>
          <p:cNvPr id="4" name="Slide Number Placeholder 3">
            <a:extLst>
              <a:ext uri="{FF2B5EF4-FFF2-40B4-BE49-F238E27FC236}">
                <a16:creationId xmlns:a16="http://schemas.microsoft.com/office/drawing/2014/main" id="{FAD08B68-F842-4569-9EE3-96E7928E2BA0}"/>
              </a:ext>
            </a:extLst>
          </p:cNvPr>
          <p:cNvSpPr>
            <a:spLocks noGrp="1"/>
          </p:cNvSpPr>
          <p:nvPr>
            <p:ph type="sldNum" sz="quarter" idx="12"/>
          </p:nvPr>
        </p:nvSpPr>
        <p:spPr/>
        <p:txBody>
          <a:bodyPr/>
          <a:lstStyle/>
          <a:p>
            <a:fld id="{D06C706D-0964-7842-B7B8-C5D733700528}" type="slidenum">
              <a:rPr lang="en-US" smtClean="0">
                <a:solidFill>
                  <a:srgbClr val="231F20"/>
                </a:solidFill>
              </a:rPr>
              <a:pPr/>
              <a:t>12</a:t>
            </a:fld>
            <a:endParaRPr lang="en-US" dirty="0">
              <a:solidFill>
                <a:srgbClr val="231F20"/>
              </a:solidFill>
            </a:endParaRPr>
          </a:p>
        </p:txBody>
      </p:sp>
    </p:spTree>
    <p:extLst>
      <p:ext uri="{BB962C8B-B14F-4D97-AF65-F5344CB8AC3E}">
        <p14:creationId xmlns:p14="http://schemas.microsoft.com/office/powerpoint/2010/main" val="384527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B574-DEE2-4754-B8A7-FEEB9145BB3F}"/>
              </a:ext>
            </a:extLst>
          </p:cNvPr>
          <p:cNvSpPr>
            <a:spLocks noGrp="1"/>
          </p:cNvSpPr>
          <p:nvPr>
            <p:ph type="title"/>
          </p:nvPr>
        </p:nvSpPr>
        <p:spPr>
          <a:xfrm>
            <a:off x="912481" y="233771"/>
            <a:ext cx="8470670" cy="712912"/>
          </a:xfrm>
        </p:spPr>
        <p:txBody>
          <a:bodyPr/>
          <a:lstStyle/>
          <a:p>
            <a:r>
              <a:rPr lang="en-US" b="1" dirty="0">
                <a:solidFill>
                  <a:schemeClr val="bg1"/>
                </a:solidFill>
              </a:rPr>
              <a:t>Non-functional Requirements</a:t>
            </a:r>
          </a:p>
        </p:txBody>
      </p:sp>
      <p:sp>
        <p:nvSpPr>
          <p:cNvPr id="3" name="Content Placeholder 2">
            <a:extLst>
              <a:ext uri="{FF2B5EF4-FFF2-40B4-BE49-F238E27FC236}">
                <a16:creationId xmlns:a16="http://schemas.microsoft.com/office/drawing/2014/main" id="{588BAD62-71FF-4703-8E0E-832FC26E0D62}"/>
              </a:ext>
            </a:extLst>
          </p:cNvPr>
          <p:cNvSpPr>
            <a:spLocks noGrp="1"/>
          </p:cNvSpPr>
          <p:nvPr>
            <p:ph sz="quarter" idx="12"/>
          </p:nvPr>
        </p:nvSpPr>
        <p:spPr>
          <a:xfrm>
            <a:off x="340822" y="1563390"/>
            <a:ext cx="8458200" cy="5272102"/>
          </a:xfrm>
        </p:spPr>
        <p:txBody>
          <a:bodyPr>
            <a:noAutofit/>
          </a:bodyPr>
          <a:lstStyle/>
          <a:p>
            <a:pPr marL="292608" indent="-384048">
              <a:buFont typeface="Franklin Gothic Book" panose="020B0503020102020204" pitchFamily="34" charset="0"/>
              <a:buChar char="•"/>
            </a:pPr>
            <a:r>
              <a:rPr lang="en-US" dirty="0"/>
              <a:t>Behavioral properties the system must have</a:t>
            </a:r>
          </a:p>
          <a:p>
            <a:pPr marL="621792" lvl="1">
              <a:spcBef>
                <a:spcPts val="1000"/>
              </a:spcBef>
              <a:buSzPct val="100000"/>
            </a:pPr>
            <a:r>
              <a:rPr lang="en-US" sz="2800" dirty="0"/>
              <a:t>Operational – physical and technical operating environment</a:t>
            </a:r>
          </a:p>
          <a:p>
            <a:pPr marL="621792" lvl="1">
              <a:spcBef>
                <a:spcPts val="1000"/>
              </a:spcBef>
              <a:buSzPct val="100000"/>
            </a:pPr>
            <a:r>
              <a:rPr lang="en-US" sz="2800" dirty="0"/>
              <a:t>Performance – speed, capacity, and reliability needs</a:t>
            </a:r>
          </a:p>
          <a:p>
            <a:pPr marL="621792" lvl="1">
              <a:spcBef>
                <a:spcPts val="1000"/>
              </a:spcBef>
              <a:buSzPct val="100000"/>
            </a:pPr>
            <a:r>
              <a:rPr lang="en-US" sz="2800" dirty="0"/>
              <a:t>Security – access restrictions, needed safeguards</a:t>
            </a:r>
          </a:p>
          <a:p>
            <a:pPr marL="621792" lvl="1">
              <a:spcBef>
                <a:spcPts val="1000"/>
              </a:spcBef>
              <a:buSzPct val="100000"/>
            </a:pPr>
            <a:r>
              <a:rPr lang="en-US" sz="2800" dirty="0"/>
              <a:t>Cultural and political – issues that will affect the final system</a:t>
            </a:r>
          </a:p>
        </p:txBody>
      </p:sp>
      <p:sp>
        <p:nvSpPr>
          <p:cNvPr id="7" name="Slide Number Placeholder 6">
            <a:extLst>
              <a:ext uri="{FF2B5EF4-FFF2-40B4-BE49-F238E27FC236}">
                <a16:creationId xmlns:a16="http://schemas.microsoft.com/office/drawing/2014/main" id="{5549C6F8-3DA9-4AFC-A932-59CD92872945}"/>
              </a:ext>
            </a:extLst>
          </p:cNvPr>
          <p:cNvSpPr>
            <a:spLocks noGrp="1"/>
          </p:cNvSpPr>
          <p:nvPr>
            <p:ph type="sldNum" sz="quarter" idx="10"/>
          </p:nvPr>
        </p:nvSpPr>
        <p:spPr/>
        <p:txBody>
          <a:bodyPr/>
          <a:lstStyle/>
          <a:p>
            <a:fld id="{D06C706D-0964-7842-B7B8-C5D733700528}" type="slidenum">
              <a:rPr lang="en-US" smtClean="0">
                <a:solidFill>
                  <a:srgbClr val="231F20"/>
                </a:solidFill>
              </a:rPr>
              <a:pPr/>
              <a:t>13</a:t>
            </a:fld>
            <a:endParaRPr lang="en-US" dirty="0">
              <a:solidFill>
                <a:srgbClr val="231F20"/>
              </a:solidFill>
            </a:endParaRPr>
          </a:p>
        </p:txBody>
      </p:sp>
    </p:spTree>
    <p:extLst>
      <p:ext uri="{BB962C8B-B14F-4D97-AF65-F5344CB8AC3E}">
        <p14:creationId xmlns:p14="http://schemas.microsoft.com/office/powerpoint/2010/main" val="226833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00A4-0B80-47FB-8941-B2F1B06FE225}"/>
              </a:ext>
            </a:extLst>
          </p:cNvPr>
          <p:cNvSpPr>
            <a:spLocks noGrp="1"/>
          </p:cNvSpPr>
          <p:nvPr>
            <p:ph type="title"/>
          </p:nvPr>
        </p:nvSpPr>
        <p:spPr>
          <a:xfrm>
            <a:off x="609600" y="98819"/>
            <a:ext cx="7989454" cy="1153205"/>
          </a:xfrm>
        </p:spPr>
        <p:txBody>
          <a:bodyPr>
            <a:normAutofit fontScale="90000"/>
          </a:bodyPr>
          <a:lstStyle/>
          <a:p>
            <a:r>
              <a:rPr lang="en-US" b="1" dirty="0">
                <a:solidFill>
                  <a:schemeClr val="bg1"/>
                </a:solidFill>
              </a:rPr>
              <a:t>More on Nonfunctional Requirements (1 of 2)</a:t>
            </a:r>
          </a:p>
        </p:txBody>
      </p:sp>
      <p:graphicFrame>
        <p:nvGraphicFramePr>
          <p:cNvPr id="7" name="Content Placeholder 13" descr="Table is accessible to screenreaders.">
            <a:extLst>
              <a:ext uri="{FF2B5EF4-FFF2-40B4-BE49-F238E27FC236}">
                <a16:creationId xmlns:a16="http://schemas.microsoft.com/office/drawing/2014/main" id="{AAD3B1BC-6296-4D51-AC0A-8177502F7A7B}"/>
              </a:ext>
            </a:extLst>
          </p:cNvPr>
          <p:cNvGraphicFramePr>
            <a:graphicFrameLocks noGrp="1"/>
          </p:cNvGraphicFramePr>
          <p:nvPr>
            <p:ph sz="quarter" idx="13"/>
            <p:extLst>
              <p:ext uri="{D42A27DB-BD31-4B8C-83A1-F6EECF244321}">
                <p14:modId xmlns:p14="http://schemas.microsoft.com/office/powerpoint/2010/main" val="907587772"/>
              </p:ext>
            </p:extLst>
          </p:nvPr>
        </p:nvGraphicFramePr>
        <p:xfrm>
          <a:off x="170411" y="1562895"/>
          <a:ext cx="8803178" cy="4976237"/>
        </p:xfrm>
        <a:graphic>
          <a:graphicData uri="http://schemas.openxmlformats.org/drawingml/2006/table">
            <a:tbl>
              <a:tblPr firstRow="1" bandRow="1">
                <a:tableStyleId>{5C22544A-7EE6-4342-B048-85BDC9FD1C3A}</a:tableStyleId>
              </a:tblPr>
              <a:tblGrid>
                <a:gridCol w="1869404">
                  <a:extLst>
                    <a:ext uri="{9D8B030D-6E8A-4147-A177-3AD203B41FA5}">
                      <a16:colId xmlns:a16="http://schemas.microsoft.com/office/drawing/2014/main" val="1483863086"/>
                    </a:ext>
                  </a:extLst>
                </a:gridCol>
                <a:gridCol w="2744951">
                  <a:extLst>
                    <a:ext uri="{9D8B030D-6E8A-4147-A177-3AD203B41FA5}">
                      <a16:colId xmlns:a16="http://schemas.microsoft.com/office/drawing/2014/main" val="393266256"/>
                    </a:ext>
                  </a:extLst>
                </a:gridCol>
                <a:gridCol w="4188823">
                  <a:extLst>
                    <a:ext uri="{9D8B030D-6E8A-4147-A177-3AD203B41FA5}">
                      <a16:colId xmlns:a16="http://schemas.microsoft.com/office/drawing/2014/main" val="2521028402"/>
                    </a:ext>
                  </a:extLst>
                </a:gridCol>
              </a:tblGrid>
              <a:tr h="470500">
                <a:tc>
                  <a:txBody>
                    <a:bodyPr/>
                    <a:lstStyle/>
                    <a:p>
                      <a:r>
                        <a:rPr lang="en-US" sz="2000" b="0" i="0" u="none" strike="noStrike" kern="1200" baseline="0" dirty="0">
                          <a:solidFill>
                            <a:schemeClr val="lt1"/>
                          </a:solidFill>
                          <a:latin typeface="+mn-lt"/>
                          <a:ea typeface="+mn-ea"/>
                          <a:cs typeface="+mn-cs"/>
                        </a:rPr>
                        <a:t>Nonfunctional Requirement</a:t>
                      </a:r>
                      <a:endParaRPr lang="en-US" sz="2000" dirty="0"/>
                    </a:p>
                  </a:txBody>
                  <a:tcPr anchor="b"/>
                </a:tc>
                <a:tc>
                  <a:txBody>
                    <a:bodyPr/>
                    <a:lstStyle/>
                    <a:p>
                      <a:pPr algn="ctr"/>
                      <a:r>
                        <a:rPr lang="en-US" sz="2000" b="0" i="0" u="none" strike="noStrike" kern="1200" baseline="0" dirty="0">
                          <a:solidFill>
                            <a:schemeClr val="lt1"/>
                          </a:solidFill>
                          <a:latin typeface="+mn-lt"/>
                          <a:ea typeface="+mn-ea"/>
                          <a:cs typeface="+mn-cs"/>
                        </a:rPr>
                        <a:t>Description</a:t>
                      </a:r>
                      <a:endParaRPr lang="en-US" sz="2000" dirty="0"/>
                    </a:p>
                  </a:txBody>
                  <a:tcPr anchor="b"/>
                </a:tc>
                <a:tc>
                  <a:txBody>
                    <a:bodyPr/>
                    <a:lstStyle/>
                    <a:p>
                      <a:pPr algn="ctr"/>
                      <a:r>
                        <a:rPr lang="en-US" sz="2000" b="0" i="0" u="none" strike="noStrike" kern="1200" baseline="0" dirty="0">
                          <a:solidFill>
                            <a:schemeClr val="lt1"/>
                          </a:solidFill>
                          <a:latin typeface="+mn-lt"/>
                          <a:ea typeface="+mn-ea"/>
                          <a:cs typeface="+mn-cs"/>
                        </a:rPr>
                        <a:t>Examples</a:t>
                      </a:r>
                      <a:endParaRPr lang="en-US" sz="2000" dirty="0"/>
                    </a:p>
                  </a:txBody>
                  <a:tcPr anchor="b"/>
                </a:tc>
                <a:extLst>
                  <a:ext uri="{0D108BD9-81ED-4DB2-BD59-A6C34878D82A}">
                    <a16:rowId xmlns:a16="http://schemas.microsoft.com/office/drawing/2014/main" val="1537058365"/>
                  </a:ext>
                </a:extLst>
              </a:tr>
              <a:tr h="1493326">
                <a:tc>
                  <a:txBody>
                    <a:bodyPr/>
                    <a:lstStyle/>
                    <a:p>
                      <a:r>
                        <a:rPr lang="en-US" sz="1600" b="0" i="0" u="none" strike="noStrike" kern="1200" baseline="0" dirty="0">
                          <a:solidFill>
                            <a:schemeClr val="dk1"/>
                          </a:solidFill>
                          <a:latin typeface="+mn-lt"/>
                          <a:ea typeface="+mn-ea"/>
                          <a:cs typeface="+mn-cs"/>
                        </a:rPr>
                        <a:t>Operational</a:t>
                      </a:r>
                      <a:endParaRPr lang="en-US" sz="1600" dirty="0"/>
                    </a:p>
                  </a:txBody>
                  <a:tcPr/>
                </a:tc>
                <a:tc>
                  <a:txBody>
                    <a:bodyPr/>
                    <a:lstStyle/>
                    <a:p>
                      <a:r>
                        <a:rPr lang="en-US" sz="1600" b="0" i="0" u="none" strike="noStrike" kern="1200" baseline="0" dirty="0">
                          <a:solidFill>
                            <a:schemeClr val="dk1"/>
                          </a:solidFill>
                          <a:latin typeface="+mn-lt"/>
                          <a:ea typeface="+mn-ea"/>
                          <a:cs typeface="+mn-cs"/>
                        </a:rPr>
                        <a:t>The physical and technical environments in which the system will operate</a:t>
                      </a:r>
                      <a:endParaRPr lang="en-US" sz="1600" dirty="0"/>
                    </a:p>
                  </a:txBody>
                  <a:tcPr/>
                </a:tc>
                <a:tc>
                  <a:txBody>
                    <a:bodyPr/>
                    <a:lstStyle/>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will run on Andriod mobile devices.</a:t>
                      </a:r>
                    </a:p>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should be able to integrate with the existing inventory system.</a:t>
                      </a:r>
                    </a:p>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should be compatible with any Web browser.</a:t>
                      </a:r>
                      <a:endParaRPr lang="en-US" sz="1600" dirty="0"/>
                    </a:p>
                  </a:txBody>
                  <a:tcPr/>
                </a:tc>
                <a:extLst>
                  <a:ext uri="{0D108BD9-81ED-4DB2-BD59-A6C34878D82A}">
                    <a16:rowId xmlns:a16="http://schemas.microsoft.com/office/drawing/2014/main" val="3693991838"/>
                  </a:ext>
                </a:extLst>
              </a:tr>
              <a:tr h="2720717">
                <a:tc>
                  <a:txBody>
                    <a:bodyPr/>
                    <a:lstStyle/>
                    <a:p>
                      <a:r>
                        <a:rPr lang="en-US" sz="1600" b="0" i="0" u="none" strike="noStrike" kern="1200" baseline="0" dirty="0">
                          <a:solidFill>
                            <a:schemeClr val="dk1"/>
                          </a:solidFill>
                          <a:latin typeface="+mn-lt"/>
                          <a:ea typeface="+mn-ea"/>
                          <a:cs typeface="+mn-cs"/>
                        </a:rPr>
                        <a:t>Performance</a:t>
                      </a:r>
                      <a:endParaRPr lang="en-US" sz="1600" dirty="0"/>
                    </a:p>
                  </a:txBody>
                  <a:tcPr/>
                </a:tc>
                <a:tc>
                  <a:txBody>
                    <a:bodyPr/>
                    <a:lstStyle/>
                    <a:p>
                      <a:r>
                        <a:rPr lang="en-US" sz="1600" b="0" i="0" u="none" strike="noStrike" kern="1200" baseline="0" dirty="0">
                          <a:solidFill>
                            <a:schemeClr val="dk1"/>
                          </a:solidFill>
                          <a:latin typeface="+mn-lt"/>
                          <a:ea typeface="+mn-ea"/>
                          <a:cs typeface="+mn-cs"/>
                        </a:rPr>
                        <a:t>The speed, capacity, and reliability of the system</a:t>
                      </a:r>
                      <a:endParaRPr lang="en-US" sz="1600" dirty="0"/>
                    </a:p>
                  </a:txBody>
                  <a:tcPr/>
                </a:tc>
                <a:tc>
                  <a:txBody>
                    <a:bodyPr/>
                    <a:lstStyle/>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Any interaction between the user and the system should not exceed 2 seconds.</a:t>
                      </a:r>
                    </a:p>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downloads new status parameters within 5 minutes of a change.</a:t>
                      </a:r>
                    </a:p>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should be available for use 24 hours per day, 365 days per year.</a:t>
                      </a:r>
                    </a:p>
                    <a:p>
                      <a:pPr marL="291600" indent="-291600">
                        <a:buFont typeface="Arial" panose="020B0604020202020204" pitchFamily="34" charset="0"/>
                        <a:buChar char="•"/>
                      </a:pPr>
                      <a:r>
                        <a:rPr lang="en-US" sz="1600" b="0" i="0" u="none" strike="noStrike" kern="1200" baseline="0" dirty="0">
                          <a:solidFill>
                            <a:schemeClr val="dk1"/>
                          </a:solidFill>
                          <a:latin typeface="+mn-lt"/>
                          <a:ea typeface="+mn-ea"/>
                          <a:cs typeface="+mn-cs"/>
                        </a:rPr>
                        <a:t>The system supports 300 simultaneous users from 9–11 a.m.; 150 simultaneous users at all other times.</a:t>
                      </a:r>
                      <a:endParaRPr lang="en-US" sz="1600" dirty="0"/>
                    </a:p>
                  </a:txBody>
                  <a:tcPr/>
                </a:tc>
                <a:extLst>
                  <a:ext uri="{0D108BD9-81ED-4DB2-BD59-A6C34878D82A}">
                    <a16:rowId xmlns:a16="http://schemas.microsoft.com/office/drawing/2014/main" val="631681139"/>
                  </a:ext>
                </a:extLst>
              </a:tr>
            </a:tbl>
          </a:graphicData>
        </a:graphic>
      </p:graphicFrame>
      <p:sp>
        <p:nvSpPr>
          <p:cNvPr id="4" name="Slide Number Placeholder 3">
            <a:extLst>
              <a:ext uri="{FF2B5EF4-FFF2-40B4-BE49-F238E27FC236}">
                <a16:creationId xmlns:a16="http://schemas.microsoft.com/office/drawing/2014/main" id="{5509636B-35A8-4D4C-83F9-490C6AF299F0}"/>
              </a:ext>
            </a:extLst>
          </p:cNvPr>
          <p:cNvSpPr>
            <a:spLocks noGrp="1"/>
          </p:cNvSpPr>
          <p:nvPr>
            <p:ph type="sldNum" sz="quarter" idx="10"/>
          </p:nvPr>
        </p:nvSpPr>
        <p:spPr/>
        <p:txBody>
          <a:bodyPr/>
          <a:lstStyle/>
          <a:p>
            <a:fld id="{D06C706D-0964-7842-B7B8-C5D733700528}" type="slidenum">
              <a:rPr lang="en-US" smtClean="0">
                <a:solidFill>
                  <a:srgbClr val="231F20"/>
                </a:solidFill>
              </a:rPr>
              <a:pPr/>
              <a:t>14</a:t>
            </a:fld>
            <a:endParaRPr lang="en-US" dirty="0">
              <a:solidFill>
                <a:srgbClr val="231F20"/>
              </a:solidFill>
            </a:endParaRPr>
          </a:p>
        </p:txBody>
      </p:sp>
    </p:spTree>
    <p:extLst>
      <p:ext uri="{BB962C8B-B14F-4D97-AF65-F5344CB8AC3E}">
        <p14:creationId xmlns:p14="http://schemas.microsoft.com/office/powerpoint/2010/main" val="32841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00A4-0B80-47FB-8941-B2F1B06FE225}"/>
              </a:ext>
            </a:extLst>
          </p:cNvPr>
          <p:cNvSpPr>
            <a:spLocks noGrp="1"/>
          </p:cNvSpPr>
          <p:nvPr>
            <p:ph type="title"/>
          </p:nvPr>
        </p:nvSpPr>
        <p:spPr>
          <a:xfrm>
            <a:off x="2164780" y="152400"/>
            <a:ext cx="6247699" cy="1198098"/>
          </a:xfrm>
        </p:spPr>
        <p:txBody>
          <a:bodyPr>
            <a:normAutofit fontScale="90000"/>
          </a:bodyPr>
          <a:lstStyle/>
          <a:p>
            <a:r>
              <a:rPr lang="en-US" b="1" dirty="0">
                <a:solidFill>
                  <a:schemeClr val="bg1"/>
                </a:solidFill>
              </a:rPr>
              <a:t>More on Nonfunctional Requirements </a:t>
            </a:r>
            <a:r>
              <a:rPr lang="en-US" sz="2700" dirty="0">
                <a:solidFill>
                  <a:schemeClr val="bg1"/>
                </a:solidFill>
              </a:rPr>
              <a:t>(2 of 2)</a:t>
            </a:r>
          </a:p>
        </p:txBody>
      </p:sp>
      <p:graphicFrame>
        <p:nvGraphicFramePr>
          <p:cNvPr id="14" name="Content Placeholder 13" descr="Table is accessible to screenreaders.">
            <a:extLst>
              <a:ext uri="{FF2B5EF4-FFF2-40B4-BE49-F238E27FC236}">
                <a16:creationId xmlns:a16="http://schemas.microsoft.com/office/drawing/2014/main" id="{AAD3B1BC-6296-4D51-AC0A-8177502F7A7B}"/>
              </a:ext>
            </a:extLst>
          </p:cNvPr>
          <p:cNvGraphicFramePr>
            <a:graphicFrameLocks noGrp="1"/>
          </p:cNvGraphicFramePr>
          <p:nvPr>
            <p:ph sz="quarter" idx="12"/>
            <p:extLst>
              <p:ext uri="{D42A27DB-BD31-4B8C-83A1-F6EECF244321}">
                <p14:modId xmlns:p14="http://schemas.microsoft.com/office/powerpoint/2010/main" val="1522547802"/>
              </p:ext>
            </p:extLst>
          </p:nvPr>
        </p:nvGraphicFramePr>
        <p:xfrm>
          <a:off x="91440" y="1537848"/>
          <a:ext cx="9052560" cy="5788495"/>
        </p:xfrm>
        <a:graphic>
          <a:graphicData uri="http://schemas.openxmlformats.org/drawingml/2006/table">
            <a:tbl>
              <a:tblPr firstRow="1" bandRow="1">
                <a:tableStyleId>{5C22544A-7EE6-4342-B048-85BDC9FD1C3A}</a:tableStyleId>
              </a:tblPr>
              <a:tblGrid>
                <a:gridCol w="2109593">
                  <a:extLst>
                    <a:ext uri="{9D8B030D-6E8A-4147-A177-3AD203B41FA5}">
                      <a16:colId xmlns:a16="http://schemas.microsoft.com/office/drawing/2014/main" val="1483863086"/>
                    </a:ext>
                  </a:extLst>
                </a:gridCol>
                <a:gridCol w="2790535">
                  <a:extLst>
                    <a:ext uri="{9D8B030D-6E8A-4147-A177-3AD203B41FA5}">
                      <a16:colId xmlns:a16="http://schemas.microsoft.com/office/drawing/2014/main" val="393266256"/>
                    </a:ext>
                  </a:extLst>
                </a:gridCol>
                <a:gridCol w="4152432">
                  <a:extLst>
                    <a:ext uri="{9D8B030D-6E8A-4147-A177-3AD203B41FA5}">
                      <a16:colId xmlns:a16="http://schemas.microsoft.com/office/drawing/2014/main" val="2521028402"/>
                    </a:ext>
                  </a:extLst>
                </a:gridCol>
              </a:tblGrid>
              <a:tr h="667855">
                <a:tc>
                  <a:txBody>
                    <a:bodyPr/>
                    <a:lstStyle/>
                    <a:p>
                      <a:r>
                        <a:rPr lang="en-US" sz="1800" b="0" i="0" u="none" strike="noStrike" kern="1200" baseline="0" dirty="0">
                          <a:solidFill>
                            <a:schemeClr val="lt1"/>
                          </a:solidFill>
                          <a:latin typeface="+mn-lt"/>
                          <a:ea typeface="+mn-ea"/>
                          <a:cs typeface="+mn-cs"/>
                        </a:rPr>
                        <a:t>Nonfunctional Requirement</a:t>
                      </a:r>
                      <a:endParaRPr lang="en-US" sz="1800" dirty="0"/>
                    </a:p>
                  </a:txBody>
                  <a:tcPr anchor="b"/>
                </a:tc>
                <a:tc>
                  <a:txBody>
                    <a:bodyPr/>
                    <a:lstStyle/>
                    <a:p>
                      <a:pPr algn="ctr"/>
                      <a:r>
                        <a:rPr lang="en-US" sz="1800" b="0" i="0" u="none" strike="noStrike" kern="1200" baseline="0" dirty="0">
                          <a:solidFill>
                            <a:schemeClr val="lt1"/>
                          </a:solidFill>
                          <a:latin typeface="+mn-lt"/>
                          <a:ea typeface="+mn-ea"/>
                          <a:cs typeface="+mn-cs"/>
                        </a:rPr>
                        <a:t>Description</a:t>
                      </a:r>
                      <a:endParaRPr lang="en-US" sz="1800" dirty="0"/>
                    </a:p>
                  </a:txBody>
                  <a:tcPr anchor="b"/>
                </a:tc>
                <a:tc>
                  <a:txBody>
                    <a:bodyPr/>
                    <a:lstStyle/>
                    <a:p>
                      <a:pPr algn="ctr"/>
                      <a:r>
                        <a:rPr lang="en-US" sz="1800" b="0" i="0" u="none" strike="noStrike" kern="1200" baseline="0" dirty="0">
                          <a:solidFill>
                            <a:schemeClr val="lt1"/>
                          </a:solidFill>
                          <a:latin typeface="+mn-lt"/>
                          <a:ea typeface="+mn-ea"/>
                          <a:cs typeface="+mn-cs"/>
                        </a:rPr>
                        <a:t>Examples</a:t>
                      </a:r>
                      <a:endParaRPr lang="en-US" sz="1800" dirty="0"/>
                    </a:p>
                  </a:txBody>
                  <a:tcPr anchor="b"/>
                </a:tc>
                <a:extLst>
                  <a:ext uri="{0D108BD9-81ED-4DB2-BD59-A6C34878D82A}">
                    <a16:rowId xmlns:a16="http://schemas.microsoft.com/office/drawing/2014/main" val="1537058365"/>
                  </a:ext>
                </a:extLst>
              </a:tr>
              <a:tr h="1767840">
                <a:tc>
                  <a:txBody>
                    <a:bodyPr/>
                    <a:lstStyle/>
                    <a:p>
                      <a:r>
                        <a:rPr lang="en-US" sz="1800" b="0" i="0" u="none" strike="noStrike" kern="1200" baseline="0" dirty="0">
                          <a:solidFill>
                            <a:schemeClr val="dk1"/>
                          </a:solidFill>
                          <a:latin typeface="+mn-lt"/>
                          <a:ea typeface="+mn-ea"/>
                          <a:cs typeface="+mn-cs"/>
                        </a:rPr>
                        <a:t>Security</a:t>
                      </a:r>
                      <a:endParaRPr lang="en-US" sz="1800" dirty="0"/>
                    </a:p>
                  </a:txBody>
                  <a:tcPr/>
                </a:tc>
                <a:tc>
                  <a:txBody>
                    <a:bodyPr/>
                    <a:lstStyle/>
                    <a:p>
                      <a:r>
                        <a:rPr lang="en-US" sz="1800" b="0" i="0" u="none" strike="noStrike" kern="1200" baseline="0" dirty="0">
                          <a:solidFill>
                            <a:schemeClr val="dk1"/>
                          </a:solidFill>
                          <a:latin typeface="+mn-lt"/>
                          <a:ea typeface="+mn-ea"/>
                          <a:cs typeface="+mn-cs"/>
                        </a:rPr>
                        <a:t>Who has authorized access to the system under what circumstances</a:t>
                      </a:r>
                      <a:endParaRPr lang="en-US" sz="1800" dirty="0"/>
                    </a:p>
                  </a:txBody>
                  <a:tcPr/>
                </a:tc>
                <a:tc>
                  <a:txBody>
                    <a:bodyPr/>
                    <a:lstStyle/>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Only direct managers can see staff personnel records.</a:t>
                      </a:r>
                    </a:p>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Technicians can see only their own work assignments.</a:t>
                      </a:r>
                    </a:p>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includes all available safeguards from viruses, worms, Trojan horses, etc.</a:t>
                      </a:r>
                      <a:endParaRPr lang="en-US" sz="1800" dirty="0"/>
                    </a:p>
                  </a:txBody>
                  <a:tcPr/>
                </a:tc>
                <a:extLst>
                  <a:ext uri="{0D108BD9-81ED-4DB2-BD59-A6C34878D82A}">
                    <a16:rowId xmlns:a16="http://schemas.microsoft.com/office/drawing/2014/main" val="2077221197"/>
                  </a:ext>
                </a:extLst>
              </a:tr>
              <a:tr h="2867825">
                <a:tc>
                  <a:txBody>
                    <a:bodyPr/>
                    <a:lstStyle/>
                    <a:p>
                      <a:r>
                        <a:rPr lang="en-US" sz="1800" b="0" i="0" u="none" strike="noStrike" kern="1200" baseline="0" dirty="0">
                          <a:solidFill>
                            <a:schemeClr val="dk1"/>
                          </a:solidFill>
                          <a:latin typeface="+mn-lt"/>
                          <a:ea typeface="+mn-ea"/>
                          <a:cs typeface="+mn-cs"/>
                        </a:rPr>
                        <a:t>Cultural and Political</a:t>
                      </a:r>
                      <a:endParaRPr lang="en-US" sz="1800" dirty="0"/>
                    </a:p>
                  </a:txBody>
                  <a:tcPr/>
                </a:tc>
                <a:tc>
                  <a:txBody>
                    <a:bodyPr/>
                    <a:lstStyle/>
                    <a:p>
                      <a:r>
                        <a:rPr lang="en-US" sz="1800" b="0" i="0" u="none" strike="noStrike" kern="1200" baseline="0" dirty="0">
                          <a:solidFill>
                            <a:schemeClr val="dk1"/>
                          </a:solidFill>
                          <a:latin typeface="+mn-lt"/>
                          <a:ea typeface="+mn-ea"/>
                          <a:cs typeface="+mn-cs"/>
                        </a:rPr>
                        <a:t>Cultural and political factors and legal requirements that affect the system</a:t>
                      </a:r>
                      <a:endParaRPr lang="en-US" sz="1800" dirty="0"/>
                    </a:p>
                  </a:txBody>
                  <a:tcPr/>
                </a:tc>
                <a:tc>
                  <a:txBody>
                    <a:bodyPr/>
                    <a:lstStyle/>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should be able to distinguish between US currency and currency from other nations.</a:t>
                      </a:r>
                    </a:p>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Company policy is to buy computers only from Dell.</a:t>
                      </a:r>
                    </a:p>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Country managers are permitted to authorize custom user interfaces within their units.</a:t>
                      </a:r>
                    </a:p>
                    <a:p>
                      <a:pPr marL="291600" indent="-291600">
                        <a:buFont typeface="Arial" panose="020B0604020202020204" pitchFamily="34" charset="0"/>
                        <a:buChar char="•"/>
                      </a:pPr>
                      <a:r>
                        <a:rPr lang="en-US" sz="1800" b="0" i="0" u="none" strike="noStrike" kern="1200" baseline="0" dirty="0">
                          <a:solidFill>
                            <a:schemeClr val="dk1"/>
                          </a:solidFill>
                          <a:latin typeface="+mn-lt"/>
                          <a:ea typeface="+mn-ea"/>
                          <a:cs typeface="+mn-cs"/>
                        </a:rPr>
                        <a:t>Personal information is protected in compliance with the Data Protection Act.</a:t>
                      </a:r>
                      <a:endParaRPr lang="en-US" sz="1800" dirty="0"/>
                    </a:p>
                  </a:txBody>
                  <a:tcPr/>
                </a:tc>
                <a:extLst>
                  <a:ext uri="{0D108BD9-81ED-4DB2-BD59-A6C34878D82A}">
                    <a16:rowId xmlns:a16="http://schemas.microsoft.com/office/drawing/2014/main" val="981372388"/>
                  </a:ext>
                </a:extLst>
              </a:tr>
            </a:tbl>
          </a:graphicData>
        </a:graphic>
      </p:graphicFrame>
      <p:sp>
        <p:nvSpPr>
          <p:cNvPr id="4" name="Slide Number Placeholder 3">
            <a:extLst>
              <a:ext uri="{FF2B5EF4-FFF2-40B4-BE49-F238E27FC236}">
                <a16:creationId xmlns:a16="http://schemas.microsoft.com/office/drawing/2014/main" id="{5509636B-35A8-4D4C-83F9-490C6AF299F0}"/>
              </a:ext>
            </a:extLst>
          </p:cNvPr>
          <p:cNvSpPr>
            <a:spLocks noGrp="1"/>
          </p:cNvSpPr>
          <p:nvPr>
            <p:ph type="sldNum" sz="quarter" idx="10"/>
          </p:nvPr>
        </p:nvSpPr>
        <p:spPr/>
        <p:txBody>
          <a:bodyPr/>
          <a:lstStyle/>
          <a:p>
            <a:fld id="{D06C706D-0964-7842-B7B8-C5D733700528}" type="slidenum">
              <a:rPr lang="en-US" smtClean="0">
                <a:solidFill>
                  <a:srgbClr val="231F20"/>
                </a:solidFill>
              </a:rPr>
              <a:pPr/>
              <a:t>15</a:t>
            </a:fld>
            <a:endParaRPr lang="en-US" dirty="0">
              <a:solidFill>
                <a:srgbClr val="231F20"/>
              </a:solidFill>
            </a:endParaRPr>
          </a:p>
        </p:txBody>
      </p:sp>
    </p:spTree>
    <p:extLst>
      <p:ext uri="{BB962C8B-B14F-4D97-AF65-F5344CB8AC3E}">
        <p14:creationId xmlns:p14="http://schemas.microsoft.com/office/powerpoint/2010/main" val="166658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660" y="381000"/>
            <a:ext cx="7845083" cy="685800"/>
          </a:xfrm>
        </p:spPr>
        <p:txBody>
          <a:bodyPr/>
          <a:lstStyle/>
          <a:p>
            <a:r>
              <a:rPr lang="en-US" sz="4000" b="1" dirty="0">
                <a:solidFill>
                  <a:schemeClr val="bg1"/>
                </a:solidFill>
              </a:rPr>
              <a:t>Representing Requirements (1 of 5)</a:t>
            </a:r>
          </a:p>
        </p:txBody>
      </p:sp>
      <p:sp>
        <p:nvSpPr>
          <p:cNvPr id="40962" name="Text Placeholder 2"/>
          <p:cNvSpPr>
            <a:spLocks noGrp="1"/>
          </p:cNvSpPr>
          <p:nvPr>
            <p:ph idx="1"/>
          </p:nvPr>
        </p:nvSpPr>
        <p:spPr>
          <a:xfrm>
            <a:off x="495300" y="1711569"/>
            <a:ext cx="8153400" cy="4572000"/>
          </a:xfrm>
        </p:spPr>
        <p:txBody>
          <a:bodyPr/>
          <a:lstStyle/>
          <a:p>
            <a:r>
              <a:rPr lang="en-US" dirty="0"/>
              <a:t>Principles for documentation</a:t>
            </a:r>
          </a:p>
          <a:p>
            <a:pPr lvl="1"/>
            <a:r>
              <a:rPr lang="en-US" dirty="0"/>
              <a:t>Record information as soon as it is obtained </a:t>
            </a:r>
          </a:p>
          <a:p>
            <a:pPr lvl="1"/>
            <a:r>
              <a:rPr lang="en-US" dirty="0"/>
              <a:t>Use the simplest recording method</a:t>
            </a:r>
          </a:p>
          <a:p>
            <a:pPr lvl="1"/>
            <a:r>
              <a:rPr lang="en-US" dirty="0"/>
              <a:t>Record findings in a way that they can be understood by someone else</a:t>
            </a:r>
          </a:p>
          <a:p>
            <a:pPr lvl="1"/>
            <a:r>
              <a:rPr lang="en-US" dirty="0"/>
              <a:t>Organize documentation so related material is located easily</a:t>
            </a:r>
          </a:p>
        </p:txBody>
      </p:sp>
    </p:spTree>
    <p:extLst>
      <p:ext uri="{BB962C8B-B14F-4D97-AF65-F5344CB8AC3E}">
        <p14:creationId xmlns:p14="http://schemas.microsoft.com/office/powerpoint/2010/main" val="400015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290733"/>
            <a:ext cx="8084235" cy="1485900"/>
          </a:xfrm>
        </p:spPr>
        <p:txBody>
          <a:bodyPr/>
          <a:lstStyle/>
          <a:p>
            <a:r>
              <a:rPr lang="en-US" sz="4000" b="1" dirty="0">
                <a:solidFill>
                  <a:schemeClr val="bg1"/>
                </a:solidFill>
              </a:rPr>
              <a:t>Representing Requirements (2 of 5)</a:t>
            </a:r>
          </a:p>
        </p:txBody>
      </p:sp>
      <p:sp>
        <p:nvSpPr>
          <p:cNvPr id="40962" name="Text Placeholder 2"/>
          <p:cNvSpPr>
            <a:spLocks noGrp="1"/>
          </p:cNvSpPr>
          <p:nvPr>
            <p:ph idx="1"/>
          </p:nvPr>
        </p:nvSpPr>
        <p:spPr>
          <a:xfrm>
            <a:off x="522847" y="1788355"/>
            <a:ext cx="8084235" cy="4778911"/>
          </a:xfrm>
        </p:spPr>
        <p:txBody>
          <a:bodyPr>
            <a:normAutofit fontScale="92500" lnSpcReduction="20000"/>
          </a:bodyPr>
          <a:lstStyle/>
          <a:p>
            <a:r>
              <a:rPr lang="en-US" dirty="0"/>
              <a:t>Natural language </a:t>
            </a:r>
          </a:p>
          <a:p>
            <a:pPr lvl="1"/>
            <a:r>
              <a:rPr lang="en-US" dirty="0"/>
              <a:t>Vast majority of requirements are represented using unstructured natural language</a:t>
            </a:r>
          </a:p>
          <a:p>
            <a:r>
              <a:rPr lang="en-US" dirty="0"/>
              <a:t> Diagrams </a:t>
            </a:r>
          </a:p>
          <a:p>
            <a:pPr lvl="1"/>
            <a:r>
              <a:rPr lang="en-US" dirty="0"/>
              <a:t>Graphical methods and nontechnical language that represent the system at various stages </a:t>
            </a:r>
          </a:p>
          <a:p>
            <a:r>
              <a:rPr lang="en-US" dirty="0"/>
              <a:t>Use Cases</a:t>
            </a:r>
          </a:p>
          <a:p>
            <a:pPr lvl="1"/>
            <a:r>
              <a:rPr lang="en-ZA" dirty="0"/>
              <a:t>A Use Case represents a discrete unit of interaction between a user (human or machine) and the system. This interaction.</a:t>
            </a:r>
            <a:endParaRPr lang="en-US" dirty="0"/>
          </a:p>
          <a:p>
            <a:r>
              <a:rPr lang="en-US" dirty="0"/>
              <a:t>Functional decomposition diagrams </a:t>
            </a:r>
          </a:p>
          <a:p>
            <a:pPr lvl="1"/>
            <a:r>
              <a:rPr lang="en-US" dirty="0"/>
              <a:t>Top-down representation of a function or process</a:t>
            </a:r>
          </a:p>
        </p:txBody>
      </p:sp>
    </p:spTree>
    <p:extLst>
      <p:ext uri="{BB962C8B-B14F-4D97-AF65-F5344CB8AC3E}">
        <p14:creationId xmlns:p14="http://schemas.microsoft.com/office/powerpoint/2010/main" val="88038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904" y="401061"/>
            <a:ext cx="7709096" cy="1188587"/>
          </a:xfrm>
        </p:spPr>
        <p:txBody>
          <a:bodyPr/>
          <a:lstStyle/>
          <a:p>
            <a:r>
              <a:rPr lang="en-US" sz="4000" b="1" dirty="0">
                <a:solidFill>
                  <a:schemeClr val="bg1"/>
                </a:solidFill>
              </a:rPr>
              <a:t>Representing Requirements (3 of 5)</a:t>
            </a:r>
          </a:p>
        </p:txBody>
      </p:sp>
      <p:pic>
        <p:nvPicPr>
          <p:cNvPr id="6" name="Picture 5">
            <a:extLst>
              <a:ext uri="{FF2B5EF4-FFF2-40B4-BE49-F238E27FC236}">
                <a16:creationId xmlns:a16="http://schemas.microsoft.com/office/drawing/2014/main" id="{22D48B37-66D7-4B70-BB64-A191FFCAD3AC}"/>
              </a:ext>
            </a:extLst>
          </p:cNvPr>
          <p:cNvPicPr>
            <a:picLocks noChangeAspect="1"/>
          </p:cNvPicPr>
          <p:nvPr/>
        </p:nvPicPr>
        <p:blipFill rotWithShape="1">
          <a:blip r:embed="rId3"/>
          <a:srcRect t="2258"/>
          <a:stretch/>
        </p:blipFill>
        <p:spPr>
          <a:xfrm>
            <a:off x="831747" y="1589648"/>
            <a:ext cx="7389249" cy="5120640"/>
          </a:xfrm>
          <a:prstGeom prst="rect">
            <a:avLst/>
          </a:prstGeom>
        </p:spPr>
      </p:pic>
    </p:spTree>
    <p:extLst>
      <p:ext uri="{BB962C8B-B14F-4D97-AF65-F5344CB8AC3E}">
        <p14:creationId xmlns:p14="http://schemas.microsoft.com/office/powerpoint/2010/main" val="256873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2" y="457199"/>
            <a:ext cx="7835704" cy="794825"/>
          </a:xfrm>
        </p:spPr>
        <p:txBody>
          <a:bodyPr/>
          <a:lstStyle/>
          <a:p>
            <a:r>
              <a:rPr lang="en-US" sz="4000" b="1" dirty="0">
                <a:solidFill>
                  <a:schemeClr val="bg1"/>
                </a:solidFill>
              </a:rPr>
              <a:t>Representing Requirements (4 of 5) </a:t>
            </a:r>
          </a:p>
        </p:txBody>
      </p:sp>
      <p:sp>
        <p:nvSpPr>
          <p:cNvPr id="40962" name="Text Placeholder 2"/>
          <p:cNvSpPr>
            <a:spLocks noGrp="1"/>
          </p:cNvSpPr>
          <p:nvPr>
            <p:ph idx="1"/>
          </p:nvPr>
        </p:nvSpPr>
        <p:spPr>
          <a:xfrm>
            <a:off x="0" y="1477108"/>
            <a:ext cx="9144000" cy="5380892"/>
          </a:xfrm>
        </p:spPr>
        <p:txBody>
          <a:bodyPr/>
          <a:lstStyle/>
          <a:p>
            <a:r>
              <a:rPr lang="en-US" sz="2400" dirty="0"/>
              <a:t>Business process diagrams </a:t>
            </a:r>
          </a:p>
          <a:p>
            <a:pPr lvl="1"/>
            <a:r>
              <a:rPr lang="en-US" sz="2400" dirty="0"/>
              <a:t>Represent one or more business processes</a:t>
            </a:r>
          </a:p>
          <a:p>
            <a:pPr lvl="1"/>
            <a:r>
              <a:rPr lang="en-US" sz="2400" dirty="0"/>
              <a:t>Business process modeling notation (BPMN) includes various shapes and symbols to represent events, processes, and workflows</a:t>
            </a:r>
          </a:p>
          <a:p>
            <a:r>
              <a:rPr lang="en-US" sz="2400" dirty="0"/>
              <a:t>Data flow diagrams </a:t>
            </a:r>
          </a:p>
          <a:p>
            <a:pPr lvl="1"/>
            <a:r>
              <a:rPr lang="en-US" sz="2400" dirty="0"/>
              <a:t>Show how the system stores, processes, and transforms data</a:t>
            </a:r>
          </a:p>
          <a:p>
            <a:r>
              <a:rPr lang="en-US" sz="2400" dirty="0"/>
              <a:t>Models </a:t>
            </a:r>
          </a:p>
          <a:p>
            <a:pPr lvl="1"/>
            <a:r>
              <a:rPr lang="en-US" sz="2400" dirty="0"/>
              <a:t>Provide a more formal representation of system requirements</a:t>
            </a:r>
          </a:p>
          <a:p>
            <a:pPr lvl="1"/>
            <a:r>
              <a:rPr lang="en-US" sz="2400" dirty="0"/>
              <a:t>Unified Modeling Language (UML) </a:t>
            </a:r>
          </a:p>
          <a:p>
            <a:pPr lvl="1"/>
            <a:endParaRPr lang="en-US" dirty="0"/>
          </a:p>
        </p:txBody>
      </p:sp>
    </p:spTree>
    <p:extLst>
      <p:ext uri="{BB962C8B-B14F-4D97-AF65-F5344CB8AC3E}">
        <p14:creationId xmlns:p14="http://schemas.microsoft.com/office/powerpoint/2010/main" val="216553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485900" y="377483"/>
            <a:ext cx="7200900" cy="685800"/>
          </a:xfrm>
        </p:spPr>
        <p:txBody>
          <a:bodyPr/>
          <a:lstStyle/>
          <a:p>
            <a:r>
              <a:rPr lang="en-US" b="1" dirty="0">
                <a:solidFill>
                  <a:schemeClr val="bg1"/>
                </a:solidFill>
              </a:rPr>
              <a:t>Learning Objectives  </a:t>
            </a:r>
          </a:p>
        </p:txBody>
      </p:sp>
      <p:sp>
        <p:nvSpPr>
          <p:cNvPr id="16386" name="Text Placeholder 2"/>
          <p:cNvSpPr>
            <a:spLocks noGrp="1"/>
          </p:cNvSpPr>
          <p:nvPr>
            <p:ph idx="1"/>
          </p:nvPr>
        </p:nvSpPr>
        <p:spPr>
          <a:xfrm>
            <a:off x="685800" y="1640058"/>
            <a:ext cx="8001000" cy="5029200"/>
          </a:xfrm>
        </p:spPr>
        <p:txBody>
          <a:bodyPr>
            <a:noAutofit/>
          </a:bodyPr>
          <a:lstStyle/>
          <a:p>
            <a:r>
              <a:rPr lang="en-US" dirty="0"/>
              <a:t>After this chapter, you will be able to:</a:t>
            </a:r>
          </a:p>
          <a:p>
            <a:pPr lvl="1"/>
            <a:r>
              <a:rPr lang="en-US" dirty="0"/>
              <a:t>Explain system requirements </a:t>
            </a:r>
          </a:p>
          <a:p>
            <a:pPr lvl="1"/>
            <a:r>
              <a:rPr lang="en-US" dirty="0"/>
              <a:t>Compare and contrast functional and  non-functional requirements </a:t>
            </a:r>
          </a:p>
          <a:p>
            <a:pPr lvl="1"/>
            <a:r>
              <a:rPr lang="en-US" dirty="0"/>
              <a:t>Explain how to validate and verify requirements </a:t>
            </a:r>
          </a:p>
          <a:p>
            <a:pPr lvl="1"/>
            <a:r>
              <a:rPr lang="en-US" dirty="0"/>
              <a:t>Discuss  fact-finding techniques used in gathering requirements </a:t>
            </a:r>
          </a:p>
          <a:p>
            <a:pPr lvl="1"/>
            <a:endParaRPr lang="en-US" dirty="0"/>
          </a:p>
          <a:p>
            <a:pPr marL="530352" lvl="1" indent="0">
              <a:buNone/>
            </a:pPr>
            <a:endParaRPr lang="en-US" dirty="0"/>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191A-D7FC-4292-8F87-28AB761C683F}"/>
              </a:ext>
            </a:extLst>
          </p:cNvPr>
          <p:cNvSpPr>
            <a:spLocks noGrp="1"/>
          </p:cNvSpPr>
          <p:nvPr>
            <p:ph type="title"/>
          </p:nvPr>
        </p:nvSpPr>
        <p:spPr>
          <a:xfrm>
            <a:off x="899160" y="76199"/>
            <a:ext cx="8118231" cy="1429043"/>
          </a:xfrm>
        </p:spPr>
        <p:txBody>
          <a:bodyPr/>
          <a:lstStyle/>
          <a:p>
            <a:r>
              <a:rPr lang="en-US" b="1" dirty="0">
                <a:solidFill>
                  <a:schemeClr val="bg1"/>
                </a:solidFill>
              </a:rPr>
              <a:t>Validating And Verifying Requirements </a:t>
            </a:r>
          </a:p>
        </p:txBody>
      </p:sp>
      <p:sp>
        <p:nvSpPr>
          <p:cNvPr id="3" name="Content Placeholder 2">
            <a:extLst>
              <a:ext uri="{FF2B5EF4-FFF2-40B4-BE49-F238E27FC236}">
                <a16:creationId xmlns:a16="http://schemas.microsoft.com/office/drawing/2014/main" id="{74A1DFE1-9A5E-4407-AA8A-F352FD68D3AD}"/>
              </a:ext>
            </a:extLst>
          </p:cNvPr>
          <p:cNvSpPr>
            <a:spLocks noGrp="1"/>
          </p:cNvSpPr>
          <p:nvPr>
            <p:ph idx="1"/>
          </p:nvPr>
        </p:nvSpPr>
        <p:spPr>
          <a:xfrm>
            <a:off x="115429" y="1659988"/>
            <a:ext cx="8901962" cy="5198012"/>
          </a:xfrm>
        </p:spPr>
        <p:txBody>
          <a:bodyPr>
            <a:normAutofit fontScale="77500" lnSpcReduction="20000"/>
          </a:bodyPr>
          <a:lstStyle/>
          <a:p>
            <a:r>
              <a:rPr lang="en-US" dirty="0"/>
              <a:t>Requirements validation and verification (V&amp;V) </a:t>
            </a:r>
          </a:p>
          <a:p>
            <a:pPr lvl="1"/>
            <a:r>
              <a:rPr lang="en-US" dirty="0"/>
              <a:t>Concerned with demonstrating that the requirements define the system that the customer really wants</a:t>
            </a:r>
          </a:p>
          <a:p>
            <a:pPr lvl="2"/>
            <a:r>
              <a:rPr lang="en-US" b="1" dirty="0"/>
              <a:t>Validation</a:t>
            </a:r>
            <a:r>
              <a:rPr lang="en-US" dirty="0"/>
              <a:t>: Are the correct requirements stated? </a:t>
            </a:r>
          </a:p>
          <a:p>
            <a:pPr lvl="2"/>
            <a:r>
              <a:rPr lang="en-US" b="1" dirty="0"/>
              <a:t>Verification</a:t>
            </a:r>
            <a:r>
              <a:rPr lang="en-US" dirty="0"/>
              <a:t>: Are the requirements stated correctly?</a:t>
            </a:r>
          </a:p>
          <a:p>
            <a:pPr lvl="1"/>
            <a:r>
              <a:rPr lang="en-GB" dirty="0"/>
              <a:t>To answer these questions, the following requirements attributes should be checked;</a:t>
            </a:r>
          </a:p>
          <a:p>
            <a:pPr lvl="2"/>
            <a:r>
              <a:rPr lang="en-GB" b="1" dirty="0"/>
              <a:t>Validity: </a:t>
            </a:r>
            <a:r>
              <a:rPr lang="en-GB" dirty="0"/>
              <a:t>Does the system provide the functions that best support customers needs</a:t>
            </a:r>
          </a:p>
          <a:p>
            <a:pPr lvl="2"/>
            <a:r>
              <a:rPr lang="en-GB" b="1" dirty="0"/>
              <a:t>Consistency</a:t>
            </a:r>
            <a:r>
              <a:rPr lang="en-GB" dirty="0"/>
              <a:t>: Are there conflicting requirements</a:t>
            </a:r>
          </a:p>
          <a:p>
            <a:pPr lvl="2"/>
            <a:r>
              <a:rPr lang="en-GB" b="1" dirty="0"/>
              <a:t>Completeness</a:t>
            </a:r>
            <a:r>
              <a:rPr lang="en-GB" dirty="0"/>
              <a:t>: Are all functions required by the customer included</a:t>
            </a:r>
          </a:p>
          <a:p>
            <a:pPr lvl="2"/>
            <a:r>
              <a:rPr lang="en-GB" b="1" dirty="0"/>
              <a:t>Traceability</a:t>
            </a:r>
            <a:r>
              <a:rPr lang="en-GB" dirty="0"/>
              <a:t>: Is the origin of the requirement clearly stated.</a:t>
            </a:r>
          </a:p>
          <a:p>
            <a:pPr lvl="2"/>
            <a:r>
              <a:rPr lang="en-GB" b="1" dirty="0"/>
              <a:t>Comprehensibility</a:t>
            </a:r>
            <a:r>
              <a:rPr lang="en-GB" dirty="0"/>
              <a:t>: is the requirement properly understood</a:t>
            </a:r>
          </a:p>
          <a:p>
            <a:pPr lvl="2"/>
            <a:r>
              <a:rPr lang="en-GB" b="1" dirty="0"/>
              <a:t>Realism</a:t>
            </a:r>
            <a:r>
              <a:rPr lang="en-GB" dirty="0"/>
              <a:t>: Can the requirement be implemented given available budget and technology.</a:t>
            </a:r>
          </a:p>
          <a:p>
            <a:pPr lvl="2"/>
            <a:r>
              <a:rPr lang="en-GB" b="1" dirty="0"/>
              <a:t>Adaptability</a:t>
            </a:r>
            <a:r>
              <a:rPr lang="en-GB" dirty="0"/>
              <a:t>: Can the requirement be changed without a large impact on other requirements</a:t>
            </a:r>
          </a:p>
          <a:p>
            <a:pPr lvl="1"/>
            <a:endParaRPr lang="en-US" dirty="0"/>
          </a:p>
        </p:txBody>
      </p:sp>
    </p:spTree>
    <p:extLst>
      <p:ext uri="{BB962C8B-B14F-4D97-AF65-F5344CB8AC3E}">
        <p14:creationId xmlns:p14="http://schemas.microsoft.com/office/powerpoint/2010/main" val="161938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Sign off</a:t>
            </a:r>
          </a:p>
        </p:txBody>
      </p:sp>
      <p:sp>
        <p:nvSpPr>
          <p:cNvPr id="3" name="Content Placeholder 2"/>
          <p:cNvSpPr>
            <a:spLocks noGrp="1"/>
          </p:cNvSpPr>
          <p:nvPr>
            <p:ph idx="1"/>
          </p:nvPr>
        </p:nvSpPr>
        <p:spPr>
          <a:xfrm>
            <a:off x="457199" y="1600200"/>
            <a:ext cx="8377311" cy="4772465"/>
          </a:xfrm>
        </p:spPr>
        <p:txBody>
          <a:bodyPr/>
          <a:lstStyle/>
          <a:p>
            <a:pPr algn="just"/>
            <a:r>
              <a:rPr lang="en-US" sz="2400" dirty="0"/>
              <a:t>A formal process where a customer or project sponsor formerly agrees to the requirements that have been captured</a:t>
            </a:r>
          </a:p>
          <a:p>
            <a:pPr algn="just"/>
            <a:r>
              <a:rPr lang="en-US" sz="2400" dirty="0"/>
              <a:t>Signing off can be viewed as a project milestone rather than a formal contract</a:t>
            </a:r>
          </a:p>
          <a:p>
            <a:pPr algn="just"/>
            <a:r>
              <a:rPr lang="en-US" sz="2400" dirty="0"/>
              <a:t>Requirements very likely will still change after sign off since business is dynamic</a:t>
            </a:r>
          </a:p>
          <a:p>
            <a:pPr algn="just"/>
            <a:r>
              <a:rPr lang="en-US" sz="2400" dirty="0"/>
              <a:t>Project mangers must adopt a requirements change procedure that stakeholders can fall back on</a:t>
            </a:r>
          </a:p>
          <a:p>
            <a:pPr algn="just"/>
            <a:r>
              <a:rPr lang="en-US" sz="2400" dirty="0"/>
              <a:t>The project manager must explain to stakeholders that a requirements change might have impact on project’s schedule, budget and delivery milestones</a:t>
            </a:r>
          </a:p>
        </p:txBody>
      </p:sp>
    </p:spTree>
    <p:extLst>
      <p:ext uri="{BB962C8B-B14F-4D97-AF65-F5344CB8AC3E}">
        <p14:creationId xmlns:p14="http://schemas.microsoft.com/office/powerpoint/2010/main" val="407876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923064" y="4101306"/>
            <a:ext cx="8023988" cy="649288"/>
          </a:xfrm>
        </p:spPr>
        <p:txBody>
          <a:bodyPr/>
          <a:lstStyle/>
          <a:p>
            <a:pPr algn="l">
              <a:spcBef>
                <a:spcPct val="0"/>
              </a:spcBef>
            </a:pPr>
            <a:r>
              <a:rPr lang="en-US" sz="4000" dirty="0">
                <a:solidFill>
                  <a:schemeClr val="bg1"/>
                </a:solidFill>
                <a:latin typeface="Baskerville Old Face" panose="02020602080505020303" pitchFamily="18" charset="0"/>
                <a:ea typeface="+mj-ea"/>
                <a:cs typeface="+mj-cs"/>
              </a:rPr>
              <a:t>Requirements Gathering Techniques</a:t>
            </a:r>
          </a:p>
        </p:txBody>
      </p:sp>
      <p:sp>
        <p:nvSpPr>
          <p:cNvPr id="4" name="Rectangle 2"/>
          <p:cNvSpPr txBox="1">
            <a:spLocks noChangeArrowheads="1"/>
          </p:cNvSpPr>
          <p:nvPr/>
        </p:nvSpPr>
        <p:spPr>
          <a:xfrm>
            <a:off x="3714721" y="1155064"/>
            <a:ext cx="4392959" cy="79216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skerville Old Face" panose="02020602080505020303" pitchFamily="18" charset="0"/>
                <a:ea typeface="+mj-ea"/>
                <a:cs typeface="+mj-cs"/>
              </a:rPr>
              <a:t>CSI342	</a:t>
            </a:r>
            <a:br>
              <a:rPr kumimoji="0" lang="en-US" sz="3600" b="0" i="0" u="none" strike="noStrike" kern="1200" cap="none" spc="0" normalizeH="0" baseline="0" noProof="0" dirty="0">
                <a:ln>
                  <a:noFill/>
                </a:ln>
                <a:solidFill>
                  <a:prstClr val="black"/>
                </a:solidFill>
                <a:effectLst/>
                <a:uLnTx/>
                <a:uFillTx/>
                <a:latin typeface="Baskerville Old Face" panose="02020602080505020303" pitchFamily="18" charset="0"/>
                <a:ea typeface="+mj-ea"/>
                <a:cs typeface="+mj-cs"/>
              </a:rPr>
            </a:br>
            <a:r>
              <a:rPr kumimoji="0" lang="en-US" sz="3600" b="0" i="0" u="none" strike="noStrike" kern="1200" cap="none" spc="0" normalizeH="0" baseline="0" noProof="0" dirty="0">
                <a:ln>
                  <a:noFill/>
                </a:ln>
                <a:solidFill>
                  <a:prstClr val="black"/>
                </a:solidFill>
                <a:effectLst/>
                <a:uLnTx/>
                <a:uFillTx/>
                <a:latin typeface="Baskerville Old Face" panose="02020602080505020303" pitchFamily="18" charset="0"/>
                <a:ea typeface="+mj-ea"/>
                <a:cs typeface="+mj-cs"/>
              </a:rPr>
              <a:t>Systems Analysis and Design</a:t>
            </a:r>
          </a:p>
        </p:txBody>
      </p:sp>
    </p:spTree>
    <p:extLst>
      <p:ext uri="{BB962C8B-B14F-4D97-AF65-F5344CB8AC3E}">
        <p14:creationId xmlns:p14="http://schemas.microsoft.com/office/powerpoint/2010/main" val="86382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312985" y="152400"/>
            <a:ext cx="8153400" cy="990600"/>
          </a:xfrm>
        </p:spPr>
        <p:txBody>
          <a:bodyPr/>
          <a:lstStyle/>
          <a:p>
            <a:r>
              <a:rPr lang="en-US" sz="4000" b="1" dirty="0">
                <a:solidFill>
                  <a:schemeClr val="bg1"/>
                </a:solidFill>
              </a:rPr>
              <a:t>Gathering Requirements Through Interviews (1 of 6)</a:t>
            </a:r>
          </a:p>
        </p:txBody>
      </p:sp>
      <p:sp>
        <p:nvSpPr>
          <p:cNvPr id="37890" name="Text Placeholder 2"/>
          <p:cNvSpPr>
            <a:spLocks noGrp="1"/>
          </p:cNvSpPr>
          <p:nvPr>
            <p:ph idx="1"/>
          </p:nvPr>
        </p:nvSpPr>
        <p:spPr>
          <a:xfrm>
            <a:off x="398585" y="1752600"/>
            <a:ext cx="7924800" cy="5105400"/>
          </a:xfrm>
        </p:spPr>
        <p:txBody>
          <a:bodyPr/>
          <a:lstStyle/>
          <a:p>
            <a:r>
              <a:rPr lang="en-US" dirty="0"/>
              <a:t>The interview process </a:t>
            </a:r>
          </a:p>
          <a:p>
            <a:pPr lvl="1"/>
            <a:r>
              <a:rPr lang="en-US" dirty="0"/>
              <a:t>Determine the people to interview</a:t>
            </a:r>
          </a:p>
          <a:p>
            <a:pPr lvl="1"/>
            <a:r>
              <a:rPr lang="en-US" dirty="0"/>
              <a:t>Establish objectives for the interview</a:t>
            </a:r>
          </a:p>
          <a:p>
            <a:pPr lvl="1"/>
            <a:r>
              <a:rPr lang="en-US" dirty="0"/>
              <a:t>Develop interview questions</a:t>
            </a:r>
          </a:p>
          <a:p>
            <a:pPr lvl="1"/>
            <a:r>
              <a:rPr lang="en-US" dirty="0"/>
              <a:t>Prepare for the interview</a:t>
            </a:r>
          </a:p>
          <a:p>
            <a:pPr lvl="1"/>
            <a:r>
              <a:rPr lang="en-US" dirty="0"/>
              <a:t>Conduct the interview</a:t>
            </a:r>
          </a:p>
          <a:p>
            <a:pPr lvl="1"/>
            <a:r>
              <a:rPr lang="en-US" dirty="0"/>
              <a:t>Document the interview</a:t>
            </a:r>
          </a:p>
          <a:p>
            <a:pPr lvl="1"/>
            <a:r>
              <a:rPr lang="en-US" dirty="0"/>
              <a:t>Evaluate the interview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121899" y="295422"/>
            <a:ext cx="8458200" cy="914400"/>
          </a:xfrm>
        </p:spPr>
        <p:txBody>
          <a:bodyPr>
            <a:normAutofit fontScale="90000"/>
          </a:bodyPr>
          <a:lstStyle/>
          <a:p>
            <a:r>
              <a:rPr lang="en-US" b="1" dirty="0">
                <a:solidFill>
                  <a:schemeClr val="bg1"/>
                </a:solidFill>
              </a:rPr>
              <a:t>Gathering Requirements Through Interviews (2 of 6)</a:t>
            </a:r>
          </a:p>
        </p:txBody>
      </p:sp>
      <p:sp>
        <p:nvSpPr>
          <p:cNvPr id="8" name="Text Placeholder 2"/>
          <p:cNvSpPr>
            <a:spLocks noGrp="1"/>
          </p:cNvSpPr>
          <p:nvPr>
            <p:ph idx="1"/>
          </p:nvPr>
        </p:nvSpPr>
        <p:spPr>
          <a:xfrm>
            <a:off x="719070" y="1742091"/>
            <a:ext cx="7696200" cy="5143500"/>
          </a:xfrm>
        </p:spPr>
        <p:txBody>
          <a:bodyPr>
            <a:normAutofit lnSpcReduction="10000"/>
          </a:bodyPr>
          <a:lstStyle/>
          <a:p>
            <a:r>
              <a:rPr lang="en-US" dirty="0"/>
              <a:t>Determine the people to interview</a:t>
            </a:r>
          </a:p>
          <a:p>
            <a:pPr lvl="1"/>
            <a:r>
              <a:rPr lang="en-US" dirty="0"/>
              <a:t>Select the right people and ask the right questions</a:t>
            </a:r>
          </a:p>
          <a:p>
            <a:pPr lvl="2"/>
            <a:r>
              <a:rPr lang="en-US" dirty="0"/>
              <a:t>Consider candidates from both formal and informal structures</a:t>
            </a:r>
          </a:p>
          <a:p>
            <a:pPr lvl="1"/>
            <a:r>
              <a:rPr lang="en-US" dirty="0"/>
              <a:t>Decide on group and/or individual interviews</a:t>
            </a:r>
          </a:p>
          <a:p>
            <a:r>
              <a:rPr lang="en-US" dirty="0"/>
              <a:t>Establish objectives for the interview</a:t>
            </a:r>
          </a:p>
          <a:p>
            <a:pPr lvl="1"/>
            <a:r>
              <a:rPr lang="en-US" dirty="0"/>
              <a:t>Determine areas to be discussed</a:t>
            </a:r>
          </a:p>
          <a:p>
            <a:pPr lvl="1"/>
            <a:r>
              <a:rPr lang="en-US" dirty="0"/>
              <a:t>List facts that need to be gathered</a:t>
            </a:r>
          </a:p>
          <a:p>
            <a:pPr lvl="1"/>
            <a:r>
              <a:rPr lang="en-US" dirty="0"/>
              <a:t>Objectives depend on the role of the person being interviewed</a:t>
            </a:r>
          </a:p>
        </p:txBody>
      </p:sp>
    </p:spTree>
    <p:extLst>
      <p:ext uri="{BB962C8B-B14F-4D97-AF65-F5344CB8AC3E}">
        <p14:creationId xmlns:p14="http://schemas.microsoft.com/office/powerpoint/2010/main" val="323966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039837" y="152400"/>
            <a:ext cx="8534400" cy="1485900"/>
          </a:xfrm>
        </p:spPr>
        <p:txBody>
          <a:bodyPr/>
          <a:lstStyle/>
          <a:p>
            <a:r>
              <a:rPr lang="en-US" sz="4000" b="1" dirty="0">
                <a:solidFill>
                  <a:schemeClr val="bg1"/>
                </a:solidFill>
              </a:rPr>
              <a:t>Gathering Requirements Through Interviews (3 of 6) </a:t>
            </a:r>
          </a:p>
        </p:txBody>
      </p:sp>
      <p:sp>
        <p:nvSpPr>
          <p:cNvPr id="8" name="Text Placeholder 2"/>
          <p:cNvSpPr>
            <a:spLocks noGrp="1"/>
          </p:cNvSpPr>
          <p:nvPr>
            <p:ph idx="1"/>
          </p:nvPr>
        </p:nvSpPr>
        <p:spPr>
          <a:xfrm>
            <a:off x="381000" y="1625405"/>
            <a:ext cx="8200292" cy="4198620"/>
          </a:xfrm>
        </p:spPr>
        <p:txBody>
          <a:bodyPr/>
          <a:lstStyle/>
          <a:p>
            <a:r>
              <a:rPr lang="en-US" dirty="0"/>
              <a:t>Develop interview questions</a:t>
            </a:r>
          </a:p>
          <a:p>
            <a:pPr lvl="1"/>
            <a:r>
              <a:rPr lang="en-US" dirty="0"/>
              <a:t>Decide what to ask and how to phrase it </a:t>
            </a:r>
          </a:p>
          <a:p>
            <a:pPr lvl="2"/>
            <a:r>
              <a:rPr lang="en-US" sz="2600" dirty="0"/>
              <a:t>Avoid leading questions</a:t>
            </a:r>
          </a:p>
          <a:p>
            <a:pPr lvl="2"/>
            <a:r>
              <a:rPr lang="en-US" sz="2600" dirty="0"/>
              <a:t>Open-ended questions encourage spontaneous and unstructured responses</a:t>
            </a:r>
          </a:p>
          <a:p>
            <a:pPr lvl="2"/>
            <a:r>
              <a:rPr lang="en-US" sz="2600" dirty="0"/>
              <a:t>Close-ended questions limit the response</a:t>
            </a:r>
          </a:p>
          <a:p>
            <a:pPr lvl="2"/>
            <a:r>
              <a:rPr lang="en-US" sz="2600" dirty="0"/>
              <a:t>Range-of-response questions limit the response</a:t>
            </a:r>
          </a:p>
        </p:txBody>
      </p:sp>
    </p:spTree>
    <p:extLst>
      <p:ext uri="{BB962C8B-B14F-4D97-AF65-F5344CB8AC3E}">
        <p14:creationId xmlns:p14="http://schemas.microsoft.com/office/powerpoint/2010/main" val="422718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284849" y="164123"/>
            <a:ext cx="8305800" cy="914400"/>
          </a:xfrm>
        </p:spPr>
        <p:txBody>
          <a:bodyPr>
            <a:normAutofit fontScale="90000"/>
          </a:bodyPr>
          <a:lstStyle/>
          <a:p>
            <a:r>
              <a:rPr lang="en-US" b="1" dirty="0">
                <a:solidFill>
                  <a:schemeClr val="bg1"/>
                </a:solidFill>
              </a:rPr>
              <a:t>Gathering Requirements Through Interviews (4 of 6)</a:t>
            </a:r>
          </a:p>
        </p:txBody>
      </p:sp>
      <p:sp>
        <p:nvSpPr>
          <p:cNvPr id="8" name="Text Placeholder 2"/>
          <p:cNvSpPr>
            <a:spLocks noGrp="1"/>
          </p:cNvSpPr>
          <p:nvPr>
            <p:ph idx="1"/>
          </p:nvPr>
        </p:nvSpPr>
        <p:spPr>
          <a:xfrm>
            <a:off x="609600" y="1625991"/>
            <a:ext cx="8153400" cy="5257800"/>
          </a:xfrm>
        </p:spPr>
        <p:txBody>
          <a:bodyPr/>
          <a:lstStyle/>
          <a:p>
            <a:r>
              <a:rPr lang="en-US" dirty="0"/>
              <a:t>Prepare for the interview</a:t>
            </a:r>
          </a:p>
          <a:p>
            <a:pPr lvl="1"/>
            <a:r>
              <a:rPr lang="en-US" dirty="0"/>
              <a:t>Careful preparation is essential</a:t>
            </a:r>
          </a:p>
          <a:p>
            <a:pPr lvl="1"/>
            <a:r>
              <a:rPr lang="en-US" dirty="0"/>
              <a:t>Limit the interview to no more than one hour</a:t>
            </a:r>
          </a:p>
          <a:p>
            <a:pPr lvl="1"/>
            <a:r>
              <a:rPr lang="en-US" dirty="0"/>
              <a:t>Verify time, place, length, and topics</a:t>
            </a:r>
          </a:p>
          <a:p>
            <a:pPr lvl="1"/>
            <a:r>
              <a:rPr lang="en-US" dirty="0"/>
              <a:t>If there are questions about documents, ask the interviewee to have samples available at the meeting</a:t>
            </a:r>
          </a:p>
        </p:txBody>
      </p:sp>
    </p:spTree>
    <p:extLst>
      <p:ext uri="{BB962C8B-B14F-4D97-AF65-F5344CB8AC3E}">
        <p14:creationId xmlns:p14="http://schemas.microsoft.com/office/powerpoint/2010/main" val="309580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284849" y="126610"/>
            <a:ext cx="8229600" cy="1828800"/>
          </a:xfrm>
        </p:spPr>
        <p:txBody>
          <a:bodyPr/>
          <a:lstStyle/>
          <a:p>
            <a:r>
              <a:rPr lang="en-US" sz="4000" b="1" dirty="0">
                <a:solidFill>
                  <a:schemeClr val="bg1"/>
                </a:solidFill>
              </a:rPr>
              <a:t>Gathering Requirements Through Interviews (5 of 6)</a:t>
            </a:r>
          </a:p>
        </p:txBody>
      </p:sp>
      <p:sp>
        <p:nvSpPr>
          <p:cNvPr id="8" name="Text Placeholder 2"/>
          <p:cNvSpPr>
            <a:spLocks noGrp="1"/>
          </p:cNvSpPr>
          <p:nvPr>
            <p:ph idx="1"/>
          </p:nvPr>
        </p:nvSpPr>
        <p:spPr>
          <a:xfrm>
            <a:off x="533400" y="1779563"/>
            <a:ext cx="8077200" cy="4953000"/>
          </a:xfrm>
        </p:spPr>
        <p:txBody>
          <a:bodyPr>
            <a:normAutofit/>
          </a:bodyPr>
          <a:lstStyle/>
          <a:p>
            <a:r>
              <a:rPr lang="en-US" dirty="0"/>
              <a:t>Conduct the interview</a:t>
            </a:r>
          </a:p>
          <a:p>
            <a:pPr lvl="1"/>
            <a:r>
              <a:rPr lang="en-US" dirty="0"/>
              <a:t>Develop a specific plan for the meeting</a:t>
            </a:r>
          </a:p>
          <a:p>
            <a:pPr lvl="1"/>
            <a:r>
              <a:rPr lang="en-US" dirty="0"/>
              <a:t>Begin by introducing yourself, describing the project, and explaining your interview objectives</a:t>
            </a:r>
          </a:p>
          <a:p>
            <a:pPr lvl="1"/>
            <a:r>
              <a:rPr lang="en-US" dirty="0"/>
              <a:t>Practice engaged listening</a:t>
            </a:r>
          </a:p>
          <a:p>
            <a:pPr lvl="1"/>
            <a:r>
              <a:rPr lang="en-US" dirty="0"/>
              <a:t>Allow the person enough time to think about the question and arrive at an answer</a:t>
            </a:r>
          </a:p>
          <a:p>
            <a:pPr lvl="1"/>
            <a:r>
              <a:rPr lang="en-US" dirty="0"/>
              <a:t>After an interview, summarize the session and seek a confirmation</a:t>
            </a:r>
          </a:p>
        </p:txBody>
      </p:sp>
    </p:spTree>
    <p:extLst>
      <p:ext uri="{BB962C8B-B14F-4D97-AF65-F5344CB8AC3E}">
        <p14:creationId xmlns:p14="http://schemas.microsoft.com/office/powerpoint/2010/main" val="414173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096108" y="110197"/>
            <a:ext cx="8458200" cy="914400"/>
          </a:xfrm>
        </p:spPr>
        <p:txBody>
          <a:bodyPr>
            <a:normAutofit fontScale="90000"/>
          </a:bodyPr>
          <a:lstStyle/>
          <a:p>
            <a:r>
              <a:rPr lang="en-US" b="1" dirty="0">
                <a:solidFill>
                  <a:schemeClr val="bg1"/>
                </a:solidFill>
              </a:rPr>
              <a:t>Gathering Requirements Through Interviews (6 of 6)</a:t>
            </a:r>
          </a:p>
        </p:txBody>
      </p:sp>
      <p:sp>
        <p:nvSpPr>
          <p:cNvPr id="8" name="Text Placeholder 2"/>
          <p:cNvSpPr>
            <a:spLocks noGrp="1"/>
          </p:cNvSpPr>
          <p:nvPr>
            <p:ph idx="1"/>
          </p:nvPr>
        </p:nvSpPr>
        <p:spPr>
          <a:xfrm>
            <a:off x="647700" y="1575582"/>
            <a:ext cx="8229600" cy="4953000"/>
          </a:xfrm>
        </p:spPr>
        <p:txBody>
          <a:bodyPr>
            <a:normAutofit/>
          </a:bodyPr>
          <a:lstStyle/>
          <a:p>
            <a:r>
              <a:rPr lang="en-US" dirty="0"/>
              <a:t>Document the interview</a:t>
            </a:r>
          </a:p>
          <a:p>
            <a:pPr lvl="1"/>
            <a:r>
              <a:rPr lang="en-US" dirty="0"/>
              <a:t>Note taking should be kept to a minimum</a:t>
            </a:r>
          </a:p>
          <a:p>
            <a:pPr lvl="1"/>
            <a:r>
              <a:rPr lang="en-US" dirty="0"/>
              <a:t>After conducting the interview record the information quickly</a:t>
            </a:r>
          </a:p>
          <a:p>
            <a:pPr lvl="1"/>
            <a:r>
              <a:rPr lang="en-US" dirty="0"/>
              <a:t>Send memo to the interviewee expressing your appreciation</a:t>
            </a:r>
          </a:p>
          <a:p>
            <a:r>
              <a:rPr lang="en-US" dirty="0"/>
              <a:t>Evaluate the interview</a:t>
            </a:r>
          </a:p>
          <a:p>
            <a:pPr lvl="1"/>
            <a:r>
              <a:rPr lang="en-US" dirty="0"/>
              <a:t>In addition to recording the facts obtained in an interview, try to identify any possible biases</a:t>
            </a:r>
          </a:p>
          <a:p>
            <a:endParaRPr lang="en-US" dirty="0"/>
          </a:p>
        </p:txBody>
      </p:sp>
    </p:spTree>
    <p:extLst>
      <p:ext uri="{BB962C8B-B14F-4D97-AF65-F5344CB8AC3E}">
        <p14:creationId xmlns:p14="http://schemas.microsoft.com/office/powerpoint/2010/main" val="382745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40323"/>
            <a:ext cx="8042031" cy="1219200"/>
          </a:xfrm>
        </p:spPr>
        <p:txBody>
          <a:bodyPr>
            <a:normAutofit/>
          </a:bodyPr>
          <a:lstStyle/>
          <a:p>
            <a:r>
              <a:rPr lang="en-US" b="1" dirty="0">
                <a:solidFill>
                  <a:schemeClr val="bg1"/>
                </a:solidFill>
              </a:rPr>
              <a:t>Observation</a:t>
            </a:r>
          </a:p>
        </p:txBody>
      </p:sp>
      <p:sp>
        <p:nvSpPr>
          <p:cNvPr id="40962" name="Text Placeholder 2"/>
          <p:cNvSpPr>
            <a:spLocks noGrp="1"/>
          </p:cNvSpPr>
          <p:nvPr>
            <p:ph idx="1"/>
          </p:nvPr>
        </p:nvSpPr>
        <p:spPr>
          <a:xfrm>
            <a:off x="762000" y="1740877"/>
            <a:ext cx="8153400" cy="4876800"/>
          </a:xfrm>
        </p:spPr>
        <p:txBody>
          <a:bodyPr/>
          <a:lstStyle/>
          <a:p>
            <a:r>
              <a:rPr lang="en-US" dirty="0"/>
              <a:t>Observation </a:t>
            </a:r>
          </a:p>
          <a:p>
            <a:pPr lvl="1"/>
            <a:r>
              <a:rPr lang="en-US" dirty="0"/>
              <a:t>Provides additional perspective and a better understanding of the system procedures </a:t>
            </a:r>
          </a:p>
          <a:p>
            <a:pPr lvl="1"/>
            <a:r>
              <a:rPr lang="en-US" dirty="0"/>
              <a:t>Should be planned in advance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B409-0D31-DB40-9725-B9CC6E3F0646}"/>
              </a:ext>
            </a:extLst>
          </p:cNvPr>
          <p:cNvSpPr>
            <a:spLocks noGrp="1"/>
          </p:cNvSpPr>
          <p:nvPr>
            <p:ph type="title"/>
          </p:nvPr>
        </p:nvSpPr>
        <p:spPr>
          <a:xfrm>
            <a:off x="1445455" y="358341"/>
            <a:ext cx="7698545" cy="696736"/>
          </a:xfrm>
        </p:spPr>
        <p:txBody>
          <a:bodyPr/>
          <a:lstStyle/>
          <a:p>
            <a:r>
              <a:rPr lang="en-US" b="1" dirty="0">
                <a:solidFill>
                  <a:schemeClr val="bg1"/>
                </a:solidFill>
              </a:rPr>
              <a:t>Overview of the Analysis Phase</a:t>
            </a:r>
          </a:p>
        </p:txBody>
      </p:sp>
      <p:sp>
        <p:nvSpPr>
          <p:cNvPr id="3" name="Content Placeholder 2">
            <a:extLst>
              <a:ext uri="{FF2B5EF4-FFF2-40B4-BE49-F238E27FC236}">
                <a16:creationId xmlns:a16="http://schemas.microsoft.com/office/drawing/2014/main" id="{AC4E41FA-0158-4BDE-A752-1BF6B539D0FC}"/>
              </a:ext>
            </a:extLst>
          </p:cNvPr>
          <p:cNvSpPr>
            <a:spLocks noGrp="1"/>
          </p:cNvSpPr>
          <p:nvPr>
            <p:ph sz="quarter" idx="14"/>
          </p:nvPr>
        </p:nvSpPr>
        <p:spPr>
          <a:xfrm>
            <a:off x="290944" y="1748245"/>
            <a:ext cx="8562111" cy="4300863"/>
          </a:xfrm>
        </p:spPr>
        <p:txBody>
          <a:bodyPr>
            <a:normAutofit fontScale="62500" lnSpcReduction="20000"/>
          </a:bodyPr>
          <a:lstStyle/>
          <a:p>
            <a:r>
              <a:rPr lang="en-US" sz="5100" dirty="0"/>
              <a:t>Goal is to develop a clear understanding of the new system’s requirements</a:t>
            </a:r>
          </a:p>
          <a:p>
            <a:pPr marL="621792" lvl="1">
              <a:spcBef>
                <a:spcPts val="1000"/>
              </a:spcBef>
              <a:buSzPct val="100000"/>
            </a:pPr>
            <a:r>
              <a:rPr lang="en-US" sz="5100" dirty="0"/>
              <a:t>Understand the “As-Is” system</a:t>
            </a:r>
          </a:p>
          <a:p>
            <a:pPr marL="621792" lvl="1">
              <a:spcBef>
                <a:spcPts val="1000"/>
              </a:spcBef>
              <a:buSzPct val="100000"/>
            </a:pPr>
            <a:r>
              <a:rPr lang="en-US" sz="5100" dirty="0"/>
              <a:t>Identify Improvements</a:t>
            </a:r>
          </a:p>
          <a:p>
            <a:pPr marL="621792" lvl="1">
              <a:spcBef>
                <a:spcPts val="1000"/>
              </a:spcBef>
              <a:buSzPct val="100000"/>
            </a:pPr>
            <a:r>
              <a:rPr lang="en-US" sz="5100" dirty="0"/>
              <a:t>Develop the “To-Be” system concept</a:t>
            </a:r>
          </a:p>
          <a:p>
            <a:r>
              <a:rPr lang="en-US" sz="5100" dirty="0"/>
              <a:t>Use critical thinking skills to determine the true causes of problems</a:t>
            </a:r>
          </a:p>
          <a:p>
            <a:r>
              <a:rPr lang="en-US" sz="5100" dirty="0"/>
              <a:t>Apply knowledge of IS and business to outline ways to solve the problems in the new system</a:t>
            </a:r>
          </a:p>
          <a:p>
            <a:pPr marL="621792" lvl="1">
              <a:spcBef>
                <a:spcPts val="1000"/>
              </a:spcBef>
              <a:buSzPct val="100000"/>
            </a:pPr>
            <a:endParaRPr lang="en-US" dirty="0"/>
          </a:p>
        </p:txBody>
      </p:sp>
      <p:sp>
        <p:nvSpPr>
          <p:cNvPr id="7" name="Slide Number Placeholder 6">
            <a:extLst>
              <a:ext uri="{FF2B5EF4-FFF2-40B4-BE49-F238E27FC236}">
                <a16:creationId xmlns:a16="http://schemas.microsoft.com/office/drawing/2014/main" id="{EFB5C9DC-1EC5-0E49-839D-4B4DFC690CA3}"/>
              </a:ext>
            </a:extLst>
          </p:cNvPr>
          <p:cNvSpPr>
            <a:spLocks noGrp="1"/>
          </p:cNvSpPr>
          <p:nvPr>
            <p:ph type="sldNum" sz="quarter" idx="12"/>
          </p:nvPr>
        </p:nvSpPr>
        <p:spPr/>
        <p:txBody>
          <a:bodyPr/>
          <a:lstStyle/>
          <a:p>
            <a:fld id="{D06C706D-0964-7842-B7B8-C5D733700528}" type="slidenum">
              <a:rPr lang="en-US" smtClean="0">
                <a:solidFill>
                  <a:srgbClr val="231F20"/>
                </a:solidFill>
              </a:rPr>
              <a:pPr/>
              <a:t>3</a:t>
            </a:fld>
            <a:endParaRPr lang="en-US" dirty="0">
              <a:solidFill>
                <a:srgbClr val="231F20"/>
              </a:solidFill>
            </a:endParaRPr>
          </a:p>
        </p:txBody>
      </p:sp>
    </p:spTree>
    <p:extLst>
      <p:ext uri="{BB962C8B-B14F-4D97-AF65-F5344CB8AC3E}">
        <p14:creationId xmlns:p14="http://schemas.microsoft.com/office/powerpoint/2010/main" val="74787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309" y="433009"/>
            <a:ext cx="7473395" cy="698721"/>
          </a:xfrm>
        </p:spPr>
        <p:txBody>
          <a:bodyPr/>
          <a:lstStyle/>
          <a:p>
            <a:r>
              <a:rPr lang="en-US" b="1" dirty="0">
                <a:solidFill>
                  <a:schemeClr val="bg1"/>
                </a:solidFill>
              </a:rPr>
              <a:t>Document Analysis (1 of 2)</a:t>
            </a:r>
          </a:p>
        </p:txBody>
      </p:sp>
      <p:sp>
        <p:nvSpPr>
          <p:cNvPr id="6" name="Content Placeholder 5">
            <a:extLst>
              <a:ext uri="{FF2B5EF4-FFF2-40B4-BE49-F238E27FC236}">
                <a16:creationId xmlns:a16="http://schemas.microsoft.com/office/drawing/2014/main" id="{2FEC8B4E-1A59-4F1C-853A-1B18697FDDDA}"/>
              </a:ext>
            </a:extLst>
          </p:cNvPr>
          <p:cNvSpPr>
            <a:spLocks noGrp="1"/>
          </p:cNvSpPr>
          <p:nvPr>
            <p:ph sz="quarter" idx="12"/>
          </p:nvPr>
        </p:nvSpPr>
        <p:spPr>
          <a:xfrm>
            <a:off x="228618" y="1426995"/>
            <a:ext cx="8241580" cy="4953000"/>
          </a:xfrm>
        </p:spPr>
        <p:txBody>
          <a:bodyPr>
            <a:noAutofit/>
          </a:bodyPr>
          <a:lstStyle/>
          <a:p>
            <a:pPr marL="292608" indent="-384048">
              <a:buFont typeface="Franklin Gothic Book" panose="020B0503020102020204" pitchFamily="34" charset="0"/>
              <a:buChar char="•"/>
            </a:pPr>
            <a:r>
              <a:rPr lang="en-US" dirty="0"/>
              <a:t>Collect Facts from Existing Documentation</a:t>
            </a:r>
          </a:p>
          <a:p>
            <a:pPr marL="621792" lvl="1" indent="-384048">
              <a:spcBef>
                <a:spcPts val="1000"/>
              </a:spcBef>
              <a:buSzPct val="100000"/>
              <a:buFont typeface="Franklin Gothic Book" panose="020B0503020102020204" pitchFamily="34" charset="0"/>
              <a:buChar char="•"/>
            </a:pPr>
            <a:r>
              <a:rPr lang="en-US" sz="2800" dirty="0"/>
              <a:t>Organizational chart. </a:t>
            </a:r>
          </a:p>
          <a:p>
            <a:pPr marL="621792" lvl="1" indent="-384048">
              <a:spcBef>
                <a:spcPts val="1000"/>
              </a:spcBef>
              <a:buSzPct val="100000"/>
              <a:buFont typeface="Franklin Gothic Book" panose="020B0503020102020204" pitchFamily="34" charset="0"/>
              <a:buChar char="•"/>
            </a:pPr>
            <a:r>
              <a:rPr lang="en-US" sz="2800" dirty="0"/>
              <a:t>History that led to the project. </a:t>
            </a:r>
          </a:p>
          <a:p>
            <a:pPr marL="621792" lvl="1" indent="-384048">
              <a:spcBef>
                <a:spcPts val="1000"/>
              </a:spcBef>
              <a:buSzPct val="100000"/>
              <a:buFont typeface="Franklin Gothic Book" panose="020B0503020102020204" pitchFamily="34" charset="0"/>
              <a:buChar char="•"/>
            </a:pPr>
            <a:r>
              <a:rPr lang="en-US" sz="2800" dirty="0"/>
              <a:t>Documentation from previous system studies and designs performed by systems analysts and consultants.</a:t>
            </a:r>
          </a:p>
          <a:p>
            <a:pPr marL="292608" lvl="1" indent="-384048">
              <a:spcBef>
                <a:spcPts val="1000"/>
              </a:spcBef>
              <a:buSzPct val="100000"/>
              <a:buFont typeface="Franklin Gothic Book" panose="020B0503020102020204" pitchFamily="34" charset="0"/>
              <a:buChar char="•"/>
            </a:pPr>
            <a:r>
              <a:rPr lang="en-US" sz="2800" dirty="0"/>
              <a:t>Analyze Facts to Determine Currency </a:t>
            </a:r>
          </a:p>
          <a:p>
            <a:pPr marL="621792" lvl="1" indent="-384048">
              <a:spcBef>
                <a:spcPts val="1000"/>
              </a:spcBef>
              <a:buSzPct val="100000"/>
              <a:buFont typeface="Franklin Gothic Book" panose="020B0503020102020204" pitchFamily="34" charset="0"/>
              <a:buChar char="•"/>
            </a:pPr>
            <a:r>
              <a:rPr lang="en-US" sz="2800" dirty="0"/>
              <a:t>Even outdated documentation may be useful</a:t>
            </a:r>
          </a:p>
          <a:p>
            <a:pPr marL="621792" lvl="1" indent="-384048">
              <a:spcBef>
                <a:spcPts val="1000"/>
              </a:spcBef>
              <a:buSzPct val="100000"/>
              <a:buFont typeface="Franklin Gothic Book" panose="020B0503020102020204" pitchFamily="34" charset="0"/>
              <a:buChar char="•"/>
            </a:pPr>
            <a:r>
              <a:rPr lang="en-US" sz="2800" dirty="0"/>
              <a:t>Must recognize what is current and what is outdated.</a:t>
            </a:r>
          </a:p>
        </p:txBody>
      </p:sp>
      <p:sp>
        <p:nvSpPr>
          <p:cNvPr id="4" name="Slide Number Placeholder 3"/>
          <p:cNvSpPr>
            <a:spLocks noGrp="1"/>
          </p:cNvSpPr>
          <p:nvPr>
            <p:ph type="sldNum" sz="quarter" idx="10"/>
          </p:nvPr>
        </p:nvSpPr>
        <p:spPr/>
        <p:txBody>
          <a:bodyPr/>
          <a:lstStyle/>
          <a:p>
            <a:fld id="{D06C706D-0964-7842-B7B8-C5D733700528}" type="slidenum">
              <a:rPr lang="en-US" smtClean="0">
                <a:solidFill>
                  <a:srgbClr val="231F20"/>
                </a:solidFill>
              </a:rPr>
              <a:pPr/>
              <a:t>30</a:t>
            </a:fld>
            <a:endParaRPr lang="en-US" dirty="0">
              <a:solidFill>
                <a:srgbClr val="231F20"/>
              </a:solidFill>
            </a:endParaRPr>
          </a:p>
        </p:txBody>
      </p:sp>
    </p:spTree>
    <p:extLst>
      <p:ext uri="{BB962C8B-B14F-4D97-AF65-F5344CB8AC3E}">
        <p14:creationId xmlns:p14="http://schemas.microsoft.com/office/powerpoint/2010/main" val="236784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506265-07B8-4BF7-8F48-6C53B4A6A65E}"/>
              </a:ext>
            </a:extLst>
          </p:cNvPr>
          <p:cNvSpPr>
            <a:spLocks noGrp="1"/>
          </p:cNvSpPr>
          <p:nvPr>
            <p:ph type="title"/>
          </p:nvPr>
        </p:nvSpPr>
        <p:spPr>
          <a:xfrm>
            <a:off x="1200150" y="389854"/>
            <a:ext cx="7200900" cy="732486"/>
          </a:xfrm>
        </p:spPr>
        <p:txBody>
          <a:bodyPr/>
          <a:lstStyle/>
          <a:p>
            <a:r>
              <a:rPr lang="en-US" b="1" dirty="0">
                <a:solidFill>
                  <a:schemeClr val="bg1"/>
                </a:solidFill>
              </a:rPr>
              <a:t>Document Analysis (2 of 2)</a:t>
            </a:r>
          </a:p>
        </p:txBody>
      </p:sp>
      <p:sp>
        <p:nvSpPr>
          <p:cNvPr id="7" name="Content Placeholder 6">
            <a:extLst>
              <a:ext uri="{FF2B5EF4-FFF2-40B4-BE49-F238E27FC236}">
                <a16:creationId xmlns:a16="http://schemas.microsoft.com/office/drawing/2014/main" id="{19A77162-9B34-4FCE-90C7-B246AEC7E1C5}"/>
              </a:ext>
            </a:extLst>
          </p:cNvPr>
          <p:cNvSpPr>
            <a:spLocks noGrp="1"/>
          </p:cNvSpPr>
          <p:nvPr>
            <p:ph sz="quarter" idx="12"/>
          </p:nvPr>
        </p:nvSpPr>
        <p:spPr>
          <a:xfrm>
            <a:off x="533400" y="1742918"/>
            <a:ext cx="8534400" cy="4806503"/>
          </a:xfrm>
        </p:spPr>
        <p:txBody>
          <a:bodyPr>
            <a:normAutofit/>
          </a:bodyPr>
          <a:lstStyle/>
          <a:p>
            <a:pPr marL="365760" lvl="1" indent="-384048">
              <a:spcBef>
                <a:spcPts val="1000"/>
              </a:spcBef>
              <a:buSzPct val="100000"/>
              <a:buFont typeface="Franklin Gothic Book" panose="020B0503020102020204" pitchFamily="34" charset="0"/>
              <a:buChar char="•"/>
            </a:pPr>
            <a:r>
              <a:rPr lang="en-US" sz="2800" dirty="0"/>
              <a:t>Analyze to Understand the Documentation</a:t>
            </a:r>
          </a:p>
          <a:p>
            <a:pPr marL="621792" lvl="1" indent="-384048">
              <a:spcBef>
                <a:spcPts val="1000"/>
              </a:spcBef>
              <a:buSzPct val="100000"/>
              <a:buFont typeface="Franklin Gothic Book" panose="020B0503020102020204" pitchFamily="34" charset="0"/>
              <a:buChar char="•"/>
            </a:pPr>
            <a:r>
              <a:rPr lang="en-US" sz="2800" dirty="0"/>
              <a:t>Take notes, draw pictures, and use systems analysis and design tools to model what you are learning or proposing for the system.</a:t>
            </a:r>
          </a:p>
          <a:p>
            <a:pPr marL="365760" lvl="1" indent="-384048">
              <a:spcBef>
                <a:spcPts val="1000"/>
              </a:spcBef>
              <a:buSzPct val="100000"/>
              <a:buFont typeface="Franklin Gothic Book" panose="020B0503020102020204" pitchFamily="34" charset="0"/>
              <a:buChar char="•"/>
            </a:pPr>
            <a:r>
              <a:rPr lang="en-US" sz="2800" dirty="0"/>
              <a:t>Use Appropriate Sampling Techniques</a:t>
            </a:r>
          </a:p>
        </p:txBody>
      </p:sp>
      <p:sp>
        <p:nvSpPr>
          <p:cNvPr id="4" name="Slide Number Placeholder 3"/>
          <p:cNvSpPr>
            <a:spLocks noGrp="1"/>
          </p:cNvSpPr>
          <p:nvPr>
            <p:ph type="sldNum" sz="quarter" idx="10"/>
          </p:nvPr>
        </p:nvSpPr>
        <p:spPr/>
        <p:txBody>
          <a:bodyPr/>
          <a:lstStyle/>
          <a:p>
            <a:fld id="{D06C706D-0964-7842-B7B8-C5D733700528}" type="slidenum">
              <a:rPr lang="en-US" smtClean="0">
                <a:solidFill>
                  <a:srgbClr val="231F20"/>
                </a:solidFill>
              </a:rPr>
              <a:pPr/>
              <a:t>31</a:t>
            </a:fld>
            <a:endParaRPr lang="en-US" dirty="0">
              <a:solidFill>
                <a:srgbClr val="231F20"/>
              </a:solidFill>
            </a:endParaRPr>
          </a:p>
        </p:txBody>
      </p:sp>
    </p:spTree>
    <p:extLst>
      <p:ext uri="{BB962C8B-B14F-4D97-AF65-F5344CB8AC3E}">
        <p14:creationId xmlns:p14="http://schemas.microsoft.com/office/powerpoint/2010/main" val="158567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331354" y="393895"/>
            <a:ext cx="7812646" cy="901505"/>
          </a:xfrm>
        </p:spPr>
        <p:txBody>
          <a:bodyPr>
            <a:normAutofit/>
          </a:bodyPr>
          <a:lstStyle/>
          <a:p>
            <a:r>
              <a:rPr lang="en-US" b="1" dirty="0">
                <a:solidFill>
                  <a:schemeClr val="bg1"/>
                </a:solidFill>
              </a:rPr>
              <a:t>Questionnaires and surveys</a:t>
            </a:r>
          </a:p>
        </p:txBody>
      </p:sp>
      <p:sp>
        <p:nvSpPr>
          <p:cNvPr id="2" name="Content Placeholder 1"/>
          <p:cNvSpPr>
            <a:spLocks noGrp="1"/>
          </p:cNvSpPr>
          <p:nvPr>
            <p:ph idx="1"/>
          </p:nvPr>
        </p:nvSpPr>
        <p:spPr>
          <a:xfrm>
            <a:off x="349338" y="1773702"/>
            <a:ext cx="8075054" cy="3962400"/>
          </a:xfrm>
        </p:spPr>
        <p:txBody>
          <a:bodyPr/>
          <a:lstStyle/>
          <a:p>
            <a:r>
              <a:rPr lang="en-US" dirty="0"/>
              <a:t>Questionnaires and surveys</a:t>
            </a:r>
          </a:p>
          <a:p>
            <a:pPr lvl="1"/>
            <a:r>
              <a:rPr lang="en-US" dirty="0"/>
              <a:t>Make sure questions collect the right data in a form that can be used to further the fact finding effort</a:t>
            </a:r>
          </a:p>
          <a:p>
            <a:pPr lvl="1"/>
            <a:r>
              <a:rPr lang="en-US" dirty="0"/>
              <a:t>Can be traditional forms, fill-in forms, or on the Internet or a company intranet</a:t>
            </a:r>
          </a:p>
        </p:txBody>
      </p:sp>
    </p:spTree>
    <p:extLst>
      <p:ext uri="{BB962C8B-B14F-4D97-AF65-F5344CB8AC3E}">
        <p14:creationId xmlns:p14="http://schemas.microsoft.com/office/powerpoint/2010/main" val="328702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242646" y="307144"/>
            <a:ext cx="8305800" cy="1219200"/>
          </a:xfrm>
        </p:spPr>
        <p:txBody>
          <a:bodyPr>
            <a:normAutofit/>
          </a:bodyPr>
          <a:lstStyle/>
          <a:p>
            <a:r>
              <a:rPr lang="en-US" b="1" dirty="0">
                <a:solidFill>
                  <a:schemeClr val="bg1"/>
                </a:solidFill>
              </a:rPr>
              <a:t>Interviews versus questionnaires</a:t>
            </a:r>
          </a:p>
        </p:txBody>
      </p:sp>
      <p:sp>
        <p:nvSpPr>
          <p:cNvPr id="2" name="Content Placeholder 1"/>
          <p:cNvSpPr>
            <a:spLocks noGrp="1"/>
          </p:cNvSpPr>
          <p:nvPr>
            <p:ph idx="1"/>
          </p:nvPr>
        </p:nvSpPr>
        <p:spPr>
          <a:xfrm>
            <a:off x="607256" y="1914295"/>
            <a:ext cx="8229600" cy="4997003"/>
          </a:xfrm>
        </p:spPr>
        <p:txBody>
          <a:bodyPr>
            <a:normAutofit/>
          </a:bodyPr>
          <a:lstStyle/>
          <a:p>
            <a:r>
              <a:rPr lang="en-US" dirty="0"/>
              <a:t>Interviews versus questionnaires</a:t>
            </a:r>
          </a:p>
          <a:p>
            <a:pPr lvl="1"/>
            <a:r>
              <a:rPr lang="en-US" dirty="0"/>
              <a:t>Interview is more familiar and personal</a:t>
            </a:r>
          </a:p>
          <a:p>
            <a:pPr lvl="2"/>
            <a:r>
              <a:rPr lang="en-US" dirty="0"/>
              <a:t>Costly and time-consuming process</a:t>
            </a:r>
          </a:p>
          <a:p>
            <a:pPr lvl="1"/>
            <a:r>
              <a:rPr lang="en-US" dirty="0"/>
              <a:t>Questionnaire gives the opportunity to provide input and suggestions</a:t>
            </a:r>
          </a:p>
          <a:p>
            <a:pPr lvl="2"/>
            <a:r>
              <a:rPr lang="en-US" dirty="0"/>
              <a:t>Recipients can answer questions at their convenience</a:t>
            </a:r>
          </a:p>
        </p:txBody>
      </p:sp>
    </p:spTree>
    <p:extLst>
      <p:ext uri="{BB962C8B-B14F-4D97-AF65-F5344CB8AC3E}">
        <p14:creationId xmlns:p14="http://schemas.microsoft.com/office/powerpoint/2010/main" val="3414212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664677" y="307144"/>
            <a:ext cx="7479323" cy="1219200"/>
          </a:xfrm>
        </p:spPr>
        <p:txBody>
          <a:bodyPr>
            <a:normAutofit/>
          </a:bodyPr>
          <a:lstStyle/>
          <a:p>
            <a:pPr algn="l"/>
            <a:r>
              <a:rPr lang="en-US" b="1" dirty="0">
                <a:solidFill>
                  <a:schemeClr val="bg1"/>
                </a:solidFill>
              </a:rPr>
              <a:t>Brainstorming</a:t>
            </a:r>
          </a:p>
        </p:txBody>
      </p:sp>
      <p:sp>
        <p:nvSpPr>
          <p:cNvPr id="2" name="Content Placeholder 1"/>
          <p:cNvSpPr>
            <a:spLocks noGrp="1"/>
          </p:cNvSpPr>
          <p:nvPr>
            <p:ph idx="1"/>
          </p:nvPr>
        </p:nvSpPr>
        <p:spPr>
          <a:xfrm>
            <a:off x="607256" y="1914295"/>
            <a:ext cx="8229600" cy="4997003"/>
          </a:xfrm>
        </p:spPr>
        <p:txBody>
          <a:bodyPr>
            <a:normAutofit/>
          </a:bodyPr>
          <a:lstStyle/>
          <a:p>
            <a:r>
              <a:rPr lang="en-US" dirty="0"/>
              <a:t>Brainstorming: small group discussion of a specific problem, opportunity, or issue</a:t>
            </a:r>
          </a:p>
          <a:p>
            <a:pPr lvl="1"/>
            <a:r>
              <a:rPr lang="en-US" dirty="0"/>
              <a:t>Structured brainstorming</a:t>
            </a:r>
          </a:p>
          <a:p>
            <a:pPr lvl="1"/>
            <a:r>
              <a:rPr lang="en-US" dirty="0"/>
              <a:t>Unstructured brainstorming</a:t>
            </a:r>
          </a:p>
        </p:txBody>
      </p:sp>
    </p:spTree>
    <p:extLst>
      <p:ext uri="{BB962C8B-B14F-4D97-AF65-F5344CB8AC3E}">
        <p14:creationId xmlns:p14="http://schemas.microsoft.com/office/powerpoint/2010/main" val="99558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638885" y="375139"/>
            <a:ext cx="7955280" cy="1143000"/>
          </a:xfrm>
        </p:spPr>
        <p:txBody>
          <a:bodyPr>
            <a:normAutofit/>
          </a:bodyPr>
          <a:lstStyle/>
          <a:p>
            <a:pPr algn="l"/>
            <a:r>
              <a:rPr lang="en-US" b="1" dirty="0">
                <a:solidFill>
                  <a:schemeClr val="bg1"/>
                </a:solidFill>
              </a:rPr>
              <a:t>Sampling</a:t>
            </a:r>
          </a:p>
        </p:txBody>
      </p:sp>
      <p:sp>
        <p:nvSpPr>
          <p:cNvPr id="2" name="Content Placeholder 1"/>
          <p:cNvSpPr>
            <a:spLocks noGrp="1"/>
          </p:cNvSpPr>
          <p:nvPr>
            <p:ph idx="1"/>
          </p:nvPr>
        </p:nvSpPr>
        <p:spPr>
          <a:xfrm>
            <a:off x="533400" y="1809349"/>
            <a:ext cx="8077200" cy="4869287"/>
          </a:xfrm>
        </p:spPr>
        <p:txBody>
          <a:bodyPr>
            <a:normAutofit/>
          </a:bodyPr>
          <a:lstStyle/>
          <a:p>
            <a:r>
              <a:rPr lang="en-US" dirty="0"/>
              <a:t>Sampling</a:t>
            </a:r>
          </a:p>
          <a:p>
            <a:pPr lvl="1"/>
            <a:r>
              <a:rPr lang="en-US" dirty="0"/>
              <a:t>Systematic sample: selection of every tenth customer for review</a:t>
            </a:r>
          </a:p>
          <a:p>
            <a:pPr lvl="1"/>
            <a:r>
              <a:rPr lang="en-US" dirty="0"/>
              <a:t>Stratified sample: selection of five customers from each of four postal codes</a:t>
            </a:r>
          </a:p>
          <a:p>
            <a:pPr lvl="1"/>
            <a:r>
              <a:rPr lang="en-US" dirty="0"/>
              <a:t>Random sample: selection of any 20 customers</a:t>
            </a:r>
          </a:p>
          <a:p>
            <a:pPr lvl="1"/>
            <a:r>
              <a:rPr lang="en-US" dirty="0"/>
              <a:t>Objective of a sample: ensure it represents the overall population accurately</a:t>
            </a:r>
          </a:p>
        </p:txBody>
      </p:sp>
    </p:spTree>
    <p:extLst>
      <p:ext uri="{BB962C8B-B14F-4D97-AF65-F5344CB8AC3E}">
        <p14:creationId xmlns:p14="http://schemas.microsoft.com/office/powerpoint/2010/main" val="968900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771357" y="318777"/>
            <a:ext cx="7105357" cy="1031722"/>
          </a:xfrm>
        </p:spPr>
        <p:txBody>
          <a:bodyPr>
            <a:normAutofit/>
          </a:bodyPr>
          <a:lstStyle/>
          <a:p>
            <a:pPr algn="l"/>
            <a:r>
              <a:rPr lang="en-US" b="1" dirty="0">
                <a:solidFill>
                  <a:schemeClr val="bg1"/>
                </a:solidFill>
              </a:rPr>
              <a:t>Research</a:t>
            </a:r>
          </a:p>
        </p:txBody>
      </p:sp>
      <p:sp>
        <p:nvSpPr>
          <p:cNvPr id="2" name="Content Placeholder 1"/>
          <p:cNvSpPr>
            <a:spLocks noGrp="1"/>
          </p:cNvSpPr>
          <p:nvPr>
            <p:ph idx="1"/>
          </p:nvPr>
        </p:nvSpPr>
        <p:spPr>
          <a:xfrm>
            <a:off x="328246" y="1710636"/>
            <a:ext cx="7924800" cy="4993247"/>
          </a:xfrm>
        </p:spPr>
        <p:txBody>
          <a:bodyPr/>
          <a:lstStyle/>
          <a:p>
            <a:r>
              <a:rPr lang="en-US" dirty="0"/>
              <a:t>Research</a:t>
            </a:r>
          </a:p>
          <a:p>
            <a:pPr lvl="1"/>
            <a:r>
              <a:rPr lang="en-US" dirty="0"/>
              <a:t>Internet, IT magazines, and books </a:t>
            </a:r>
          </a:p>
          <a:p>
            <a:pPr lvl="2"/>
            <a:r>
              <a:rPr lang="en-US" dirty="0"/>
              <a:t>Used to obtain background information, technical material, and news about industry trends and developments</a:t>
            </a:r>
          </a:p>
          <a:p>
            <a:pPr lvl="1"/>
            <a:r>
              <a:rPr lang="en-US" dirty="0"/>
              <a:t>Attending professional meetings, seminars, and discussions with other IT professionals</a:t>
            </a:r>
          </a:p>
          <a:p>
            <a:pPr lvl="1"/>
            <a:r>
              <a:rPr lang="en-US" dirty="0"/>
              <a:t>Site visits</a:t>
            </a:r>
          </a:p>
        </p:txBody>
      </p:sp>
    </p:spTree>
    <p:extLst>
      <p:ext uri="{BB962C8B-B14F-4D97-AF65-F5344CB8AC3E}">
        <p14:creationId xmlns:p14="http://schemas.microsoft.com/office/powerpoint/2010/main" val="1913086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81000"/>
            <a:ext cx="7200900" cy="609600"/>
          </a:xfrm>
        </p:spPr>
        <p:txBody>
          <a:bodyPr/>
          <a:lstStyle/>
          <a:p>
            <a:r>
              <a:rPr lang="en-US" sz="4000" b="1" dirty="0">
                <a:solidFill>
                  <a:schemeClr val="bg1"/>
                </a:solidFill>
              </a:rPr>
              <a:t>Team-Based Techniques (1 of 7)</a:t>
            </a:r>
          </a:p>
        </p:txBody>
      </p:sp>
      <p:sp>
        <p:nvSpPr>
          <p:cNvPr id="19458" name="Text Placeholder 2"/>
          <p:cNvSpPr>
            <a:spLocks noGrp="1"/>
          </p:cNvSpPr>
          <p:nvPr>
            <p:ph idx="1"/>
          </p:nvPr>
        </p:nvSpPr>
        <p:spPr>
          <a:xfrm>
            <a:off x="304800" y="1553308"/>
            <a:ext cx="8080420" cy="5638800"/>
          </a:xfrm>
        </p:spPr>
        <p:txBody>
          <a:bodyPr>
            <a:normAutofit/>
          </a:bodyPr>
          <a:lstStyle/>
          <a:p>
            <a:r>
              <a:rPr lang="en-US" dirty="0"/>
              <a:t>Joint application development</a:t>
            </a:r>
          </a:p>
          <a:p>
            <a:pPr lvl="1"/>
            <a:r>
              <a:rPr lang="en-US" dirty="0"/>
              <a:t>Brings users into the development process as active participants</a:t>
            </a:r>
          </a:p>
          <a:p>
            <a:pPr lvl="1"/>
            <a:r>
              <a:rPr lang="en-US" dirty="0"/>
              <a:t>User Involvement </a:t>
            </a:r>
          </a:p>
          <a:p>
            <a:pPr lvl="1"/>
            <a:r>
              <a:rPr lang="en-US" dirty="0"/>
              <a:t>JAD participants and roles</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041792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81000"/>
            <a:ext cx="7200900" cy="609600"/>
          </a:xfrm>
        </p:spPr>
        <p:txBody>
          <a:bodyPr/>
          <a:lstStyle/>
          <a:p>
            <a:r>
              <a:rPr lang="en-US" sz="4000" b="1" dirty="0">
                <a:solidFill>
                  <a:schemeClr val="bg1"/>
                </a:solidFill>
              </a:rPr>
              <a:t>Team-Based Techniques (2 of 7)</a:t>
            </a:r>
          </a:p>
        </p:txBody>
      </p:sp>
      <p:sp>
        <p:nvSpPr>
          <p:cNvPr id="19458" name="Text Placeholder 2"/>
          <p:cNvSpPr>
            <a:spLocks noGrp="1"/>
          </p:cNvSpPr>
          <p:nvPr>
            <p:ph idx="1"/>
          </p:nvPr>
        </p:nvSpPr>
        <p:spPr>
          <a:xfrm>
            <a:off x="304800" y="1553308"/>
            <a:ext cx="8080420" cy="5638800"/>
          </a:xfrm>
        </p:spPr>
        <p:txBody>
          <a:bodyPr>
            <a:normAutofit/>
          </a:bodyPr>
          <a:lstStyle/>
          <a:p>
            <a:pPr marL="0" indent="0">
              <a:buNone/>
            </a:pPr>
            <a:endParaRPr lang="en-US" dirty="0"/>
          </a:p>
          <a:p>
            <a:pPr lvl="2"/>
            <a:endParaRPr lang="en-US" dirty="0"/>
          </a:p>
          <a:p>
            <a:pPr lvl="2"/>
            <a:endParaRPr lang="en-US" dirty="0"/>
          </a:p>
          <a:p>
            <a:pPr lvl="1"/>
            <a:endParaRPr lang="en-US" dirty="0"/>
          </a:p>
        </p:txBody>
      </p:sp>
      <p:pic>
        <p:nvPicPr>
          <p:cNvPr id="3" name="Picture 2"/>
          <p:cNvPicPr>
            <a:picLocks noChangeAspect="1"/>
          </p:cNvPicPr>
          <p:nvPr/>
        </p:nvPicPr>
        <p:blipFill>
          <a:blip r:embed="rId3"/>
          <a:stretch>
            <a:fillRect/>
          </a:stretch>
        </p:blipFill>
        <p:spPr>
          <a:xfrm>
            <a:off x="157757" y="1759048"/>
            <a:ext cx="8828486" cy="4206240"/>
          </a:xfrm>
          <a:prstGeom prst="rect">
            <a:avLst/>
          </a:prstGeom>
        </p:spPr>
      </p:pic>
    </p:spTree>
    <p:extLst>
      <p:ext uri="{BB962C8B-B14F-4D97-AF65-F5344CB8AC3E}">
        <p14:creationId xmlns:p14="http://schemas.microsoft.com/office/powerpoint/2010/main" val="54910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609" y="397412"/>
            <a:ext cx="7200900" cy="685800"/>
          </a:xfrm>
        </p:spPr>
        <p:txBody>
          <a:bodyPr/>
          <a:lstStyle/>
          <a:p>
            <a:r>
              <a:rPr lang="en-US" sz="4000" b="1" dirty="0">
                <a:solidFill>
                  <a:schemeClr val="bg1"/>
                </a:solidFill>
              </a:rPr>
              <a:t>Team-Based Techniques (3 of 7) </a:t>
            </a:r>
          </a:p>
        </p:txBody>
      </p:sp>
      <p:sp>
        <p:nvSpPr>
          <p:cNvPr id="7" name="Text Placeholder 2"/>
          <p:cNvSpPr>
            <a:spLocks noGrp="1"/>
          </p:cNvSpPr>
          <p:nvPr>
            <p:ph idx="1"/>
          </p:nvPr>
        </p:nvSpPr>
        <p:spPr>
          <a:xfrm>
            <a:off x="609600" y="1964788"/>
            <a:ext cx="7200900" cy="4495800"/>
          </a:xfrm>
        </p:spPr>
        <p:txBody>
          <a:bodyPr>
            <a:normAutofit fontScale="92500" lnSpcReduction="10000"/>
          </a:bodyPr>
          <a:lstStyle/>
          <a:p>
            <a:r>
              <a:rPr lang="en-US" dirty="0"/>
              <a:t>JAD advantages and disadvantages</a:t>
            </a:r>
          </a:p>
          <a:p>
            <a:pPr lvl="1"/>
            <a:r>
              <a:rPr lang="en-US" dirty="0"/>
              <a:t>Disadvantages</a:t>
            </a:r>
          </a:p>
          <a:p>
            <a:pPr lvl="2"/>
            <a:r>
              <a:rPr lang="en-US" dirty="0"/>
              <a:t>More expensive than traditional methods</a:t>
            </a:r>
          </a:p>
          <a:p>
            <a:pPr lvl="2"/>
            <a:r>
              <a:rPr lang="en-US" dirty="0"/>
              <a:t>Can be cumbersome if the group is too large</a:t>
            </a:r>
          </a:p>
          <a:p>
            <a:pPr lvl="1"/>
            <a:r>
              <a:rPr lang="en-US" dirty="0"/>
              <a:t>Advantages</a:t>
            </a:r>
          </a:p>
          <a:p>
            <a:pPr lvl="2"/>
            <a:r>
              <a:rPr lang="en-US" dirty="0"/>
              <a:t>Allows key users to participate effectively</a:t>
            </a:r>
          </a:p>
          <a:p>
            <a:pPr lvl="2"/>
            <a:r>
              <a:rPr lang="en-US" dirty="0"/>
              <a:t>Users are more likely to feel a sense of ownership</a:t>
            </a:r>
          </a:p>
          <a:p>
            <a:pPr lvl="2"/>
            <a:r>
              <a:rPr lang="en-US" dirty="0"/>
              <a:t>Produces a more accurate statement of system requirements, a better understanding of common goals, and a stronger commitment to the success of the new system</a:t>
            </a:r>
          </a:p>
          <a:p>
            <a:endParaRPr lang="en-US" dirty="0"/>
          </a:p>
        </p:txBody>
      </p:sp>
    </p:spTree>
    <p:extLst>
      <p:ext uri="{BB962C8B-B14F-4D97-AF65-F5344CB8AC3E}">
        <p14:creationId xmlns:p14="http://schemas.microsoft.com/office/powerpoint/2010/main" val="361160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D677-E853-064E-9EAF-B05084A2B3A2}"/>
              </a:ext>
            </a:extLst>
          </p:cNvPr>
          <p:cNvSpPr>
            <a:spLocks noGrp="1"/>
          </p:cNvSpPr>
          <p:nvPr>
            <p:ph type="title"/>
          </p:nvPr>
        </p:nvSpPr>
        <p:spPr>
          <a:xfrm>
            <a:off x="1856934" y="471227"/>
            <a:ext cx="7287065" cy="698497"/>
          </a:xfrm>
        </p:spPr>
        <p:txBody>
          <a:bodyPr/>
          <a:lstStyle/>
          <a:p>
            <a:r>
              <a:rPr lang="en-US" b="1" dirty="0">
                <a:solidFill>
                  <a:schemeClr val="bg1"/>
                </a:solidFill>
              </a:rPr>
              <a:t>What is a Requirement?</a:t>
            </a:r>
            <a:endParaRPr lang="en-US" sz="2400" b="1" dirty="0">
              <a:solidFill>
                <a:schemeClr val="bg1"/>
              </a:solidFill>
            </a:endParaRPr>
          </a:p>
        </p:txBody>
      </p:sp>
      <p:sp>
        <p:nvSpPr>
          <p:cNvPr id="10" name="Content Placeholder 9">
            <a:extLst>
              <a:ext uri="{FF2B5EF4-FFF2-40B4-BE49-F238E27FC236}">
                <a16:creationId xmlns:a16="http://schemas.microsoft.com/office/drawing/2014/main" id="{62D7CFA7-36A3-41A4-917D-EC7FBE80DAEC}"/>
              </a:ext>
            </a:extLst>
          </p:cNvPr>
          <p:cNvSpPr>
            <a:spLocks noGrp="1"/>
          </p:cNvSpPr>
          <p:nvPr>
            <p:ph sz="quarter" idx="12"/>
          </p:nvPr>
        </p:nvSpPr>
        <p:spPr>
          <a:xfrm>
            <a:off x="1" y="1514681"/>
            <a:ext cx="8803177" cy="5237573"/>
          </a:xfrm>
        </p:spPr>
        <p:txBody>
          <a:bodyPr>
            <a:noAutofit/>
          </a:bodyPr>
          <a:lstStyle/>
          <a:p>
            <a:pPr marL="292608" indent="-384048">
              <a:buFont typeface="Wingdings" panose="05000000000000000000" pitchFamily="2" charset="2"/>
              <a:buChar char="§"/>
            </a:pPr>
            <a:r>
              <a:rPr lang="en-US" sz="2800" dirty="0"/>
              <a:t>A statement of what the system must do; or a statement of characteristics the system must have.</a:t>
            </a:r>
          </a:p>
          <a:p>
            <a:pPr marL="292608" indent="-384048">
              <a:buFont typeface="Wingdings" panose="05000000000000000000" pitchFamily="2" charset="2"/>
              <a:buChar char="§"/>
            </a:pPr>
            <a:r>
              <a:rPr lang="en-US" sz="2800" b="1" dirty="0"/>
              <a:t>Types of requirements</a:t>
            </a:r>
            <a:r>
              <a:rPr lang="en-US" sz="2800" dirty="0"/>
              <a:t>: classified according to characteristics</a:t>
            </a:r>
          </a:p>
          <a:p>
            <a:pPr marL="621792" lvl="1" indent="-384048">
              <a:spcBef>
                <a:spcPts val="1000"/>
              </a:spcBef>
              <a:buSzPct val="100000"/>
              <a:buFont typeface="Franklin Gothic Book" panose="020B0503020102020204" pitchFamily="34" charset="0"/>
              <a:buChar char="•"/>
            </a:pPr>
            <a:r>
              <a:rPr lang="en-US" dirty="0"/>
              <a:t>what the business needs (business requirements)</a:t>
            </a:r>
          </a:p>
          <a:p>
            <a:pPr marL="621792" lvl="1" indent="-384048">
              <a:spcBef>
                <a:spcPts val="1000"/>
              </a:spcBef>
              <a:buSzPct val="100000"/>
              <a:buFont typeface="Franklin Gothic Book" panose="020B0503020102020204" pitchFamily="34" charset="0"/>
              <a:buChar char="•"/>
            </a:pPr>
            <a:r>
              <a:rPr lang="en-US" dirty="0"/>
              <a:t>what the users need to do (user requirements)</a:t>
            </a:r>
          </a:p>
          <a:p>
            <a:pPr marL="621792" lvl="1" indent="-384048">
              <a:spcBef>
                <a:spcPts val="1000"/>
              </a:spcBef>
              <a:buSzPct val="100000"/>
              <a:buFont typeface="Franklin Gothic Book" panose="020B0503020102020204" pitchFamily="34" charset="0"/>
              <a:buChar char="•"/>
            </a:pPr>
            <a:r>
              <a:rPr lang="en-US" dirty="0"/>
              <a:t>what the software should do (functional requirements)</a:t>
            </a:r>
          </a:p>
          <a:p>
            <a:pPr marL="621792" lvl="1" indent="-384048">
              <a:spcBef>
                <a:spcPts val="1000"/>
              </a:spcBef>
              <a:buSzPct val="100000"/>
              <a:buFont typeface="Franklin Gothic Book" panose="020B0503020102020204" pitchFamily="34" charset="0"/>
              <a:buChar char="•"/>
            </a:pPr>
            <a:r>
              <a:rPr lang="en-US" dirty="0"/>
              <a:t>characteristics the system should have (nonfunctional requirements)</a:t>
            </a:r>
          </a:p>
          <a:p>
            <a:pPr marL="621792" lvl="1" indent="-384048">
              <a:spcBef>
                <a:spcPts val="1000"/>
              </a:spcBef>
              <a:buSzPct val="100000"/>
              <a:buFont typeface="Franklin Gothic Book" panose="020B0503020102020204" pitchFamily="34" charset="0"/>
              <a:buChar char="•"/>
            </a:pPr>
            <a:r>
              <a:rPr lang="en-US" dirty="0"/>
              <a:t>how the system should be built (system requirements).</a:t>
            </a:r>
          </a:p>
        </p:txBody>
      </p:sp>
      <p:sp>
        <p:nvSpPr>
          <p:cNvPr id="5" name="Slide Number Placeholder 4">
            <a:extLst>
              <a:ext uri="{FF2B5EF4-FFF2-40B4-BE49-F238E27FC236}">
                <a16:creationId xmlns:a16="http://schemas.microsoft.com/office/drawing/2014/main" id="{C8121D3B-B2E1-6D4A-A828-54B41CAFD30A}"/>
              </a:ext>
            </a:extLst>
          </p:cNvPr>
          <p:cNvSpPr>
            <a:spLocks noGrp="1"/>
          </p:cNvSpPr>
          <p:nvPr>
            <p:ph type="sldNum" sz="quarter" idx="10"/>
          </p:nvPr>
        </p:nvSpPr>
        <p:spPr/>
        <p:txBody>
          <a:bodyPr/>
          <a:lstStyle/>
          <a:p>
            <a:fld id="{D06C706D-0964-7842-B7B8-C5D733700528}" type="slidenum">
              <a:rPr lang="en-US" smtClean="0">
                <a:solidFill>
                  <a:srgbClr val="231F20"/>
                </a:solidFill>
              </a:rPr>
              <a:pPr/>
              <a:t>4</a:t>
            </a:fld>
            <a:endParaRPr lang="en-US" dirty="0">
              <a:solidFill>
                <a:srgbClr val="231F20"/>
              </a:solidFill>
            </a:endParaRPr>
          </a:p>
        </p:txBody>
      </p:sp>
    </p:spTree>
    <p:extLst>
      <p:ext uri="{BB962C8B-B14F-4D97-AF65-F5344CB8AC3E}">
        <p14:creationId xmlns:p14="http://schemas.microsoft.com/office/powerpoint/2010/main" val="176450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068" y="349348"/>
            <a:ext cx="7200900" cy="685800"/>
          </a:xfrm>
        </p:spPr>
        <p:txBody>
          <a:bodyPr/>
          <a:lstStyle/>
          <a:p>
            <a:r>
              <a:rPr lang="en-US" sz="4000" b="1" dirty="0">
                <a:solidFill>
                  <a:schemeClr val="bg1"/>
                </a:solidFill>
              </a:rPr>
              <a:t>Team-Based Techniques (4 of 7)</a:t>
            </a:r>
          </a:p>
        </p:txBody>
      </p:sp>
      <p:sp>
        <p:nvSpPr>
          <p:cNvPr id="19458" name="Text Placeholder 2"/>
          <p:cNvSpPr>
            <a:spLocks noGrp="1"/>
          </p:cNvSpPr>
          <p:nvPr>
            <p:ph idx="1"/>
          </p:nvPr>
        </p:nvSpPr>
        <p:spPr>
          <a:xfrm>
            <a:off x="609600" y="1770184"/>
            <a:ext cx="7902262" cy="5257800"/>
          </a:xfrm>
        </p:spPr>
        <p:txBody>
          <a:bodyPr>
            <a:noAutofit/>
          </a:bodyPr>
          <a:lstStyle/>
          <a:p>
            <a:r>
              <a:rPr lang="en-US" dirty="0"/>
              <a:t>Rapid application development</a:t>
            </a:r>
          </a:p>
          <a:p>
            <a:pPr lvl="1"/>
            <a:r>
              <a:rPr lang="en-US" dirty="0"/>
              <a:t>Uses a group approach like JAD</a:t>
            </a:r>
          </a:p>
          <a:p>
            <a:pPr lvl="1"/>
            <a:r>
              <a:rPr lang="en-US" dirty="0"/>
              <a:t>End product: new information system</a:t>
            </a:r>
          </a:p>
          <a:p>
            <a:pPr lvl="1"/>
            <a:r>
              <a:rPr lang="en-US" dirty="0"/>
              <a:t>Complete methodology</a:t>
            </a:r>
          </a:p>
          <a:p>
            <a:pPr lvl="2"/>
            <a:r>
              <a:rPr lang="en-US" dirty="0"/>
              <a:t>Includes a four-phase life cycle that parallels the traditional SDLC</a:t>
            </a:r>
          </a:p>
          <a:p>
            <a:pPr lvl="2"/>
            <a:r>
              <a:rPr lang="en-US" dirty="0"/>
              <a:t>Reduces cost and development time</a:t>
            </a:r>
          </a:p>
          <a:p>
            <a:pPr lvl="2"/>
            <a:r>
              <a:rPr lang="en-US" dirty="0"/>
              <a:t>Increases the probability of success</a:t>
            </a:r>
          </a:p>
          <a:p>
            <a:pPr lvl="2"/>
            <a:r>
              <a:rPr lang="en-US" dirty="0"/>
              <a:t>Relies on prototyping and user involvement</a:t>
            </a:r>
          </a:p>
          <a:p>
            <a:pPr lvl="1"/>
            <a:endParaRPr lang="en-US" dirty="0"/>
          </a:p>
        </p:txBody>
      </p:sp>
    </p:spTree>
    <p:extLst>
      <p:ext uri="{BB962C8B-B14F-4D97-AF65-F5344CB8AC3E}">
        <p14:creationId xmlns:p14="http://schemas.microsoft.com/office/powerpoint/2010/main" val="417349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951" y="421964"/>
            <a:ext cx="7200900" cy="843929"/>
          </a:xfrm>
        </p:spPr>
        <p:txBody>
          <a:bodyPr/>
          <a:lstStyle/>
          <a:p>
            <a:r>
              <a:rPr lang="en-US" sz="4000" b="1" dirty="0">
                <a:solidFill>
                  <a:schemeClr val="bg1"/>
                </a:solidFill>
              </a:rPr>
              <a:t>Team-Based Techniques (5 of 7)</a:t>
            </a:r>
          </a:p>
        </p:txBody>
      </p:sp>
      <p:pic>
        <p:nvPicPr>
          <p:cNvPr id="3" name="Picture 2" descr="FIGURE 4-4 The four phases of the RAD model are requirements planning, user design, construction, and cutover. Notice the continuous interaction between the user design and construction phases.&#10;&#10;The four phases of the RAD model are illustrated in this figure. Starting from the top, there is a circle labeled requirements planning. On the left side of this circle, there is a large flower bracket, which contains content pertaining to the circle. Two points are listed under the header requirements planning tasks. They are:&#10;• Users, managers, and IT staff agree upon business needs, project scope, and systems requirements&#10;• Obtain approval to continue&#10;An arrow originates below the circle and points to two intersecting circles. The circle on the left is labeled user design and the circle on the right is labeled construction. The content in the flower bracket next to the circle labeled user design is titled user design tasks. The points underneath it read:&#10;• Interact with users&#10;• Build models and prototypes &#10;• Conduct intensive JAD-type sessions&#10;The content in the flower bracket next to the circle labeled construction is titled user construction tasks. The points underneath it read:&#10;• Program and application development &#10;• Coding &#10;• Unit, integration, and system testing&#10;An arrow originates below the intersecting circles and point to another circle labeled cutover. The content in the flower bracket next to the circle is titled cutover tasks. The points underneath it read:&#10;• Data conversion&#10;• Full-scale testing&#10;• System changeover&#10;• User training&#10;An icon of a magnifying glass is seen on the top right corner of the figure. The content below the icon reads continuous interaction between the user design and construction phases. An arrow originates from the icon and point to the center of the intersecting circles.&#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3691" y="2705768"/>
            <a:ext cx="5303520" cy="3845149"/>
          </a:xfrm>
          <a:prstGeom prst="rect">
            <a:avLst/>
          </a:prstGeom>
        </p:spPr>
      </p:pic>
      <p:sp>
        <p:nvSpPr>
          <p:cNvPr id="8" name="Rectangle 7"/>
          <p:cNvSpPr/>
          <p:nvPr/>
        </p:nvSpPr>
        <p:spPr>
          <a:xfrm>
            <a:off x="440302" y="1557345"/>
            <a:ext cx="8170297" cy="1480918"/>
          </a:xfrm>
          <a:prstGeom prst="rect">
            <a:avLst/>
          </a:prstGeom>
        </p:spPr>
        <p:txBody>
          <a:bodyPr wrap="square">
            <a:spAutoFit/>
          </a:bodyPr>
          <a:lstStyle/>
          <a:p>
            <a:pPr marL="73152" defTabSz="685800">
              <a:lnSpc>
                <a:spcPct val="94000"/>
              </a:lnSpc>
              <a:spcBef>
                <a:spcPts val="500"/>
              </a:spcBef>
              <a:spcAft>
                <a:spcPts val="200"/>
              </a:spcAft>
            </a:pPr>
            <a:r>
              <a:rPr lang="en-US" sz="2400" dirty="0">
                <a:solidFill>
                  <a:schemeClr val="tx2"/>
                </a:solidFill>
                <a:latin typeface="+mn-lt"/>
              </a:rPr>
              <a:t>The four phases of the RAD model are requirements planning, user design, construction, and cutover. Notice the continuous interaction between the user design and construction phases.</a:t>
            </a:r>
          </a:p>
        </p:txBody>
      </p:sp>
    </p:spTree>
    <p:extLst>
      <p:ext uri="{BB962C8B-B14F-4D97-AF65-F5344CB8AC3E}">
        <p14:creationId xmlns:p14="http://schemas.microsoft.com/office/powerpoint/2010/main" val="2008262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47918"/>
            <a:ext cx="7200900" cy="685800"/>
          </a:xfrm>
        </p:spPr>
        <p:txBody>
          <a:bodyPr/>
          <a:lstStyle/>
          <a:p>
            <a:r>
              <a:rPr lang="en-US" sz="4000" b="1" dirty="0">
                <a:solidFill>
                  <a:schemeClr val="bg1"/>
                </a:solidFill>
              </a:rPr>
              <a:t>Team-Based Techniques (6 of 7)</a:t>
            </a:r>
          </a:p>
        </p:txBody>
      </p:sp>
      <p:sp>
        <p:nvSpPr>
          <p:cNvPr id="7" name="Text Placeholder 2"/>
          <p:cNvSpPr>
            <a:spLocks noGrp="1"/>
          </p:cNvSpPr>
          <p:nvPr>
            <p:ph idx="1"/>
          </p:nvPr>
        </p:nvSpPr>
        <p:spPr>
          <a:xfrm>
            <a:off x="609600" y="1580832"/>
            <a:ext cx="8077200" cy="5848082"/>
          </a:xfrm>
        </p:spPr>
        <p:txBody>
          <a:bodyPr>
            <a:noAutofit/>
          </a:bodyPr>
          <a:lstStyle/>
          <a:p>
            <a:r>
              <a:rPr lang="en-US" dirty="0"/>
              <a:t>RAD objectives</a:t>
            </a:r>
          </a:p>
          <a:p>
            <a:pPr lvl="1"/>
            <a:r>
              <a:rPr lang="en-US" dirty="0"/>
              <a:t>Cut development time and expense</a:t>
            </a:r>
          </a:p>
          <a:p>
            <a:pPr lvl="2"/>
            <a:r>
              <a:rPr lang="en-US" dirty="0"/>
              <a:t>Involve users in every phase of development</a:t>
            </a:r>
          </a:p>
          <a:p>
            <a:r>
              <a:rPr lang="en-US" dirty="0"/>
              <a:t>RAD advantages and disadvantages</a:t>
            </a:r>
          </a:p>
          <a:p>
            <a:pPr lvl="1"/>
            <a:r>
              <a:rPr lang="en-US" dirty="0"/>
              <a:t>Advantage</a:t>
            </a:r>
          </a:p>
          <a:p>
            <a:pPr lvl="2"/>
            <a:r>
              <a:rPr lang="en-US" dirty="0"/>
              <a:t>Helps develop systems quickly with cost savings</a:t>
            </a:r>
          </a:p>
          <a:p>
            <a:pPr lvl="1"/>
            <a:r>
              <a:rPr lang="en-US" dirty="0"/>
              <a:t>Disadvantages</a:t>
            </a:r>
          </a:p>
          <a:p>
            <a:pPr lvl="2"/>
            <a:r>
              <a:rPr lang="en-US" dirty="0"/>
              <a:t>Does not emphasize strategic business needs </a:t>
            </a:r>
          </a:p>
          <a:p>
            <a:pPr lvl="2"/>
            <a:r>
              <a:rPr lang="en-US" dirty="0"/>
              <a:t>Less time to develop quality, consistency, and design standards</a:t>
            </a:r>
          </a:p>
        </p:txBody>
      </p:sp>
    </p:spTree>
    <p:extLst>
      <p:ext uri="{BB962C8B-B14F-4D97-AF65-F5344CB8AC3E}">
        <p14:creationId xmlns:p14="http://schemas.microsoft.com/office/powerpoint/2010/main" val="205280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476" y="260252"/>
            <a:ext cx="7200900" cy="685800"/>
          </a:xfrm>
        </p:spPr>
        <p:txBody>
          <a:bodyPr/>
          <a:lstStyle/>
          <a:p>
            <a:r>
              <a:rPr lang="en-US" sz="4000" b="1" dirty="0">
                <a:solidFill>
                  <a:schemeClr val="bg1"/>
                </a:solidFill>
              </a:rPr>
              <a:t>Team-Based Techniques (7 of 7)</a:t>
            </a:r>
          </a:p>
        </p:txBody>
      </p:sp>
      <p:sp>
        <p:nvSpPr>
          <p:cNvPr id="19458" name="Text Placeholder 2"/>
          <p:cNvSpPr>
            <a:spLocks noGrp="1"/>
          </p:cNvSpPr>
          <p:nvPr>
            <p:ph idx="1"/>
          </p:nvPr>
        </p:nvSpPr>
        <p:spPr>
          <a:xfrm>
            <a:off x="495300" y="1753773"/>
            <a:ext cx="8153400" cy="5562600"/>
          </a:xfrm>
        </p:spPr>
        <p:txBody>
          <a:bodyPr>
            <a:noAutofit/>
          </a:bodyPr>
          <a:lstStyle/>
          <a:p>
            <a:r>
              <a:rPr lang="en-US" dirty="0"/>
              <a:t>Agile methods</a:t>
            </a:r>
          </a:p>
          <a:p>
            <a:pPr lvl="1"/>
            <a:r>
              <a:rPr lang="en-US" dirty="0"/>
              <a:t>Attempt to develop a system incrementally by building a series of prototypes and adjusting them to user requirements</a:t>
            </a:r>
          </a:p>
          <a:p>
            <a:pPr lvl="1"/>
            <a:r>
              <a:rPr lang="en-US" dirty="0"/>
              <a:t>Developers revise, extend, and merge earlier versions into the final product</a:t>
            </a:r>
          </a:p>
          <a:p>
            <a:pPr lvl="1"/>
            <a:r>
              <a:rPr lang="en-US" dirty="0"/>
              <a:t>Emphasize continuous feedback</a:t>
            </a:r>
          </a:p>
          <a:p>
            <a:pPr lvl="2"/>
            <a:r>
              <a:rPr lang="en-US" dirty="0"/>
              <a:t>Each incremental step is affected by what was learned in the prior steps</a:t>
            </a:r>
          </a:p>
          <a:p>
            <a:pPr lvl="1"/>
            <a:endParaRPr lang="en-US" dirty="0"/>
          </a:p>
        </p:txBody>
      </p:sp>
    </p:spTree>
    <p:extLst>
      <p:ext uri="{BB962C8B-B14F-4D97-AF65-F5344CB8AC3E}">
        <p14:creationId xmlns:p14="http://schemas.microsoft.com/office/powerpoint/2010/main" val="1128410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D657-9498-4F58-BF0B-E57416F2F577}"/>
              </a:ext>
            </a:extLst>
          </p:cNvPr>
          <p:cNvSpPr>
            <a:spLocks noGrp="1"/>
          </p:cNvSpPr>
          <p:nvPr>
            <p:ph type="title"/>
          </p:nvPr>
        </p:nvSpPr>
        <p:spPr>
          <a:xfrm>
            <a:off x="1786597" y="267285"/>
            <a:ext cx="7118252" cy="1012875"/>
          </a:xfrm>
        </p:spPr>
        <p:txBody>
          <a:bodyPr/>
          <a:lstStyle/>
          <a:p>
            <a:r>
              <a:rPr lang="en-US" sz="4000" b="1" dirty="0">
                <a:solidFill>
                  <a:schemeClr val="bg1"/>
                </a:solidFill>
              </a:rPr>
              <a:t>Gathering Requirements In Agile Projects </a:t>
            </a:r>
          </a:p>
        </p:txBody>
      </p:sp>
      <p:sp>
        <p:nvSpPr>
          <p:cNvPr id="3" name="Content Placeholder 2">
            <a:extLst>
              <a:ext uri="{FF2B5EF4-FFF2-40B4-BE49-F238E27FC236}">
                <a16:creationId xmlns:a16="http://schemas.microsoft.com/office/drawing/2014/main" id="{04CDC09F-B199-4D47-86D6-FFCAAD57AA70}"/>
              </a:ext>
            </a:extLst>
          </p:cNvPr>
          <p:cNvSpPr>
            <a:spLocks noGrp="1"/>
          </p:cNvSpPr>
          <p:nvPr>
            <p:ph idx="1"/>
          </p:nvPr>
        </p:nvSpPr>
        <p:spPr>
          <a:xfrm>
            <a:off x="457200" y="1727982"/>
            <a:ext cx="8229600" cy="4876800"/>
          </a:xfrm>
        </p:spPr>
        <p:txBody>
          <a:bodyPr/>
          <a:lstStyle/>
          <a:p>
            <a:r>
              <a:rPr lang="en-US" dirty="0"/>
              <a:t>Agile methods used for requirements gathering</a:t>
            </a:r>
          </a:p>
          <a:p>
            <a:pPr lvl="1"/>
            <a:r>
              <a:rPr lang="en-US" dirty="0"/>
              <a:t>Variation on interviews that focuses on features, user stories, scenarios, and storyboards is used</a:t>
            </a:r>
          </a:p>
          <a:p>
            <a:pPr lvl="1"/>
            <a:r>
              <a:rPr lang="en-US" dirty="0"/>
              <a:t>Requirements are gathered and successively refined</a:t>
            </a:r>
          </a:p>
        </p:txBody>
      </p:sp>
    </p:spTree>
    <p:extLst>
      <p:ext uri="{BB962C8B-B14F-4D97-AF65-F5344CB8AC3E}">
        <p14:creationId xmlns:p14="http://schemas.microsoft.com/office/powerpoint/2010/main" val="2506565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794" y="246185"/>
            <a:ext cx="7200900" cy="762000"/>
          </a:xfrm>
        </p:spPr>
        <p:txBody>
          <a:bodyPr/>
          <a:lstStyle/>
          <a:p>
            <a:r>
              <a:rPr lang="en-US" sz="4000" b="1" dirty="0">
                <a:solidFill>
                  <a:schemeClr val="bg1"/>
                </a:solidFill>
              </a:rPr>
              <a:t>Team-Based Techniques (8 of 8)</a:t>
            </a:r>
          </a:p>
        </p:txBody>
      </p:sp>
      <p:sp>
        <p:nvSpPr>
          <p:cNvPr id="9" name="Text Placeholder 2"/>
          <p:cNvSpPr>
            <a:spLocks noGrp="1"/>
          </p:cNvSpPr>
          <p:nvPr>
            <p:ph idx="1"/>
          </p:nvPr>
        </p:nvSpPr>
        <p:spPr>
          <a:xfrm>
            <a:off x="522123" y="1778391"/>
            <a:ext cx="7200900" cy="3581400"/>
          </a:xfrm>
        </p:spPr>
        <p:txBody>
          <a:bodyPr>
            <a:normAutofit fontScale="85000" lnSpcReduction="20000"/>
          </a:bodyPr>
          <a:lstStyle/>
          <a:p>
            <a:r>
              <a:rPr lang="en-US" dirty="0"/>
              <a:t>Agile method advantages and disadvantages</a:t>
            </a:r>
          </a:p>
          <a:p>
            <a:pPr lvl="1"/>
            <a:r>
              <a:rPr lang="en-US" dirty="0"/>
              <a:t>Advantages</a:t>
            </a:r>
          </a:p>
          <a:p>
            <a:pPr lvl="2"/>
            <a:r>
              <a:rPr lang="en-US" dirty="0"/>
              <a:t>Very flexible and efficient in dealing with change</a:t>
            </a:r>
          </a:p>
          <a:p>
            <a:pPr lvl="2"/>
            <a:r>
              <a:rPr lang="en-US" dirty="0"/>
              <a:t>Frequent deliverables constantly validate the project and reduce risk</a:t>
            </a:r>
          </a:p>
          <a:p>
            <a:pPr lvl="1"/>
            <a:r>
              <a:rPr lang="en-US" dirty="0"/>
              <a:t>Disadvantages</a:t>
            </a:r>
          </a:p>
          <a:p>
            <a:pPr lvl="2"/>
            <a:r>
              <a:rPr lang="en-US" dirty="0"/>
              <a:t>Team members need a high level of technical and interpersonal skills</a:t>
            </a:r>
          </a:p>
          <a:p>
            <a:pPr lvl="2"/>
            <a:r>
              <a:rPr lang="en-US" dirty="0"/>
              <a:t>Lack of structure and documentation can introduce risk factors</a:t>
            </a:r>
          </a:p>
          <a:p>
            <a:pPr lvl="2"/>
            <a:r>
              <a:rPr lang="en-US" dirty="0"/>
              <a:t>May be subject to significant change in scope</a:t>
            </a:r>
          </a:p>
          <a:p>
            <a:endParaRPr lang="en-US" dirty="0"/>
          </a:p>
        </p:txBody>
      </p:sp>
    </p:spTree>
    <p:extLst>
      <p:ext uri="{BB962C8B-B14F-4D97-AF65-F5344CB8AC3E}">
        <p14:creationId xmlns:p14="http://schemas.microsoft.com/office/powerpoint/2010/main" val="2940917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09600" y="152400"/>
            <a:ext cx="7200900" cy="838200"/>
          </a:xfrm>
        </p:spPr>
        <p:txBody>
          <a:bodyPr/>
          <a:lstStyle/>
          <a:p>
            <a:r>
              <a:rPr lang="en-US" b="1" dirty="0">
                <a:solidFill>
                  <a:schemeClr val="bg1"/>
                </a:solidFill>
              </a:rPr>
              <a:t>Summary (1 of 2)</a:t>
            </a:r>
          </a:p>
        </p:txBody>
      </p:sp>
      <p:sp>
        <p:nvSpPr>
          <p:cNvPr id="3" name="Text Placeholder 2"/>
          <p:cNvSpPr>
            <a:spLocks noGrp="1"/>
          </p:cNvSpPr>
          <p:nvPr>
            <p:ph idx="1"/>
          </p:nvPr>
        </p:nvSpPr>
        <p:spPr>
          <a:xfrm>
            <a:off x="593501" y="1555652"/>
            <a:ext cx="7543800" cy="4648200"/>
          </a:xfrm>
        </p:spPr>
        <p:txBody>
          <a:bodyPr>
            <a:normAutofit lnSpcReduction="10000"/>
          </a:bodyPr>
          <a:lstStyle/>
          <a:p>
            <a:r>
              <a:rPr lang="en-US" dirty="0"/>
              <a:t>Systems analysis phase </a:t>
            </a:r>
          </a:p>
          <a:p>
            <a:pPr lvl="1"/>
            <a:r>
              <a:rPr lang="en-US" dirty="0"/>
              <a:t>Includes requirements modeling, data and process modeling, and consideration of development strategies</a:t>
            </a:r>
          </a:p>
          <a:p>
            <a:pPr lvl="1"/>
            <a:r>
              <a:rPr lang="en-US" dirty="0"/>
              <a:t>Objective is to understand the proposed project, ensure that it will support business requirements, and build a solid foundation for the systems design phase</a:t>
            </a:r>
          </a:p>
          <a:p>
            <a:r>
              <a:rPr lang="en-US" dirty="0"/>
              <a:t>Popular team-based approaches </a:t>
            </a:r>
          </a:p>
          <a:p>
            <a:pPr lvl="1"/>
            <a:r>
              <a:rPr lang="en-US" dirty="0"/>
              <a:t>JAD, RAD, and agile methods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71500" y="391551"/>
            <a:ext cx="7200900" cy="685800"/>
          </a:xfrm>
        </p:spPr>
        <p:txBody>
          <a:bodyPr/>
          <a:lstStyle/>
          <a:p>
            <a:r>
              <a:rPr lang="en-US" b="1" dirty="0">
                <a:solidFill>
                  <a:schemeClr val="bg1"/>
                </a:solidFill>
              </a:rPr>
              <a:t>Summary (2 of 2)</a:t>
            </a:r>
          </a:p>
        </p:txBody>
      </p:sp>
      <p:sp>
        <p:nvSpPr>
          <p:cNvPr id="3" name="Text Placeholder 2"/>
          <p:cNvSpPr>
            <a:spLocks noGrp="1"/>
          </p:cNvSpPr>
          <p:nvPr>
            <p:ph idx="1"/>
          </p:nvPr>
        </p:nvSpPr>
        <p:spPr>
          <a:xfrm>
            <a:off x="571500" y="1905000"/>
            <a:ext cx="8001000" cy="4800600"/>
          </a:xfrm>
        </p:spPr>
        <p:txBody>
          <a:bodyPr/>
          <a:lstStyle/>
          <a:p>
            <a:r>
              <a:rPr lang="en-US" dirty="0"/>
              <a:t>Requirements gathering process</a:t>
            </a:r>
          </a:p>
          <a:p>
            <a:pPr lvl="1"/>
            <a:r>
              <a:rPr lang="en-US" dirty="0"/>
              <a:t>Interviewing, document review, observation, questionnaires, sampling, and research</a:t>
            </a:r>
          </a:p>
          <a:p>
            <a:r>
              <a:rPr lang="en-US" dirty="0"/>
              <a:t>Systems analysts use various tools and techniques to represent system requirements</a:t>
            </a:r>
          </a:p>
          <a:p>
            <a:pPr lvl="1"/>
            <a:r>
              <a:rPr lang="en-US" dirty="0"/>
              <a:t>All requirements engineering activities can be helped through the judicious use of tools</a:t>
            </a:r>
          </a:p>
        </p:txBody>
      </p:sp>
    </p:spTree>
    <p:extLst>
      <p:ext uri="{BB962C8B-B14F-4D97-AF65-F5344CB8AC3E}">
        <p14:creationId xmlns:p14="http://schemas.microsoft.com/office/powerpoint/2010/main" val="161550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49012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B409-0D31-DB40-9725-B9CC6E3F0646}"/>
              </a:ext>
            </a:extLst>
          </p:cNvPr>
          <p:cNvSpPr>
            <a:spLocks noGrp="1"/>
          </p:cNvSpPr>
          <p:nvPr>
            <p:ph type="title"/>
          </p:nvPr>
        </p:nvSpPr>
        <p:spPr>
          <a:xfrm>
            <a:off x="1261119" y="332693"/>
            <a:ext cx="7200900" cy="620536"/>
          </a:xfrm>
        </p:spPr>
        <p:txBody>
          <a:bodyPr/>
          <a:lstStyle/>
          <a:p>
            <a:r>
              <a:rPr lang="en-US" b="1" dirty="0">
                <a:solidFill>
                  <a:schemeClr val="bg1"/>
                </a:solidFill>
              </a:rPr>
              <a:t>REQUIREMENTS MODELING</a:t>
            </a:r>
          </a:p>
        </p:txBody>
      </p:sp>
      <p:sp>
        <p:nvSpPr>
          <p:cNvPr id="3" name="Content Placeholder 2">
            <a:extLst>
              <a:ext uri="{FF2B5EF4-FFF2-40B4-BE49-F238E27FC236}">
                <a16:creationId xmlns:a16="http://schemas.microsoft.com/office/drawing/2014/main" id="{AC4E41FA-0158-4BDE-A752-1BF6B539D0FC}"/>
              </a:ext>
            </a:extLst>
          </p:cNvPr>
          <p:cNvSpPr>
            <a:spLocks noGrp="1"/>
          </p:cNvSpPr>
          <p:nvPr>
            <p:ph sz="quarter" idx="14"/>
          </p:nvPr>
        </p:nvSpPr>
        <p:spPr>
          <a:xfrm>
            <a:off x="110480" y="1434905"/>
            <a:ext cx="8351539" cy="4780134"/>
          </a:xfrm>
        </p:spPr>
        <p:txBody>
          <a:bodyPr>
            <a:noAutofit/>
          </a:bodyPr>
          <a:lstStyle/>
          <a:p>
            <a:pPr algn="just">
              <a:lnSpc>
                <a:spcPct val="114000"/>
              </a:lnSpc>
              <a:buFont typeface="Wingdings" panose="05000000000000000000" pitchFamily="2" charset="2"/>
              <a:buChar char="§"/>
            </a:pPr>
            <a:r>
              <a:rPr lang="en-ZA" sz="2800" dirty="0"/>
              <a:t>involves fact-finding to describe the current system and identification of the requirements for the new system, such as </a:t>
            </a:r>
            <a:r>
              <a:rPr lang="en-US" sz="2800" dirty="0"/>
              <a:t>outputs, inputs, processes, performance, and security.</a:t>
            </a:r>
          </a:p>
        </p:txBody>
      </p:sp>
      <p:sp>
        <p:nvSpPr>
          <p:cNvPr id="7" name="Slide Number Placeholder 6">
            <a:extLst>
              <a:ext uri="{FF2B5EF4-FFF2-40B4-BE49-F238E27FC236}">
                <a16:creationId xmlns:a16="http://schemas.microsoft.com/office/drawing/2014/main" id="{EFB5C9DC-1EC5-0E49-839D-4B4DFC690CA3}"/>
              </a:ext>
            </a:extLst>
          </p:cNvPr>
          <p:cNvSpPr>
            <a:spLocks noGrp="1"/>
          </p:cNvSpPr>
          <p:nvPr>
            <p:ph type="sldNum" sz="quarter" idx="12"/>
          </p:nvPr>
        </p:nvSpPr>
        <p:spPr/>
        <p:txBody>
          <a:bodyPr/>
          <a:lstStyle/>
          <a:p>
            <a:fld id="{D06C706D-0964-7842-B7B8-C5D733700528}" type="slidenum">
              <a:rPr lang="en-US" smtClean="0">
                <a:solidFill>
                  <a:srgbClr val="231F20"/>
                </a:solidFill>
              </a:rPr>
              <a:pPr/>
              <a:t>5</a:t>
            </a:fld>
            <a:endParaRPr lang="en-US" dirty="0">
              <a:solidFill>
                <a:srgbClr val="231F20"/>
              </a:solidFill>
            </a:endParaRPr>
          </a:p>
        </p:txBody>
      </p:sp>
    </p:spTree>
    <p:extLst>
      <p:ext uri="{BB962C8B-B14F-4D97-AF65-F5344CB8AC3E}">
        <p14:creationId xmlns:p14="http://schemas.microsoft.com/office/powerpoint/2010/main" val="20028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B409-0D31-DB40-9725-B9CC6E3F0646}"/>
              </a:ext>
            </a:extLst>
          </p:cNvPr>
          <p:cNvSpPr>
            <a:spLocks noGrp="1"/>
          </p:cNvSpPr>
          <p:nvPr>
            <p:ph type="title"/>
          </p:nvPr>
        </p:nvSpPr>
        <p:spPr>
          <a:xfrm>
            <a:off x="1261119" y="332693"/>
            <a:ext cx="7200900" cy="620536"/>
          </a:xfrm>
        </p:spPr>
        <p:txBody>
          <a:bodyPr/>
          <a:lstStyle/>
          <a:p>
            <a:r>
              <a:rPr lang="en-US" b="1" dirty="0">
                <a:solidFill>
                  <a:schemeClr val="bg1"/>
                </a:solidFill>
              </a:rPr>
              <a:t>REQUIREMENTS MODELING</a:t>
            </a:r>
          </a:p>
        </p:txBody>
      </p:sp>
      <p:sp>
        <p:nvSpPr>
          <p:cNvPr id="3" name="Content Placeholder 2">
            <a:extLst>
              <a:ext uri="{FF2B5EF4-FFF2-40B4-BE49-F238E27FC236}">
                <a16:creationId xmlns:a16="http://schemas.microsoft.com/office/drawing/2014/main" id="{AC4E41FA-0158-4BDE-A752-1BF6B539D0FC}"/>
              </a:ext>
            </a:extLst>
          </p:cNvPr>
          <p:cNvSpPr>
            <a:spLocks noGrp="1"/>
          </p:cNvSpPr>
          <p:nvPr>
            <p:ph sz="quarter" idx="14"/>
          </p:nvPr>
        </p:nvSpPr>
        <p:spPr>
          <a:xfrm>
            <a:off x="110480" y="1434904"/>
            <a:ext cx="8692698" cy="5286571"/>
          </a:xfrm>
        </p:spPr>
        <p:txBody>
          <a:bodyPr>
            <a:noAutofit/>
          </a:bodyPr>
          <a:lstStyle/>
          <a:p>
            <a:pPr algn="just">
              <a:lnSpc>
                <a:spcPct val="114000"/>
              </a:lnSpc>
              <a:buFont typeface="Wingdings" panose="05000000000000000000" pitchFamily="2" charset="2"/>
              <a:buChar char="§"/>
            </a:pPr>
            <a:r>
              <a:rPr lang="en-GB" sz="2400" dirty="0"/>
              <a:t>System requirements fall into five general categories:</a:t>
            </a:r>
            <a:endParaRPr lang="en-US" sz="2400" dirty="0"/>
          </a:p>
          <a:p>
            <a:pPr lvl="1" algn="just">
              <a:lnSpc>
                <a:spcPct val="114000"/>
              </a:lnSpc>
            </a:pPr>
            <a:r>
              <a:rPr lang="en-ZA" sz="2400" b="1" dirty="0"/>
              <a:t>Output </a:t>
            </a:r>
            <a:r>
              <a:rPr lang="en-ZA" sz="2400" dirty="0"/>
              <a:t>refers to electronic or printed information produced by the system.</a:t>
            </a:r>
          </a:p>
          <a:p>
            <a:pPr lvl="1" algn="just">
              <a:lnSpc>
                <a:spcPct val="114000"/>
              </a:lnSpc>
            </a:pPr>
            <a:r>
              <a:rPr lang="en-ZA" sz="2400" b="1" dirty="0"/>
              <a:t>Input</a:t>
            </a:r>
            <a:r>
              <a:rPr lang="en-ZA" sz="2400" dirty="0"/>
              <a:t> refers to necessary data that enters the system, either manually or in </a:t>
            </a:r>
            <a:r>
              <a:rPr lang="en-US" sz="2400" dirty="0"/>
              <a:t>an automated manner.</a:t>
            </a:r>
          </a:p>
          <a:p>
            <a:pPr lvl="1" algn="just">
              <a:lnSpc>
                <a:spcPct val="114000"/>
              </a:lnSpc>
            </a:pPr>
            <a:r>
              <a:rPr lang="en-ZA" sz="2400" b="1" dirty="0"/>
              <a:t> Process </a:t>
            </a:r>
            <a:r>
              <a:rPr lang="en-ZA" sz="2400" dirty="0"/>
              <a:t>refers to the logical rules that are applied to transform the data into </a:t>
            </a:r>
            <a:r>
              <a:rPr lang="en-US" sz="2400" dirty="0"/>
              <a:t>meaningful information.</a:t>
            </a:r>
          </a:p>
          <a:p>
            <a:pPr lvl="1" algn="just">
              <a:lnSpc>
                <a:spcPct val="114000"/>
              </a:lnSpc>
            </a:pPr>
            <a:r>
              <a:rPr lang="en-ZA" sz="2400" dirty="0"/>
              <a:t> </a:t>
            </a:r>
            <a:r>
              <a:rPr lang="en-ZA" sz="2400" b="1" dirty="0"/>
              <a:t>Performance</a:t>
            </a:r>
            <a:r>
              <a:rPr lang="en-ZA" sz="2400" dirty="0"/>
              <a:t> refers to system characteristics, such as speed, volume, capacity, </a:t>
            </a:r>
            <a:r>
              <a:rPr lang="en-US" sz="2400" dirty="0"/>
              <a:t>availability, and reliability.</a:t>
            </a:r>
          </a:p>
          <a:p>
            <a:pPr lvl="1" algn="just">
              <a:lnSpc>
                <a:spcPct val="114000"/>
              </a:lnSpc>
            </a:pPr>
            <a:r>
              <a:rPr lang="en-ZA" sz="2400" b="1" dirty="0"/>
              <a:t>Control</a:t>
            </a:r>
            <a:r>
              <a:rPr lang="en-ZA" sz="2400" dirty="0"/>
              <a:t> refers to hardware, software, and procedural controls that safeguard and protect the system and its data from </a:t>
            </a:r>
            <a:r>
              <a:rPr lang="en-US" sz="2400" dirty="0"/>
              <a:t>internal or external threats.</a:t>
            </a:r>
          </a:p>
        </p:txBody>
      </p:sp>
      <p:sp>
        <p:nvSpPr>
          <p:cNvPr id="7" name="Slide Number Placeholder 6">
            <a:extLst>
              <a:ext uri="{FF2B5EF4-FFF2-40B4-BE49-F238E27FC236}">
                <a16:creationId xmlns:a16="http://schemas.microsoft.com/office/drawing/2014/main" id="{EFB5C9DC-1EC5-0E49-839D-4B4DFC690CA3}"/>
              </a:ext>
            </a:extLst>
          </p:cNvPr>
          <p:cNvSpPr>
            <a:spLocks noGrp="1"/>
          </p:cNvSpPr>
          <p:nvPr>
            <p:ph type="sldNum" sz="quarter" idx="12"/>
          </p:nvPr>
        </p:nvSpPr>
        <p:spPr/>
        <p:txBody>
          <a:bodyPr/>
          <a:lstStyle/>
          <a:p>
            <a:fld id="{D06C706D-0964-7842-B7B8-C5D733700528}" type="slidenum">
              <a:rPr lang="en-US" smtClean="0">
                <a:solidFill>
                  <a:srgbClr val="231F20"/>
                </a:solidFill>
              </a:rPr>
              <a:pPr/>
              <a:t>6</a:t>
            </a:fld>
            <a:endParaRPr lang="en-US" dirty="0">
              <a:solidFill>
                <a:srgbClr val="231F20"/>
              </a:solidFill>
            </a:endParaRPr>
          </a:p>
        </p:txBody>
      </p:sp>
    </p:spTree>
    <p:extLst>
      <p:ext uri="{BB962C8B-B14F-4D97-AF65-F5344CB8AC3E}">
        <p14:creationId xmlns:p14="http://schemas.microsoft.com/office/powerpoint/2010/main" val="117052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16-DED0-4C6C-98EA-2BA3B19D9FE2}"/>
              </a:ext>
            </a:extLst>
          </p:cNvPr>
          <p:cNvSpPr>
            <a:spLocks noGrp="1"/>
          </p:cNvSpPr>
          <p:nvPr>
            <p:ph type="title"/>
          </p:nvPr>
        </p:nvSpPr>
        <p:spPr>
          <a:xfrm>
            <a:off x="1518139" y="417548"/>
            <a:ext cx="7200900" cy="747243"/>
          </a:xfrm>
        </p:spPr>
        <p:txBody>
          <a:bodyPr/>
          <a:lstStyle/>
          <a:p>
            <a:r>
              <a:rPr lang="en-US" b="1" dirty="0">
                <a:solidFill>
                  <a:schemeClr val="bg1"/>
                </a:solidFill>
              </a:rPr>
              <a:t>Additional considerations </a:t>
            </a:r>
          </a:p>
        </p:txBody>
      </p:sp>
      <p:sp>
        <p:nvSpPr>
          <p:cNvPr id="3" name="Content Placeholder 2">
            <a:extLst>
              <a:ext uri="{FF2B5EF4-FFF2-40B4-BE49-F238E27FC236}">
                <a16:creationId xmlns:a16="http://schemas.microsoft.com/office/drawing/2014/main" id="{400FBDE1-C796-4740-96BA-5BE540F1A630}"/>
              </a:ext>
            </a:extLst>
          </p:cNvPr>
          <p:cNvSpPr>
            <a:spLocks noGrp="1"/>
          </p:cNvSpPr>
          <p:nvPr>
            <p:ph idx="1"/>
          </p:nvPr>
        </p:nvSpPr>
        <p:spPr>
          <a:xfrm>
            <a:off x="533400" y="1735497"/>
            <a:ext cx="8076028" cy="4594963"/>
          </a:xfrm>
        </p:spPr>
        <p:txBody>
          <a:bodyPr>
            <a:noAutofit/>
          </a:bodyPr>
          <a:lstStyle/>
          <a:p>
            <a:pPr lvl="1">
              <a:buFont typeface="Arial" panose="020B0604020202020204" pitchFamily="34" charset="0"/>
              <a:buChar char="•"/>
            </a:pPr>
            <a:r>
              <a:rPr lang="en-US" dirty="0"/>
              <a:t>Scalability: ability to handle increased business volume and transactions </a:t>
            </a:r>
          </a:p>
          <a:p>
            <a:pPr lvl="1">
              <a:buFont typeface="Arial" panose="020B0604020202020204" pitchFamily="34" charset="0"/>
              <a:buChar char="•"/>
            </a:pPr>
            <a:r>
              <a:rPr lang="en-US" dirty="0"/>
              <a:t>Security: make systems harder to infiltrate</a:t>
            </a:r>
          </a:p>
          <a:p>
            <a:pPr lvl="1">
              <a:buFont typeface="Arial" panose="020B0604020202020204" pitchFamily="34" charset="0"/>
              <a:buChar char="•"/>
            </a:pPr>
            <a:r>
              <a:rPr lang="en-US" dirty="0"/>
              <a:t>Total cost of ownership: direct and indirect costs </a:t>
            </a:r>
          </a:p>
          <a:p>
            <a:pPr lvl="1"/>
            <a:endParaRPr lang="en-US" dirty="0"/>
          </a:p>
        </p:txBody>
      </p:sp>
    </p:spTree>
    <p:extLst>
      <p:ext uri="{BB962C8B-B14F-4D97-AF65-F5344CB8AC3E}">
        <p14:creationId xmlns:p14="http://schemas.microsoft.com/office/powerpoint/2010/main" val="13311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E716-DED0-4C6C-98EA-2BA3B19D9FE2}"/>
              </a:ext>
            </a:extLst>
          </p:cNvPr>
          <p:cNvSpPr>
            <a:spLocks noGrp="1"/>
          </p:cNvSpPr>
          <p:nvPr>
            <p:ph type="title"/>
          </p:nvPr>
        </p:nvSpPr>
        <p:spPr>
          <a:xfrm>
            <a:off x="1689882" y="471688"/>
            <a:ext cx="7200900" cy="885423"/>
          </a:xfrm>
        </p:spPr>
        <p:txBody>
          <a:bodyPr/>
          <a:lstStyle/>
          <a:p>
            <a:r>
              <a:rPr lang="en-US" b="1" dirty="0">
                <a:solidFill>
                  <a:schemeClr val="bg1"/>
                </a:solidFill>
              </a:rPr>
              <a:t>System Requirements </a:t>
            </a:r>
          </a:p>
        </p:txBody>
      </p:sp>
      <p:sp>
        <p:nvSpPr>
          <p:cNvPr id="3" name="Content Placeholder 2">
            <a:extLst>
              <a:ext uri="{FF2B5EF4-FFF2-40B4-BE49-F238E27FC236}">
                <a16:creationId xmlns:a16="http://schemas.microsoft.com/office/drawing/2014/main" id="{400FBDE1-C796-4740-96BA-5BE540F1A630}"/>
              </a:ext>
            </a:extLst>
          </p:cNvPr>
          <p:cNvSpPr>
            <a:spLocks noGrp="1"/>
          </p:cNvSpPr>
          <p:nvPr>
            <p:ph idx="1"/>
          </p:nvPr>
        </p:nvSpPr>
        <p:spPr>
          <a:xfrm>
            <a:off x="533400" y="1811215"/>
            <a:ext cx="8357382" cy="4800600"/>
          </a:xfrm>
        </p:spPr>
        <p:txBody>
          <a:bodyPr>
            <a:noAutofit/>
          </a:bodyPr>
          <a:lstStyle/>
          <a:p>
            <a:r>
              <a:rPr lang="en-US" dirty="0"/>
              <a:t>Feature that must be included in an information system to satisfy business requirements</a:t>
            </a:r>
          </a:p>
          <a:p>
            <a:r>
              <a:rPr lang="en-US" dirty="0"/>
              <a:t>Requirements engineering activities</a:t>
            </a:r>
          </a:p>
          <a:p>
            <a:pPr lvl="1"/>
            <a:r>
              <a:rPr lang="en-US" dirty="0"/>
              <a:t>Gathering requirements</a:t>
            </a:r>
          </a:p>
          <a:p>
            <a:pPr lvl="1"/>
            <a:r>
              <a:rPr lang="en-US" dirty="0"/>
              <a:t>Representing requirements</a:t>
            </a:r>
          </a:p>
          <a:p>
            <a:pPr lvl="1"/>
            <a:r>
              <a:rPr lang="en-US" dirty="0"/>
              <a:t>Validating and verifying requirements</a:t>
            </a:r>
          </a:p>
        </p:txBody>
      </p:sp>
    </p:spTree>
    <p:extLst>
      <p:ext uri="{BB962C8B-B14F-4D97-AF65-F5344CB8AC3E}">
        <p14:creationId xmlns:p14="http://schemas.microsoft.com/office/powerpoint/2010/main" val="168804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B030-E732-45FF-9FF6-AE1B2B4C8552}"/>
              </a:ext>
            </a:extLst>
          </p:cNvPr>
          <p:cNvSpPr>
            <a:spLocks noGrp="1"/>
          </p:cNvSpPr>
          <p:nvPr>
            <p:ph type="title"/>
          </p:nvPr>
        </p:nvSpPr>
        <p:spPr>
          <a:xfrm>
            <a:off x="1692812" y="495300"/>
            <a:ext cx="7200900" cy="685800"/>
          </a:xfrm>
        </p:spPr>
        <p:txBody>
          <a:bodyPr/>
          <a:lstStyle/>
          <a:p>
            <a:r>
              <a:rPr lang="en-US" b="1" dirty="0">
                <a:solidFill>
                  <a:schemeClr val="bg1"/>
                </a:solidFill>
              </a:rPr>
              <a:t>Gathering Requirements </a:t>
            </a:r>
          </a:p>
        </p:txBody>
      </p:sp>
      <p:sp>
        <p:nvSpPr>
          <p:cNvPr id="3" name="Content Placeholder 2">
            <a:extLst>
              <a:ext uri="{FF2B5EF4-FFF2-40B4-BE49-F238E27FC236}">
                <a16:creationId xmlns:a16="http://schemas.microsoft.com/office/drawing/2014/main" id="{3663D52E-D4F0-42FE-84F1-239783701BB9}"/>
              </a:ext>
            </a:extLst>
          </p:cNvPr>
          <p:cNvSpPr>
            <a:spLocks noGrp="1"/>
          </p:cNvSpPr>
          <p:nvPr>
            <p:ph idx="1"/>
          </p:nvPr>
        </p:nvSpPr>
        <p:spPr>
          <a:xfrm>
            <a:off x="235634" y="1488831"/>
            <a:ext cx="8458200" cy="5638800"/>
          </a:xfrm>
        </p:spPr>
        <p:txBody>
          <a:bodyPr>
            <a:normAutofit/>
          </a:bodyPr>
          <a:lstStyle/>
          <a:p>
            <a:r>
              <a:rPr lang="en-US" dirty="0"/>
              <a:t>First step in requirements engineering process</a:t>
            </a:r>
          </a:p>
          <a:p>
            <a:pPr lvl="1"/>
            <a:r>
              <a:rPr lang="en-US" dirty="0"/>
              <a:t>Requirements elicitation or fact-finding </a:t>
            </a:r>
          </a:p>
          <a:p>
            <a:pPr lvl="1"/>
            <a:r>
              <a:rPr lang="en-ZA" dirty="0"/>
              <a:t>Fact-finding involves answers to five familiar questions: who, what, where, when, and how</a:t>
            </a:r>
          </a:p>
          <a:p>
            <a:pPr lvl="1"/>
            <a:r>
              <a:rPr lang="en-ZA" dirty="0"/>
              <a:t>For each of those questions, one also must ask another very important question: why. Some examples of these questions are:</a:t>
            </a:r>
          </a:p>
          <a:p>
            <a:pPr marL="530352" lvl="1" indent="0">
              <a:buNone/>
            </a:pPr>
            <a:r>
              <a:rPr lang="en-ZA" dirty="0"/>
              <a:t> </a:t>
            </a:r>
            <a:endParaRPr lang="en-US" dirty="0"/>
          </a:p>
        </p:txBody>
      </p:sp>
    </p:spTree>
    <p:extLst>
      <p:ext uri="{BB962C8B-B14F-4D97-AF65-F5344CB8AC3E}">
        <p14:creationId xmlns:p14="http://schemas.microsoft.com/office/powerpoint/2010/main" val="80103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1022</TotalTime>
  <Words>2596</Words>
  <Application>Microsoft Office PowerPoint</Application>
  <PresentationFormat>On-screen Show (4:3)</PresentationFormat>
  <Paragraphs>358</Paragraphs>
  <Slides>48</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Baskerville Old Face</vt:lpstr>
      <vt:lpstr>Calibri</vt:lpstr>
      <vt:lpstr>Franklin Gothic Book</vt:lpstr>
      <vt:lpstr>Wingdings</vt:lpstr>
      <vt:lpstr>Office Theme</vt:lpstr>
      <vt:lpstr>PowerPoint Presentation</vt:lpstr>
      <vt:lpstr>Learning Objectives  </vt:lpstr>
      <vt:lpstr>Overview of the Analysis Phase</vt:lpstr>
      <vt:lpstr>What is a Requirement?</vt:lpstr>
      <vt:lpstr>REQUIREMENTS MODELING</vt:lpstr>
      <vt:lpstr>REQUIREMENTS MODELING</vt:lpstr>
      <vt:lpstr>Additional considerations </vt:lpstr>
      <vt:lpstr>System Requirements </vt:lpstr>
      <vt:lpstr>Gathering Requirements </vt:lpstr>
      <vt:lpstr>Gathering Requirements </vt:lpstr>
      <vt:lpstr>Types of Requirements</vt:lpstr>
      <vt:lpstr>More on Functional Requirements</vt:lpstr>
      <vt:lpstr>Non-functional Requirements</vt:lpstr>
      <vt:lpstr>More on Nonfunctional Requirements (1 of 2)</vt:lpstr>
      <vt:lpstr>More on Nonfunctional Requirements (2 of 2)</vt:lpstr>
      <vt:lpstr>Representing Requirements (1 of 5)</vt:lpstr>
      <vt:lpstr>Representing Requirements (2 of 5)</vt:lpstr>
      <vt:lpstr>Representing Requirements (3 of 5)</vt:lpstr>
      <vt:lpstr>Representing Requirements (4 of 5) </vt:lpstr>
      <vt:lpstr>Validating And Verifying Requirements </vt:lpstr>
      <vt:lpstr>Requirements Sign off</vt:lpstr>
      <vt:lpstr>PowerPoint Presentation</vt:lpstr>
      <vt:lpstr>Gathering Requirements Through Interviews (1 of 6)</vt:lpstr>
      <vt:lpstr>Gathering Requirements Through Interviews (2 of 6)</vt:lpstr>
      <vt:lpstr>Gathering Requirements Through Interviews (3 of 6) </vt:lpstr>
      <vt:lpstr>Gathering Requirements Through Interviews (4 of 6)</vt:lpstr>
      <vt:lpstr>Gathering Requirements Through Interviews (5 of 6)</vt:lpstr>
      <vt:lpstr>Gathering Requirements Through Interviews (6 of 6)</vt:lpstr>
      <vt:lpstr>Observation</vt:lpstr>
      <vt:lpstr>Document Analysis (1 of 2)</vt:lpstr>
      <vt:lpstr>Document Analysis (2 of 2)</vt:lpstr>
      <vt:lpstr>Questionnaires and surveys</vt:lpstr>
      <vt:lpstr>Interviews versus questionnaires</vt:lpstr>
      <vt:lpstr>Brainstorming</vt:lpstr>
      <vt:lpstr>Sampling</vt:lpstr>
      <vt:lpstr>Research</vt:lpstr>
      <vt:lpstr>Team-Based Techniques (1 of 7)</vt:lpstr>
      <vt:lpstr>Team-Based Techniques (2 of 7)</vt:lpstr>
      <vt:lpstr>Team-Based Techniques (3 of 7) </vt:lpstr>
      <vt:lpstr>Team-Based Techniques (4 of 7)</vt:lpstr>
      <vt:lpstr>Team-Based Techniques (5 of 7)</vt:lpstr>
      <vt:lpstr>Team-Based Techniques (6 of 7)</vt:lpstr>
      <vt:lpstr>Team-Based Techniques (7 of 7)</vt:lpstr>
      <vt:lpstr>Gathering Requirements In Agile Projects </vt:lpstr>
      <vt:lpstr>Team-Based Techniques (8 of 8)</vt:lpstr>
      <vt:lpstr>Summary (1 of 2)</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Onkagetse Mogae</dc:creator>
  <cp:lastModifiedBy>Monkgogi Mudongo</cp:lastModifiedBy>
  <cp:revision>35</cp:revision>
  <dcterms:created xsi:type="dcterms:W3CDTF">2014-08-15T08:01:05Z</dcterms:created>
  <dcterms:modified xsi:type="dcterms:W3CDTF">2022-09-15T19:30:02Z</dcterms:modified>
</cp:coreProperties>
</file>