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453" r:id="rId3"/>
    <p:sldId id="257" r:id="rId4"/>
    <p:sldId id="258" r:id="rId5"/>
    <p:sldId id="443" r:id="rId6"/>
    <p:sldId id="318" r:id="rId7"/>
    <p:sldId id="457" r:id="rId8"/>
    <p:sldId id="459" r:id="rId9"/>
    <p:sldId id="490" r:id="rId10"/>
    <p:sldId id="491" r:id="rId11"/>
    <p:sldId id="274" r:id="rId12"/>
    <p:sldId id="261" r:id="rId13"/>
    <p:sldId id="262" r:id="rId14"/>
    <p:sldId id="492" r:id="rId15"/>
    <p:sldId id="263" r:id="rId16"/>
    <p:sldId id="461" r:id="rId17"/>
    <p:sldId id="462" r:id="rId18"/>
    <p:sldId id="463" r:id="rId19"/>
    <p:sldId id="421" r:id="rId20"/>
    <p:sldId id="482" r:id="rId21"/>
    <p:sldId id="483" r:id="rId22"/>
    <p:sldId id="422" r:id="rId23"/>
    <p:sldId id="484" r:id="rId24"/>
    <p:sldId id="485" r:id="rId25"/>
    <p:sldId id="423" r:id="rId26"/>
    <p:sldId id="445" r:id="rId27"/>
    <p:sldId id="4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snapToGrid="0" snapToObjects="1">
      <p:cViewPr varScale="1">
        <p:scale>
          <a:sx n="68" d="100"/>
          <a:sy n="68" d="100"/>
        </p:scale>
        <p:origin x="1488"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C1E4-3E26-764B-8D47-3371CC34BD1E}" type="datetime1">
              <a:rPr lang="en-GB" smtClean="0"/>
              <a:pPr/>
              <a:t>12/09/2022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19DB6-1704-6E40-971B-4330ECC7BE35}" type="slidenum">
              <a:rPr lang="en-US" smtClean="0"/>
              <a:pPr/>
              <a:t>‹#›</a:t>
            </a:fld>
            <a:endParaRPr lang="en-US"/>
          </a:p>
        </p:txBody>
      </p:sp>
    </p:spTree>
    <p:extLst>
      <p:ext uri="{BB962C8B-B14F-4D97-AF65-F5344CB8AC3E}">
        <p14:creationId xmlns:p14="http://schemas.microsoft.com/office/powerpoint/2010/main" val="3834078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15825-841A-D54A-BCCA-E3FD48E707F2}" type="datetime1">
              <a:rPr lang="en-GB" smtClean="0"/>
              <a:pPr/>
              <a:t>12/09/2022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83329-B659-BC45-A198-2D5B21D9F046}" type="slidenum">
              <a:rPr lang="en-US" smtClean="0"/>
              <a:pPr/>
              <a:t>‹#›</a:t>
            </a:fld>
            <a:endParaRPr lang="en-US"/>
          </a:p>
        </p:txBody>
      </p:sp>
    </p:spTree>
    <p:extLst>
      <p:ext uri="{BB962C8B-B14F-4D97-AF65-F5344CB8AC3E}">
        <p14:creationId xmlns:p14="http://schemas.microsoft.com/office/powerpoint/2010/main" val="3154964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83329-B659-BC45-A198-2D5B21D9F046}" type="slidenum">
              <a:rPr lang="en-US" smtClean="0"/>
              <a:pPr/>
              <a:t>1</a:t>
            </a:fld>
            <a:endParaRPr lang="en-US"/>
          </a:p>
        </p:txBody>
      </p:sp>
    </p:spTree>
    <p:extLst>
      <p:ext uri="{BB962C8B-B14F-4D97-AF65-F5344CB8AC3E}">
        <p14:creationId xmlns:p14="http://schemas.microsoft.com/office/powerpoint/2010/main" val="87433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Data flow diagrams can and should be drawn systematically.</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To begin a data flow diagram, collapse the organization’s system narrative into a list with four categories of external entity, data flow, process, and data store. This list helps determine the boundaries of the system. Next begin drawing the context diagram.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261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Basically the context diagram consists of:</a:t>
            </a:r>
          </a:p>
          <a:p>
            <a:pPr marL="628650" lvl="1" indent="-171450">
              <a:buFontTx/>
              <a:buChar char="•"/>
            </a:pPr>
            <a:r>
              <a:rPr lang="en-US" altLang="en-US">
                <a:solidFill>
                  <a:srgbClr val="000000"/>
                </a:solidFill>
                <a:latin typeface="Arial" panose="020B0604020202020204" pitchFamily="34" charset="0"/>
              </a:rPr>
              <a:t>one process—depicting the entire system</a:t>
            </a:r>
          </a:p>
          <a:p>
            <a:pPr marL="628650" lvl="1" indent="-171450">
              <a:buFontTx/>
              <a:buChar char="•"/>
            </a:pPr>
            <a:r>
              <a:rPr lang="en-US" altLang="en-US">
                <a:solidFill>
                  <a:srgbClr val="000000"/>
                </a:solidFill>
                <a:latin typeface="Arial" panose="020B0604020202020204" pitchFamily="34" charset="0"/>
              </a:rPr>
              <a:t>external entities</a:t>
            </a:r>
          </a:p>
          <a:p>
            <a:pPr marL="628650" lvl="1" indent="-171450">
              <a:buFontTx/>
              <a:buChar char="•"/>
            </a:pPr>
            <a:r>
              <a:rPr lang="en-US" altLang="en-US">
                <a:solidFill>
                  <a:srgbClr val="000000"/>
                </a:solidFill>
                <a:latin typeface="Arial" panose="020B0604020202020204" pitchFamily="34" charset="0"/>
              </a:rPr>
              <a:t>data flows from the external entities to the process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The diagram does not contain any data stores.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654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429449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Including more than nine processes will result in a cluttered diagram that is difficult to understand.</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Each process is numbered with an integer, starting form the upper left-hand corner and working toward the lower right-hand corner.</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Because a data flow diagram is two-dimensional, you can start at any point and work forward or backward through the diagram.</a:t>
            </a:r>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latin typeface="Arial"/>
                <a:ea typeface="Arial"/>
                <a:cs typeface="Arial"/>
                <a:sym typeface="Arial"/>
              </a:rPr>
              <a:pPr>
                <a:buSzPct val="25000"/>
              </a:pPr>
              <a:t>20</a:t>
            </a:fld>
            <a:endParaRPr lang="en-US">
              <a:solidFill>
                <a:prstClr val="black"/>
              </a:solidFill>
              <a:latin typeface="Arial"/>
              <a:ea typeface="Arial"/>
              <a:cs typeface="Arial"/>
              <a:sym typeface="Arial"/>
            </a:endParaRPr>
          </a:p>
        </p:txBody>
      </p:sp>
    </p:spTree>
    <p:extLst>
      <p:ext uri="{BB962C8B-B14F-4D97-AF65-F5344CB8AC3E}">
        <p14:creationId xmlns:p14="http://schemas.microsoft.com/office/powerpoint/2010/main" val="196971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536214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process on Diagram 0 that is exploded is called the parent process, and the diagram that results is called the child diagram.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On Diagram 3, the processes would be numbered 3.1, 3.2, 3.3, and so on. This allows the analyst to trace a series of processes through many levels of explosion.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029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solidFill>
                  <a:srgbClr val="000000"/>
                </a:solidFill>
                <a:latin typeface="Arial" panose="020B0604020202020204" pitchFamily="34" charset="0"/>
              </a:rPr>
              <a:t>In addition,  the lower-level diagram may contain data stores not shown on the parent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366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4241668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182179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161091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4156903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An external entity (outside the boundaries of the system) sends data to (source) or receives data from (destination) the system.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Each entity is labeled with a name, generally a noun.</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The same entity may be used more than once on a given data flow diagram.</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599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data flow leaving a process is always labeled differently then the data flow entering the process.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 process must also be given a unique identifying number indicating its level in the diagram.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387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data flow leaving a process is always labeled differently then the data flow entering the process.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 process must also be given a unique identifying number indicating its level in the diagram.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2419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data flow leaving a process is always labeled differently then the data flow entering the process.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 process must also be given a unique identifying number indicating its level in the diagram.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501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460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9912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6092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81282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Information Systems Engineering</a:t>
            </a:r>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4951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8903" y="274638"/>
            <a:ext cx="8229600" cy="114300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1570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758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07934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3257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2598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98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46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49341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3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768320" y="4425950"/>
            <a:ext cx="8023988"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Lecture 5 – System Modeling</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latin typeface="Baskerville Old Face" panose="02020602080505020303" pitchFamily="18" charset="0"/>
              </a:rPr>
              <a:t>CSI342	</a:t>
            </a:r>
            <a:br>
              <a:rPr lang="en-US" sz="3600" dirty="0">
                <a:latin typeface="Baskerville Old Face" panose="02020602080505020303" pitchFamily="18" charset="0"/>
              </a:rPr>
            </a:br>
            <a:r>
              <a:rPr lang="en-US" sz="3600" dirty="0">
                <a:latin typeface="Baskerville Old Face" panose="02020602080505020303" pitchFamily="18" charset="0"/>
              </a:rPr>
              <a:t>Systems Analysis and Design</a:t>
            </a:r>
          </a:p>
        </p:txBody>
      </p:sp>
    </p:spTree>
    <p:extLst>
      <p:ext uri="{BB962C8B-B14F-4D97-AF65-F5344CB8AC3E}">
        <p14:creationId xmlns:p14="http://schemas.microsoft.com/office/powerpoint/2010/main" val="202969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793" y="464234"/>
            <a:ext cx="6305257" cy="609600"/>
          </a:xfrm>
        </p:spPr>
        <p:txBody>
          <a:bodyPr tIns="91425">
            <a:noAutofit/>
          </a:bodyPr>
          <a:lstStyle/>
          <a:p>
            <a:pPr algn="l"/>
            <a:r>
              <a:rPr lang="en-US" altLang="en-US" dirty="0">
                <a:solidFill>
                  <a:schemeClr val="bg1"/>
                </a:solidFill>
                <a:latin typeface="+mj-lt"/>
                <a:cs typeface="Times New Roman" panose="02020603050405020304" pitchFamily="18" charset="0"/>
                <a:sym typeface="Arial"/>
              </a:rPr>
              <a:t>Data Store</a:t>
            </a:r>
            <a:br>
              <a:rPr lang="en-US" altLang="en-US" dirty="0">
                <a:solidFill>
                  <a:schemeClr val="bg1"/>
                </a:solidFill>
                <a:latin typeface="+mj-lt"/>
                <a:cs typeface="Times New Roman" panose="02020603050405020304" pitchFamily="18" charset="0"/>
                <a:sym typeface="Arial"/>
              </a:rPr>
            </a:br>
            <a:br>
              <a:rPr lang="en-US" altLang="en-US" dirty="0">
                <a:solidFill>
                  <a:schemeClr val="bg1"/>
                </a:solidFill>
                <a:latin typeface="Arial (Body)"/>
              </a:rPr>
            </a:br>
            <a:endParaRPr lang="en-US" altLang="en-US" dirty="0">
              <a:solidFill>
                <a:schemeClr val="bg1"/>
              </a:solidFill>
              <a:latin typeface="Times New Roman" panose="02020603050405020304" pitchFamily="18" charset="0"/>
              <a:cs typeface="Times New Roman" panose="02020603050405020304" pitchFamily="18" charset="0"/>
              <a:sym typeface="Arial"/>
            </a:endParaRPr>
          </a:p>
        </p:txBody>
      </p:sp>
      <p:sp>
        <p:nvSpPr>
          <p:cNvPr id="5" name="Slide Number Placeholder 4"/>
          <p:cNvSpPr>
            <a:spLocks noGrp="1"/>
          </p:cNvSpPr>
          <p:nvPr>
            <p:ph type="sldNum" sz="quarter" idx="12"/>
          </p:nvPr>
        </p:nvSpPr>
        <p:spPr/>
        <p:txBody>
          <a:bodyPr/>
          <a:lstStyle/>
          <a:p>
            <a:fld id="{69E57DC2-970A-4B3E-BB1C-7A09969E49DF}" type="slidenum">
              <a:rPr lang="en-US" smtClean="0"/>
              <a:t>10</a:t>
            </a:fld>
            <a:endParaRPr lang="en-US" dirty="0"/>
          </a:p>
        </p:txBody>
      </p:sp>
      <p:sp>
        <p:nvSpPr>
          <p:cNvPr id="7" name="Text Placeholder 2">
            <a:extLst>
              <a:ext uri="{FF2B5EF4-FFF2-40B4-BE49-F238E27FC236}">
                <a16:creationId xmlns:a16="http://schemas.microsoft.com/office/drawing/2014/main" id="{A24B0CC4-97EF-E45B-8627-17414F1878FF}"/>
              </a:ext>
            </a:extLst>
          </p:cNvPr>
          <p:cNvSpPr txBox="1">
            <a:spLocks/>
          </p:cNvSpPr>
          <p:nvPr/>
        </p:nvSpPr>
        <p:spPr>
          <a:xfrm>
            <a:off x="133643" y="1579098"/>
            <a:ext cx="9010357" cy="5142377"/>
          </a:xfrm>
          <a:prstGeom prst="rect">
            <a:avLst/>
          </a:prstGeom>
        </p:spPr>
        <p:txBody>
          <a:bodyPr wrap="square" lIns="91425" tIns="91425" rIns="91425" bIns="91425">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Arial (Body)"/>
              </a:rPr>
              <a:t>A data store must be connected to a process with a data flow</a:t>
            </a:r>
            <a:endParaRPr lang="en-ZA" altLang="en-US" sz="2800" dirty="0">
              <a:latin typeface="Arial (Body)"/>
            </a:endParaRPr>
          </a:p>
          <a:p>
            <a:pPr marL="341503" indent="-284353">
              <a:spcAft>
                <a:spcPct val="0"/>
              </a:spcAft>
              <a:buSzPts val="2400"/>
            </a:pPr>
            <a:r>
              <a:rPr lang="en-ZA" altLang="en-US" sz="2800" dirty="0">
                <a:latin typeface="Arial (Body)"/>
              </a:rPr>
              <a:t>Represents a:</a:t>
            </a:r>
          </a:p>
          <a:p>
            <a:pPr marL="798703" lvl="1" indent="-284353">
              <a:spcAft>
                <a:spcPct val="0"/>
              </a:spcAft>
              <a:buSzPts val="2400"/>
            </a:pPr>
            <a:r>
              <a:rPr lang="en-ZA" altLang="en-US" sz="2600" dirty="0">
                <a:latin typeface="Arial (Body)"/>
              </a:rPr>
              <a:t>Database</a:t>
            </a:r>
          </a:p>
          <a:p>
            <a:pPr marL="798703" lvl="1" indent="-284353">
              <a:spcAft>
                <a:spcPct val="0"/>
              </a:spcAft>
              <a:buSzPts val="2400"/>
            </a:pPr>
            <a:r>
              <a:rPr lang="en-ZA" altLang="en-US" sz="2600" dirty="0">
                <a:latin typeface="Arial (Body)"/>
              </a:rPr>
              <a:t>Computerized file</a:t>
            </a:r>
          </a:p>
          <a:p>
            <a:pPr marL="798703" lvl="1" indent="-284353">
              <a:spcAft>
                <a:spcPct val="0"/>
              </a:spcAft>
              <a:buSzPts val="2400"/>
            </a:pPr>
            <a:r>
              <a:rPr lang="en-ZA" altLang="en-US" sz="2600" dirty="0">
                <a:latin typeface="Arial (Body)"/>
              </a:rPr>
              <a:t>Filing cabinet</a:t>
            </a:r>
          </a:p>
          <a:p>
            <a:pPr marL="255651" indent="-255651">
              <a:spcAft>
                <a:spcPct val="0"/>
              </a:spcAft>
              <a:buSzPts val="2400"/>
            </a:pPr>
            <a:endParaRPr lang="en-US" altLang="en-US" sz="2400" dirty="0">
              <a:latin typeface="Arial (Body)"/>
            </a:endParaRPr>
          </a:p>
        </p:txBody>
      </p:sp>
    </p:spTree>
    <p:extLst>
      <p:ext uri="{BB962C8B-B14F-4D97-AF65-F5344CB8AC3E}">
        <p14:creationId xmlns:p14="http://schemas.microsoft.com/office/powerpoint/2010/main" val="266824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DFD Example 1</a:t>
            </a:r>
            <a:br>
              <a:rPr lang="en-ZA" dirty="0"/>
            </a:br>
            <a:r>
              <a:rPr lang="en-ZA" sz="1300" dirty="0"/>
              <a:t>http://faculty.ccri.edu/kelly/COMP1230/Examples/DFDEx.jpg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1447800"/>
            <a:ext cx="5715000" cy="5410200"/>
          </a:xfrm>
        </p:spPr>
      </p:pic>
    </p:spTree>
    <p:extLst>
      <p:ext uri="{BB962C8B-B14F-4D97-AF65-F5344CB8AC3E}">
        <p14:creationId xmlns:p14="http://schemas.microsoft.com/office/powerpoint/2010/main" val="293709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60337"/>
            <a:ext cx="8229600" cy="1143000"/>
          </a:xfrm>
        </p:spPr>
        <p:txBody>
          <a:bodyPr>
            <a:normAutofit fontScale="90000"/>
          </a:bodyPr>
          <a:lstStyle/>
          <a:p>
            <a:r>
              <a:rPr lang="en-US" dirty="0"/>
              <a:t>Rules Governing Data Flow Diagramming</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US" dirty="0"/>
              <a:t>Process</a:t>
            </a:r>
          </a:p>
          <a:p>
            <a:pPr lvl="1" algn="just">
              <a:buFont typeface="Wingdings" pitchFamily="2" charset="2"/>
              <a:buChar char="§"/>
            </a:pPr>
            <a:r>
              <a:rPr lang="en-US" dirty="0"/>
              <a:t>No process can have only outputs. If an object has only outputs, then it must be a source</a:t>
            </a:r>
          </a:p>
          <a:p>
            <a:pPr lvl="1" algn="just">
              <a:buFont typeface="Wingdings" pitchFamily="2" charset="2"/>
              <a:buChar char="§"/>
            </a:pPr>
            <a:r>
              <a:rPr lang="en-US" dirty="0"/>
              <a:t>No process can have only inputs. If an object has only inputs, then it must be a sink</a:t>
            </a:r>
          </a:p>
          <a:p>
            <a:pPr lvl="1" algn="just">
              <a:buFont typeface="Wingdings" pitchFamily="2" charset="2"/>
              <a:buChar char="§"/>
            </a:pPr>
            <a:r>
              <a:rPr lang="en-US" dirty="0"/>
              <a:t>A process has a verb phrase label</a:t>
            </a:r>
          </a:p>
          <a:p>
            <a:pPr algn="just">
              <a:buFont typeface="Wingdings" pitchFamily="2" charset="2"/>
              <a:buChar char="q"/>
            </a:pPr>
            <a:r>
              <a:rPr lang="en-US" dirty="0"/>
              <a:t>Data Store</a:t>
            </a:r>
          </a:p>
          <a:p>
            <a:pPr lvl="1" algn="just">
              <a:buFont typeface="Wingdings" pitchFamily="2" charset="2"/>
              <a:buChar char="§"/>
            </a:pPr>
            <a:r>
              <a:rPr lang="en-US" dirty="0"/>
              <a:t>Data store can not move directly from one data store to another data store. </a:t>
            </a:r>
            <a:r>
              <a:rPr lang="en-US" b="1" dirty="0"/>
              <a:t>Data must be moved by a process</a:t>
            </a:r>
          </a:p>
          <a:p>
            <a:pPr lvl="1" algn="just">
              <a:buFont typeface="Wingdings" pitchFamily="2" charset="2"/>
              <a:buChar char="§"/>
            </a:pPr>
            <a:r>
              <a:rPr lang="en-US" dirty="0"/>
              <a:t>Data can not move directly from an outside source to a data store. Data must be moved by a process that receives data from the source and places the data into the data store</a:t>
            </a:r>
          </a:p>
          <a:p>
            <a:pPr lvl="1" algn="just">
              <a:buFont typeface="Wingdings" pitchFamily="2" charset="2"/>
              <a:buChar char="§"/>
            </a:pPr>
            <a:r>
              <a:rPr lang="en-US" dirty="0"/>
              <a:t>Data can not move directly to an outside sink from a data store. Data must be moved by a process</a:t>
            </a:r>
          </a:p>
          <a:p>
            <a:pPr lvl="1" algn="just">
              <a:buFont typeface="Wingdings" pitchFamily="2" charset="2"/>
              <a:buChar char="§"/>
            </a:pPr>
            <a:r>
              <a:rPr lang="en-US" dirty="0"/>
              <a:t>Data store has a noun phrase label</a:t>
            </a:r>
          </a:p>
        </p:txBody>
      </p:sp>
    </p:spTree>
    <p:extLst>
      <p:ext uri="{BB962C8B-B14F-4D97-AF65-F5344CB8AC3E}">
        <p14:creationId xmlns:p14="http://schemas.microsoft.com/office/powerpoint/2010/main" val="311580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Governing Data Flow Diagramming</a:t>
            </a:r>
          </a:p>
        </p:txBody>
      </p:sp>
      <p:sp>
        <p:nvSpPr>
          <p:cNvPr id="3" name="Content Placeholder 2"/>
          <p:cNvSpPr>
            <a:spLocks noGrp="1"/>
          </p:cNvSpPr>
          <p:nvPr>
            <p:ph idx="1"/>
          </p:nvPr>
        </p:nvSpPr>
        <p:spPr/>
        <p:txBody>
          <a:bodyPr/>
          <a:lstStyle/>
          <a:p>
            <a:pPr>
              <a:buFont typeface="Wingdings" pitchFamily="2" charset="2"/>
              <a:buChar char="q"/>
            </a:pPr>
            <a:r>
              <a:rPr lang="en-US" dirty="0"/>
              <a:t>Source/Sink</a:t>
            </a:r>
          </a:p>
          <a:p>
            <a:pPr lvl="1" algn="just">
              <a:buFont typeface="Wingdings" pitchFamily="2" charset="2"/>
              <a:buChar char="§"/>
            </a:pPr>
            <a:r>
              <a:rPr lang="en-US" dirty="0"/>
              <a:t>Data can not move directly from a source to a sink. It must be moved by a process if the data are of any concern to our system. Otherwise, data flow data flow is not shown on the DFD</a:t>
            </a:r>
          </a:p>
          <a:p>
            <a:pPr lvl="1" algn="just">
              <a:buFont typeface="Wingdings" pitchFamily="2" charset="2"/>
              <a:buChar char="§"/>
            </a:pPr>
            <a:r>
              <a:rPr lang="en-US" dirty="0"/>
              <a:t>A source / Sink has a noun phrase label</a:t>
            </a:r>
          </a:p>
        </p:txBody>
      </p:sp>
    </p:spTree>
    <p:extLst>
      <p:ext uri="{BB962C8B-B14F-4D97-AF65-F5344CB8AC3E}">
        <p14:creationId xmlns:p14="http://schemas.microsoft.com/office/powerpoint/2010/main" val="5323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3" y="148029"/>
            <a:ext cx="7357402" cy="878913"/>
          </a:xfrm>
        </p:spPr>
        <p:txBody>
          <a:bodyPr>
            <a:normAutofit fontScale="90000"/>
          </a:bodyPr>
          <a:lstStyle/>
          <a:p>
            <a:r>
              <a:rPr lang="en-US" dirty="0"/>
              <a:t>Rules Governing Data Flow Diagramming</a:t>
            </a:r>
          </a:p>
        </p:txBody>
      </p:sp>
      <p:sp>
        <p:nvSpPr>
          <p:cNvPr id="3" name="Content Placeholder 2"/>
          <p:cNvSpPr>
            <a:spLocks noGrp="1"/>
          </p:cNvSpPr>
          <p:nvPr>
            <p:ph idx="1"/>
          </p:nvPr>
        </p:nvSpPr>
        <p:spPr>
          <a:xfrm>
            <a:off x="1" y="1414121"/>
            <a:ext cx="8932984" cy="5546188"/>
          </a:xfrm>
        </p:spPr>
        <p:txBody>
          <a:bodyPr/>
          <a:lstStyle/>
          <a:p>
            <a:pPr algn="just">
              <a:buFont typeface="Wingdings" pitchFamily="2" charset="2"/>
              <a:buChar char="q"/>
            </a:pPr>
            <a:r>
              <a:rPr lang="en-US" dirty="0"/>
              <a:t>Data Flow</a:t>
            </a:r>
          </a:p>
          <a:p>
            <a:pPr lvl="1" algn="just">
              <a:buFont typeface="Wingdings" pitchFamily="2" charset="2"/>
              <a:buChar char="§"/>
            </a:pPr>
            <a:r>
              <a:rPr lang="en-US" dirty="0"/>
              <a:t>A Data flow has only one direction of flow between symbols. It may flow in  both directions between a process and a data store to show a read before an update. The later is usually indicated, however, by two separate arrows because these happen at different times</a:t>
            </a:r>
          </a:p>
          <a:p>
            <a:pPr lvl="1" algn="just">
              <a:buFont typeface="Wingdings" pitchFamily="2" charset="2"/>
              <a:buChar char="§"/>
            </a:pPr>
            <a:r>
              <a:rPr lang="en-US" dirty="0"/>
              <a:t>A fork in a data flow means that exactly the same data goes from a common location to two or more different processes, data stores, or sources/sinks (indicating different copies of the same data going to different locations)</a:t>
            </a:r>
          </a:p>
          <a:p>
            <a:pPr>
              <a:buFont typeface="Wingdings" pitchFamily="2" charset="2"/>
              <a:buChar char="q"/>
            </a:pPr>
            <a:endParaRPr lang="en-US" dirty="0"/>
          </a:p>
        </p:txBody>
      </p:sp>
    </p:spTree>
    <p:extLst>
      <p:ext uri="{BB962C8B-B14F-4D97-AF65-F5344CB8AC3E}">
        <p14:creationId xmlns:p14="http://schemas.microsoft.com/office/powerpoint/2010/main" val="328085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40995"/>
            <a:ext cx="8229600" cy="1143000"/>
          </a:xfrm>
        </p:spPr>
        <p:txBody>
          <a:bodyPr>
            <a:normAutofit fontScale="90000"/>
          </a:bodyPr>
          <a:lstStyle/>
          <a:p>
            <a:r>
              <a:rPr lang="en-US" dirty="0"/>
              <a:t>Rules Governing Data Flow Diagramming</a:t>
            </a:r>
          </a:p>
        </p:txBody>
      </p:sp>
      <p:sp>
        <p:nvSpPr>
          <p:cNvPr id="3" name="Content Placeholder 2"/>
          <p:cNvSpPr>
            <a:spLocks noGrp="1"/>
          </p:cNvSpPr>
          <p:nvPr>
            <p:ph idx="1"/>
          </p:nvPr>
        </p:nvSpPr>
        <p:spPr>
          <a:xfrm>
            <a:off x="66821" y="1600200"/>
            <a:ext cx="8795825" cy="5138225"/>
          </a:xfrm>
        </p:spPr>
        <p:txBody>
          <a:bodyPr/>
          <a:lstStyle/>
          <a:p>
            <a:pPr>
              <a:buFont typeface="Wingdings" pitchFamily="2" charset="2"/>
              <a:buChar char="q"/>
            </a:pPr>
            <a:r>
              <a:rPr lang="en-US" sz="2400" dirty="0"/>
              <a:t>Data Flow</a:t>
            </a:r>
          </a:p>
          <a:p>
            <a:pPr lvl="1" algn="just">
              <a:buFont typeface="Wingdings" pitchFamily="2" charset="2"/>
              <a:buChar char="§"/>
            </a:pPr>
            <a:r>
              <a:rPr lang="en-US" sz="2400" dirty="0"/>
              <a:t>A join in data flow means that exactly the same data came from any of two or more different processes, data stores, or sources /sinks to a common location</a:t>
            </a:r>
          </a:p>
          <a:p>
            <a:pPr lvl="1" algn="just">
              <a:buFont typeface="Wingdings" pitchFamily="2" charset="2"/>
              <a:buChar char="§"/>
            </a:pPr>
            <a:r>
              <a:rPr lang="en-US" sz="2400" dirty="0"/>
              <a:t>A data flow cannot go directly back to the same process it leaves. There must be at least one other process that handles the  data flow, produces some other data flow, and returns the original data flow to the beginning process</a:t>
            </a:r>
          </a:p>
          <a:p>
            <a:pPr lvl="1" algn="just">
              <a:buFont typeface="Wingdings" pitchFamily="2" charset="2"/>
              <a:buChar char="§"/>
            </a:pPr>
            <a:r>
              <a:rPr lang="en-US" sz="2400" dirty="0"/>
              <a:t>A data flow to a data store means update (delete or change)</a:t>
            </a:r>
          </a:p>
          <a:p>
            <a:pPr lvl="1" algn="just">
              <a:buFont typeface="Wingdings" pitchFamily="2" charset="2"/>
              <a:buChar char="§"/>
            </a:pPr>
            <a:r>
              <a:rPr lang="en-US" sz="2400" dirty="0"/>
              <a:t>A data flow from a data store means retrieve or use</a:t>
            </a:r>
          </a:p>
          <a:p>
            <a:pPr lvl="1" algn="just">
              <a:buFont typeface="Wingdings" pitchFamily="2" charset="2"/>
              <a:buChar char="§"/>
            </a:pPr>
            <a:r>
              <a:rPr lang="en-US" sz="2400" dirty="0"/>
              <a:t>A data flow has a noun phrase label. More than one data flow noun phrase can appear on a single arrow as long as all of the flows on the same arrow move together as one package.</a:t>
            </a:r>
          </a:p>
        </p:txBody>
      </p:sp>
    </p:spTree>
    <p:extLst>
      <p:ext uri="{BB962C8B-B14F-4D97-AF65-F5344CB8AC3E}">
        <p14:creationId xmlns:p14="http://schemas.microsoft.com/office/powerpoint/2010/main" val="379537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089" y="404679"/>
            <a:ext cx="7040879" cy="1029269"/>
          </a:xfrm>
        </p:spPr>
        <p:txBody>
          <a:bodyPr tIns="91425">
            <a:noAutofit/>
          </a:bodyPr>
          <a:lstStyle/>
          <a:p>
            <a:pPr lvl="0">
              <a:lnSpc>
                <a:spcPct val="94000"/>
              </a:lnSpc>
              <a:spcBef>
                <a:spcPts val="1500"/>
              </a:spcBef>
              <a:spcAft>
                <a:spcPts val="200"/>
              </a:spcAft>
              <a:buSzPct val="100000"/>
            </a:pPr>
            <a:r>
              <a:rPr lang="en-US" altLang="en-US" sz="4000" b="0" dirty="0">
                <a:solidFill>
                  <a:schemeClr val="bg1"/>
                </a:solidFill>
                <a:latin typeface="+mj-lt"/>
                <a:ea typeface="Arial"/>
                <a:cs typeface="Arial"/>
                <a:sym typeface="Arial"/>
              </a:rPr>
              <a:t>Steps in Developing Data Flow Diagrams (1 of 2)</a:t>
            </a:r>
          </a:p>
        </p:txBody>
      </p:sp>
      <p:sp>
        <p:nvSpPr>
          <p:cNvPr id="3" name="Text Placeholder 2"/>
          <p:cNvSpPr>
            <a:spLocks noGrp="1"/>
          </p:cNvSpPr>
          <p:nvPr>
            <p:ph type="body" idx="1"/>
          </p:nvPr>
        </p:nvSpPr>
        <p:spPr>
          <a:xfrm>
            <a:off x="196948" y="1710078"/>
            <a:ext cx="8525020" cy="4743243"/>
          </a:xfrm>
        </p:spPr>
        <p:txBody>
          <a:bodyPr>
            <a:noAutofit/>
          </a:bodyPr>
          <a:lstStyle/>
          <a:p>
            <a:pPr marL="0" indent="0">
              <a:buNone/>
            </a:pPr>
            <a:r>
              <a:rPr lang="en-US" sz="2400" b="1" dirty="0">
                <a:solidFill>
                  <a:schemeClr val="tx1"/>
                </a:solidFill>
                <a:latin typeface="+mn-lt"/>
              </a:rPr>
              <a:t>Developing Data Flow Diagrams Using a Top-Down Approach</a:t>
            </a:r>
          </a:p>
          <a:p>
            <a:pPr marL="0" indent="0">
              <a:buClrTx/>
              <a:buNone/>
            </a:pPr>
            <a:r>
              <a:rPr lang="en-US" sz="2400" dirty="0">
                <a:solidFill>
                  <a:schemeClr val="tx1"/>
                </a:solidFill>
                <a:latin typeface="+mn-lt"/>
              </a:rPr>
              <a:t>1. Make a list of business activities and use it to determine various</a:t>
            </a:r>
          </a:p>
          <a:p>
            <a:pPr marL="801450" lvl="1" indent="-342900">
              <a:buClrTx/>
              <a:buFont typeface="Arial" panose="020B0604020202020204" pitchFamily="34" charset="0"/>
              <a:buChar char="•"/>
            </a:pPr>
            <a:r>
              <a:rPr lang="en-US" sz="2400" dirty="0">
                <a:solidFill>
                  <a:schemeClr val="tx1"/>
                </a:solidFill>
                <a:latin typeface="+mn-lt"/>
              </a:rPr>
              <a:t>External entities</a:t>
            </a:r>
          </a:p>
          <a:p>
            <a:pPr marL="801450" lvl="1" indent="-342900">
              <a:buClrTx/>
              <a:buFont typeface="Arial" panose="020B0604020202020204" pitchFamily="34" charset="0"/>
              <a:buChar char="•"/>
            </a:pPr>
            <a:r>
              <a:rPr lang="en-US" sz="2400" dirty="0">
                <a:solidFill>
                  <a:schemeClr val="tx1"/>
                </a:solidFill>
                <a:latin typeface="+mn-lt"/>
              </a:rPr>
              <a:t>Data flows</a:t>
            </a:r>
          </a:p>
          <a:p>
            <a:pPr marL="801450" lvl="1" indent="-342900">
              <a:buClrTx/>
              <a:buFont typeface="Arial" panose="020B0604020202020204" pitchFamily="34" charset="0"/>
              <a:buChar char="•"/>
            </a:pPr>
            <a:r>
              <a:rPr lang="en-US" sz="2400" dirty="0">
                <a:solidFill>
                  <a:schemeClr val="tx1"/>
                </a:solidFill>
                <a:latin typeface="+mn-lt"/>
              </a:rPr>
              <a:t>Processes</a:t>
            </a:r>
          </a:p>
          <a:p>
            <a:pPr marL="801450" lvl="1" indent="-342900">
              <a:buClrTx/>
              <a:buFont typeface="Arial" panose="020B0604020202020204" pitchFamily="34" charset="0"/>
              <a:buChar char="•"/>
            </a:pPr>
            <a:r>
              <a:rPr lang="en-US" sz="2400" dirty="0">
                <a:solidFill>
                  <a:schemeClr val="tx1"/>
                </a:solidFill>
                <a:latin typeface="+mn-lt"/>
              </a:rPr>
              <a:t>Data stores</a:t>
            </a:r>
          </a:p>
          <a:p>
            <a:pPr marL="432000" indent="-432000">
              <a:buClrTx/>
              <a:buFont typeface="+mj-lt"/>
              <a:buAutoNum type="arabicPeriod" startAt="2"/>
            </a:pPr>
            <a:r>
              <a:rPr lang="en-US" sz="2400" dirty="0">
                <a:solidFill>
                  <a:schemeClr val="tx1"/>
                </a:solidFill>
                <a:latin typeface="+mn-lt"/>
              </a:rPr>
              <a:t>Create a context diagram that shows external entities and data flows to and from the system. Do not show any detailed processes or data stores.</a:t>
            </a:r>
          </a:p>
          <a:p>
            <a:pPr marL="432000" indent="-432000">
              <a:buClrTx/>
              <a:buFont typeface="+mj-lt"/>
              <a:buAutoNum type="arabicPeriod" startAt="2"/>
            </a:pPr>
            <a:r>
              <a:rPr lang="en-US" sz="2400" dirty="0">
                <a:solidFill>
                  <a:schemeClr val="tx1"/>
                </a:solidFill>
                <a:latin typeface="+mn-lt"/>
              </a:rPr>
              <a:t>Draw Diagram 0, the next level. Show processes, but keep them general. Show data stores at this level.</a:t>
            </a:r>
          </a:p>
          <a:p>
            <a:pPr lvl="1" indent="-284400"/>
            <a:endParaRPr lang="en-US" sz="2400" dirty="0">
              <a:solidFill>
                <a:schemeClr val="tx1"/>
              </a:solidFill>
              <a:latin typeface="+mn-lt"/>
            </a:endParaRPr>
          </a:p>
        </p:txBody>
      </p:sp>
      <p:sp>
        <p:nvSpPr>
          <p:cNvPr id="6" name="Slide Number Placeholder 5"/>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5836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682" y="113071"/>
            <a:ext cx="7424411" cy="1456914"/>
          </a:xfrm>
        </p:spPr>
        <p:txBody>
          <a:bodyPr tIns="91425">
            <a:noAutofit/>
          </a:bodyPr>
          <a:lstStyle/>
          <a:p>
            <a:pPr>
              <a:lnSpc>
                <a:spcPct val="94000"/>
              </a:lnSpc>
              <a:spcBef>
                <a:spcPts val="1500"/>
              </a:spcBef>
              <a:spcAft>
                <a:spcPts val="200"/>
              </a:spcAft>
              <a:buSzPct val="100000"/>
            </a:pPr>
            <a:r>
              <a:rPr lang="en-US" altLang="en-US" sz="4400" b="0" dirty="0">
                <a:solidFill>
                  <a:schemeClr val="bg1"/>
                </a:solidFill>
                <a:latin typeface="+mn-lt"/>
                <a:ea typeface="Arial"/>
                <a:cs typeface="Arial"/>
                <a:sym typeface="Arial"/>
              </a:rPr>
              <a:t>Steps in Developing Data Flow Diagrams (2 of 2)</a:t>
            </a:r>
          </a:p>
        </p:txBody>
      </p:sp>
      <p:sp>
        <p:nvSpPr>
          <p:cNvPr id="3" name="Text Placeholder 2"/>
          <p:cNvSpPr>
            <a:spLocks noGrp="1"/>
          </p:cNvSpPr>
          <p:nvPr>
            <p:ph type="body" idx="1"/>
          </p:nvPr>
        </p:nvSpPr>
        <p:spPr>
          <a:xfrm>
            <a:off x="239710" y="1770184"/>
            <a:ext cx="8781383" cy="5063931"/>
          </a:xfrm>
        </p:spPr>
        <p:txBody>
          <a:bodyPr/>
          <a:lstStyle/>
          <a:p>
            <a:pPr marL="432000" indent="-432000">
              <a:buClrTx/>
              <a:buFont typeface="+mj-lt"/>
              <a:buAutoNum type="arabicPeriod" startAt="4"/>
            </a:pPr>
            <a:r>
              <a:rPr lang="en-US" sz="2400" dirty="0">
                <a:solidFill>
                  <a:schemeClr val="tx1"/>
                </a:solidFill>
                <a:latin typeface="+mn-lt"/>
              </a:rPr>
              <a:t>Create a child diagram for each of the processes in Diagram 0.</a:t>
            </a:r>
          </a:p>
          <a:p>
            <a:pPr marL="432000" indent="-432000">
              <a:buClrTx/>
              <a:buFont typeface="+mj-lt"/>
              <a:buAutoNum type="arabicPeriod" startAt="4"/>
            </a:pPr>
            <a:r>
              <a:rPr lang="en-US" sz="2400" dirty="0">
                <a:solidFill>
                  <a:schemeClr val="tx1"/>
                </a:solidFill>
                <a:latin typeface="+mn-lt"/>
              </a:rPr>
              <a:t>Check for errors and make sure the labels you assign to each process and data flow are meaningful.</a:t>
            </a:r>
          </a:p>
          <a:p>
            <a:pPr marL="432000" indent="-432000">
              <a:buClrTx/>
              <a:buFont typeface="+mj-lt"/>
              <a:buAutoNum type="arabicPeriod" startAt="4"/>
            </a:pPr>
            <a:r>
              <a:rPr lang="en-US" sz="2400" dirty="0">
                <a:solidFill>
                  <a:schemeClr val="tx1"/>
                </a:solidFill>
                <a:latin typeface="+mn-lt"/>
              </a:rPr>
              <a:t>Develop a physical data flow diagram from the logical data flow diagram. Distinguish between manual and automated processes, describe actual files and reports by name, and add controls to indicate when processes are complete or errors occur.</a:t>
            </a:r>
          </a:p>
          <a:p>
            <a:pPr marL="432000" indent="-432000">
              <a:buClrTx/>
              <a:buFont typeface="+mj-lt"/>
              <a:buAutoNum type="arabicPeriod" startAt="4"/>
            </a:pPr>
            <a:r>
              <a:rPr lang="en-US" sz="2400" dirty="0">
                <a:solidFill>
                  <a:schemeClr val="tx1"/>
                </a:solidFill>
                <a:latin typeface="+mn-lt"/>
              </a:rPr>
              <a:t>Partition the physical data flow diagram by separating or grouping parts of the diagram in order to facilitate programming and implementation.</a:t>
            </a:r>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17</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6788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72348"/>
            <a:ext cx="7545558" cy="728449"/>
          </a:xfrm>
        </p:spPr>
        <p:txBody>
          <a:bodyPr tIns="91425">
            <a:noAutofit/>
          </a:bodyPr>
          <a:lstStyle/>
          <a:p>
            <a:pPr lvl="0">
              <a:buClrTx/>
            </a:pPr>
            <a:r>
              <a:rPr lang="en-US" altLang="en-US" dirty="0">
                <a:cs typeface="Times New Roman" panose="02020603050405020304" pitchFamily="18" charset="0"/>
                <a:sym typeface="Arial"/>
              </a:rPr>
              <a:t>Creating the Context Diagram</a:t>
            </a:r>
          </a:p>
        </p:txBody>
      </p:sp>
      <p:sp>
        <p:nvSpPr>
          <p:cNvPr id="3" name="Text Placeholder 2"/>
          <p:cNvSpPr>
            <a:spLocks noGrp="1"/>
          </p:cNvSpPr>
          <p:nvPr>
            <p:ph type="body" idx="1"/>
          </p:nvPr>
        </p:nvSpPr>
        <p:spPr>
          <a:xfrm>
            <a:off x="509516" y="1677044"/>
            <a:ext cx="8229600" cy="2977708"/>
          </a:xfrm>
        </p:spPr>
        <p:txBody>
          <a:bodyPr wrap="square" lIns="91425" tIns="91425" rIns="91425" bIns="91425">
            <a:noAutofit/>
          </a:bodyPr>
          <a:lstStyle/>
          <a:p>
            <a:pPr marL="255651" lvl="0" indent="-255651">
              <a:spcAft>
                <a:spcPct val="0"/>
              </a:spcAft>
              <a:buSzPts val="2400"/>
              <a:tabLst/>
            </a:pPr>
            <a:r>
              <a:rPr lang="en-US" altLang="en-US" sz="2400" dirty="0">
                <a:latin typeface="Arial (Body)"/>
              </a:rPr>
              <a:t>The highest level in a data flow diagram</a:t>
            </a:r>
          </a:p>
          <a:p>
            <a:pPr marL="255651" lvl="0" indent="-255651">
              <a:spcAft>
                <a:spcPct val="0"/>
              </a:spcAft>
              <a:buSzPts val="2400"/>
              <a:tabLst/>
            </a:pPr>
            <a:r>
              <a:rPr lang="en-US" altLang="en-US" sz="2400" dirty="0">
                <a:latin typeface="Arial (Body)"/>
              </a:rPr>
              <a:t>Contains only one process, representing the entire system</a:t>
            </a:r>
          </a:p>
          <a:p>
            <a:pPr marL="255651" lvl="0" indent="-255651">
              <a:spcAft>
                <a:spcPct val="0"/>
              </a:spcAft>
              <a:buSzPts val="2400"/>
              <a:tabLst/>
            </a:pPr>
            <a:r>
              <a:rPr lang="en-US" altLang="en-US" sz="2400" dirty="0">
                <a:latin typeface="Arial (Body)"/>
              </a:rPr>
              <a:t>The process is given the number 0</a:t>
            </a:r>
          </a:p>
          <a:p>
            <a:pPr marL="255651" lvl="0" indent="-255651">
              <a:spcAft>
                <a:spcPct val="0"/>
              </a:spcAft>
              <a:buSzPts val="2400"/>
              <a:tabLst/>
            </a:pPr>
            <a:r>
              <a:rPr lang="en-US" altLang="en-US" sz="2400" dirty="0">
                <a:latin typeface="Arial (Body)"/>
              </a:rPr>
              <a:t>All external entities, as well as major data flows are shown</a:t>
            </a:r>
          </a:p>
          <a:p>
            <a:pPr marL="255651" lvl="0" indent="-255651">
              <a:spcAft>
                <a:spcPct val="0"/>
              </a:spcAft>
              <a:buSzPts val="2400"/>
              <a:tabLst/>
            </a:pPr>
            <a:endParaRPr lang="en-US" altLang="en-US" sz="2400" dirty="0">
              <a:latin typeface="Arial (Body)"/>
            </a:endParaRPr>
          </a:p>
        </p:txBody>
      </p:sp>
      <p:pic>
        <p:nvPicPr>
          <p:cNvPr id="4" name="Picture 3"/>
          <p:cNvPicPr>
            <a:picLocks noChangeAspect="1"/>
          </p:cNvPicPr>
          <p:nvPr/>
        </p:nvPicPr>
        <p:blipFill>
          <a:blip r:embed="rId3"/>
          <a:stretch>
            <a:fillRect/>
          </a:stretch>
        </p:blipFill>
        <p:spPr>
          <a:xfrm>
            <a:off x="1196926" y="4197637"/>
            <a:ext cx="5986791" cy="2066723"/>
          </a:xfrm>
          <a:prstGeom prst="rect">
            <a:avLst/>
          </a:prstGeom>
        </p:spPr>
      </p:pic>
      <p:sp>
        <p:nvSpPr>
          <p:cNvPr id="6" name="Slide Number Placeholder 5"/>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313749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498229"/>
            <a:ext cx="7200900" cy="685556"/>
          </a:xfrm>
        </p:spPr>
        <p:txBody>
          <a:bodyPr>
            <a:noAutofit/>
          </a:bodyPr>
          <a:lstStyle/>
          <a:p>
            <a:r>
              <a:rPr lang="en-US" dirty="0"/>
              <a:t>Drawing a Context Diagram</a:t>
            </a:r>
          </a:p>
        </p:txBody>
      </p:sp>
      <p:sp>
        <p:nvSpPr>
          <p:cNvPr id="9" name="Text Placeholder 2"/>
          <p:cNvSpPr>
            <a:spLocks noGrp="1"/>
          </p:cNvSpPr>
          <p:nvPr>
            <p:ph idx="1"/>
          </p:nvPr>
        </p:nvSpPr>
        <p:spPr>
          <a:xfrm>
            <a:off x="174383" y="1705113"/>
            <a:ext cx="3903196" cy="2627735"/>
          </a:xfrm>
        </p:spPr>
        <p:txBody>
          <a:bodyPr/>
          <a:lstStyle/>
          <a:p>
            <a:r>
              <a:rPr lang="en-US" dirty="0"/>
              <a:t>First step in</a:t>
            </a:r>
          </a:p>
          <a:p>
            <a:pPr marL="0" indent="0">
              <a:buNone/>
            </a:pPr>
            <a:r>
              <a:rPr lang="en-US" dirty="0"/>
              <a:t> constructing a </a:t>
            </a:r>
          </a:p>
          <a:p>
            <a:pPr marL="0" indent="0">
              <a:buNone/>
            </a:pPr>
            <a:r>
              <a:rPr lang="en-US" dirty="0"/>
              <a:t>set of DFDs </a:t>
            </a:r>
          </a:p>
        </p:txBody>
      </p:sp>
      <p:pic>
        <p:nvPicPr>
          <p:cNvPr id="8195" name="Picture 3" descr="This figure depicts a context diagram. In the center there is a rectangle with rounded corners, it is labeled order system. To the top left corner of the central rectangle is a rectangle with sharp edges, labeled customer. Two downward pointing arrows from this rectangle are leading to the central rectangle and are labeled order and payment. Two upward pointing arrows from the central rectangle join lead to the rectangle on the top left and are labeled order reject notice and invoice.&#10; To the top right of the central rectangle is rectangle with sharp edges, it is labeled warehouse A downward pointing arrow from this rectangle leads to the central rectangle and is labeled completed order. An upward pointing arrow labeled, picking list, from the central rectangle leads to the rectangle at top right corner.&#10;&#10;Below the central rectangle, there are three sharp edged squares. First downward pointing arrow from the central rectangle, labeled commission, leads to the first sharp edged square labeled sales rep. Second downward pointing arrow from the central rectangle, labeled bank deposit, leads to the second sharp edged square labeled bank. Third downward pointing arrow from the central rectangle, labeled cash receipts entry, leads to the third sharp edged square labeled accounting.&#10;" title="FIGURE 5-11 Context diagram DFD for an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7579" y="1416000"/>
            <a:ext cx="4926325"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52997" y="6262201"/>
            <a:ext cx="4959644" cy="307777"/>
          </a:xfrm>
          <a:prstGeom prst="rect">
            <a:avLst/>
          </a:prstGeom>
        </p:spPr>
        <p:txBody>
          <a:bodyPr wrap="square">
            <a:spAutoFit/>
          </a:bodyPr>
          <a:lstStyle/>
          <a:p>
            <a:r>
              <a:rPr lang="en-US" sz="1400" dirty="0">
                <a:solidFill>
                  <a:schemeClr val="tx2"/>
                </a:solidFill>
              </a:rPr>
              <a:t>Context diagram DFD for an order system.</a:t>
            </a:r>
          </a:p>
        </p:txBody>
      </p:sp>
      <p:sp>
        <p:nvSpPr>
          <p:cNvPr id="4" name="Slide Number Placeholder 3"/>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141332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485900" y="377483"/>
            <a:ext cx="7200900" cy="685800"/>
          </a:xfrm>
        </p:spPr>
        <p:txBody>
          <a:bodyPr/>
          <a:lstStyle/>
          <a:p>
            <a:r>
              <a:rPr lang="en-US" b="1" dirty="0">
                <a:solidFill>
                  <a:schemeClr val="bg1"/>
                </a:solidFill>
              </a:rPr>
              <a:t>Learning Objectives  </a:t>
            </a:r>
          </a:p>
        </p:txBody>
      </p:sp>
      <p:sp>
        <p:nvSpPr>
          <p:cNvPr id="16386" name="Text Placeholder 2"/>
          <p:cNvSpPr>
            <a:spLocks noGrp="1"/>
          </p:cNvSpPr>
          <p:nvPr>
            <p:ph idx="1"/>
          </p:nvPr>
        </p:nvSpPr>
        <p:spPr>
          <a:xfrm>
            <a:off x="228599" y="1640058"/>
            <a:ext cx="8458201" cy="5029200"/>
          </a:xfrm>
        </p:spPr>
        <p:txBody>
          <a:bodyPr>
            <a:noAutofit/>
          </a:bodyPr>
          <a:lstStyle/>
          <a:p>
            <a:r>
              <a:rPr lang="en-US" dirty="0"/>
              <a:t>After this chapter, you will be able to:</a:t>
            </a:r>
          </a:p>
          <a:p>
            <a:pPr lvl="1"/>
            <a:r>
              <a:rPr lang="en-US" dirty="0"/>
              <a:t>Explain data flow diagrams </a:t>
            </a:r>
          </a:p>
          <a:p>
            <a:pPr lvl="1"/>
            <a:r>
              <a:rPr lang="en-US" dirty="0"/>
              <a:t>Draw the four basic data flow diagram symbols </a:t>
            </a:r>
          </a:p>
          <a:p>
            <a:pPr lvl="1"/>
            <a:r>
              <a:rPr lang="en-US" dirty="0"/>
              <a:t>Draw context diagrams </a:t>
            </a:r>
          </a:p>
          <a:p>
            <a:pPr lvl="1"/>
            <a:r>
              <a:rPr lang="en-US" dirty="0"/>
              <a:t>Draw diagram 0 data flow diagrams</a:t>
            </a:r>
          </a:p>
          <a:p>
            <a:pPr lvl="1"/>
            <a:r>
              <a:rPr lang="en-US" dirty="0"/>
              <a:t>Draw lower-level data flow diagrams </a:t>
            </a:r>
          </a:p>
          <a:p>
            <a:pPr marL="457200" lvl="1" indent="0">
              <a:buNone/>
            </a:pPr>
            <a:endParaRPr lang="en-US" dirty="0"/>
          </a:p>
          <a:p>
            <a:pPr marL="530352" lvl="1" indent="0">
              <a:buNone/>
            </a:pPr>
            <a:endParaRPr lang="en-US" dirty="0"/>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408897"/>
            <a:ext cx="7200900" cy="758588"/>
          </a:xfrm>
        </p:spPr>
        <p:txBody>
          <a:bodyPr tIns="91425">
            <a:noAutofit/>
          </a:bodyPr>
          <a:lstStyle/>
          <a:p>
            <a:pPr lvl="0">
              <a:buClrTx/>
            </a:pPr>
            <a:r>
              <a:rPr lang="en-US" altLang="en-US" dirty="0">
                <a:cs typeface="Times New Roman" panose="02020603050405020304" pitchFamily="18" charset="0"/>
                <a:sym typeface="Arial"/>
              </a:rPr>
              <a:t>Drawing Diagram 0 (1 of 2)</a:t>
            </a:r>
          </a:p>
        </p:txBody>
      </p:sp>
      <p:sp>
        <p:nvSpPr>
          <p:cNvPr id="3" name="Text Placeholder 2"/>
          <p:cNvSpPr>
            <a:spLocks noGrp="1"/>
          </p:cNvSpPr>
          <p:nvPr>
            <p:ph type="body" idx="1"/>
          </p:nvPr>
        </p:nvSpPr>
        <p:spPr>
          <a:xfrm>
            <a:off x="457200" y="1848729"/>
            <a:ext cx="8229600" cy="2239044"/>
          </a:xfrm>
        </p:spPr>
        <p:txBody>
          <a:bodyPr wrap="square" lIns="91425" tIns="91425" rIns="91425" bIns="91425">
            <a:noAutofit/>
          </a:bodyPr>
          <a:lstStyle/>
          <a:p>
            <a:pPr marL="255651" lvl="0" indent="-255651">
              <a:spcAft>
                <a:spcPct val="0"/>
              </a:spcAft>
              <a:buSzPts val="2400"/>
              <a:tabLst/>
            </a:pPr>
            <a:r>
              <a:rPr lang="en-US" altLang="en-US" sz="2400" dirty="0">
                <a:latin typeface="Arial (Body)"/>
              </a:rPr>
              <a:t>The explosion of the context diagram</a:t>
            </a:r>
          </a:p>
          <a:p>
            <a:pPr marL="255651" lvl="0" indent="-255651">
              <a:spcAft>
                <a:spcPct val="0"/>
              </a:spcAft>
              <a:buSzPts val="2400"/>
              <a:tabLst/>
            </a:pPr>
            <a:r>
              <a:rPr lang="en-US" altLang="en-US" sz="2400" dirty="0">
                <a:latin typeface="Arial (Body)"/>
              </a:rPr>
              <a:t>May include up to nine processes</a:t>
            </a:r>
          </a:p>
          <a:p>
            <a:pPr marL="255651" lvl="0" indent="-255651">
              <a:spcAft>
                <a:spcPct val="0"/>
              </a:spcAft>
              <a:buSzPts val="2400"/>
              <a:tabLst/>
            </a:pPr>
            <a:r>
              <a:rPr lang="en-US" altLang="en-US" sz="2400" dirty="0">
                <a:latin typeface="Arial (Body)"/>
              </a:rPr>
              <a:t>Each process is numbered</a:t>
            </a:r>
          </a:p>
          <a:p>
            <a:pPr marL="255651" lvl="0" indent="-255651">
              <a:spcAft>
                <a:spcPct val="0"/>
              </a:spcAft>
              <a:buSzPts val="2400"/>
              <a:tabLst/>
            </a:pPr>
            <a:r>
              <a:rPr lang="en-US" altLang="en-US" sz="2400" dirty="0">
                <a:latin typeface="Arial (Body)"/>
              </a:rPr>
              <a:t>Major data stores and all external entities are included</a:t>
            </a:r>
          </a:p>
        </p:txBody>
      </p:sp>
      <p:sp>
        <p:nvSpPr>
          <p:cNvPr id="5" name="Slide Number Placeholder 4"/>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275431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25315"/>
            <a:ext cx="6882032" cy="800100"/>
          </a:xfrm>
        </p:spPr>
        <p:txBody>
          <a:bodyPr tIns="91425">
            <a:noAutofit/>
          </a:bodyPr>
          <a:lstStyle/>
          <a:p>
            <a:pPr lvl="0">
              <a:buClrTx/>
            </a:pPr>
            <a:r>
              <a:rPr lang="en-US" altLang="en-US" dirty="0">
                <a:cs typeface="Times New Roman" panose="02020603050405020304" pitchFamily="18" charset="0"/>
                <a:sym typeface="Arial"/>
              </a:rPr>
              <a:t>Data Flow Diagram Levels</a:t>
            </a:r>
          </a:p>
        </p:txBody>
      </p:sp>
      <p:sp>
        <p:nvSpPr>
          <p:cNvPr id="3" name="Text Placeholder 2"/>
          <p:cNvSpPr>
            <a:spLocks noGrp="1"/>
          </p:cNvSpPr>
          <p:nvPr>
            <p:ph type="body" idx="1"/>
          </p:nvPr>
        </p:nvSpPr>
        <p:spPr>
          <a:xfrm>
            <a:off x="457200" y="1865675"/>
            <a:ext cx="8229600" cy="3539400"/>
          </a:xfrm>
        </p:spPr>
        <p:txBody>
          <a:bodyPr wrap="square" lIns="91425" tIns="91425" rIns="91425" bIns="91425">
            <a:noAutofit/>
          </a:bodyPr>
          <a:lstStyle/>
          <a:p>
            <a:pPr marL="255651" lvl="0" indent="-255651">
              <a:spcAft>
                <a:spcPct val="0"/>
              </a:spcAft>
              <a:buSzPts val="2400"/>
              <a:tabLst/>
            </a:pPr>
            <a:r>
              <a:rPr lang="en-US" altLang="en-US" sz="2400" dirty="0">
                <a:latin typeface="Arial (Body)"/>
              </a:rPr>
              <a:t>Data flow diagrams are built in layers</a:t>
            </a:r>
          </a:p>
          <a:p>
            <a:pPr marL="255651" lvl="0" indent="-255651">
              <a:spcAft>
                <a:spcPct val="0"/>
              </a:spcAft>
              <a:buSzPts val="2400"/>
              <a:tabLst/>
            </a:pPr>
            <a:r>
              <a:rPr lang="en-US" altLang="en-US" sz="2400" dirty="0">
                <a:latin typeface="Arial (Body)"/>
              </a:rPr>
              <a:t>The top level is the context level</a:t>
            </a:r>
          </a:p>
          <a:p>
            <a:pPr marL="255651" lvl="0" indent="-255651">
              <a:spcAft>
                <a:spcPct val="0"/>
              </a:spcAft>
              <a:buSzPts val="2400"/>
              <a:tabLst/>
            </a:pPr>
            <a:r>
              <a:rPr lang="en-US" altLang="en-US" sz="2400" dirty="0">
                <a:latin typeface="Arial (Body)"/>
              </a:rPr>
              <a:t>Each process may explode to a lower level</a:t>
            </a:r>
          </a:p>
          <a:p>
            <a:pPr marL="255651" lvl="0" indent="-255651">
              <a:spcAft>
                <a:spcPct val="0"/>
              </a:spcAft>
              <a:buSzPts val="2400"/>
              <a:tabLst/>
            </a:pPr>
            <a:r>
              <a:rPr lang="en-US" altLang="en-US" sz="2400" dirty="0">
                <a:latin typeface="Arial (Body)"/>
              </a:rPr>
              <a:t>The lower level diagram number is the same as the parent process number</a:t>
            </a:r>
          </a:p>
          <a:p>
            <a:pPr marL="255651" lvl="0" indent="-255651">
              <a:spcAft>
                <a:spcPct val="0"/>
              </a:spcAft>
              <a:buSzPts val="2400"/>
              <a:tabLst/>
            </a:pPr>
            <a:r>
              <a:rPr lang="en-US" altLang="en-US" sz="2400" dirty="0">
                <a:latin typeface="Arial (Body)"/>
              </a:rPr>
              <a:t>Processes that do not create a child diagram are called primitive</a:t>
            </a:r>
          </a:p>
        </p:txBody>
      </p:sp>
      <p:sp>
        <p:nvSpPr>
          <p:cNvPr id="5" name="Slide Number Placeholder 4"/>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1451010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237" y="303312"/>
            <a:ext cx="7200900" cy="609600"/>
          </a:xfrm>
        </p:spPr>
        <p:txBody>
          <a:bodyPr>
            <a:noAutofit/>
          </a:bodyPr>
          <a:lstStyle/>
          <a:p>
            <a:r>
              <a:rPr lang="en-US" dirty="0"/>
              <a:t>Drawing a Diagram 0 DFD </a:t>
            </a:r>
          </a:p>
        </p:txBody>
      </p:sp>
      <p:sp>
        <p:nvSpPr>
          <p:cNvPr id="9" name="Text Placeholder 2"/>
          <p:cNvSpPr>
            <a:spLocks noGrp="1"/>
          </p:cNvSpPr>
          <p:nvPr>
            <p:ph idx="1"/>
          </p:nvPr>
        </p:nvSpPr>
        <p:spPr>
          <a:xfrm>
            <a:off x="0" y="1607426"/>
            <a:ext cx="4290646" cy="2212975"/>
          </a:xfrm>
        </p:spPr>
        <p:txBody>
          <a:bodyPr/>
          <a:lstStyle/>
          <a:p>
            <a:r>
              <a:rPr lang="en-US" dirty="0"/>
              <a:t>Shows the detail inside the black box</a:t>
            </a:r>
          </a:p>
        </p:txBody>
      </p:sp>
      <p:pic>
        <p:nvPicPr>
          <p:cNvPr id="9219" name="Picture 3" descr="This figure depicts a context diagram 0. In the center there three rectangles with rounded corners. The rectangles are placed one below the other and numbered one, two, and three. The three rectangles are labeled fill order, create invoice, and apply payment respectively. &#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 title="FIGURE 5-13 Diagram 0 DFD for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0322" y="1713888"/>
            <a:ext cx="4785755"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62000" y="6096000"/>
            <a:ext cx="4724400" cy="307777"/>
          </a:xfrm>
          <a:prstGeom prst="rect">
            <a:avLst/>
          </a:prstGeom>
        </p:spPr>
        <p:txBody>
          <a:bodyPr wrap="square">
            <a:spAutoFit/>
          </a:bodyPr>
          <a:lstStyle/>
          <a:p>
            <a:r>
              <a:rPr lang="en-US" sz="1400" dirty="0">
                <a:solidFill>
                  <a:schemeClr val="tx2"/>
                </a:solidFill>
              </a:rPr>
              <a:t>Diagram 0 DFD for the order system</a:t>
            </a:r>
            <a:r>
              <a:rPr lang="en-US" sz="1400" dirty="0"/>
              <a:t>.</a:t>
            </a:r>
          </a:p>
        </p:txBody>
      </p:sp>
      <p:sp>
        <p:nvSpPr>
          <p:cNvPr id="4" name="Slide Number Placeholder 3"/>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1073540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598" y="445086"/>
            <a:ext cx="7555401" cy="655093"/>
          </a:xfrm>
        </p:spPr>
        <p:txBody>
          <a:bodyPr tIns="91425">
            <a:noAutofit/>
          </a:bodyPr>
          <a:lstStyle/>
          <a:p>
            <a:pPr lvl="0">
              <a:buClrTx/>
            </a:pPr>
            <a:r>
              <a:rPr lang="en-US" altLang="en-US" dirty="0">
                <a:cs typeface="Times New Roman" panose="02020603050405020304" pitchFamily="18" charset="0"/>
                <a:sym typeface="Arial"/>
              </a:rPr>
              <a:t>Creating Child Diagrams </a:t>
            </a:r>
          </a:p>
        </p:txBody>
      </p:sp>
      <p:sp>
        <p:nvSpPr>
          <p:cNvPr id="3" name="Text Placeholder 2"/>
          <p:cNvSpPr>
            <a:spLocks noGrp="1"/>
          </p:cNvSpPr>
          <p:nvPr>
            <p:ph type="body" idx="1"/>
          </p:nvPr>
        </p:nvSpPr>
        <p:spPr>
          <a:xfrm>
            <a:off x="271975" y="1813188"/>
            <a:ext cx="8229600" cy="3231624"/>
          </a:xfrm>
        </p:spPr>
        <p:txBody>
          <a:bodyPr wrap="square" lIns="91425" tIns="91425" rIns="91425" bIns="91425">
            <a:noAutofit/>
          </a:bodyPr>
          <a:lstStyle/>
          <a:p>
            <a:pPr marL="255651" lvl="0" indent="-255651">
              <a:spcAft>
                <a:spcPct val="0"/>
              </a:spcAft>
              <a:buSzPts val="2400"/>
              <a:tabLst/>
            </a:pPr>
            <a:r>
              <a:rPr lang="en-US" altLang="en-US" sz="2400" dirty="0">
                <a:latin typeface="Arial (Body)"/>
              </a:rPr>
              <a:t>Each process on diagram 0 may be exploded to create a child diagram</a:t>
            </a:r>
          </a:p>
          <a:p>
            <a:pPr marL="255651" lvl="0" indent="-255651">
              <a:spcAft>
                <a:spcPct val="0"/>
              </a:spcAft>
              <a:buSzPts val="2400"/>
              <a:tabLst/>
            </a:pPr>
            <a:r>
              <a:rPr lang="en-US" altLang="en-US" sz="2400" dirty="0">
                <a:latin typeface="Arial (Body)"/>
              </a:rPr>
              <a:t>A child diagram cannot produce output or receive input that the parent process does not also produce or receive</a:t>
            </a:r>
          </a:p>
          <a:p>
            <a:pPr marL="255651" lvl="0" indent="-255651">
              <a:spcAft>
                <a:spcPct val="0"/>
              </a:spcAft>
              <a:buSzPts val="2400"/>
              <a:tabLst/>
            </a:pPr>
            <a:r>
              <a:rPr lang="en-US" altLang="en-US" sz="2400" dirty="0">
                <a:latin typeface="Arial (Body)"/>
              </a:rPr>
              <a:t>The child process is given the same number as the parent process</a:t>
            </a:r>
          </a:p>
          <a:p>
            <a:pPr marL="741553" lvl="1" indent="-284353">
              <a:spcAft>
                <a:spcPct val="0"/>
              </a:spcAft>
              <a:buSzPts val="2400"/>
            </a:pPr>
            <a:r>
              <a:rPr lang="en-US" altLang="en-US" sz="2400" dirty="0">
                <a:latin typeface="Arial (Body)"/>
              </a:rPr>
              <a:t>Process 3 would explode to Diagram 3</a:t>
            </a:r>
          </a:p>
        </p:txBody>
      </p:sp>
      <p:sp>
        <p:nvSpPr>
          <p:cNvPr id="5" name="Slide Number Placeholder 4"/>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408422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66591"/>
            <a:ext cx="7200900" cy="876300"/>
          </a:xfrm>
        </p:spPr>
        <p:txBody>
          <a:bodyPr tIns="91425">
            <a:noAutofit/>
          </a:bodyPr>
          <a:lstStyle/>
          <a:p>
            <a:pPr lvl="0">
              <a:buClrTx/>
            </a:pPr>
            <a:r>
              <a:rPr lang="en-US" altLang="en-US" dirty="0">
                <a:cs typeface="Times New Roman" panose="02020603050405020304" pitchFamily="18" charset="0"/>
                <a:sym typeface="Arial"/>
              </a:rPr>
              <a:t>Creating Child Diagrams </a:t>
            </a:r>
          </a:p>
        </p:txBody>
      </p:sp>
      <p:sp>
        <p:nvSpPr>
          <p:cNvPr id="3" name="Text Placeholder 2"/>
          <p:cNvSpPr>
            <a:spLocks noGrp="1"/>
          </p:cNvSpPr>
          <p:nvPr>
            <p:ph type="body" idx="1"/>
          </p:nvPr>
        </p:nvSpPr>
        <p:spPr>
          <a:xfrm>
            <a:off x="457200" y="1613096"/>
            <a:ext cx="8229600" cy="3154679"/>
          </a:xfrm>
        </p:spPr>
        <p:txBody>
          <a:bodyPr wrap="square" lIns="91425" tIns="91425" rIns="91425" bIns="91425">
            <a:noAutofit/>
          </a:bodyPr>
          <a:lstStyle/>
          <a:p>
            <a:pPr marL="255651" lvl="0" indent="-255651">
              <a:spcAft>
                <a:spcPct val="0"/>
              </a:spcAft>
              <a:buSzPts val="2400"/>
              <a:tabLst/>
            </a:pPr>
            <a:r>
              <a:rPr lang="en-US" altLang="en-US" sz="2400" dirty="0">
                <a:latin typeface="Arial (Body)"/>
              </a:rPr>
              <a:t>Entities are usually not shown on the child diagrams below Diagram 0</a:t>
            </a:r>
          </a:p>
          <a:p>
            <a:pPr marL="255651" lvl="0" indent="-255651">
              <a:spcAft>
                <a:spcPct val="0"/>
              </a:spcAft>
              <a:buSzPts val="2400"/>
              <a:tabLst/>
            </a:pPr>
            <a:r>
              <a:rPr lang="en-US" altLang="en-US" sz="2400" dirty="0">
                <a:latin typeface="Arial (Body)"/>
              </a:rPr>
              <a:t>If the parent process has data flow connecting to a data store, the child diagram may include the data store as well</a:t>
            </a:r>
          </a:p>
          <a:p>
            <a:pPr marL="255651" lvl="0" indent="-255651">
              <a:spcAft>
                <a:spcPct val="0"/>
              </a:spcAft>
              <a:buSzPts val="2400"/>
              <a:tabLst/>
            </a:pPr>
            <a:r>
              <a:rPr lang="en-US" altLang="en-US" sz="2400" dirty="0">
                <a:latin typeface="Arial (Body)"/>
              </a:rPr>
              <a:t>When a process is not exploded, it is called a primitive process</a:t>
            </a:r>
          </a:p>
        </p:txBody>
      </p:sp>
      <p:sp>
        <p:nvSpPr>
          <p:cNvPr id="5" name="Slide Number Placeholder 4"/>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104488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8" y="373287"/>
            <a:ext cx="7016262" cy="514912"/>
          </a:xfrm>
        </p:spPr>
        <p:txBody>
          <a:bodyPr>
            <a:noAutofit/>
          </a:bodyPr>
          <a:lstStyle/>
          <a:p>
            <a:r>
              <a:rPr lang="en-US" dirty="0"/>
              <a:t>Drawing Lower-Level DFDs</a:t>
            </a:r>
          </a:p>
        </p:txBody>
      </p:sp>
      <p:pic>
        <p:nvPicPr>
          <p:cNvPr id="10242" name="Picture 2" descr="This figure shows details of the fill order process in the order system. At the top in the center there is a square with sharp edges, labeled customer. From the left of the square there is a downward pointing arrow, labeled order, leading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connects to the square on top. The arrow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 &#10;&#10;An outward pointing arrow from the right side of the rectangle marked 1.3 connects to a square with sharp edges labeled warehouse. The connecting arrow is labeled pricing list.&#10;" title="FIGURE 5-14 Diagram 1 DFD shows details of the FILLORDER process in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7805" y="1558836"/>
            <a:ext cx="5296040" cy="43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0" y="6164944"/>
            <a:ext cx="7610049" cy="307777"/>
          </a:xfrm>
          <a:prstGeom prst="rect">
            <a:avLst/>
          </a:prstGeom>
        </p:spPr>
        <p:txBody>
          <a:bodyPr wrap="square">
            <a:spAutoFit/>
          </a:bodyPr>
          <a:lstStyle/>
          <a:p>
            <a:r>
              <a:rPr lang="en-US" sz="1400" dirty="0">
                <a:solidFill>
                  <a:schemeClr val="tx2"/>
                </a:solidFill>
              </a:rPr>
              <a:t>Diagram 1 DFD shows details of the FILLORDER process in the order system</a:t>
            </a:r>
          </a:p>
        </p:txBody>
      </p:sp>
      <p:sp>
        <p:nvSpPr>
          <p:cNvPr id="4" name="Slide Number Placeholder 3"/>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391866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6933"/>
            <a:ext cx="8458200" cy="616318"/>
          </a:xfrm>
        </p:spPr>
        <p:txBody>
          <a:bodyPr>
            <a:normAutofit fontScale="90000"/>
          </a:bodyPr>
          <a:lstStyle/>
          <a:p>
            <a:r>
              <a:rPr lang="en-US" sz="3600" b="1" dirty="0"/>
              <a:t>Drawing Lower-Level DFDs (3 of 5</a:t>
            </a:r>
            <a:r>
              <a:rPr lang="en-US" b="1" dirty="0"/>
              <a:t>)</a:t>
            </a:r>
          </a:p>
        </p:txBody>
      </p:sp>
      <p:sp>
        <p:nvSpPr>
          <p:cNvPr id="9" name="Rectangle 8"/>
          <p:cNvSpPr/>
          <p:nvPr/>
        </p:nvSpPr>
        <p:spPr>
          <a:xfrm>
            <a:off x="328246" y="1570912"/>
            <a:ext cx="3962400" cy="4154984"/>
          </a:xfrm>
          <a:prstGeom prst="rect">
            <a:avLst/>
          </a:prstGeom>
        </p:spPr>
        <p:txBody>
          <a:bodyPr wrap="square">
            <a:spAutoFit/>
          </a:bodyPr>
          <a:lstStyle/>
          <a:p>
            <a:r>
              <a:rPr lang="en-US" sz="2400" dirty="0"/>
              <a:t>FIGURE 5-16 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a:t>
            </a:r>
          </a:p>
        </p:txBody>
      </p:sp>
      <p:pic>
        <p:nvPicPr>
          <p:cNvPr id="4" name="Picture 3">
            <a:extLst>
              <a:ext uri="{FF2B5EF4-FFF2-40B4-BE49-F238E27FC236}">
                <a16:creationId xmlns:a16="http://schemas.microsoft.com/office/drawing/2014/main" id="{C34C2226-4F45-4079-AEFB-5AAC3322CF1D}"/>
              </a:ext>
            </a:extLst>
          </p:cNvPr>
          <p:cNvPicPr>
            <a:picLocks noChangeAspect="1"/>
          </p:cNvPicPr>
          <p:nvPr/>
        </p:nvPicPr>
        <p:blipFill>
          <a:blip r:embed="rId3"/>
          <a:stretch>
            <a:fillRect/>
          </a:stretch>
        </p:blipFill>
        <p:spPr>
          <a:xfrm>
            <a:off x="4982337" y="1570912"/>
            <a:ext cx="3704463" cy="4968000"/>
          </a:xfrm>
          <a:prstGeom prst="rect">
            <a:avLst/>
          </a:prstGeom>
        </p:spPr>
      </p:pic>
      <p:sp>
        <p:nvSpPr>
          <p:cNvPr id="5" name="Slide Number Placeholder 4"/>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64665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123022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Process Modeling</a:t>
            </a: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US" dirty="0"/>
              <a:t>Involves graphically representing the functions, or processes that capture, manipulate, store,  and distribute data between a system and its environment and between components within a system</a:t>
            </a:r>
          </a:p>
          <a:p>
            <a:pPr algn="just">
              <a:buFont typeface="Wingdings" pitchFamily="2" charset="2"/>
              <a:buChar char="q"/>
            </a:pPr>
            <a:r>
              <a:rPr lang="en-US" dirty="0"/>
              <a:t>A common form of process model is the Data Flow Diagram (DFD) – the traditional process modeling technique of </a:t>
            </a:r>
            <a:r>
              <a:rPr lang="en-US" b="1" dirty="0"/>
              <a:t>structured analysis and design</a:t>
            </a:r>
          </a:p>
          <a:p>
            <a:pPr algn="just">
              <a:buFont typeface="Wingdings" pitchFamily="2" charset="2"/>
              <a:buChar char="q"/>
            </a:pPr>
            <a:r>
              <a:rPr lang="en-US" dirty="0"/>
              <a:t>A decision table is another technique frequently used to model the conditional logic contained in many DFD processes</a:t>
            </a:r>
          </a:p>
          <a:p>
            <a:pPr algn="just">
              <a:buFont typeface="Wingdings" pitchFamily="2" charset="2"/>
              <a:buChar char="q"/>
            </a:pPr>
            <a:r>
              <a:rPr lang="en-US" dirty="0"/>
              <a:t>A DFD is a picture of the movement of data between external entities and the processes and data stores within a system</a:t>
            </a:r>
          </a:p>
        </p:txBody>
      </p:sp>
    </p:spTree>
    <p:extLst>
      <p:ext uri="{BB962C8B-B14F-4D97-AF65-F5344CB8AC3E}">
        <p14:creationId xmlns:p14="http://schemas.microsoft.com/office/powerpoint/2010/main" val="401924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86873"/>
            <a:ext cx="8229600" cy="935184"/>
          </a:xfrm>
        </p:spPr>
        <p:txBody>
          <a:bodyPr>
            <a:normAutofit fontScale="90000"/>
          </a:bodyPr>
          <a:lstStyle/>
          <a:p>
            <a:r>
              <a:rPr lang="en-US" dirty="0"/>
              <a:t>Modeling a system’s process for structured analysis</a:t>
            </a:r>
          </a:p>
        </p:txBody>
      </p:sp>
      <p:sp>
        <p:nvSpPr>
          <p:cNvPr id="3" name="Content Placeholder 2"/>
          <p:cNvSpPr>
            <a:spLocks noGrp="1"/>
          </p:cNvSpPr>
          <p:nvPr>
            <p:ph idx="1"/>
          </p:nvPr>
        </p:nvSpPr>
        <p:spPr>
          <a:xfrm>
            <a:off x="457200" y="1600200"/>
            <a:ext cx="8229600" cy="5124157"/>
          </a:xfrm>
        </p:spPr>
        <p:txBody>
          <a:bodyPr>
            <a:normAutofit fontScale="70000" lnSpcReduction="20000"/>
          </a:bodyPr>
          <a:lstStyle/>
          <a:p>
            <a:pPr algn="just">
              <a:buFont typeface="Wingdings" pitchFamily="2" charset="2"/>
              <a:buChar char="q"/>
            </a:pPr>
            <a:r>
              <a:rPr lang="en-US" dirty="0"/>
              <a:t>Analysis of requirements in  SDLC has 2 sub phases namely:</a:t>
            </a:r>
          </a:p>
          <a:p>
            <a:pPr lvl="1" algn="just">
              <a:buFont typeface="Wingdings" pitchFamily="2" charset="2"/>
              <a:buChar char="§"/>
            </a:pPr>
            <a:r>
              <a:rPr lang="en-US" b="1" dirty="0"/>
              <a:t>Requirement Determination – Abundance of information gathered</a:t>
            </a:r>
          </a:p>
          <a:p>
            <a:pPr lvl="1" algn="just">
              <a:buFont typeface="Wingdings" pitchFamily="2" charset="2"/>
              <a:buChar char="§"/>
            </a:pPr>
            <a:r>
              <a:rPr lang="en-US" b="1" dirty="0"/>
              <a:t>Requirements Structuring – Analyst and other team members organize the information into a meaningful representation of the information system that currently exist and of the requirements desired in a replacement system</a:t>
            </a:r>
          </a:p>
          <a:p>
            <a:pPr algn="just">
              <a:buFont typeface="Wingdings" pitchFamily="2" charset="2"/>
              <a:buChar char="q"/>
            </a:pPr>
            <a:r>
              <a:rPr lang="en-US" dirty="0"/>
              <a:t>We Model processing elements of a system and how data are transformed in the system using Data Flow Diagram (DFD)</a:t>
            </a:r>
          </a:p>
          <a:p>
            <a:pPr algn="just">
              <a:buFont typeface="Wingdings" pitchFamily="2" charset="2"/>
              <a:buChar char="q"/>
            </a:pPr>
            <a:r>
              <a:rPr lang="en-US" dirty="0"/>
              <a:t>We model the processing logic  and the structure of data within the system using a Decision Table</a:t>
            </a:r>
          </a:p>
          <a:p>
            <a:pPr algn="just">
              <a:buFont typeface="Wingdings" pitchFamily="2" charset="2"/>
              <a:buChar char="q"/>
            </a:pPr>
            <a:r>
              <a:rPr lang="en-US" dirty="0"/>
              <a:t>Hence, in structured analysis, the primary deliverable from process modeling are a set of coherent, interrelated DFDs</a:t>
            </a:r>
          </a:p>
          <a:p>
            <a:pPr algn="just">
              <a:buFont typeface="Wingdings" pitchFamily="2" charset="2"/>
              <a:buChar char="q"/>
            </a:pPr>
            <a:r>
              <a:rPr lang="en-US" dirty="0"/>
              <a:t>DFDs may not be used in all system development methodologies e.g. Rapid Application Development (RAD), Object Oriented Analysis &amp;Design(OOAD), Computer Assisted Software Engineering (CASE) have their tools.</a:t>
            </a:r>
          </a:p>
        </p:txBody>
      </p:sp>
    </p:spTree>
    <p:extLst>
      <p:ext uri="{BB962C8B-B14F-4D97-AF65-F5344CB8AC3E}">
        <p14:creationId xmlns:p14="http://schemas.microsoft.com/office/powerpoint/2010/main" val="282220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66539"/>
            <a:ext cx="7200900" cy="742950"/>
          </a:xfrm>
        </p:spPr>
        <p:txBody>
          <a:bodyPr>
            <a:noAutofit/>
          </a:bodyPr>
          <a:lstStyle/>
          <a:p>
            <a:r>
              <a:rPr lang="en-US" dirty="0">
                <a:solidFill>
                  <a:schemeClr val="bg1"/>
                </a:solidFill>
              </a:rPr>
              <a:t>Data Flow Diagrams </a:t>
            </a:r>
          </a:p>
        </p:txBody>
      </p:sp>
      <p:sp>
        <p:nvSpPr>
          <p:cNvPr id="19458" name="Text Placeholder 2"/>
          <p:cNvSpPr>
            <a:spLocks noGrp="1"/>
          </p:cNvSpPr>
          <p:nvPr>
            <p:ph idx="1"/>
          </p:nvPr>
        </p:nvSpPr>
        <p:spPr>
          <a:xfrm>
            <a:off x="191821" y="1666722"/>
            <a:ext cx="8494979" cy="5051404"/>
          </a:xfrm>
        </p:spPr>
        <p:txBody>
          <a:bodyPr>
            <a:normAutofit/>
          </a:bodyPr>
          <a:lstStyle/>
          <a:p>
            <a:r>
              <a:rPr lang="en-US" sz="2400" dirty="0"/>
              <a:t>Systems analysts use graphical techniques to describe an information system</a:t>
            </a:r>
          </a:p>
          <a:p>
            <a:r>
              <a:rPr lang="en-ZA" sz="2400" dirty="0"/>
              <a:t>Graphically characterize data processes and flows in a business system</a:t>
            </a:r>
          </a:p>
          <a:p>
            <a:pPr lvl="1"/>
            <a:r>
              <a:rPr lang="en-ZA" sz="2400" dirty="0"/>
              <a:t>Depict:</a:t>
            </a:r>
          </a:p>
          <a:p>
            <a:pPr lvl="2"/>
            <a:r>
              <a:rPr lang="en-ZA" sz="2400" dirty="0"/>
              <a:t>System inputs</a:t>
            </a:r>
          </a:p>
          <a:p>
            <a:pPr lvl="2"/>
            <a:r>
              <a:rPr lang="en-ZA" sz="2400" dirty="0"/>
              <a:t>Processes</a:t>
            </a:r>
          </a:p>
          <a:p>
            <a:pPr lvl="2"/>
            <a:r>
              <a:rPr lang="en-ZA" sz="2400" dirty="0"/>
              <a:t>Outputs</a:t>
            </a:r>
            <a:endParaRPr lang="en-US" sz="2400" dirty="0"/>
          </a:p>
          <a:p>
            <a:pPr lvl="1"/>
            <a:r>
              <a:rPr lang="en-US" sz="2400" dirty="0"/>
              <a:t>Uses various symbols to show how the system transforms input data into useful information</a:t>
            </a:r>
          </a:p>
          <a:p>
            <a:pPr lvl="1"/>
            <a:r>
              <a:rPr lang="en-US" sz="2400" dirty="0"/>
              <a:t>Shows how data moves through an information system but does not show program logic or processing steps</a:t>
            </a:r>
          </a:p>
        </p:txBody>
      </p:sp>
      <p:sp>
        <p:nvSpPr>
          <p:cNvPr id="4" name="Slide Number Placeholder 3"/>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55679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94" y="509091"/>
            <a:ext cx="6942406" cy="665832"/>
          </a:xfrm>
        </p:spPr>
        <p:txBody>
          <a:bodyPr>
            <a:noAutofit/>
          </a:bodyPr>
          <a:lstStyle/>
          <a:p>
            <a:r>
              <a:rPr lang="en-US" dirty="0">
                <a:solidFill>
                  <a:schemeClr val="bg1"/>
                </a:solidFill>
              </a:rPr>
              <a:t>Data Flow Diagram Symbols</a:t>
            </a:r>
          </a:p>
        </p:txBody>
      </p:sp>
      <p:sp>
        <p:nvSpPr>
          <p:cNvPr id="11" name="Text Placeholder 2"/>
          <p:cNvSpPr>
            <a:spLocks noGrp="1"/>
          </p:cNvSpPr>
          <p:nvPr>
            <p:ph idx="1"/>
          </p:nvPr>
        </p:nvSpPr>
        <p:spPr>
          <a:xfrm>
            <a:off x="307480" y="1545636"/>
            <a:ext cx="8379320" cy="938719"/>
          </a:xfrm>
        </p:spPr>
        <p:txBody>
          <a:bodyPr>
            <a:normAutofit fontScale="92500" lnSpcReduction="10000"/>
          </a:bodyPr>
          <a:lstStyle/>
          <a:p>
            <a:r>
              <a:rPr lang="en-US" dirty="0"/>
              <a:t>Four basic symbols represent processes, data flows, data stores, and entities</a:t>
            </a:r>
          </a:p>
        </p:txBody>
      </p:sp>
      <p:pic>
        <p:nvPicPr>
          <p:cNvPr id="3" name="Picture 2" descr="Figure 5-1 provides illustrations of data flow diagram symbols, symbol names, and examples of the Gane and Sarson , and Yourdon, symbol sets. This figure has a rectangle labeled Gane and Sarson symbols, symbol names, and Yourdon symbols. Under Gane and Sarson symbols, there is a rectangle with curved edges that is labeled apply payment. Under this rectangle there is an arrow pointing right, it is labeled bank deposit.  Under this arrow there is a rectangle with sharp edges that is labeled students. Under the rectangle there is a square with sharp edges, labeled customer.&#10;&#10;Starting from the top, under symbol names, the text reads process, data flow, data store, and external entity.&#10;Under Yourdon symbols, there is a circle that is labeled apply payment. Under this circle there is an arrow pointing right, it is labelled bank deposit.  Under this arrow there is a rectangle with sharp edges that is labeled students. Under the rectangle there is a square with sharp edges, labeled custome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4224" y="2358000"/>
            <a:ext cx="5168127" cy="45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7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18016" y="457200"/>
            <a:ext cx="7594795" cy="609600"/>
          </a:xfrm>
        </p:spPr>
        <p:txBody>
          <a:bodyPr>
            <a:noAutofit/>
          </a:bodyPr>
          <a:lstStyle/>
          <a:p>
            <a:pPr lvl="0" algn="l">
              <a:lnSpc>
                <a:spcPct val="94000"/>
              </a:lnSpc>
              <a:spcBef>
                <a:spcPts val="1000"/>
              </a:spcBef>
              <a:spcAft>
                <a:spcPct val="0"/>
              </a:spcAft>
              <a:buSzPts val="2400"/>
            </a:pPr>
            <a:r>
              <a:rPr lang="en-US" sz="4400" dirty="0"/>
              <a:t>Sources/Sink (</a:t>
            </a:r>
            <a:r>
              <a:rPr lang="en-US" altLang="en-US" dirty="0">
                <a:solidFill>
                  <a:schemeClr val="bg1"/>
                </a:solidFill>
                <a:ea typeface="+mn-ea"/>
                <a:cs typeface="+mn-cs"/>
                <a:sym typeface="Arial"/>
              </a:rPr>
              <a:t>External Entities)</a:t>
            </a:r>
            <a:endParaRPr lang="en-US" altLang="en-US" dirty="0">
              <a:solidFill>
                <a:schemeClr val="bg1"/>
              </a:solidFill>
              <a:ea typeface="+mn-ea"/>
              <a:cs typeface="+mn-cs"/>
            </a:endParaRPr>
          </a:p>
        </p:txBody>
      </p:sp>
      <p:sp>
        <p:nvSpPr>
          <p:cNvPr id="3" name="Text Placeholder 2"/>
          <p:cNvSpPr>
            <a:spLocks noGrp="1"/>
          </p:cNvSpPr>
          <p:nvPr>
            <p:ph idx="1"/>
          </p:nvPr>
        </p:nvSpPr>
        <p:spPr>
          <a:xfrm>
            <a:off x="0" y="1505243"/>
            <a:ext cx="9256541" cy="5352757"/>
          </a:xfrm>
        </p:spPr>
        <p:txBody>
          <a:bodyPr wrap="square" lIns="91425" tIns="91425" rIns="91425" bIns="91425">
            <a:noAutofit/>
          </a:bodyPr>
          <a:lstStyle/>
          <a:p>
            <a:pPr marL="255651" indent="-255651">
              <a:spcAft>
                <a:spcPct val="0"/>
              </a:spcAft>
              <a:buSzPts val="2400"/>
            </a:pPr>
            <a:r>
              <a:rPr lang="en-US" altLang="en-US" sz="2400" i="0" dirty="0">
                <a:latin typeface="Arial (Body)"/>
              </a:rPr>
              <a:t>Represent another department, a business, a person, or a machine</a:t>
            </a:r>
          </a:p>
          <a:p>
            <a:pPr marL="255651" indent="-255651">
              <a:spcAft>
                <a:spcPct val="0"/>
              </a:spcAft>
              <a:buSzPts val="2400"/>
            </a:pPr>
            <a:r>
              <a:rPr lang="en-US" altLang="en-US" sz="2400" i="0" dirty="0">
                <a:latin typeface="Arial (Body)"/>
              </a:rPr>
              <a:t>A source or destination of data, outside the boundaries of the system</a:t>
            </a:r>
          </a:p>
          <a:p>
            <a:pPr marL="255651" indent="-255651">
              <a:spcAft>
                <a:spcPct val="0"/>
              </a:spcAft>
              <a:buSzPts val="2400"/>
            </a:pPr>
            <a:r>
              <a:rPr lang="en-US" altLang="en-US" sz="2400" i="0" dirty="0">
                <a:latin typeface="Arial (Body)"/>
              </a:rPr>
              <a:t>Should be named with a noun</a:t>
            </a:r>
          </a:p>
          <a:p>
            <a:pPr marL="255651" indent="-255651">
              <a:spcAft>
                <a:spcPct val="0"/>
              </a:spcAft>
              <a:buSzPts val="2400"/>
            </a:pPr>
            <a:r>
              <a:rPr lang="en-US" sz="2400" dirty="0">
                <a:latin typeface="Arial (Body)"/>
              </a:rPr>
              <a:t>Entity symbol</a:t>
            </a:r>
          </a:p>
          <a:p>
            <a:pPr lvl="1"/>
            <a:r>
              <a:rPr lang="en-US" dirty="0"/>
              <a:t>Shows how the system interfaces with the outside world</a:t>
            </a:r>
          </a:p>
          <a:p>
            <a:pPr lvl="1"/>
            <a:r>
              <a:rPr lang="en-US" dirty="0"/>
              <a:t>DFD shows only external entities that provide data to the system or receive output</a:t>
            </a:r>
          </a:p>
          <a:p>
            <a:pPr lvl="2"/>
            <a:r>
              <a:rPr lang="en-US" dirty="0"/>
              <a:t>DFD entities also are called terminators because they are data origins or final destinations </a:t>
            </a:r>
          </a:p>
          <a:p>
            <a:pPr lvl="2"/>
            <a:r>
              <a:rPr lang="en-US" dirty="0"/>
              <a:t>Source and sink entities </a:t>
            </a:r>
          </a:p>
          <a:p>
            <a:pPr marL="255651" indent="-255651">
              <a:spcAft>
                <a:spcPct val="0"/>
              </a:spcAft>
              <a:buSzPts val="2400"/>
            </a:pPr>
            <a:endParaRPr lang="en-US" altLang="en-US" sz="2400" i="0" dirty="0">
              <a:latin typeface="Arial (Body)"/>
            </a:endParaRPr>
          </a:p>
          <a:p>
            <a:pPr marL="1444752" lvl="3" indent="0">
              <a:spcAft>
                <a:spcPct val="0"/>
              </a:spcAft>
              <a:buSzPts val="2400"/>
              <a:buNone/>
            </a:pPr>
            <a:endParaRPr lang="en-US" altLang="en-US" sz="2200" dirty="0">
              <a:latin typeface="Arial (Body)"/>
            </a:endParaRPr>
          </a:p>
        </p:txBody>
      </p:sp>
      <p:sp>
        <p:nvSpPr>
          <p:cNvPr id="5" name="Slide Number Placeholder 4"/>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23700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09" y="464234"/>
            <a:ext cx="7200900" cy="609600"/>
          </a:xfrm>
        </p:spPr>
        <p:txBody>
          <a:bodyPr tIns="91425">
            <a:noAutofit/>
          </a:bodyPr>
          <a:lstStyle/>
          <a:p>
            <a:pPr algn="l"/>
            <a:r>
              <a:rPr lang="en-US" altLang="en-US" dirty="0">
                <a:solidFill>
                  <a:schemeClr val="bg1"/>
                </a:solidFill>
                <a:cs typeface="Times New Roman" panose="02020603050405020304" pitchFamily="18" charset="0"/>
                <a:sym typeface="Arial"/>
              </a:rPr>
              <a:t>Process</a:t>
            </a:r>
            <a:br>
              <a:rPr lang="en-US" altLang="en-US" dirty="0">
                <a:solidFill>
                  <a:schemeClr val="bg1"/>
                </a:solidFill>
                <a:latin typeface="Arial (Body)"/>
              </a:rPr>
            </a:br>
            <a:endParaRPr lang="en-US" altLang="en-US" dirty="0">
              <a:solidFill>
                <a:schemeClr val="bg1"/>
              </a:solidFill>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0" y="1620130"/>
            <a:ext cx="9031458" cy="5085470"/>
          </a:xfrm>
        </p:spPr>
        <p:txBody>
          <a:bodyPr wrap="square" lIns="91425" tIns="91425" rIns="91425" bIns="91425">
            <a:noAutofit/>
          </a:bodyPr>
          <a:lstStyle/>
          <a:p>
            <a:pPr marL="255651" indent="-255651">
              <a:spcAft>
                <a:spcPct val="0"/>
              </a:spcAft>
              <a:buSzPts val="2400"/>
            </a:pPr>
            <a:r>
              <a:rPr lang="en-US" altLang="en-US" sz="2400" dirty="0">
                <a:latin typeface="Arial (Body)"/>
              </a:rPr>
              <a:t>Denotes a change in or transformation of data</a:t>
            </a:r>
          </a:p>
          <a:p>
            <a:pPr marL="255651" indent="-255651">
              <a:spcAft>
                <a:spcPct val="0"/>
              </a:spcAft>
              <a:buSzPts val="2400"/>
            </a:pPr>
            <a:r>
              <a:rPr lang="en-US" altLang="en-US" sz="2400" dirty="0">
                <a:latin typeface="Arial (Body)"/>
              </a:rPr>
              <a:t>Represents work being performed in the system</a:t>
            </a:r>
          </a:p>
          <a:p>
            <a:pPr marL="1243203" lvl="2" indent="-255651">
              <a:spcAft>
                <a:spcPct val="0"/>
              </a:spcAft>
              <a:buSzPts val="2400"/>
            </a:pPr>
            <a:r>
              <a:rPr lang="en-US" altLang="en-US" sz="2200" dirty="0">
                <a:latin typeface="Arial (Body)"/>
              </a:rPr>
              <a:t>Naming convention:</a:t>
            </a:r>
          </a:p>
          <a:p>
            <a:pPr marL="1655953" lvl="3" indent="-284353">
              <a:spcAft>
                <a:spcPct val="0"/>
              </a:spcAft>
              <a:buSzPts val="2400"/>
            </a:pPr>
            <a:r>
              <a:rPr lang="en-US" altLang="en-US" sz="2200" dirty="0">
                <a:latin typeface="Arial (Body)"/>
              </a:rPr>
              <a:t>Assign the name of the whole system when naming a high-level process</a:t>
            </a:r>
          </a:p>
          <a:p>
            <a:pPr marL="1655953" lvl="3" indent="-284353">
              <a:spcAft>
                <a:spcPct val="0"/>
              </a:spcAft>
              <a:buSzPts val="2400"/>
            </a:pPr>
            <a:r>
              <a:rPr lang="en-US" altLang="en-US" sz="2200" dirty="0">
                <a:latin typeface="Arial (Body)"/>
              </a:rPr>
              <a:t>Use the form verb-adjective-noun for detailed processes</a:t>
            </a:r>
          </a:p>
          <a:p>
            <a:pPr marL="255651" lvl="0" indent="-255651">
              <a:spcAft>
                <a:spcPct val="0"/>
              </a:spcAft>
              <a:buSzPts val="2400"/>
            </a:pPr>
            <a:r>
              <a:rPr lang="en-US" sz="2400" dirty="0">
                <a:latin typeface="Arial (Body)"/>
              </a:rPr>
              <a:t>Process symbols</a:t>
            </a:r>
          </a:p>
          <a:p>
            <a:pPr marL="712851" lvl="2" indent="-255651">
              <a:spcBef>
                <a:spcPts val="1000"/>
              </a:spcBef>
              <a:spcAft>
                <a:spcPct val="0"/>
              </a:spcAft>
              <a:buSzPts val="2400"/>
            </a:pPr>
            <a:r>
              <a:rPr lang="en-US" sz="2200" dirty="0">
                <a:latin typeface="Arial (Body)"/>
              </a:rPr>
              <a:t>Process receives input data and produces output </a:t>
            </a:r>
          </a:p>
          <a:p>
            <a:pPr marL="712851" lvl="2" indent="-255651">
              <a:spcBef>
                <a:spcPts val="1000"/>
              </a:spcBef>
              <a:spcAft>
                <a:spcPct val="0"/>
              </a:spcAft>
              <a:buSzPts val="2400"/>
            </a:pPr>
            <a:r>
              <a:rPr lang="en-US" sz="2200" dirty="0">
                <a:latin typeface="Arial (Body)"/>
              </a:rPr>
              <a:t>Contains business logic that transforms the data</a:t>
            </a:r>
          </a:p>
          <a:p>
            <a:pPr marL="712851" lvl="2" indent="-255651">
              <a:spcBef>
                <a:spcPts val="1000"/>
              </a:spcBef>
              <a:spcAft>
                <a:spcPct val="0"/>
              </a:spcAft>
              <a:buSzPts val="2400"/>
            </a:pPr>
            <a:r>
              <a:rPr lang="en-US" sz="2200" dirty="0">
                <a:latin typeface="Arial (Body)"/>
              </a:rPr>
              <a:t>Process name identifies a specific function </a:t>
            </a:r>
          </a:p>
          <a:p>
            <a:pPr marL="712851" lvl="2" indent="-255651">
              <a:spcBef>
                <a:spcPts val="1000"/>
              </a:spcBef>
              <a:spcAft>
                <a:spcPct val="0"/>
              </a:spcAft>
              <a:buSzPts val="2400"/>
            </a:pPr>
            <a:r>
              <a:rPr lang="en-US" sz="2200" dirty="0">
                <a:latin typeface="Arial (Body)"/>
              </a:rPr>
              <a:t>In DFDs, a process symbol can be referred to as a black box</a:t>
            </a:r>
          </a:p>
          <a:p>
            <a:pPr marL="1371600" lvl="3" indent="0">
              <a:spcAft>
                <a:spcPct val="0"/>
              </a:spcAft>
              <a:buSzPts val="2400"/>
              <a:buNone/>
            </a:pPr>
            <a:endParaRPr lang="en-US" altLang="en-US" sz="2200" dirty="0">
              <a:latin typeface="Arial (Body)"/>
            </a:endParaRPr>
          </a:p>
          <a:p>
            <a:pPr marL="211201" indent="-284353">
              <a:spcAft>
                <a:spcPct val="0"/>
              </a:spcAft>
              <a:buSzPts val="2400"/>
            </a:pPr>
            <a:endParaRPr lang="en-US" altLang="en-US" sz="2400" dirty="0">
              <a:latin typeface="Arial (Body)"/>
            </a:endParaRPr>
          </a:p>
        </p:txBody>
      </p:sp>
      <p:sp>
        <p:nvSpPr>
          <p:cNvPr id="5" name="Slide Number Placeholder 4"/>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85506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725" y="464234"/>
            <a:ext cx="6305257" cy="609600"/>
          </a:xfrm>
        </p:spPr>
        <p:txBody>
          <a:bodyPr tIns="91425">
            <a:noAutofit/>
          </a:bodyPr>
          <a:lstStyle/>
          <a:p>
            <a:pPr algn="l"/>
            <a:r>
              <a:rPr lang="en-US" altLang="en-US" dirty="0">
                <a:solidFill>
                  <a:schemeClr val="bg1"/>
                </a:solidFill>
                <a:cs typeface="Times New Roman" panose="02020603050405020304" pitchFamily="18" charset="0"/>
                <a:sym typeface="Arial"/>
              </a:rPr>
              <a:t>Data Store</a:t>
            </a:r>
            <a:br>
              <a:rPr lang="en-US" altLang="en-US" dirty="0">
                <a:solidFill>
                  <a:schemeClr val="bg1"/>
                </a:solidFill>
                <a:cs typeface="Times New Roman" panose="02020603050405020304" pitchFamily="18" charset="0"/>
                <a:sym typeface="Arial"/>
              </a:rPr>
            </a:br>
            <a:br>
              <a:rPr lang="en-US" altLang="en-US" dirty="0">
                <a:solidFill>
                  <a:schemeClr val="bg1"/>
                </a:solidFill>
              </a:rPr>
            </a:br>
            <a:endParaRPr lang="en-US" altLang="en-US" dirty="0">
              <a:solidFill>
                <a:schemeClr val="bg1"/>
              </a:solidFill>
              <a:cs typeface="Times New Roman" panose="02020603050405020304" pitchFamily="18" charset="0"/>
              <a:sym typeface="Arial"/>
            </a:endParaRPr>
          </a:p>
        </p:txBody>
      </p:sp>
      <p:sp>
        <p:nvSpPr>
          <p:cNvPr id="5" name="Slide Number Placeholder 4"/>
          <p:cNvSpPr>
            <a:spLocks noGrp="1"/>
          </p:cNvSpPr>
          <p:nvPr>
            <p:ph type="sldNum" sz="quarter" idx="12"/>
          </p:nvPr>
        </p:nvSpPr>
        <p:spPr/>
        <p:txBody>
          <a:bodyPr/>
          <a:lstStyle/>
          <a:p>
            <a:fld id="{69E57DC2-970A-4B3E-BB1C-7A09969E49DF}" type="slidenum">
              <a:rPr lang="en-US" smtClean="0"/>
              <a:t>9</a:t>
            </a:fld>
            <a:endParaRPr lang="en-US" dirty="0"/>
          </a:p>
        </p:txBody>
      </p:sp>
      <p:sp>
        <p:nvSpPr>
          <p:cNvPr id="7" name="Text Placeholder 2">
            <a:extLst>
              <a:ext uri="{FF2B5EF4-FFF2-40B4-BE49-F238E27FC236}">
                <a16:creationId xmlns:a16="http://schemas.microsoft.com/office/drawing/2014/main" id="{A24B0CC4-97EF-E45B-8627-17414F1878FF}"/>
              </a:ext>
            </a:extLst>
          </p:cNvPr>
          <p:cNvSpPr txBox="1">
            <a:spLocks/>
          </p:cNvSpPr>
          <p:nvPr/>
        </p:nvSpPr>
        <p:spPr>
          <a:xfrm>
            <a:off x="133643" y="1579098"/>
            <a:ext cx="9010357" cy="5142377"/>
          </a:xfrm>
          <a:prstGeom prst="rect">
            <a:avLst/>
          </a:prstGeom>
        </p:spPr>
        <p:txBody>
          <a:bodyPr wrap="square" lIns="91425" tIns="91425" rIns="91425" bIns="91425">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503" indent="-284353">
              <a:spcAft>
                <a:spcPct val="0"/>
              </a:spcAft>
              <a:buSzPts val="2400"/>
            </a:pPr>
            <a:r>
              <a:rPr lang="en-ZA" altLang="en-US" sz="2800" dirty="0">
                <a:latin typeface="Arial (Body)"/>
              </a:rPr>
              <a:t>A depository for data that allows examination, addition, and retrieval of data</a:t>
            </a:r>
          </a:p>
          <a:p>
            <a:pPr marL="341503" indent="-284353">
              <a:spcAft>
                <a:spcPct val="0"/>
              </a:spcAft>
              <a:buSzPts val="2400"/>
            </a:pPr>
            <a:r>
              <a:rPr lang="en-ZA" altLang="en-US" sz="2800" dirty="0">
                <a:latin typeface="Arial (Body)"/>
              </a:rPr>
              <a:t>Represent data that the system stores </a:t>
            </a:r>
          </a:p>
          <a:p>
            <a:pPr marL="341503" indent="-284353">
              <a:spcAft>
                <a:spcPct val="0"/>
              </a:spcAft>
              <a:buSzPts val="2400"/>
            </a:pPr>
            <a:r>
              <a:rPr lang="en-ZA" altLang="en-US" sz="2800" dirty="0">
                <a:latin typeface="Arial (Body)"/>
              </a:rPr>
              <a:t>Named with a noun, describing the data</a:t>
            </a:r>
          </a:p>
          <a:p>
            <a:pPr marL="341503" indent="-284353">
              <a:spcAft>
                <a:spcPct val="0"/>
              </a:spcAft>
              <a:buSzPts val="2400"/>
            </a:pPr>
            <a:r>
              <a:rPr lang="en-ZA" altLang="en-US" sz="2800" dirty="0">
                <a:latin typeface="Arial (Body)"/>
              </a:rPr>
              <a:t>Data stores are usually given a unique reference number, such as D1, D2, D3</a:t>
            </a:r>
            <a:endParaRPr lang="en-US" dirty="0"/>
          </a:p>
          <a:p>
            <a:pPr lvl="1"/>
            <a:r>
              <a:rPr lang="en-US" dirty="0"/>
              <a:t>DFD does not show the detailed contents of a data store </a:t>
            </a:r>
          </a:p>
          <a:p>
            <a:pPr lvl="2"/>
            <a:r>
              <a:rPr lang="en-US" dirty="0"/>
              <a:t>Specific structure and data elements are defined in the data dictionary </a:t>
            </a:r>
          </a:p>
          <a:p>
            <a:pPr marL="255651" indent="-255651">
              <a:spcAft>
                <a:spcPct val="0"/>
              </a:spcAft>
              <a:buSzPts val="2400"/>
            </a:pPr>
            <a:endParaRPr lang="en-US" altLang="en-US" sz="2400" dirty="0">
              <a:latin typeface="Arial (Body)"/>
            </a:endParaRPr>
          </a:p>
        </p:txBody>
      </p:sp>
    </p:spTree>
    <p:extLst>
      <p:ext uri="{BB962C8B-B14F-4D97-AF65-F5344CB8AC3E}">
        <p14:creationId xmlns:p14="http://schemas.microsoft.com/office/powerpoint/2010/main" val="67624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1165</TotalTime>
  <Words>2080</Words>
  <Application>Microsoft Office PowerPoint</Application>
  <PresentationFormat>On-screen Show (4:3)</PresentationFormat>
  <Paragraphs>213</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(Body)</vt:lpstr>
      <vt:lpstr>Baskerville Old Face</vt:lpstr>
      <vt:lpstr>Calibri</vt:lpstr>
      <vt:lpstr>Noto Sans Symbols</vt:lpstr>
      <vt:lpstr>Times New Roman</vt:lpstr>
      <vt:lpstr>Wingdings</vt:lpstr>
      <vt:lpstr>Office Theme</vt:lpstr>
      <vt:lpstr>PowerPoint Presentation</vt:lpstr>
      <vt:lpstr>Learning Objectives  </vt:lpstr>
      <vt:lpstr>Process Modeling</vt:lpstr>
      <vt:lpstr>Modeling a system’s process for structured analysis</vt:lpstr>
      <vt:lpstr>Data Flow Diagrams </vt:lpstr>
      <vt:lpstr>Data Flow Diagram Symbols</vt:lpstr>
      <vt:lpstr>Sources/Sink (External Entities)</vt:lpstr>
      <vt:lpstr>Process </vt:lpstr>
      <vt:lpstr>Data Store  </vt:lpstr>
      <vt:lpstr>Data Store  </vt:lpstr>
      <vt:lpstr>DFD Example 1 http://faculty.ccri.edu/kelly/COMP1230/Examples/DFDEx.jpg</vt:lpstr>
      <vt:lpstr>Rules Governing Data Flow Diagramming</vt:lpstr>
      <vt:lpstr>Rules Governing Data Flow Diagramming</vt:lpstr>
      <vt:lpstr>Rules Governing Data Flow Diagramming</vt:lpstr>
      <vt:lpstr>Rules Governing Data Flow Diagramming</vt:lpstr>
      <vt:lpstr>Steps in Developing Data Flow Diagrams (1 of 2)</vt:lpstr>
      <vt:lpstr>Steps in Developing Data Flow Diagrams (2 of 2)</vt:lpstr>
      <vt:lpstr>Creating the Context Diagram</vt:lpstr>
      <vt:lpstr>Drawing a Context Diagram</vt:lpstr>
      <vt:lpstr>Drawing Diagram 0 (1 of 2)</vt:lpstr>
      <vt:lpstr>Data Flow Diagram Levels</vt:lpstr>
      <vt:lpstr>Drawing a Diagram 0 DFD </vt:lpstr>
      <vt:lpstr>Creating Child Diagrams </vt:lpstr>
      <vt:lpstr>Creating Child Diagrams </vt:lpstr>
      <vt:lpstr>Drawing Lower-Level DFDs</vt:lpstr>
      <vt:lpstr>Drawing Lower-Level DFDs (3 of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Onkagetse Mogae</dc:creator>
  <cp:lastModifiedBy>monkgogi mudongo</cp:lastModifiedBy>
  <cp:revision>31</cp:revision>
  <dcterms:created xsi:type="dcterms:W3CDTF">2014-08-15T08:01:05Z</dcterms:created>
  <dcterms:modified xsi:type="dcterms:W3CDTF">2022-09-12T15:04:00Z</dcterms:modified>
</cp:coreProperties>
</file>