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256" r:id="rId2"/>
    <p:sldId id="453" r:id="rId3"/>
    <p:sldId id="349" r:id="rId4"/>
    <p:sldId id="350" r:id="rId5"/>
    <p:sldId id="351" r:id="rId6"/>
    <p:sldId id="353" r:id="rId7"/>
    <p:sldId id="454" r:id="rId8"/>
    <p:sldId id="372" r:id="rId9"/>
    <p:sldId id="373" r:id="rId10"/>
    <p:sldId id="374" r:id="rId11"/>
    <p:sldId id="375" r:id="rId12"/>
    <p:sldId id="376" r:id="rId13"/>
    <p:sldId id="387" r:id="rId14"/>
    <p:sldId id="389" r:id="rId15"/>
    <p:sldId id="390" r:id="rId16"/>
    <p:sldId id="391" r:id="rId17"/>
    <p:sldId id="392" r:id="rId18"/>
    <p:sldId id="258" r:id="rId19"/>
    <p:sldId id="259" r:id="rId20"/>
    <p:sldId id="260" r:id="rId21"/>
    <p:sldId id="272" r:id="rId22"/>
    <p:sldId id="261" r:id="rId23"/>
    <p:sldId id="262" r:id="rId24"/>
    <p:sldId id="263" r:id="rId25"/>
    <p:sldId id="264" r:id="rId26"/>
    <p:sldId id="265" r:id="rId27"/>
    <p:sldId id="266" r:id="rId28"/>
    <p:sldId id="393" r:id="rId29"/>
    <p:sldId id="276" r:id="rId30"/>
    <p:sldId id="455" r:id="rId31"/>
    <p:sldId id="278" r:id="rId32"/>
    <p:sldId id="279"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60"/>
  </p:normalViewPr>
  <p:slideViewPr>
    <p:cSldViewPr snapToGrid="0" snapToObjects="1">
      <p:cViewPr varScale="1">
        <p:scale>
          <a:sx n="68" d="100"/>
          <a:sy n="68" d="100"/>
        </p:scale>
        <p:origin x="148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3AC1E4-3E26-764B-8D47-3371CC34BD1E}" type="datetime1">
              <a:rPr lang="en-GB" smtClean="0"/>
              <a:pPr/>
              <a:t>12/09/2022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919DB6-1704-6E40-971B-4330ECC7BE35}" type="slidenum">
              <a:rPr lang="en-US" smtClean="0"/>
              <a:pPr/>
              <a:t>‹#›</a:t>
            </a:fld>
            <a:endParaRPr lang="en-US"/>
          </a:p>
        </p:txBody>
      </p:sp>
    </p:spTree>
    <p:extLst>
      <p:ext uri="{BB962C8B-B14F-4D97-AF65-F5344CB8AC3E}">
        <p14:creationId xmlns:p14="http://schemas.microsoft.com/office/powerpoint/2010/main" val="3834078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615825-841A-D54A-BCCA-E3FD48E707F2}" type="datetime1">
              <a:rPr lang="en-GB" smtClean="0"/>
              <a:pPr/>
              <a:t>12/09/2022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283329-B659-BC45-A198-2D5B21D9F046}" type="slidenum">
              <a:rPr lang="en-US" smtClean="0"/>
              <a:pPr/>
              <a:t>‹#›</a:t>
            </a:fld>
            <a:endParaRPr lang="en-US"/>
          </a:p>
        </p:txBody>
      </p:sp>
    </p:spTree>
    <p:extLst>
      <p:ext uri="{BB962C8B-B14F-4D97-AF65-F5344CB8AC3E}">
        <p14:creationId xmlns:p14="http://schemas.microsoft.com/office/powerpoint/2010/main" val="31549640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283329-B659-BC45-A198-2D5B21D9F046}" type="slidenum">
              <a:rPr lang="en-US" smtClean="0"/>
              <a:pPr/>
              <a:t>1</a:t>
            </a:fld>
            <a:endParaRPr lang="en-US"/>
          </a:p>
        </p:txBody>
      </p:sp>
    </p:spTree>
    <p:extLst>
      <p:ext uri="{BB962C8B-B14F-4D97-AF65-F5344CB8AC3E}">
        <p14:creationId xmlns:p14="http://schemas.microsoft.com/office/powerpoint/2010/main" val="874331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Use case diagrams provide the basis for creating other types of diagrams such as class diagrams and activity diagrams.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83487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709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solidFill>
                  <a:srgbClr val="000000"/>
                </a:solidFill>
                <a:latin typeface="Arial" charset="0"/>
                <a:ea typeface="ＭＳ Ｐゴシック" charset="0"/>
                <a:cs typeface="ＭＳ Ｐゴシック" charset="0"/>
              </a:rPr>
              <a:t>Generally works well in situations where complicated information systems are undergoing continuous maintenance, adaptation, and redesign.</a:t>
            </a:r>
            <a:endParaRPr lang="en-US" dirty="0">
              <a:solidFill>
                <a:srgbClr val="000000"/>
              </a:solidFill>
              <a:latin typeface="Arial" charset="0"/>
              <a:ea typeface="ＭＳ Ｐゴシック" charset="0"/>
              <a:cs typeface="ＭＳ Ｐゴシック" charset="0"/>
            </a:endParaRPr>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pPr algn="r">
                <a:buSzPct val="25000"/>
              </a:pPr>
              <a:t>3</a:t>
            </a:fld>
            <a:endParaRPr lang="en-US" sz="1200"/>
          </a:p>
        </p:txBody>
      </p:sp>
    </p:spTree>
    <p:extLst>
      <p:ext uri="{BB962C8B-B14F-4D97-AF65-F5344CB8AC3E}">
        <p14:creationId xmlns:p14="http://schemas.microsoft.com/office/powerpoint/2010/main" val="543478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Objects are represented by and grouped into classes that are optimal for reuse and maintainability.</a:t>
            </a:r>
          </a:p>
          <a:p>
            <a:pPr lvl="0"/>
            <a:endParaRPr lang="en-US" altLang="en-US">
              <a:solidFill>
                <a:srgbClr val="000000"/>
              </a:solidFill>
              <a:latin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42263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What makes object-oriented programming, and thus object-oriented analysis and design, different from classical programming is the technique of putting all of an object’s attributes and methods within one self-contained structure, the class itself.</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Names—class names are usually nouns or short phrases and begin with an uppercase letter.</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Instantiate—when a program runs, objects can be created from the established class.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Attribute—examples might be size, color, and make</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Method—the processes that a class knows to carry out, also called an operation.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86656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The parent class is called the base class.</a:t>
            </a:r>
          </a:p>
          <a:p>
            <a:pPr lvl="0"/>
            <a:r>
              <a:rPr lang="en-US" altLang="en-US">
                <a:solidFill>
                  <a:srgbClr val="000000"/>
                </a:solidFill>
                <a:latin typeface="Arial" panose="020B0604020202020204" pitchFamily="34" charset="0"/>
              </a:rPr>
              <a:t>The child class is called the derived class.</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Allows the programmer to define once but use many times.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70885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dirty="0">
                <a:solidFill>
                  <a:srgbClr val="000000"/>
                </a:solidFill>
                <a:latin typeface="Arial" panose="020B0604020202020204" pitchFamily="34" charset="0"/>
              </a:rPr>
              <a:t>Each use case may create one or more sequence diagrams.</a:t>
            </a:r>
          </a:p>
          <a:p>
            <a:pPr lvl="0"/>
            <a:endParaRPr lang="en-US" altLang="en-US" dirty="0">
              <a:solidFill>
                <a:srgbClr val="000000"/>
              </a:solidFill>
              <a:latin typeface="Arial" panose="020B0604020202020204" pitchFamily="34" charset="0"/>
            </a:endParaRPr>
          </a:p>
          <a:p>
            <a:pPr lvl="0"/>
            <a:r>
              <a:rPr lang="en-US" altLang="en-US" dirty="0">
                <a:solidFill>
                  <a:srgbClr val="000000"/>
                </a:solidFill>
                <a:latin typeface="Arial" panose="020B0604020202020204" pitchFamily="34" charset="0"/>
              </a:rPr>
              <a:t>Statechart diagrams—useful for determining class methods.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92615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In a use case, an actor using the system initiates an event that begins a related series of interactions in the system.</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Use cases are used to document a single transaction or event.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66207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FDD8F0-F81D-40F4-8FC1-379084D79171}" type="slidenum">
              <a:rPr lang="en-US" smtClean="0"/>
              <a:pPr/>
              <a:t>23</a:t>
            </a:fld>
            <a:endParaRPr lang="en-US"/>
          </a:p>
        </p:txBody>
      </p:sp>
    </p:spTree>
    <p:extLst>
      <p:ext uri="{BB962C8B-B14F-4D97-AF65-F5344CB8AC3E}">
        <p14:creationId xmlns:p14="http://schemas.microsoft.com/office/powerpoint/2010/main" val="1723051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399124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2609258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3812828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68620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652386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8903" y="274638"/>
            <a:ext cx="8229600" cy="1143000"/>
          </a:xfrm>
          <a:prstGeom prst="rect">
            <a:avLst/>
          </a:prstGeom>
        </p:spPr>
        <p:txBody>
          <a:bodyPr/>
          <a:lstStyle>
            <a:lvl1pPr>
              <a:defRPr>
                <a:solidFill>
                  <a:schemeClr val="bg1"/>
                </a:solidFill>
              </a:defRPr>
            </a:lvl1pPr>
          </a:lstStyle>
          <a:p>
            <a:r>
              <a:rPr lang="en-GB" dirty="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2157032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47586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407934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432573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225984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186987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186464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9/12/2022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249341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5"/>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31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4" name="Rectangle 3"/>
          <p:cNvSpPr>
            <a:spLocks noGrp="1" noChangeArrowheads="1"/>
          </p:cNvSpPr>
          <p:nvPr>
            <p:ph type="subTitle" idx="1"/>
          </p:nvPr>
        </p:nvSpPr>
        <p:spPr>
          <a:xfrm>
            <a:off x="393895" y="4425950"/>
            <a:ext cx="8398413" cy="649288"/>
          </a:xfrm>
        </p:spPr>
        <p:txBody>
          <a:bodyPr/>
          <a:lstStyle/>
          <a:p>
            <a:pPr algn="l">
              <a:spcBef>
                <a:spcPct val="0"/>
              </a:spcBef>
            </a:pPr>
            <a:r>
              <a:rPr lang="en-US" sz="4000" dirty="0">
                <a:solidFill>
                  <a:schemeClr val="bg1"/>
                </a:solidFill>
                <a:latin typeface="Baskerville Old Face" panose="02020602080505020303" pitchFamily="18" charset="0"/>
                <a:ea typeface="+mj-ea"/>
                <a:cs typeface="+mj-cs"/>
              </a:rPr>
              <a:t>Lecture 6 – Object Oriented Modelling</a:t>
            </a:r>
          </a:p>
        </p:txBody>
      </p:sp>
      <p:sp>
        <p:nvSpPr>
          <p:cNvPr id="4" name="Rectangle 2"/>
          <p:cNvSpPr txBox="1">
            <a:spLocks noChangeArrowheads="1"/>
          </p:cNvSpPr>
          <p:nvPr/>
        </p:nvSpPr>
        <p:spPr>
          <a:xfrm>
            <a:off x="3714721" y="1155064"/>
            <a:ext cx="4392959" cy="792163"/>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latin typeface="Baskerville Old Face" panose="02020602080505020303" pitchFamily="18" charset="0"/>
              </a:rPr>
              <a:t>CSI342	</a:t>
            </a:r>
            <a:br>
              <a:rPr lang="en-US" sz="3600" dirty="0">
                <a:latin typeface="Baskerville Old Face" panose="02020602080505020303" pitchFamily="18" charset="0"/>
              </a:rPr>
            </a:br>
            <a:r>
              <a:rPr lang="en-US" sz="3600" dirty="0">
                <a:latin typeface="Baskerville Old Face" panose="02020602080505020303" pitchFamily="18" charset="0"/>
              </a:rPr>
              <a:t>Systems Analysis and Design</a:t>
            </a:r>
          </a:p>
        </p:txBody>
      </p:sp>
    </p:spTree>
    <p:extLst>
      <p:ext uri="{BB962C8B-B14F-4D97-AF65-F5344CB8AC3E}">
        <p14:creationId xmlns:p14="http://schemas.microsoft.com/office/powerpoint/2010/main" val="202969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0" y="316523"/>
            <a:ext cx="8229600" cy="1066799"/>
          </a:xfrm>
        </p:spPr>
        <p:txBody>
          <a:bodyPr tIns="91425" anchor="b">
            <a:noAutofit/>
          </a:bodyPr>
          <a:lstStyle/>
          <a:p>
            <a:pPr lvl="0">
              <a:buClrTx/>
            </a:pPr>
            <a:r>
              <a:rPr lang="en-US" altLang="en-US" sz="4400" b="0" dirty="0">
                <a:solidFill>
                  <a:schemeClr val="bg1"/>
                </a:solidFill>
                <a:latin typeface="Times New Roman" panose="02020603050405020304" pitchFamily="18" charset="0"/>
                <a:cs typeface="Times New Roman" panose="02020603050405020304" pitchFamily="18" charset="0"/>
                <a:sym typeface="Arial"/>
              </a:rPr>
              <a:t>An Example of a U M L Class</a:t>
            </a:r>
          </a:p>
        </p:txBody>
      </p:sp>
      <p:pic>
        <p:nvPicPr>
          <p:cNvPr id="4" name="Picture 3" descr="The illustration shows a rectangle which is divided horizontally into three sections. The first section shows Rental Car, which is the Class name. The second section shows attributes and consists of size, color, make, and model. The third section shows Methods Operations, and consists of rent Out left parenthesis right parenthesis, check In left parenthesis right parenthesis, and service left parenthesis right parenthesis."/>
          <p:cNvPicPr>
            <a:picLocks noChangeAspect="1"/>
          </p:cNvPicPr>
          <p:nvPr/>
        </p:nvPicPr>
        <p:blipFill rotWithShape="1">
          <a:blip r:embed="rId2">
            <a:extLst>
              <a:ext uri="{28A0092B-C50C-407E-A947-70E740481C1C}">
                <a14:useLocalDpi xmlns:a14="http://schemas.microsoft.com/office/drawing/2010/main" val="0"/>
              </a:ext>
            </a:extLst>
          </a:blip>
          <a:srcRect b="6309"/>
          <a:stretch/>
        </p:blipFill>
        <p:spPr>
          <a:xfrm>
            <a:off x="1134096" y="2004988"/>
            <a:ext cx="6875809" cy="3515069"/>
          </a:xfrm>
          <a:prstGeom prst="rect">
            <a:avLst/>
          </a:prstGeom>
        </p:spPr>
      </p:pic>
    </p:spTree>
    <p:extLst>
      <p:ext uri="{BB962C8B-B14F-4D97-AF65-F5344CB8AC3E}">
        <p14:creationId xmlns:p14="http://schemas.microsoft.com/office/powerpoint/2010/main" val="401693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a:latin typeface="Times New Roman" panose="02020603050405020304" pitchFamily="18" charset="0"/>
                <a:cs typeface="Times New Roman" panose="02020603050405020304" pitchFamily="18" charset="0"/>
                <a:sym typeface="Arial"/>
              </a:rPr>
              <a:t>Inheritance </a:t>
            </a:r>
            <a:r>
              <a:rPr lang="en-US" altLang="en-US" sz="2000" b="0">
                <a:latin typeface="Times New Roman" panose="02020603050405020304" pitchFamily="18" charset="0"/>
                <a:cs typeface="Times New Roman" panose="02020603050405020304" pitchFamily="18" charset="0"/>
                <a:sym typeface="Arial"/>
              </a:rPr>
              <a:t>(1 of 2)</a:t>
            </a:r>
            <a:endParaRPr lang="en-US" altLang="en-US" sz="2000" b="0"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457200" y="1600200"/>
            <a:ext cx="8229600" cy="2416016"/>
          </a:xfrm>
        </p:spPr>
        <p:txBody>
          <a:bodyPr wrap="square" lIns="91425" tIns="91425" rIns="91425" bIns="91425">
            <a:noAutofit/>
          </a:bodyPr>
          <a:lstStyle/>
          <a:p>
            <a:pPr marL="255588" lvl="0" indent="-255588">
              <a:buSzPts val="2400"/>
              <a:buFont typeface="Arial"/>
              <a:buChar char="•"/>
              <a:tabLst/>
            </a:pPr>
            <a:r>
              <a:rPr lang="en-US" altLang="en-US" sz="2400" dirty="0">
                <a:solidFill>
                  <a:srgbClr val="000000"/>
                </a:solidFill>
                <a:latin typeface="Arial (Body)"/>
              </a:rPr>
              <a:t>When a derived class inherits all the attributes and behaviors of the base class</a:t>
            </a:r>
          </a:p>
          <a:p>
            <a:pPr marL="255588" lvl="0" indent="-255588">
              <a:buSzPts val="2400"/>
              <a:buFont typeface="Arial"/>
              <a:buChar char="•"/>
              <a:tabLst/>
            </a:pPr>
            <a:r>
              <a:rPr lang="en-US" altLang="en-US" sz="2400" dirty="0">
                <a:solidFill>
                  <a:srgbClr val="000000"/>
                </a:solidFill>
                <a:latin typeface="Arial (Body)"/>
              </a:rPr>
              <a:t>Reduces programming labor by using common objects easily</a:t>
            </a:r>
          </a:p>
          <a:p>
            <a:pPr marL="255588" lvl="0" indent="-255588">
              <a:buSzPts val="2400"/>
              <a:buFont typeface="Arial"/>
              <a:buChar char="•"/>
              <a:tabLst/>
            </a:pPr>
            <a:r>
              <a:rPr lang="en-US" altLang="en-US" sz="2400" dirty="0">
                <a:solidFill>
                  <a:srgbClr val="000000"/>
                </a:solidFill>
                <a:latin typeface="Arial (Body)"/>
              </a:rPr>
              <a:t>A feature only found in object-oriented systems</a:t>
            </a:r>
          </a:p>
        </p:txBody>
      </p:sp>
    </p:spTree>
    <p:extLst>
      <p:ext uri="{BB962C8B-B14F-4D97-AF65-F5344CB8AC3E}">
        <p14:creationId xmlns:p14="http://schemas.microsoft.com/office/powerpoint/2010/main" val="2841588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489" y="362999"/>
            <a:ext cx="8229600" cy="1097279"/>
          </a:xfrm>
        </p:spPr>
        <p:txBody>
          <a:bodyPr tIns="91425" anchor="b">
            <a:noAutofit/>
          </a:bodyPr>
          <a:lstStyle/>
          <a:p>
            <a:pPr lvl="0" algn="ctr">
              <a:buClrTx/>
            </a:pPr>
            <a:r>
              <a:rPr lang="en-US" altLang="en-US" sz="4000" b="0" dirty="0">
                <a:solidFill>
                  <a:schemeClr val="bg1"/>
                </a:solidFill>
                <a:latin typeface="Times New Roman" panose="02020603050405020304" pitchFamily="18" charset="0"/>
                <a:cs typeface="Times New Roman" panose="02020603050405020304" pitchFamily="18" charset="0"/>
                <a:sym typeface="Arial"/>
              </a:rPr>
              <a:t>A Class Diagram Showing </a:t>
            </a:r>
            <a:br>
              <a:rPr lang="en-US" altLang="en-US" sz="4000" b="0" dirty="0">
                <a:solidFill>
                  <a:schemeClr val="bg1"/>
                </a:solidFill>
                <a:latin typeface="Times New Roman" panose="02020603050405020304" pitchFamily="18" charset="0"/>
                <a:cs typeface="Times New Roman" panose="02020603050405020304" pitchFamily="18" charset="0"/>
                <a:sym typeface="Arial"/>
              </a:rPr>
            </a:br>
            <a:r>
              <a:rPr lang="en-US" altLang="en-US" sz="4000" b="0" dirty="0">
                <a:solidFill>
                  <a:schemeClr val="bg1"/>
                </a:solidFill>
                <a:latin typeface="Times New Roman" panose="02020603050405020304" pitchFamily="18" charset="0"/>
                <a:cs typeface="Times New Roman" panose="02020603050405020304" pitchFamily="18" charset="0"/>
                <a:sym typeface="Arial"/>
              </a:rPr>
              <a:t>Inheritance</a:t>
            </a:r>
          </a:p>
        </p:txBody>
      </p:sp>
      <p:sp>
        <p:nvSpPr>
          <p:cNvPr id="3" name="Text Placeholder 2"/>
          <p:cNvSpPr>
            <a:spLocks noGrp="1"/>
          </p:cNvSpPr>
          <p:nvPr>
            <p:ph type="body" idx="1"/>
          </p:nvPr>
        </p:nvSpPr>
        <p:spPr>
          <a:xfrm>
            <a:off x="457200" y="1600200"/>
            <a:ext cx="3804249" cy="2014268"/>
          </a:xfrm>
        </p:spPr>
        <p:txBody>
          <a:bodyPr wrap="square" lIns="91425" tIns="91425" rIns="91425" bIns="91425">
            <a:noAutofit/>
          </a:bodyPr>
          <a:lstStyle/>
          <a:p>
            <a:pPr marL="0" lvl="0" indent="0">
              <a:spcBef>
                <a:spcPct val="50000"/>
              </a:spcBef>
              <a:buSzPts val="2400"/>
              <a:buNone/>
            </a:pPr>
            <a:r>
              <a:rPr lang="en-US" altLang="en-US" sz="2400" dirty="0">
                <a:solidFill>
                  <a:srgbClr val="000000"/>
                </a:solidFill>
                <a:latin typeface="Arial (Body)"/>
              </a:rPr>
              <a:t>Car and truck are specific examples of vehicles and inherit the characteristics of the more general class vehicle.</a:t>
            </a:r>
          </a:p>
        </p:txBody>
      </p:sp>
      <p:pic>
        <p:nvPicPr>
          <p:cNvPr id="5" name="Picture 4" descr="A class diagram shows inheritance, with car and truck being specific examples of vehicles and inherit the characteristics of the more general class Vehicle. An arrow labelled, is a, points from entries for Car and Truck to one for Vehicle. The components of each of these are: Car with the characteristics, size, color, make, model, available, rate Per Day, rate Per Week, rate Per Mile, style, Plus rent Out left parenthesis right parenthesis, Plus check In left parenthesis right parenthesis, Plus service left parenthesis right parenthesis, Plus add New left parenthesis right parenthesis. Truck with the characteristics, size, color, make, model, available, rate Per Day, rate Per Week, rate Per Mile, length, 4 Wheel Drive, manual Shift, Plus rent Out left parenthesis right parenthesis, Plus check In left parenthesis right parenthesis, Plus service left parenthesis right parenthesis, Plus add New left parenthesis right parenthesis. Vehicle with the characteristics, size, color, make, model, available, rate Per Day, rate Per Week, rate Per Mile, Plus rent Out left parenthesis right parenthesis, Plus check In left parenthesis right parenthesis, Plus service left parenthesis right parenthesis, Plus add New left parenthesis right parenthesis."/>
          <p:cNvPicPr>
            <a:picLocks noChangeAspect="1"/>
          </p:cNvPicPr>
          <p:nvPr/>
        </p:nvPicPr>
        <p:blipFill rotWithShape="1">
          <a:blip r:embed="rId2">
            <a:extLst>
              <a:ext uri="{28A0092B-C50C-407E-A947-70E740481C1C}">
                <a14:useLocalDpi xmlns:a14="http://schemas.microsoft.com/office/drawing/2010/main" val="0"/>
              </a:ext>
            </a:extLst>
          </a:blip>
          <a:srcRect b="3082"/>
          <a:stretch/>
        </p:blipFill>
        <p:spPr>
          <a:xfrm>
            <a:off x="5352289" y="1600200"/>
            <a:ext cx="2926080" cy="5252698"/>
          </a:xfrm>
          <a:prstGeom prst="rect">
            <a:avLst/>
          </a:prstGeom>
        </p:spPr>
      </p:pic>
    </p:spTree>
    <p:extLst>
      <p:ext uri="{BB962C8B-B14F-4D97-AF65-F5344CB8AC3E}">
        <p14:creationId xmlns:p14="http://schemas.microsoft.com/office/powerpoint/2010/main" val="2787786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a:latin typeface="Times New Roman" panose="02020603050405020304" pitchFamily="18" charset="0"/>
                <a:cs typeface="Times New Roman" panose="02020603050405020304" pitchFamily="18" charset="0"/>
                <a:sym typeface="Arial"/>
              </a:rPr>
              <a:t>Behavioral Diagrams</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457200" y="1600200"/>
            <a:ext cx="8229600" cy="2800736"/>
          </a:xfrm>
        </p:spPr>
        <p:txBody>
          <a:bodyPr wrap="square" lIns="91425" tIns="91425" rIns="91425" bIns="91425">
            <a:noAutofit/>
          </a:bodyPr>
          <a:lstStyle/>
          <a:p>
            <a:pPr marL="255588" lvl="0" indent="-255588">
              <a:buSzPts val="2400"/>
              <a:buFont typeface="Arial"/>
              <a:buChar char="•"/>
              <a:tabLst/>
            </a:pPr>
            <a:r>
              <a:rPr lang="en-US" altLang="en-US" sz="2400" dirty="0">
                <a:solidFill>
                  <a:srgbClr val="000000"/>
                </a:solidFill>
                <a:latin typeface="Arial (Body)"/>
              </a:rPr>
              <a:t>Use case diagrams</a:t>
            </a:r>
          </a:p>
          <a:p>
            <a:pPr marL="255588" lvl="0" indent="-255588">
              <a:buSzPts val="2400"/>
              <a:buFont typeface="Arial"/>
              <a:buChar char="•"/>
              <a:tabLst/>
            </a:pPr>
            <a:r>
              <a:rPr lang="en-US" altLang="en-US" sz="2400" dirty="0">
                <a:solidFill>
                  <a:srgbClr val="000000"/>
                </a:solidFill>
                <a:latin typeface="Arial (Body)"/>
              </a:rPr>
              <a:t>Sequence diagrams</a:t>
            </a:r>
          </a:p>
          <a:p>
            <a:pPr marL="255588" lvl="0" indent="-255588">
              <a:buSzPts val="2400"/>
              <a:buFont typeface="Arial"/>
              <a:buChar char="•"/>
              <a:tabLst/>
            </a:pPr>
            <a:r>
              <a:rPr lang="en-US" altLang="en-US" sz="2400" dirty="0">
                <a:solidFill>
                  <a:srgbClr val="000000"/>
                </a:solidFill>
                <a:latin typeface="Arial (Body)"/>
              </a:rPr>
              <a:t>Collaboration diagrams</a:t>
            </a:r>
          </a:p>
          <a:p>
            <a:pPr marL="255588" lvl="0" indent="-255588">
              <a:buSzPts val="2400"/>
              <a:buFont typeface="Arial"/>
              <a:buChar char="•"/>
              <a:tabLst/>
            </a:pPr>
            <a:r>
              <a:rPr lang="en-US" altLang="en-US" sz="2400" dirty="0">
                <a:solidFill>
                  <a:srgbClr val="000000"/>
                </a:solidFill>
                <a:latin typeface="Arial (Body)"/>
              </a:rPr>
              <a:t>Statechart diagrams</a:t>
            </a:r>
          </a:p>
          <a:p>
            <a:pPr marL="255588" lvl="0" indent="-255588">
              <a:buSzPts val="2400"/>
              <a:buFont typeface="Arial"/>
              <a:buChar char="•"/>
              <a:tabLst/>
            </a:pPr>
            <a:r>
              <a:rPr lang="en-US" altLang="en-US" sz="2400" dirty="0">
                <a:solidFill>
                  <a:srgbClr val="000000"/>
                </a:solidFill>
                <a:latin typeface="Arial (Body)"/>
              </a:rPr>
              <a:t>Activity diagrams</a:t>
            </a:r>
          </a:p>
        </p:txBody>
      </p:sp>
    </p:spTree>
    <p:extLst>
      <p:ext uri="{BB962C8B-B14F-4D97-AF65-F5344CB8AC3E}">
        <p14:creationId xmlns:p14="http://schemas.microsoft.com/office/powerpoint/2010/main" val="133474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903" y="140677"/>
            <a:ext cx="8229600" cy="1143000"/>
          </a:xfrm>
        </p:spPr>
        <p:txBody>
          <a:bodyPr tIns="91425">
            <a:noAutofit/>
          </a:bodyPr>
          <a:lstStyle/>
          <a:p>
            <a:pPr lvl="0">
              <a:buClrTx/>
            </a:pPr>
            <a:r>
              <a:rPr lang="en-US" altLang="en-US" sz="4000" dirty="0">
                <a:latin typeface="Times New Roman" panose="02020603050405020304" pitchFamily="18" charset="0"/>
                <a:cs typeface="Times New Roman" panose="02020603050405020304" pitchFamily="18" charset="0"/>
                <a:sym typeface="Arial"/>
              </a:rPr>
              <a:t>Commonly Used UML </a:t>
            </a:r>
            <a:br>
              <a:rPr lang="en-US" altLang="en-US" sz="4000" dirty="0">
                <a:latin typeface="Times New Roman" panose="02020603050405020304" pitchFamily="18" charset="0"/>
                <a:cs typeface="Times New Roman" panose="02020603050405020304" pitchFamily="18" charset="0"/>
                <a:sym typeface="Arial"/>
              </a:rPr>
            </a:br>
            <a:r>
              <a:rPr lang="en-US" altLang="en-US" sz="4000" dirty="0">
                <a:latin typeface="Times New Roman" panose="02020603050405020304" pitchFamily="18" charset="0"/>
                <a:cs typeface="Times New Roman" panose="02020603050405020304" pitchFamily="18" charset="0"/>
                <a:sym typeface="Arial"/>
              </a:rPr>
              <a:t>Diagrams </a:t>
            </a:r>
            <a:r>
              <a:rPr lang="en-US" altLang="en-US" sz="4000" b="0" dirty="0">
                <a:latin typeface="Times New Roman" panose="02020603050405020304" pitchFamily="18" charset="0"/>
                <a:cs typeface="Times New Roman" panose="02020603050405020304" pitchFamily="18" charset="0"/>
                <a:sym typeface="Arial"/>
              </a:rPr>
              <a:t>(1 of 2)</a:t>
            </a:r>
          </a:p>
        </p:txBody>
      </p:sp>
      <p:sp>
        <p:nvSpPr>
          <p:cNvPr id="3" name="Text Placeholder 2"/>
          <p:cNvSpPr>
            <a:spLocks noGrp="1"/>
          </p:cNvSpPr>
          <p:nvPr>
            <p:ph type="body" idx="1"/>
          </p:nvPr>
        </p:nvSpPr>
        <p:spPr>
          <a:xfrm>
            <a:off x="457200" y="1600200"/>
            <a:ext cx="8229600" cy="3831788"/>
          </a:xfrm>
        </p:spPr>
        <p:txBody>
          <a:bodyPr wrap="square" lIns="91425" tIns="91425" rIns="91425" bIns="91425">
            <a:noAutofit/>
          </a:bodyPr>
          <a:lstStyle/>
          <a:p>
            <a:pPr marL="255588" lvl="0" indent="-255588">
              <a:buSzPts val="2400"/>
              <a:buFont typeface="Arial"/>
              <a:buChar char="•"/>
              <a:tabLst/>
            </a:pPr>
            <a:r>
              <a:rPr lang="en-US" altLang="en-US" sz="2400" dirty="0">
                <a:solidFill>
                  <a:srgbClr val="000000"/>
                </a:solidFill>
                <a:latin typeface="Arial (Body)"/>
              </a:rPr>
              <a:t>Use case diagram</a:t>
            </a:r>
          </a:p>
          <a:p>
            <a:pPr marL="741600" lvl="1" indent="-284400">
              <a:buSzPts val="2400"/>
            </a:pPr>
            <a:r>
              <a:rPr lang="en-US" altLang="en-US" sz="2400" dirty="0">
                <a:solidFill>
                  <a:srgbClr val="000000"/>
                </a:solidFill>
                <a:latin typeface="Arial (Body)"/>
              </a:rPr>
              <a:t>Describing how the system is used</a:t>
            </a:r>
          </a:p>
          <a:p>
            <a:pPr marL="741600" lvl="1" indent="-284400">
              <a:buSzPts val="2400"/>
            </a:pPr>
            <a:r>
              <a:rPr lang="en-US" altLang="en-US" sz="2400" dirty="0">
                <a:solidFill>
                  <a:srgbClr val="000000"/>
                </a:solidFill>
                <a:latin typeface="Arial (Body)"/>
              </a:rPr>
              <a:t>The starting point for U</a:t>
            </a:r>
            <a:r>
              <a:rPr lang="en-US" altLang="en-US" sz="100" dirty="0">
                <a:solidFill>
                  <a:srgbClr val="000000"/>
                </a:solidFill>
                <a:latin typeface="Arial (Body)"/>
              </a:rPr>
              <a:t> </a:t>
            </a:r>
            <a:r>
              <a:rPr lang="en-US" altLang="en-US" sz="2400" dirty="0">
                <a:solidFill>
                  <a:srgbClr val="000000"/>
                </a:solidFill>
                <a:latin typeface="Arial (Body)"/>
              </a:rPr>
              <a:t>M</a:t>
            </a:r>
            <a:r>
              <a:rPr lang="en-US" altLang="en-US" sz="100" dirty="0">
                <a:solidFill>
                  <a:srgbClr val="000000"/>
                </a:solidFill>
                <a:latin typeface="Arial (Body)"/>
              </a:rPr>
              <a:t> </a:t>
            </a:r>
            <a:r>
              <a:rPr lang="en-US" altLang="en-US" sz="2400" dirty="0">
                <a:solidFill>
                  <a:srgbClr val="000000"/>
                </a:solidFill>
                <a:latin typeface="Arial (Body)"/>
              </a:rPr>
              <a:t>L modeling</a:t>
            </a:r>
          </a:p>
          <a:p>
            <a:pPr marL="255588" lvl="0" indent="-255588">
              <a:buSzPts val="2400"/>
              <a:buFont typeface="Arial"/>
              <a:buChar char="•"/>
              <a:tabLst/>
            </a:pPr>
            <a:r>
              <a:rPr lang="en-US" altLang="en-US" sz="2400" dirty="0">
                <a:solidFill>
                  <a:srgbClr val="000000"/>
                </a:solidFill>
                <a:latin typeface="Arial (Body)"/>
              </a:rPr>
              <a:t>Use case scenario</a:t>
            </a:r>
          </a:p>
          <a:p>
            <a:pPr marL="741600" lvl="1" indent="-284400">
              <a:buSzPts val="2400"/>
            </a:pPr>
            <a:r>
              <a:rPr lang="en-US" altLang="en-US" sz="2400" dirty="0">
                <a:solidFill>
                  <a:srgbClr val="000000"/>
                </a:solidFill>
                <a:latin typeface="Arial (Body)"/>
              </a:rPr>
              <a:t>A verbal articulation of exceptions to the main behavior described by the primary use case</a:t>
            </a:r>
          </a:p>
          <a:p>
            <a:pPr marL="255588" lvl="0" indent="-255588">
              <a:buSzPts val="2400"/>
              <a:buFont typeface="Arial"/>
              <a:buChar char="•"/>
              <a:tabLst/>
            </a:pPr>
            <a:r>
              <a:rPr lang="en-US" altLang="en-US" sz="2400" dirty="0">
                <a:solidFill>
                  <a:srgbClr val="000000"/>
                </a:solidFill>
                <a:latin typeface="Arial (Body)"/>
              </a:rPr>
              <a:t>Activity diagram</a:t>
            </a:r>
          </a:p>
          <a:p>
            <a:pPr marL="741600" lvl="1" indent="-284400">
              <a:buSzPts val="2400"/>
            </a:pPr>
            <a:r>
              <a:rPr lang="en-US" altLang="en-US" sz="2400" dirty="0">
                <a:solidFill>
                  <a:srgbClr val="000000"/>
                </a:solidFill>
                <a:latin typeface="Arial (Body)"/>
              </a:rPr>
              <a:t>Illustrates the overall flow of activities</a:t>
            </a:r>
          </a:p>
        </p:txBody>
      </p:sp>
    </p:spTree>
    <p:extLst>
      <p:ext uri="{BB962C8B-B14F-4D97-AF65-F5344CB8AC3E}">
        <p14:creationId xmlns:p14="http://schemas.microsoft.com/office/powerpoint/2010/main" val="1740595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514" y="133961"/>
            <a:ext cx="7125286" cy="1143000"/>
          </a:xfrm>
        </p:spPr>
        <p:txBody>
          <a:bodyPr tIns="91425">
            <a:noAutofit/>
          </a:bodyPr>
          <a:lstStyle/>
          <a:p>
            <a:pPr lvl="0">
              <a:buClrTx/>
            </a:pPr>
            <a:r>
              <a:rPr lang="en-US" altLang="en-US" sz="4000" dirty="0">
                <a:latin typeface="Times New Roman" panose="02020603050405020304" pitchFamily="18" charset="0"/>
                <a:cs typeface="Times New Roman" panose="02020603050405020304" pitchFamily="18" charset="0"/>
                <a:sym typeface="Arial"/>
              </a:rPr>
              <a:t>Commonly Used UML</a:t>
            </a:r>
            <a:br>
              <a:rPr lang="en-US" altLang="en-US" sz="4000" dirty="0">
                <a:latin typeface="Times New Roman" panose="02020603050405020304" pitchFamily="18" charset="0"/>
                <a:cs typeface="Times New Roman" panose="02020603050405020304" pitchFamily="18" charset="0"/>
                <a:sym typeface="Arial"/>
              </a:rPr>
            </a:br>
            <a:r>
              <a:rPr lang="en-US" altLang="en-US" sz="4000" dirty="0">
                <a:latin typeface="Times New Roman" panose="02020603050405020304" pitchFamily="18" charset="0"/>
                <a:cs typeface="Times New Roman" panose="02020603050405020304" pitchFamily="18" charset="0"/>
                <a:sym typeface="Arial"/>
              </a:rPr>
              <a:t> Diagrams </a:t>
            </a:r>
            <a:r>
              <a:rPr lang="en-US" altLang="en-US" sz="4000" b="0" dirty="0">
                <a:latin typeface="Times New Roman" panose="02020603050405020304" pitchFamily="18" charset="0"/>
                <a:cs typeface="Times New Roman" panose="02020603050405020304" pitchFamily="18" charset="0"/>
                <a:sym typeface="Arial"/>
              </a:rPr>
              <a:t>(2 of 2)</a:t>
            </a:r>
          </a:p>
        </p:txBody>
      </p:sp>
      <p:sp>
        <p:nvSpPr>
          <p:cNvPr id="3" name="Text Placeholder 2"/>
          <p:cNvSpPr>
            <a:spLocks noGrp="1"/>
          </p:cNvSpPr>
          <p:nvPr>
            <p:ph type="body" idx="1"/>
          </p:nvPr>
        </p:nvSpPr>
        <p:spPr>
          <a:xfrm>
            <a:off x="457200" y="1600200"/>
            <a:ext cx="8229600" cy="3385512"/>
          </a:xfrm>
        </p:spPr>
        <p:txBody>
          <a:bodyPr wrap="square" lIns="91425" tIns="91425" rIns="91425" bIns="91425">
            <a:noAutofit/>
          </a:bodyPr>
          <a:lstStyle/>
          <a:p>
            <a:pPr marL="255588" lvl="0" indent="-255588">
              <a:buSzPts val="2400"/>
              <a:buFont typeface="Arial"/>
              <a:buChar char="•"/>
              <a:tabLst/>
            </a:pPr>
            <a:r>
              <a:rPr lang="en-US" altLang="en-US" sz="2400" dirty="0">
                <a:solidFill>
                  <a:srgbClr val="000000"/>
                </a:solidFill>
                <a:latin typeface="Arial (Body)"/>
              </a:rPr>
              <a:t>Sequence diagrams</a:t>
            </a:r>
          </a:p>
          <a:p>
            <a:pPr marL="741600" lvl="1" indent="-284400">
              <a:buSzPts val="2400"/>
            </a:pPr>
            <a:r>
              <a:rPr lang="en-US" altLang="en-US" sz="2400" dirty="0">
                <a:solidFill>
                  <a:srgbClr val="000000"/>
                </a:solidFill>
                <a:latin typeface="Arial (Body)"/>
              </a:rPr>
              <a:t>Show the sequence of activities and class relationships</a:t>
            </a:r>
          </a:p>
          <a:p>
            <a:pPr marL="255588" lvl="0" indent="-255588">
              <a:buSzPts val="2400"/>
              <a:buFont typeface="Arial"/>
              <a:buChar char="•"/>
              <a:tabLst/>
            </a:pPr>
            <a:r>
              <a:rPr lang="en-US" altLang="en-US" sz="2400" dirty="0">
                <a:solidFill>
                  <a:srgbClr val="000000"/>
                </a:solidFill>
                <a:latin typeface="Arial (Body)"/>
              </a:rPr>
              <a:t>Class diagrams</a:t>
            </a:r>
          </a:p>
          <a:p>
            <a:pPr marL="741600" lvl="1" indent="-284400">
              <a:buSzPts val="2400"/>
            </a:pPr>
            <a:r>
              <a:rPr lang="en-US" altLang="en-US" sz="2400" dirty="0">
                <a:solidFill>
                  <a:srgbClr val="000000"/>
                </a:solidFill>
                <a:latin typeface="Arial (Body)"/>
              </a:rPr>
              <a:t>Show classes and relationships</a:t>
            </a:r>
          </a:p>
          <a:p>
            <a:pPr marL="255588" lvl="0" indent="-255588">
              <a:buSzPts val="2400"/>
              <a:buFont typeface="Arial"/>
              <a:buChar char="•"/>
              <a:tabLst/>
            </a:pPr>
            <a:r>
              <a:rPr lang="en-US" altLang="en-US" sz="2400" dirty="0">
                <a:solidFill>
                  <a:srgbClr val="000000"/>
                </a:solidFill>
                <a:latin typeface="Arial (Body)"/>
              </a:rPr>
              <a:t>Statechart diagrams</a:t>
            </a:r>
          </a:p>
          <a:p>
            <a:pPr marL="741600" lvl="1" indent="-284400">
              <a:buSzPts val="2400"/>
            </a:pPr>
            <a:r>
              <a:rPr lang="en-US" altLang="en-US" sz="2400" dirty="0">
                <a:solidFill>
                  <a:srgbClr val="000000"/>
                </a:solidFill>
                <a:latin typeface="Arial (Body)"/>
              </a:rPr>
              <a:t>Show the state transitions</a:t>
            </a:r>
          </a:p>
        </p:txBody>
      </p:sp>
    </p:spTree>
    <p:extLst>
      <p:ext uri="{BB962C8B-B14F-4D97-AF65-F5344CB8AC3E}">
        <p14:creationId xmlns:p14="http://schemas.microsoft.com/office/powerpoint/2010/main" val="1559096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413" y="281354"/>
            <a:ext cx="7322234" cy="1066799"/>
          </a:xfrm>
        </p:spPr>
        <p:txBody>
          <a:bodyPr tIns="91425" anchor="ctr">
            <a:noAutofit/>
          </a:bodyPr>
          <a:lstStyle/>
          <a:p>
            <a:pPr lvl="0">
              <a:buClrTx/>
            </a:pPr>
            <a:r>
              <a:rPr lang="en-US" altLang="en-US" sz="2800" b="0" dirty="0">
                <a:solidFill>
                  <a:schemeClr val="bg1"/>
                </a:solidFill>
                <a:latin typeface="Times New Roman" panose="02020603050405020304" pitchFamily="18" charset="0"/>
                <a:cs typeface="Times New Roman" panose="02020603050405020304" pitchFamily="18" charset="0"/>
                <a:sym typeface="Arial"/>
              </a:rPr>
              <a:t>An Overview of U</a:t>
            </a:r>
            <a:r>
              <a:rPr lang="en-US" altLang="en-US" sz="100" b="0" dirty="0">
                <a:solidFill>
                  <a:schemeClr val="bg1"/>
                </a:solidFill>
                <a:latin typeface="Times New Roman" panose="02020603050405020304" pitchFamily="18" charset="0"/>
                <a:cs typeface="Times New Roman" panose="02020603050405020304" pitchFamily="18" charset="0"/>
                <a:sym typeface="Arial"/>
              </a:rPr>
              <a:t> </a:t>
            </a:r>
            <a:r>
              <a:rPr lang="en-US" altLang="en-US" sz="2800" b="0" dirty="0">
                <a:solidFill>
                  <a:schemeClr val="bg1"/>
                </a:solidFill>
                <a:latin typeface="Times New Roman" panose="02020603050405020304" pitchFamily="18" charset="0"/>
                <a:cs typeface="Times New Roman" panose="02020603050405020304" pitchFamily="18" charset="0"/>
                <a:sym typeface="Arial"/>
              </a:rPr>
              <a:t>M</a:t>
            </a:r>
            <a:r>
              <a:rPr lang="en-US" altLang="en-US" sz="100" b="0" dirty="0">
                <a:solidFill>
                  <a:schemeClr val="bg1"/>
                </a:solidFill>
                <a:latin typeface="Times New Roman" panose="02020603050405020304" pitchFamily="18" charset="0"/>
                <a:cs typeface="Times New Roman" panose="02020603050405020304" pitchFamily="18" charset="0"/>
                <a:sym typeface="Arial"/>
              </a:rPr>
              <a:t> </a:t>
            </a:r>
            <a:r>
              <a:rPr lang="en-US" altLang="en-US" sz="2800" b="0" dirty="0">
                <a:solidFill>
                  <a:schemeClr val="bg1"/>
                </a:solidFill>
                <a:latin typeface="Times New Roman" panose="02020603050405020304" pitchFamily="18" charset="0"/>
                <a:cs typeface="Times New Roman" panose="02020603050405020304" pitchFamily="18" charset="0"/>
                <a:sym typeface="Arial"/>
              </a:rPr>
              <a:t>L Diagrams Showing How Each Diagram Leads to the Development of Other U</a:t>
            </a:r>
            <a:r>
              <a:rPr lang="en-US" altLang="en-US" sz="100" b="0" dirty="0">
                <a:solidFill>
                  <a:schemeClr val="bg1"/>
                </a:solidFill>
                <a:latin typeface="Times New Roman" panose="02020603050405020304" pitchFamily="18" charset="0"/>
                <a:cs typeface="Times New Roman" panose="02020603050405020304" pitchFamily="18" charset="0"/>
                <a:sym typeface="Arial"/>
              </a:rPr>
              <a:t> </a:t>
            </a:r>
            <a:r>
              <a:rPr lang="en-US" altLang="en-US" sz="2800" b="0" dirty="0">
                <a:solidFill>
                  <a:schemeClr val="bg1"/>
                </a:solidFill>
                <a:latin typeface="Times New Roman" panose="02020603050405020304" pitchFamily="18" charset="0"/>
                <a:cs typeface="Times New Roman" panose="02020603050405020304" pitchFamily="18" charset="0"/>
                <a:sym typeface="Arial"/>
              </a:rPr>
              <a:t>M</a:t>
            </a:r>
            <a:r>
              <a:rPr lang="en-US" altLang="en-US" sz="100" b="0" dirty="0">
                <a:solidFill>
                  <a:schemeClr val="bg1"/>
                </a:solidFill>
                <a:latin typeface="Times New Roman" panose="02020603050405020304" pitchFamily="18" charset="0"/>
                <a:cs typeface="Times New Roman" panose="02020603050405020304" pitchFamily="18" charset="0"/>
                <a:sym typeface="Arial"/>
              </a:rPr>
              <a:t> </a:t>
            </a:r>
            <a:r>
              <a:rPr lang="en-US" altLang="en-US" sz="2800" b="0" dirty="0">
                <a:solidFill>
                  <a:schemeClr val="bg1"/>
                </a:solidFill>
                <a:latin typeface="Times New Roman" panose="02020603050405020304" pitchFamily="18" charset="0"/>
                <a:cs typeface="Times New Roman" panose="02020603050405020304" pitchFamily="18" charset="0"/>
                <a:sym typeface="Arial"/>
              </a:rPr>
              <a:t>L Diagrams</a:t>
            </a:r>
          </a:p>
        </p:txBody>
      </p:sp>
      <p:pic>
        <p:nvPicPr>
          <p:cNvPr id="4" name="Picture 3" descr="The illustration gives the following information:&#10;Use Case Diagram, which branches out to Class diagram; Use case scenario; and Activity diagram. Class Diagram has a note reading Use cases and sequence diagrams help determine classes; it is pointed to by state chart diagram, which has a note reading Each class may have a state chart diagram to help determine operations. Use case Scenario points to Sequence diagram, which points to Class diagram, and connects in both directions with Communication diagram. Sequence diagram has a note reading Each use case scenario may create one sequence diagram; a note pointing to both sequence and communication diagrams reads Sequence and communication diagrams are interchangeable. The Use case diagram shows the path of communication between two people. The Class diagram shows four rectangles in two rows of two, connecting clockwise from top left. The connecting lines are labelled clockwise: from left to right 1, and 1 ellipsis asterisk in the upper row, and 1, and asterisk 1 in the bottom row. The Use case scenario shows three rows labelled with Identifiers, Steps, and Conditions. The Sequence diagram shows three rectangles connecting with three cylinders below them, where the middle cylinder is short while the other two are of same size. From left to right, each cylinder points to the next. The left cylinder also connects directly to the right one. All cylinders have X written below them. The Communication diagram shows three rectangles placed horizontally, connected to each other, with arrows pointing from the center out. There is another rectangle below the middle one, with arrows pointing from top to bottom. The State chart diagram shows four rectangles, where the top left rectangle points to the right and to the one below it; the top right points out of the diagram. The two rectangles at the bottom have arrows pointing in from the right, and from the right to the leftmost one, as well as from the left to the right. The Activity diagram shows a black dot on the bottom right, which points to a rounded rectangle on the left side, which points to a diamond Two arrows from the diamond point to another rectangle in the upper row and to another circled dot above it."/>
          <p:cNvPicPr>
            <a:picLocks noChangeAspect="1"/>
          </p:cNvPicPr>
          <p:nvPr/>
        </p:nvPicPr>
        <p:blipFill rotWithShape="1">
          <a:blip r:embed="rId2">
            <a:extLst>
              <a:ext uri="{28A0092B-C50C-407E-A947-70E740481C1C}">
                <a14:useLocalDpi xmlns:a14="http://schemas.microsoft.com/office/drawing/2010/main" val="0"/>
              </a:ext>
            </a:extLst>
          </a:blip>
          <a:srcRect b="2773"/>
          <a:stretch/>
        </p:blipFill>
        <p:spPr>
          <a:xfrm>
            <a:off x="2254564" y="1664012"/>
            <a:ext cx="5239253" cy="5120640"/>
          </a:xfrm>
          <a:prstGeom prst="rect">
            <a:avLst/>
          </a:prstGeom>
        </p:spPr>
      </p:pic>
    </p:spTree>
    <p:extLst>
      <p:ext uri="{BB962C8B-B14F-4D97-AF65-F5344CB8AC3E}">
        <p14:creationId xmlns:p14="http://schemas.microsoft.com/office/powerpoint/2010/main" val="343090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a:latin typeface="Times New Roman" panose="02020603050405020304" pitchFamily="18" charset="0"/>
                <a:cs typeface="Times New Roman" panose="02020603050405020304" pitchFamily="18" charset="0"/>
                <a:sym typeface="Arial"/>
              </a:rPr>
              <a:t>Use Case Modeling</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457200" y="1600200"/>
            <a:ext cx="8229600" cy="3754844"/>
          </a:xfrm>
        </p:spPr>
        <p:txBody>
          <a:bodyPr wrap="square" lIns="91425" tIns="91425" rIns="91425" bIns="91425">
            <a:noAutofit/>
          </a:bodyPr>
          <a:lstStyle/>
          <a:p>
            <a:pPr marL="255588" lvl="0" indent="-255588">
              <a:buSzPts val="2400"/>
              <a:buFont typeface="Arial"/>
              <a:buChar char="•"/>
              <a:tabLst/>
            </a:pPr>
            <a:r>
              <a:rPr lang="en-US" altLang="en-US" sz="2400" dirty="0">
                <a:solidFill>
                  <a:srgbClr val="000000"/>
                </a:solidFill>
                <a:latin typeface="Arial (Body)"/>
              </a:rPr>
              <a:t>Describes what the system does, without describing how the system does it</a:t>
            </a:r>
          </a:p>
          <a:p>
            <a:pPr marL="255588" lvl="0" indent="-255588">
              <a:buSzPts val="2400"/>
              <a:buFont typeface="Arial"/>
              <a:buChar char="•"/>
              <a:tabLst/>
            </a:pPr>
            <a:r>
              <a:rPr lang="en-US" altLang="en-US" sz="2400" dirty="0">
                <a:solidFill>
                  <a:srgbClr val="000000"/>
                </a:solidFill>
                <a:latin typeface="Arial (Body)"/>
              </a:rPr>
              <a:t>Based on the interactions and relationships of individual use cases</a:t>
            </a:r>
          </a:p>
          <a:p>
            <a:pPr marL="255588" lvl="0" indent="-255588">
              <a:buSzPts val="2400"/>
              <a:buFont typeface="Arial"/>
              <a:buChar char="•"/>
              <a:tabLst/>
            </a:pPr>
            <a:r>
              <a:rPr lang="en-US" altLang="en-US" sz="2400" dirty="0">
                <a:solidFill>
                  <a:srgbClr val="000000"/>
                </a:solidFill>
                <a:latin typeface="Arial (Body)"/>
              </a:rPr>
              <a:t>Use case describes</a:t>
            </a:r>
          </a:p>
          <a:p>
            <a:pPr marL="741600" lvl="1" indent="-284400">
              <a:buSzPts val="2400"/>
            </a:pPr>
            <a:r>
              <a:rPr lang="en-US" altLang="en-US" sz="2400" dirty="0">
                <a:solidFill>
                  <a:srgbClr val="000000"/>
                </a:solidFill>
                <a:latin typeface="Arial (Body)"/>
              </a:rPr>
              <a:t>Actor</a:t>
            </a:r>
          </a:p>
          <a:p>
            <a:pPr marL="741600" lvl="1" indent="-284400">
              <a:buSzPts val="2400"/>
            </a:pPr>
            <a:r>
              <a:rPr lang="en-US" altLang="en-US" sz="2400" dirty="0">
                <a:solidFill>
                  <a:srgbClr val="000000"/>
                </a:solidFill>
                <a:latin typeface="Arial (Body)"/>
              </a:rPr>
              <a:t>Event</a:t>
            </a:r>
          </a:p>
          <a:p>
            <a:pPr marL="741600" lvl="1" indent="-284400">
              <a:buSzPts val="2400"/>
            </a:pPr>
            <a:r>
              <a:rPr lang="en-US" altLang="en-US" sz="2400" dirty="0">
                <a:solidFill>
                  <a:srgbClr val="000000"/>
                </a:solidFill>
                <a:latin typeface="Arial (Body)"/>
              </a:rPr>
              <a:t>Use case</a:t>
            </a:r>
          </a:p>
        </p:txBody>
      </p:sp>
    </p:spTree>
    <p:extLst>
      <p:ext uri="{BB962C8B-B14F-4D97-AF65-F5344CB8AC3E}">
        <p14:creationId xmlns:p14="http://schemas.microsoft.com/office/powerpoint/2010/main" val="708257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a:t>
            </a:r>
          </a:p>
        </p:txBody>
      </p:sp>
      <p:sp>
        <p:nvSpPr>
          <p:cNvPr id="3" name="Content Placeholder 2"/>
          <p:cNvSpPr>
            <a:spLocks noGrp="1"/>
          </p:cNvSpPr>
          <p:nvPr>
            <p:ph idx="1"/>
          </p:nvPr>
        </p:nvSpPr>
        <p:spPr/>
        <p:txBody>
          <a:bodyPr>
            <a:normAutofit fontScale="92500" lnSpcReduction="20000"/>
          </a:bodyPr>
          <a:lstStyle/>
          <a:p>
            <a:r>
              <a:rPr lang="en-US" dirty="0"/>
              <a:t>A formal way to represent the way a business system interacts with its environment</a:t>
            </a:r>
          </a:p>
          <a:p>
            <a:r>
              <a:rPr lang="en-US" dirty="0"/>
              <a:t>It illustrates the activities performed by the users of the system</a:t>
            </a:r>
          </a:p>
          <a:p>
            <a:r>
              <a:rPr lang="en-US" dirty="0"/>
              <a:t>It is an external or functional view of a business process in that it shows how the users view the process rather than the internal mechanism by which the process and supporting systems operate</a:t>
            </a:r>
          </a:p>
          <a:p>
            <a:r>
              <a:rPr lang="en-US" dirty="0"/>
              <a:t>Use cases can document the as-is system or the new system being developed</a:t>
            </a:r>
          </a:p>
        </p:txBody>
      </p:sp>
    </p:spTree>
    <p:extLst>
      <p:ext uri="{BB962C8B-B14F-4D97-AF65-F5344CB8AC3E}">
        <p14:creationId xmlns:p14="http://schemas.microsoft.com/office/powerpoint/2010/main" val="2406998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Elements of Use-Case Diagrams</a:t>
            </a:r>
          </a:p>
        </p:txBody>
      </p:sp>
      <p:sp>
        <p:nvSpPr>
          <p:cNvPr id="3" name="Content Placeholder 2"/>
          <p:cNvSpPr>
            <a:spLocks noGrp="1"/>
          </p:cNvSpPr>
          <p:nvPr>
            <p:ph idx="1"/>
          </p:nvPr>
        </p:nvSpPr>
        <p:spPr>
          <a:xfrm>
            <a:off x="438150" y="1720948"/>
            <a:ext cx="8267700" cy="4525963"/>
          </a:xfrm>
        </p:spPr>
        <p:txBody>
          <a:bodyPr>
            <a:normAutofit lnSpcReduction="10000"/>
          </a:bodyPr>
          <a:lstStyle/>
          <a:p>
            <a:r>
              <a:rPr lang="en-US" dirty="0"/>
              <a:t>Actors; Use-Cases; Subject boundaries; set of relationships (Associations)</a:t>
            </a:r>
          </a:p>
          <a:p>
            <a:r>
              <a:rPr lang="en-US" dirty="0">
                <a:solidFill>
                  <a:srgbClr val="00B0F0"/>
                </a:solidFill>
              </a:rPr>
              <a:t>Actors (symbol</a:t>
            </a:r>
            <a:r>
              <a:rPr lang="en-US" dirty="0"/>
              <a:t>: stick figure )- An Actor is not a specific user but instead is </a:t>
            </a:r>
            <a:r>
              <a:rPr lang="en-US" dirty="0">
                <a:solidFill>
                  <a:srgbClr val="00B0F0"/>
                </a:solidFill>
              </a:rPr>
              <a:t>a role that a user can play  </a:t>
            </a:r>
            <a:r>
              <a:rPr lang="en-US" dirty="0"/>
              <a:t>while interacting with the system given as         . An actor </a:t>
            </a:r>
            <a:r>
              <a:rPr lang="en-US" dirty="0">
                <a:solidFill>
                  <a:srgbClr val="00B0F0"/>
                </a:solidFill>
              </a:rPr>
              <a:t>can represent another system in which the current system interacts, </a:t>
            </a:r>
            <a:r>
              <a:rPr lang="en-US" dirty="0"/>
              <a:t>usually represented in this case by a rectangle containing &lt;&lt;actor&gt;&gt;  as  </a:t>
            </a:r>
          </a:p>
        </p:txBody>
      </p:sp>
      <p:sp>
        <p:nvSpPr>
          <p:cNvPr id="4" name="Rectangle 3"/>
          <p:cNvSpPr/>
          <p:nvPr/>
        </p:nvSpPr>
        <p:spPr>
          <a:xfrm>
            <a:off x="5796136" y="5592014"/>
            <a:ext cx="213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&lt;&lt; actor&gt;&gt;</a:t>
            </a:r>
          </a:p>
        </p:txBody>
      </p:sp>
      <p:sp>
        <p:nvSpPr>
          <p:cNvPr id="5" name="Oval 4"/>
          <p:cNvSpPr/>
          <p:nvPr/>
        </p:nvSpPr>
        <p:spPr>
          <a:xfrm>
            <a:off x="2568807" y="4019933"/>
            <a:ext cx="216024"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2665263" y="4142323"/>
            <a:ext cx="0" cy="2160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514801" y="4358347"/>
            <a:ext cx="108012" cy="144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84339" y="4333441"/>
            <a:ext cx="108012" cy="144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514801" y="4136561"/>
            <a:ext cx="108012" cy="1080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676819" y="4167686"/>
            <a:ext cx="108012" cy="10801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037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485900" y="377483"/>
            <a:ext cx="7200900" cy="685800"/>
          </a:xfrm>
        </p:spPr>
        <p:txBody>
          <a:bodyPr/>
          <a:lstStyle/>
          <a:p>
            <a:r>
              <a:rPr lang="en-US" b="1" dirty="0">
                <a:solidFill>
                  <a:schemeClr val="bg1"/>
                </a:solidFill>
              </a:rPr>
              <a:t>Learning Objectives  </a:t>
            </a:r>
          </a:p>
        </p:txBody>
      </p:sp>
      <p:sp>
        <p:nvSpPr>
          <p:cNvPr id="16386" name="Text Placeholder 2"/>
          <p:cNvSpPr>
            <a:spLocks noGrp="1"/>
          </p:cNvSpPr>
          <p:nvPr>
            <p:ph idx="1"/>
          </p:nvPr>
        </p:nvSpPr>
        <p:spPr>
          <a:xfrm>
            <a:off x="228599" y="1640058"/>
            <a:ext cx="8458201" cy="5029200"/>
          </a:xfrm>
        </p:spPr>
        <p:txBody>
          <a:bodyPr>
            <a:noAutofit/>
          </a:bodyPr>
          <a:lstStyle/>
          <a:p>
            <a:r>
              <a:rPr lang="en-GB" dirty="0"/>
              <a:t>At the end of this lecture, students are expected to:</a:t>
            </a:r>
          </a:p>
          <a:p>
            <a:pPr marL="857250" lvl="1" indent="-457200">
              <a:buFont typeface="Wingdings" panose="05000000000000000000" pitchFamily="2" charset="2"/>
              <a:buChar char="§"/>
            </a:pPr>
            <a:r>
              <a:rPr lang="en-GB" dirty="0"/>
              <a:t>Be able to identify object oriented modelling tools</a:t>
            </a:r>
          </a:p>
          <a:p>
            <a:pPr marL="857250" lvl="1" indent="-457200">
              <a:buFont typeface="Wingdings" panose="05000000000000000000" pitchFamily="2" charset="2"/>
              <a:buChar char="§"/>
            </a:pPr>
            <a:r>
              <a:rPr lang="en-GB" dirty="0"/>
              <a:t>Be able to explain how the tools are used</a:t>
            </a:r>
          </a:p>
          <a:p>
            <a:endParaRPr lang="en-GB" dirty="0"/>
          </a:p>
          <a:p>
            <a:pPr marL="457200" lvl="1" indent="0">
              <a:buNone/>
            </a:pPr>
            <a:endParaRPr lang="en-US" dirty="0"/>
          </a:p>
          <a:p>
            <a:pPr marL="530352" lvl="1" indent="0">
              <a:buNone/>
            </a:pPr>
            <a:endParaRPr lang="en-US" dirty="0"/>
          </a:p>
          <a:p>
            <a:pPr lvl="1"/>
            <a:endParaRPr lang="en-US" dirty="0"/>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Actors contd.</a:t>
            </a:r>
          </a:p>
        </p:txBody>
      </p:sp>
      <p:sp>
        <p:nvSpPr>
          <p:cNvPr id="3" name="Content Placeholder 2"/>
          <p:cNvSpPr>
            <a:spLocks noGrp="1"/>
          </p:cNvSpPr>
          <p:nvPr>
            <p:ph idx="1"/>
          </p:nvPr>
        </p:nvSpPr>
        <p:spPr/>
        <p:txBody>
          <a:bodyPr/>
          <a:lstStyle/>
          <a:p>
            <a:pPr algn="just"/>
            <a:r>
              <a:rPr lang="en-US" dirty="0"/>
              <a:t>Basically actors represent the principal elements in the environment  in which the system operates</a:t>
            </a:r>
          </a:p>
          <a:p>
            <a:pPr algn="just"/>
            <a:r>
              <a:rPr lang="en-US" dirty="0"/>
              <a:t>Actors can provide input to the system, receive input from the system or both</a:t>
            </a:r>
          </a:p>
          <a:p>
            <a:pPr algn="just"/>
            <a:r>
              <a:rPr lang="en-US" dirty="0"/>
              <a:t>An example: Consider a </a:t>
            </a:r>
            <a:r>
              <a:rPr lang="en-US" dirty="0">
                <a:solidFill>
                  <a:srgbClr val="00B050"/>
                </a:solidFill>
              </a:rPr>
              <a:t>hospital appointment system. </a:t>
            </a:r>
            <a:r>
              <a:rPr lang="en-US" dirty="0"/>
              <a:t> How many actors will interact with the system ?  ( </a:t>
            </a:r>
            <a:r>
              <a:rPr lang="en-US" sz="1100" dirty="0"/>
              <a:t>Patient, doctor, management</a:t>
            </a:r>
            <a:r>
              <a:rPr lang="en-US" dirty="0"/>
              <a:t>)</a:t>
            </a:r>
            <a:endParaRPr lang="en-US" dirty="0">
              <a:solidFill>
                <a:srgbClr val="00B050"/>
              </a:solidFill>
            </a:endParaRPr>
          </a:p>
        </p:txBody>
      </p:sp>
    </p:spTree>
    <p:extLst>
      <p:ext uri="{BB962C8B-B14F-4D97-AF65-F5344CB8AC3E}">
        <p14:creationId xmlns:p14="http://schemas.microsoft.com/office/powerpoint/2010/main" val="3957997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cases</a:t>
            </a:r>
          </a:p>
        </p:txBody>
      </p:sp>
      <p:sp>
        <p:nvSpPr>
          <p:cNvPr id="3" name="Content Placeholder 2"/>
          <p:cNvSpPr>
            <a:spLocks noGrp="1"/>
          </p:cNvSpPr>
          <p:nvPr>
            <p:ph idx="1"/>
          </p:nvPr>
        </p:nvSpPr>
        <p:spPr/>
        <p:txBody>
          <a:bodyPr>
            <a:normAutofit fontScale="92500" lnSpcReduction="20000"/>
          </a:bodyPr>
          <a:lstStyle/>
          <a:p>
            <a:pPr algn="just"/>
            <a:r>
              <a:rPr lang="en-GB" dirty="0"/>
              <a:t>Depicted by an oval in the UML </a:t>
            </a:r>
          </a:p>
          <a:p>
            <a:pPr algn="just"/>
            <a:r>
              <a:rPr lang="en-GB" dirty="0"/>
              <a:t>A major process the system performs (</a:t>
            </a:r>
            <a:r>
              <a:rPr lang="en-GB" dirty="0" err="1"/>
              <a:t>eg</a:t>
            </a:r>
            <a:r>
              <a:rPr lang="en-GB" dirty="0"/>
              <a:t> manage appointment, produce schedule, record availability)</a:t>
            </a:r>
          </a:p>
          <a:p>
            <a:pPr algn="just"/>
            <a:r>
              <a:rPr lang="en-GB" dirty="0"/>
              <a:t>May include extended or generalized functionality of another use case in the diagram.  If so, use the </a:t>
            </a:r>
            <a:r>
              <a:rPr lang="en-GB" dirty="0">
                <a:solidFill>
                  <a:srgbClr val="FF0000"/>
                </a:solidFill>
              </a:rPr>
              <a:t>extends</a:t>
            </a:r>
            <a:r>
              <a:rPr lang="en-GB" dirty="0"/>
              <a:t> or </a:t>
            </a:r>
            <a:r>
              <a:rPr lang="en-GB" dirty="0">
                <a:solidFill>
                  <a:srgbClr val="FF0000"/>
                </a:solidFill>
              </a:rPr>
              <a:t>generalization</a:t>
            </a:r>
            <a:r>
              <a:rPr lang="en-GB" dirty="0"/>
              <a:t> relationships</a:t>
            </a:r>
          </a:p>
          <a:p>
            <a:pPr algn="just"/>
            <a:r>
              <a:rPr lang="en-GB" dirty="0"/>
              <a:t>A single use case may contain common functions used by other use cases. If so use </a:t>
            </a:r>
            <a:r>
              <a:rPr lang="en-GB" dirty="0">
                <a:solidFill>
                  <a:srgbClr val="FF0000"/>
                </a:solidFill>
              </a:rPr>
              <a:t>include </a:t>
            </a:r>
            <a:r>
              <a:rPr lang="en-GB" dirty="0"/>
              <a:t>relationship</a:t>
            </a:r>
            <a:endParaRPr lang="en-GB" dirty="0">
              <a:solidFill>
                <a:srgbClr val="FF0000"/>
              </a:solidFill>
            </a:endParaRPr>
          </a:p>
          <a:p>
            <a:endParaRPr lang="en-GB" dirty="0"/>
          </a:p>
        </p:txBody>
      </p:sp>
      <p:sp>
        <p:nvSpPr>
          <p:cNvPr id="4" name="Oval 3"/>
          <p:cNvSpPr/>
          <p:nvPr/>
        </p:nvSpPr>
        <p:spPr>
          <a:xfrm>
            <a:off x="6247608" y="1600200"/>
            <a:ext cx="1214446"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Syntax</a:t>
            </a:r>
          </a:p>
        </p:txBody>
      </p:sp>
      <p:sp>
        <p:nvSpPr>
          <p:cNvPr id="3" name="Content Placeholder 2"/>
          <p:cNvSpPr>
            <a:spLocks noGrp="1"/>
          </p:cNvSpPr>
          <p:nvPr>
            <p:ph sz="half" idx="1"/>
          </p:nvPr>
        </p:nvSpPr>
        <p:spPr>
          <a:xfrm>
            <a:off x="381001" y="1695946"/>
            <a:ext cx="4038600" cy="4525963"/>
          </a:xfrm>
        </p:spPr>
        <p:txBody>
          <a:bodyPr>
            <a:normAutofit fontScale="92500" lnSpcReduction="20000"/>
          </a:bodyPr>
          <a:lstStyle/>
          <a:p>
            <a:r>
              <a:rPr lang="en-US" dirty="0"/>
              <a:t>Actor/role   </a:t>
            </a:r>
          </a:p>
          <a:p>
            <a:endParaRPr lang="en-US" dirty="0"/>
          </a:p>
          <a:p>
            <a:r>
              <a:rPr lang="en-US" dirty="0"/>
              <a:t>Use case   </a:t>
            </a:r>
          </a:p>
          <a:p>
            <a:pPr marL="0" indent="0">
              <a:buNone/>
            </a:pPr>
            <a:r>
              <a:rPr lang="en-US" dirty="0"/>
              <a:t> </a:t>
            </a:r>
          </a:p>
          <a:p>
            <a:pPr marL="0" indent="0">
              <a:buNone/>
            </a:pPr>
            <a:endParaRPr lang="en-US" dirty="0"/>
          </a:p>
          <a:p>
            <a:r>
              <a:rPr lang="en-US" dirty="0"/>
              <a:t>Subject    </a:t>
            </a:r>
          </a:p>
        </p:txBody>
      </p:sp>
      <p:sp>
        <p:nvSpPr>
          <p:cNvPr id="4" name="Content Placeholder 3"/>
          <p:cNvSpPr>
            <a:spLocks noGrp="1"/>
          </p:cNvSpPr>
          <p:nvPr>
            <p:ph sz="half" idx="2"/>
          </p:nvPr>
        </p:nvSpPr>
        <p:spPr>
          <a:ln>
            <a:solidFill>
              <a:schemeClr val="accent1"/>
            </a:solidFill>
          </a:ln>
        </p:spPr>
        <p:txBody>
          <a:bodyPr>
            <a:normAutofit fontScale="92500" lnSpcReduction="20000"/>
          </a:bodyPr>
          <a:lstStyle/>
          <a:p>
            <a:r>
              <a:rPr lang="en-US" dirty="0"/>
              <a:t>Association relationship</a:t>
            </a:r>
          </a:p>
          <a:p>
            <a:pPr marL="0" indent="0">
              <a:buNone/>
            </a:pPr>
            <a:endParaRPr lang="en-US" dirty="0"/>
          </a:p>
          <a:p>
            <a:pPr marL="0" indent="0">
              <a:buNone/>
            </a:pPr>
            <a:r>
              <a:rPr lang="en-US" dirty="0"/>
              <a:t>    *                   *</a:t>
            </a:r>
          </a:p>
          <a:p>
            <a:r>
              <a:rPr lang="en-US" dirty="0"/>
              <a:t>Include relationship</a:t>
            </a:r>
          </a:p>
          <a:p>
            <a:pPr marL="0" indent="0">
              <a:buNone/>
            </a:pPr>
            <a:r>
              <a:rPr lang="en-US" dirty="0"/>
              <a:t>&lt;&lt;include&gt;&gt;</a:t>
            </a:r>
          </a:p>
          <a:p>
            <a:pPr marL="0" indent="0">
              <a:buNone/>
            </a:pPr>
            <a:r>
              <a:rPr lang="en-US" dirty="0">
                <a:sym typeface="Wingdings" pitchFamily="2" charset="2"/>
              </a:rPr>
              <a:t>&lt;- -----------------</a:t>
            </a:r>
          </a:p>
          <a:p>
            <a:pPr>
              <a:buFont typeface="Wingdings" pitchFamily="2" charset="2"/>
              <a:buChar char="§"/>
            </a:pPr>
            <a:r>
              <a:rPr lang="en-US" dirty="0"/>
              <a:t>Extend relationship</a:t>
            </a:r>
          </a:p>
          <a:p>
            <a:pPr marL="0" indent="0">
              <a:buNone/>
            </a:pPr>
            <a:endParaRPr lang="en-US" dirty="0"/>
          </a:p>
          <a:p>
            <a:pPr marL="0" indent="0">
              <a:buNone/>
            </a:pPr>
            <a:r>
              <a:rPr lang="en-US" dirty="0"/>
              <a:t>&lt;&lt; extend&gt;&gt;</a:t>
            </a:r>
          </a:p>
          <a:p>
            <a:pPr marL="0" indent="0">
              <a:buNone/>
            </a:pPr>
            <a:endParaRPr lang="en-US" dirty="0"/>
          </a:p>
          <a:p>
            <a:r>
              <a:rPr lang="en-US" dirty="0"/>
              <a:t>Generalized relation  </a:t>
            </a:r>
          </a:p>
        </p:txBody>
      </p:sp>
      <p:sp>
        <p:nvSpPr>
          <p:cNvPr id="5" name="Oval 4"/>
          <p:cNvSpPr/>
          <p:nvPr/>
        </p:nvSpPr>
        <p:spPr>
          <a:xfrm>
            <a:off x="2133601" y="2516380"/>
            <a:ext cx="1600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case</a:t>
            </a:r>
          </a:p>
        </p:txBody>
      </p:sp>
      <p:sp>
        <p:nvSpPr>
          <p:cNvPr id="6" name="Rectangle 5"/>
          <p:cNvSpPr/>
          <p:nvPr/>
        </p:nvSpPr>
        <p:spPr>
          <a:xfrm>
            <a:off x="2286001" y="3627393"/>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Subject</a:t>
            </a:r>
          </a:p>
        </p:txBody>
      </p:sp>
      <p:cxnSp>
        <p:nvCxnSpPr>
          <p:cNvPr id="8" name="Straight Connector 7"/>
          <p:cNvCxnSpPr/>
          <p:nvPr/>
        </p:nvCxnSpPr>
        <p:spPr>
          <a:xfrm>
            <a:off x="4953000" y="2590800"/>
            <a:ext cx="23622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43500" y="4648200"/>
            <a:ext cx="1981200" cy="0"/>
          </a:xfrm>
          <a:prstGeom prst="straightConnector1">
            <a:avLst/>
          </a:prstGeom>
          <a:ln w="19050">
            <a:prstDash val="lgDash"/>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8153400" y="5011057"/>
            <a:ext cx="0" cy="533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a:off x="8077200" y="4953000"/>
            <a:ext cx="152400"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756A17A-00FC-2C33-1185-C1884F4E4DCA}"/>
              </a:ext>
            </a:extLst>
          </p:cNvPr>
          <p:cNvGrpSpPr/>
          <p:nvPr/>
        </p:nvGrpSpPr>
        <p:grpSpPr>
          <a:xfrm>
            <a:off x="2432044" y="1585469"/>
            <a:ext cx="316632" cy="648072"/>
            <a:chOff x="2720541" y="1412776"/>
            <a:chExt cx="316632" cy="648072"/>
          </a:xfrm>
        </p:grpSpPr>
        <p:sp>
          <p:nvSpPr>
            <p:cNvPr id="7" name="Oval 6"/>
            <p:cNvSpPr/>
            <p:nvPr/>
          </p:nvSpPr>
          <p:spPr>
            <a:xfrm>
              <a:off x="2720541" y="1412776"/>
              <a:ext cx="316632"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2878857" y="1556792"/>
              <a:ext cx="0" cy="2880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2743200" y="1844824"/>
              <a:ext cx="135657"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878857" y="1844824"/>
              <a:ext cx="158316"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743200" y="1628800"/>
              <a:ext cx="135657"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878857" y="1628800"/>
              <a:ext cx="158316" cy="216024"/>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4929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6301"/>
            <a:ext cx="8229600" cy="1143000"/>
          </a:xfrm>
        </p:spPr>
        <p:txBody>
          <a:bodyPr>
            <a:normAutofit fontScale="90000"/>
          </a:bodyPr>
          <a:lstStyle/>
          <a:p>
            <a:r>
              <a:rPr lang="en-US" dirty="0"/>
              <a:t>Use case diagram for Hospital Appointment System</a:t>
            </a:r>
          </a:p>
        </p:txBody>
      </p:sp>
      <p:sp>
        <p:nvSpPr>
          <p:cNvPr id="3" name="Content Placeholder 2"/>
          <p:cNvSpPr>
            <a:spLocks noGrp="1"/>
          </p:cNvSpPr>
          <p:nvPr>
            <p:ph idx="1"/>
          </p:nvPr>
        </p:nvSpPr>
        <p:spPr>
          <a:xfrm>
            <a:off x="457200" y="1600200"/>
            <a:ext cx="8316358" cy="4525963"/>
          </a:xfrm>
          <a:ln>
            <a:noFill/>
          </a:ln>
        </p:spPr>
        <p:txBody>
          <a:bodyPr>
            <a:normAutofit/>
          </a:bodyPr>
          <a:lstStyle/>
          <a:p>
            <a:pPr marL="0" indent="0">
              <a:buNone/>
            </a:pPr>
            <a:r>
              <a:rPr lang="en-US" sz="2000" dirty="0"/>
              <a:t>management</a:t>
            </a:r>
          </a:p>
        </p:txBody>
      </p:sp>
      <p:sp>
        <p:nvSpPr>
          <p:cNvPr id="4" name="Rectangle 3"/>
          <p:cNvSpPr/>
          <p:nvPr/>
        </p:nvSpPr>
        <p:spPr>
          <a:xfrm>
            <a:off x="3124200" y="1676400"/>
            <a:ext cx="2971800" cy="426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A</a:t>
            </a:r>
          </a:p>
        </p:txBody>
      </p:sp>
      <p:sp>
        <p:nvSpPr>
          <p:cNvPr id="5" name="Oval 4"/>
          <p:cNvSpPr/>
          <p:nvPr/>
        </p:nvSpPr>
        <p:spPr>
          <a:xfrm>
            <a:off x="3429000" y="2581729"/>
            <a:ext cx="2209800" cy="685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Manage</a:t>
            </a:r>
          </a:p>
          <a:p>
            <a:pPr algn="ctr"/>
            <a:r>
              <a:rPr lang="en-US" dirty="0"/>
              <a:t>Appointments</a:t>
            </a:r>
          </a:p>
        </p:txBody>
      </p:sp>
      <p:sp>
        <p:nvSpPr>
          <p:cNvPr id="6" name="Oval 5"/>
          <p:cNvSpPr/>
          <p:nvPr/>
        </p:nvSpPr>
        <p:spPr>
          <a:xfrm>
            <a:off x="3429000" y="3733800"/>
            <a:ext cx="2209800" cy="762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Produce </a:t>
            </a:r>
          </a:p>
          <a:p>
            <a:pPr algn="ctr"/>
            <a:r>
              <a:rPr lang="en-US" dirty="0"/>
              <a:t>Schedule</a:t>
            </a:r>
          </a:p>
        </p:txBody>
      </p:sp>
      <p:sp>
        <p:nvSpPr>
          <p:cNvPr id="7" name="Oval 6"/>
          <p:cNvSpPr/>
          <p:nvPr/>
        </p:nvSpPr>
        <p:spPr>
          <a:xfrm>
            <a:off x="3657600" y="4659359"/>
            <a:ext cx="1905000" cy="914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Record Availability</a:t>
            </a:r>
          </a:p>
        </p:txBody>
      </p:sp>
      <p:sp>
        <p:nvSpPr>
          <p:cNvPr id="8" name="Oval 7"/>
          <p:cNvSpPr/>
          <p:nvPr/>
        </p:nvSpPr>
        <p:spPr>
          <a:xfrm>
            <a:off x="1143000" y="2209800"/>
            <a:ext cx="2286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257300" y="23622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143000" y="2819400"/>
            <a:ext cx="114300" cy="381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57300" y="2819400"/>
            <a:ext cx="266700" cy="4481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914400" y="2581729"/>
            <a:ext cx="342900" cy="1614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57300" y="2581729"/>
            <a:ext cx="419100" cy="23767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257300" y="4114800"/>
            <a:ext cx="13335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1314210" y="4267200"/>
            <a:ext cx="19529" cy="25091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085850" y="4518118"/>
            <a:ext cx="238124" cy="282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323974" y="4518118"/>
            <a:ext cx="200026" cy="282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143000" y="4392659"/>
            <a:ext cx="171210" cy="1031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323974" y="4392659"/>
            <a:ext cx="352426" cy="2667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9788" y="4899354"/>
            <a:ext cx="823623" cy="369332"/>
          </a:xfrm>
          <a:prstGeom prst="rect">
            <a:avLst/>
          </a:prstGeom>
          <a:noFill/>
          <a:ln>
            <a:noFill/>
          </a:ln>
        </p:spPr>
        <p:txBody>
          <a:bodyPr wrap="none" rtlCol="0">
            <a:spAutoFit/>
          </a:bodyPr>
          <a:lstStyle/>
          <a:p>
            <a:r>
              <a:rPr lang="en-US" dirty="0"/>
              <a:t>Doctor</a:t>
            </a:r>
          </a:p>
        </p:txBody>
      </p:sp>
      <p:sp>
        <p:nvSpPr>
          <p:cNvPr id="37" name="Oval 36"/>
          <p:cNvSpPr/>
          <p:nvPr/>
        </p:nvSpPr>
        <p:spPr>
          <a:xfrm>
            <a:off x="8077200" y="2362200"/>
            <a:ext cx="228600" cy="2195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stCxn id="37" idx="4"/>
          </p:cNvCxnSpPr>
          <p:nvPr/>
        </p:nvCxnSpPr>
        <p:spPr>
          <a:xfrm>
            <a:off x="8191500" y="2581729"/>
            <a:ext cx="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924800" y="2924629"/>
            <a:ext cx="266700" cy="5043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191500" y="2924629"/>
            <a:ext cx="190500" cy="5805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8058150" y="2662464"/>
            <a:ext cx="133350" cy="2621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191500" y="2662464"/>
            <a:ext cx="190500" cy="15693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773409" y="3533775"/>
            <a:ext cx="848758" cy="369332"/>
          </a:xfrm>
          <a:prstGeom prst="rect">
            <a:avLst/>
          </a:prstGeom>
          <a:noFill/>
        </p:spPr>
        <p:txBody>
          <a:bodyPr wrap="none" rtlCol="0">
            <a:spAutoFit/>
          </a:bodyPr>
          <a:lstStyle/>
          <a:p>
            <a:r>
              <a:rPr lang="en-US" dirty="0"/>
              <a:t>Patient</a:t>
            </a:r>
          </a:p>
        </p:txBody>
      </p:sp>
      <p:cxnSp>
        <p:nvCxnSpPr>
          <p:cNvPr id="50" name="Elbow Connector 49"/>
          <p:cNvCxnSpPr>
            <a:stCxn id="5" idx="6"/>
          </p:cNvCxnSpPr>
          <p:nvPr/>
        </p:nvCxnSpPr>
        <p:spPr>
          <a:xfrm flipV="1">
            <a:off x="5638800" y="2700564"/>
            <a:ext cx="2286000" cy="224065"/>
          </a:xfrm>
          <a:prstGeom prst="bentConnector3">
            <a:avLst>
              <a:gd name="adj1"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542856" y="2992148"/>
            <a:ext cx="413896" cy="646331"/>
          </a:xfrm>
          <a:prstGeom prst="rect">
            <a:avLst/>
          </a:prstGeom>
          <a:noFill/>
        </p:spPr>
        <p:txBody>
          <a:bodyPr wrap="none" rtlCol="0">
            <a:spAutoFit/>
          </a:bodyPr>
          <a:lstStyle/>
          <a:p>
            <a:r>
              <a:rPr lang="en-US" sz="3600" dirty="0"/>
              <a:t>*</a:t>
            </a:r>
          </a:p>
        </p:txBody>
      </p:sp>
      <p:sp>
        <p:nvSpPr>
          <p:cNvPr id="53" name="TextBox 52"/>
          <p:cNvSpPr txBox="1"/>
          <p:nvPr/>
        </p:nvSpPr>
        <p:spPr>
          <a:xfrm>
            <a:off x="7467600" y="2221468"/>
            <a:ext cx="413896" cy="646331"/>
          </a:xfrm>
          <a:prstGeom prst="rect">
            <a:avLst/>
          </a:prstGeom>
          <a:noFill/>
        </p:spPr>
        <p:txBody>
          <a:bodyPr wrap="none" rtlCol="0">
            <a:spAutoFit/>
          </a:bodyPr>
          <a:lstStyle/>
          <a:p>
            <a:r>
              <a:rPr lang="en-US" sz="3600" dirty="0"/>
              <a:t>*</a:t>
            </a:r>
          </a:p>
        </p:txBody>
      </p:sp>
      <p:cxnSp>
        <p:nvCxnSpPr>
          <p:cNvPr id="54" name="Elbow Connector 53"/>
          <p:cNvCxnSpPr/>
          <p:nvPr/>
        </p:nvCxnSpPr>
        <p:spPr>
          <a:xfrm flipV="1">
            <a:off x="1730829" y="4800600"/>
            <a:ext cx="2286000" cy="224065"/>
          </a:xfrm>
          <a:prstGeom prst="bentConnector3">
            <a:avLst>
              <a:gd name="adj1"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02311" y="4966943"/>
            <a:ext cx="413896" cy="646331"/>
          </a:xfrm>
          <a:prstGeom prst="rect">
            <a:avLst/>
          </a:prstGeom>
          <a:noFill/>
        </p:spPr>
        <p:txBody>
          <a:bodyPr wrap="none" rtlCol="0">
            <a:spAutoFit/>
          </a:bodyPr>
          <a:lstStyle/>
          <a:p>
            <a:r>
              <a:rPr lang="en-US" sz="3600" dirty="0"/>
              <a:t>*</a:t>
            </a:r>
          </a:p>
        </p:txBody>
      </p:sp>
      <p:sp>
        <p:nvSpPr>
          <p:cNvPr id="56" name="TextBox 55"/>
          <p:cNvSpPr txBox="1"/>
          <p:nvPr/>
        </p:nvSpPr>
        <p:spPr>
          <a:xfrm>
            <a:off x="2580551" y="4474693"/>
            <a:ext cx="413896" cy="646331"/>
          </a:xfrm>
          <a:prstGeom prst="rect">
            <a:avLst/>
          </a:prstGeom>
          <a:noFill/>
        </p:spPr>
        <p:txBody>
          <a:bodyPr wrap="none" rtlCol="0">
            <a:spAutoFit/>
          </a:bodyPr>
          <a:lstStyle/>
          <a:p>
            <a:r>
              <a:rPr lang="en-US" sz="3600" dirty="0"/>
              <a:t>*</a:t>
            </a:r>
          </a:p>
        </p:txBody>
      </p:sp>
      <p:cxnSp>
        <p:nvCxnSpPr>
          <p:cNvPr id="58" name="Elbow Connector 57"/>
          <p:cNvCxnSpPr>
            <a:stCxn id="6" idx="2"/>
          </p:cNvCxnSpPr>
          <p:nvPr/>
        </p:nvCxnSpPr>
        <p:spPr>
          <a:xfrm rot="10800000">
            <a:off x="1524000" y="3176814"/>
            <a:ext cx="1905000" cy="937986"/>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580788" y="3244334"/>
            <a:ext cx="413896" cy="646331"/>
          </a:xfrm>
          <a:prstGeom prst="rect">
            <a:avLst/>
          </a:prstGeom>
          <a:noFill/>
        </p:spPr>
        <p:txBody>
          <a:bodyPr wrap="none" rtlCol="0">
            <a:spAutoFit/>
          </a:bodyPr>
          <a:lstStyle/>
          <a:p>
            <a:r>
              <a:rPr lang="en-US" sz="3600" dirty="0"/>
              <a:t>*</a:t>
            </a:r>
          </a:p>
        </p:txBody>
      </p:sp>
      <p:sp>
        <p:nvSpPr>
          <p:cNvPr id="60" name="TextBox 59"/>
          <p:cNvSpPr txBox="1"/>
          <p:nvPr/>
        </p:nvSpPr>
        <p:spPr>
          <a:xfrm>
            <a:off x="2580551" y="3653995"/>
            <a:ext cx="413896" cy="646331"/>
          </a:xfrm>
          <a:prstGeom prst="rect">
            <a:avLst/>
          </a:prstGeom>
          <a:noFill/>
        </p:spPr>
        <p:txBody>
          <a:bodyPr wrap="none" rtlCol="0">
            <a:spAutoFit/>
          </a:bodyPr>
          <a:lstStyle/>
          <a:p>
            <a:r>
              <a:rPr lang="en-US" sz="3600" dirty="0"/>
              <a:t>*</a:t>
            </a:r>
          </a:p>
        </p:txBody>
      </p:sp>
      <p:sp>
        <p:nvSpPr>
          <p:cNvPr id="61" name="TextBox 60"/>
          <p:cNvSpPr txBox="1"/>
          <p:nvPr/>
        </p:nvSpPr>
        <p:spPr>
          <a:xfrm>
            <a:off x="3429000" y="2133600"/>
            <a:ext cx="2389437" cy="369332"/>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APPOINTMENT SYSTEM</a:t>
            </a:r>
          </a:p>
        </p:txBody>
      </p:sp>
      <p:sp>
        <p:nvSpPr>
          <p:cNvPr id="9" name="Oval 8"/>
          <p:cNvSpPr/>
          <p:nvPr/>
        </p:nvSpPr>
        <p:spPr>
          <a:xfrm>
            <a:off x="8197788" y="4659359"/>
            <a:ext cx="216024" cy="239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9" idx="4"/>
          </p:cNvCxnSpPr>
          <p:nvPr/>
        </p:nvCxnSpPr>
        <p:spPr>
          <a:xfrm>
            <a:off x="8305800" y="4899354"/>
            <a:ext cx="10616" cy="3693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8124825" y="5268686"/>
            <a:ext cx="180975" cy="3600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305800" y="5268686"/>
            <a:ext cx="226640" cy="5365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058150" y="5024665"/>
            <a:ext cx="247650" cy="3116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305800" y="5024665"/>
            <a:ext cx="226640" cy="27656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Up Arrow 27"/>
          <p:cNvSpPr/>
          <p:nvPr/>
        </p:nvSpPr>
        <p:spPr>
          <a:xfrm>
            <a:off x="8201025" y="4114800"/>
            <a:ext cx="104775" cy="4683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876256" y="5628709"/>
            <a:ext cx="1338251" cy="369332"/>
          </a:xfrm>
          <a:prstGeom prst="rect">
            <a:avLst/>
          </a:prstGeom>
          <a:noFill/>
        </p:spPr>
        <p:txBody>
          <a:bodyPr wrap="none" rtlCol="0">
            <a:spAutoFit/>
          </a:bodyPr>
          <a:lstStyle/>
          <a:p>
            <a:r>
              <a:rPr lang="en-US" dirty="0"/>
              <a:t>New patient</a:t>
            </a:r>
          </a:p>
        </p:txBody>
      </p:sp>
      <p:sp>
        <p:nvSpPr>
          <p:cNvPr id="32" name="Isosceles Triangle 31"/>
          <p:cNvSpPr/>
          <p:nvPr/>
        </p:nvSpPr>
        <p:spPr>
          <a:xfrm>
            <a:off x="8116776" y="3977160"/>
            <a:ext cx="297036" cy="1376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8478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Use Case Elements</a:t>
            </a:r>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q"/>
            </a:pPr>
            <a:r>
              <a:rPr lang="en-US" dirty="0"/>
              <a:t>Actor</a:t>
            </a:r>
          </a:p>
          <a:p>
            <a:pPr algn="just">
              <a:buFont typeface="Wingdings" pitchFamily="2" charset="2"/>
              <a:buChar char="ü"/>
            </a:pPr>
            <a:r>
              <a:rPr lang="en-US" dirty="0"/>
              <a:t>A person or system that derives benefit from and is external to the subject</a:t>
            </a:r>
          </a:p>
          <a:p>
            <a:pPr algn="just">
              <a:buFont typeface="Wingdings" pitchFamily="2" charset="2"/>
              <a:buChar char="ü"/>
            </a:pPr>
            <a:r>
              <a:rPr lang="en-US" dirty="0"/>
              <a:t>Depicted by a stick figure, if a nonhuman actor is involved, depict with a rectangle with &lt;&lt;actor&gt;&gt; inside</a:t>
            </a:r>
          </a:p>
          <a:p>
            <a:pPr algn="just">
              <a:buFont typeface="Wingdings" pitchFamily="2" charset="2"/>
              <a:buChar char="ü"/>
            </a:pPr>
            <a:r>
              <a:rPr lang="en-US" dirty="0"/>
              <a:t>Label with its role</a:t>
            </a:r>
          </a:p>
          <a:p>
            <a:pPr algn="just">
              <a:buFont typeface="Wingdings" pitchFamily="2" charset="2"/>
              <a:buChar char="ü"/>
            </a:pPr>
            <a:r>
              <a:rPr lang="en-US" dirty="0"/>
              <a:t>Can be associated with other actors using a specialized denoted by an arrow with a hollow arrow head</a:t>
            </a:r>
          </a:p>
          <a:p>
            <a:pPr algn="just">
              <a:buFont typeface="Wingdings" pitchFamily="2" charset="2"/>
              <a:buChar char="ü"/>
            </a:pPr>
            <a:r>
              <a:rPr lang="en-US" dirty="0"/>
              <a:t>Is placed outside the subject boundary</a:t>
            </a:r>
          </a:p>
        </p:txBody>
      </p:sp>
    </p:spTree>
    <p:extLst>
      <p:ext uri="{BB962C8B-B14F-4D97-AF65-F5344CB8AC3E}">
        <p14:creationId xmlns:p14="http://schemas.microsoft.com/office/powerpoint/2010/main" val="2959565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Use Case Element</a:t>
            </a:r>
          </a:p>
        </p:txBody>
      </p:sp>
      <p:sp>
        <p:nvSpPr>
          <p:cNvPr id="3" name="Content Placeholder 2"/>
          <p:cNvSpPr>
            <a:spLocks noGrp="1"/>
          </p:cNvSpPr>
          <p:nvPr>
            <p:ph idx="1"/>
          </p:nvPr>
        </p:nvSpPr>
        <p:spPr/>
        <p:txBody>
          <a:bodyPr/>
          <a:lstStyle/>
          <a:p>
            <a:pPr>
              <a:buFont typeface="Wingdings" pitchFamily="2" charset="2"/>
              <a:buChar char="q"/>
            </a:pPr>
            <a:r>
              <a:rPr lang="en-US" dirty="0"/>
              <a:t> Use Case</a:t>
            </a:r>
          </a:p>
          <a:p>
            <a:r>
              <a:rPr lang="en-US" dirty="0"/>
              <a:t>Represents a major piece of system functionality</a:t>
            </a:r>
          </a:p>
          <a:p>
            <a:r>
              <a:rPr lang="en-US" dirty="0"/>
              <a:t>Can extend another use case</a:t>
            </a:r>
          </a:p>
          <a:p>
            <a:r>
              <a:rPr lang="en-US" dirty="0"/>
              <a:t>Can include another Use case</a:t>
            </a:r>
          </a:p>
          <a:p>
            <a:r>
              <a:rPr lang="en-US" dirty="0"/>
              <a:t>Is placed inside the system boundary</a:t>
            </a:r>
          </a:p>
          <a:p>
            <a:r>
              <a:rPr lang="en-US" dirty="0"/>
              <a:t>Labeled with a descriptive verb-noun phrase</a:t>
            </a:r>
          </a:p>
          <a:p>
            <a:endParaRPr lang="en-US" dirty="0"/>
          </a:p>
        </p:txBody>
      </p:sp>
    </p:spTree>
    <p:extLst>
      <p:ext uri="{BB962C8B-B14F-4D97-AF65-F5344CB8AC3E}">
        <p14:creationId xmlns:p14="http://schemas.microsoft.com/office/powerpoint/2010/main" val="2148205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Use case elements</a:t>
            </a:r>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a:t>Subject boundary</a:t>
            </a:r>
          </a:p>
          <a:p>
            <a:r>
              <a:rPr lang="en-US" dirty="0"/>
              <a:t>Includes the name of a subject inside or on top</a:t>
            </a:r>
          </a:p>
          <a:p>
            <a:r>
              <a:rPr lang="en-US" dirty="0"/>
              <a:t>Represents the scope of the subject e.g. a system or an individual business process</a:t>
            </a:r>
          </a:p>
          <a:p>
            <a:endParaRPr lang="en-US" dirty="0"/>
          </a:p>
          <a:p>
            <a:pPr>
              <a:buFont typeface="Wingdings" pitchFamily="2" charset="2"/>
              <a:buChar char="q"/>
            </a:pPr>
            <a:r>
              <a:rPr lang="en-US" sz="3600" dirty="0"/>
              <a:t>Association relationship</a:t>
            </a:r>
          </a:p>
          <a:p>
            <a:r>
              <a:rPr lang="en-US" sz="2800" dirty="0"/>
              <a:t>Links an actor with the Use case(s) in which it interacts</a:t>
            </a:r>
          </a:p>
          <a:p>
            <a:endParaRPr lang="en-US" sz="2800" dirty="0"/>
          </a:p>
          <a:p>
            <a:endParaRPr lang="en-US" sz="2800" dirty="0"/>
          </a:p>
          <a:p>
            <a:endParaRPr lang="en-US" dirty="0"/>
          </a:p>
          <a:p>
            <a:endParaRPr lang="en-US" dirty="0"/>
          </a:p>
          <a:p>
            <a:endParaRPr lang="en-US" dirty="0"/>
          </a:p>
        </p:txBody>
      </p:sp>
    </p:spTree>
    <p:extLst>
      <p:ext uri="{BB962C8B-B14F-4D97-AF65-F5344CB8AC3E}">
        <p14:creationId xmlns:p14="http://schemas.microsoft.com/office/powerpoint/2010/main" val="3381517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633" y="391014"/>
            <a:ext cx="7891977" cy="1230605"/>
          </a:xfrm>
        </p:spPr>
        <p:txBody>
          <a:bodyPr/>
          <a:lstStyle/>
          <a:p>
            <a:r>
              <a:rPr lang="en-US" dirty="0"/>
              <a:t>Include and Extend relationships</a:t>
            </a:r>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q"/>
            </a:pPr>
            <a:r>
              <a:rPr lang="en-US" sz="3600" dirty="0"/>
              <a:t>Include Relationship</a:t>
            </a:r>
          </a:p>
          <a:p>
            <a:r>
              <a:rPr lang="en-US" sz="2800" dirty="0"/>
              <a:t>Represents the inclusion of the functionality of one use case within another</a:t>
            </a:r>
          </a:p>
          <a:p>
            <a:r>
              <a:rPr lang="en-US" sz="2800" dirty="0"/>
              <a:t>Has an arrow drawn from the base use case to the used case</a:t>
            </a:r>
          </a:p>
          <a:p>
            <a:pPr>
              <a:buFont typeface="Wingdings" pitchFamily="2" charset="2"/>
              <a:buChar char="q"/>
            </a:pPr>
            <a:r>
              <a:rPr lang="en-US" sz="3600" dirty="0"/>
              <a:t>Extend Relationship</a:t>
            </a:r>
          </a:p>
          <a:p>
            <a:r>
              <a:rPr lang="en-US" sz="2800" dirty="0"/>
              <a:t>Represents the extension of the Use case to include optional behavior</a:t>
            </a:r>
          </a:p>
          <a:p>
            <a:r>
              <a:rPr lang="en-US" sz="2800" dirty="0"/>
              <a:t>Has an arrow drawn from the extension use case to the base use case</a:t>
            </a:r>
          </a:p>
          <a:p>
            <a:pPr>
              <a:buFont typeface="Wingdings" pitchFamily="2" charset="2"/>
              <a:buChar char="q"/>
            </a:pPr>
            <a:r>
              <a:rPr lang="en-US" sz="3900" dirty="0"/>
              <a:t>Generalized Relationship</a:t>
            </a:r>
          </a:p>
          <a:p>
            <a:r>
              <a:rPr lang="en-US" sz="2800" dirty="0"/>
              <a:t>Represents a specialized use case to a more generalized one</a:t>
            </a:r>
          </a:p>
          <a:p>
            <a:r>
              <a:rPr lang="en-US" sz="2800" dirty="0"/>
              <a:t>Has an arrow drawn from the specialized use case to the base use case</a:t>
            </a:r>
            <a:endParaRPr lang="en-US" sz="3000" dirty="0"/>
          </a:p>
        </p:txBody>
      </p:sp>
    </p:spTree>
    <p:extLst>
      <p:ext uri="{BB962C8B-B14F-4D97-AF65-F5344CB8AC3E}">
        <p14:creationId xmlns:p14="http://schemas.microsoft.com/office/powerpoint/2010/main" val="2613848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413" y="495859"/>
            <a:ext cx="7097150" cy="1066799"/>
          </a:xfrm>
        </p:spPr>
        <p:txBody>
          <a:bodyPr tIns="91425" anchor="b">
            <a:noAutofit/>
          </a:bodyPr>
          <a:lstStyle/>
          <a:p>
            <a:pPr lvl="0">
              <a:buClrTx/>
            </a:pPr>
            <a:r>
              <a:rPr lang="en-US" altLang="en-US" sz="4000" b="0" dirty="0">
                <a:solidFill>
                  <a:schemeClr val="bg1"/>
                </a:solidFill>
                <a:latin typeface="Times New Roman" panose="02020603050405020304" pitchFamily="18" charset="0"/>
                <a:cs typeface="Times New Roman" panose="02020603050405020304" pitchFamily="18" charset="0"/>
                <a:sym typeface="Arial"/>
              </a:rPr>
              <a:t>A Use Case Example of Student</a:t>
            </a:r>
            <a:br>
              <a:rPr lang="en-US" altLang="en-US" sz="4000" b="0" dirty="0">
                <a:solidFill>
                  <a:schemeClr val="bg1"/>
                </a:solidFill>
                <a:latin typeface="Times New Roman" panose="02020603050405020304" pitchFamily="18" charset="0"/>
                <a:cs typeface="Times New Roman" panose="02020603050405020304" pitchFamily="18" charset="0"/>
                <a:sym typeface="Arial"/>
              </a:rPr>
            </a:br>
            <a:r>
              <a:rPr lang="en-US" altLang="en-US" sz="4000" b="0" dirty="0">
                <a:solidFill>
                  <a:schemeClr val="bg1"/>
                </a:solidFill>
                <a:latin typeface="Times New Roman" panose="02020603050405020304" pitchFamily="18" charset="0"/>
                <a:cs typeface="Times New Roman" panose="02020603050405020304" pitchFamily="18" charset="0"/>
                <a:sym typeface="Arial"/>
              </a:rPr>
              <a:t> Enrollment</a:t>
            </a:r>
          </a:p>
        </p:txBody>
      </p:sp>
      <p:pic>
        <p:nvPicPr>
          <p:cNvPr id="4" name="Picture 3" descr="The illustration on student enrollment reads as follows: A student is connected to Add Student, which is also connected to Registration. Add student points with a dotted arrow to Verify Identity. Registration connects to Enroll in class. Verify identity is pointed to by dotted arrows labelled include from Add Student, Enroll in Class, View Student Information, and Change student information. The Financial Office connects to Enroll in Class. The Bookstore connects to Purchase Textbook, which points to Enroll in Class with a dotted arrow labeled extend. Department connects to Transfer credits which connects to Student. The Student connects to Enroll in Class; View student Information; and Change Student information; all point to Verify Identity."/>
          <p:cNvPicPr>
            <a:picLocks noChangeAspect="1"/>
          </p:cNvPicPr>
          <p:nvPr/>
        </p:nvPicPr>
        <p:blipFill rotWithShape="1">
          <a:blip r:embed="rId3">
            <a:extLst>
              <a:ext uri="{28A0092B-C50C-407E-A947-70E740481C1C}">
                <a14:useLocalDpi xmlns:a14="http://schemas.microsoft.com/office/drawing/2010/main" val="0"/>
              </a:ext>
            </a:extLst>
          </a:blip>
          <a:srcRect b="3761"/>
          <a:stretch/>
        </p:blipFill>
        <p:spPr>
          <a:xfrm>
            <a:off x="2276619" y="1554480"/>
            <a:ext cx="4908051" cy="5303520"/>
          </a:xfrm>
          <a:prstGeom prst="rect">
            <a:avLst/>
          </a:prstGeom>
        </p:spPr>
      </p:pic>
    </p:spTree>
    <p:extLst>
      <p:ext uri="{BB962C8B-B14F-4D97-AF65-F5344CB8AC3E}">
        <p14:creationId xmlns:p14="http://schemas.microsoft.com/office/powerpoint/2010/main" val="3634255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6576" y="4815557"/>
            <a:ext cx="1536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Oval 11"/>
          <p:cNvSpPr/>
          <p:nvPr/>
        </p:nvSpPr>
        <p:spPr>
          <a:xfrm>
            <a:off x="3553405" y="5743182"/>
            <a:ext cx="1224136" cy="5961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31618" y="360382"/>
            <a:ext cx="8229600" cy="1143000"/>
          </a:xfrm>
        </p:spPr>
        <p:txBody>
          <a:bodyPr>
            <a:normAutofit fontScale="90000"/>
          </a:bodyPr>
          <a:lstStyle/>
          <a:p>
            <a:r>
              <a:rPr lang="en-US" dirty="0"/>
              <a:t>Extended and Include Relationships</a:t>
            </a:r>
          </a:p>
        </p:txBody>
      </p:sp>
      <p:sp>
        <p:nvSpPr>
          <p:cNvPr id="3" name="Content Placeholder 2"/>
          <p:cNvSpPr>
            <a:spLocks noGrp="1"/>
          </p:cNvSpPr>
          <p:nvPr>
            <p:ph idx="1"/>
          </p:nvPr>
        </p:nvSpPr>
        <p:spPr>
          <a:xfrm>
            <a:off x="0" y="1196752"/>
            <a:ext cx="9093166" cy="5328592"/>
          </a:xfrm>
        </p:spPr>
        <p:txBody>
          <a:bodyPr/>
          <a:lstStyle/>
          <a:p>
            <a:pPr marL="0" indent="0" algn="ctr">
              <a:buNone/>
            </a:pPr>
            <a:r>
              <a:rPr lang="en-US" dirty="0"/>
              <a:t>APPOINTMENT SYSTEM</a:t>
            </a:r>
          </a:p>
          <a:p>
            <a:pPr marL="0" indent="0" algn="ctr">
              <a:buNone/>
            </a:pPr>
            <a:endParaRPr lang="en-US" dirty="0"/>
          </a:p>
        </p:txBody>
      </p:sp>
      <p:sp>
        <p:nvSpPr>
          <p:cNvPr id="4" name="Rectangle 3"/>
          <p:cNvSpPr/>
          <p:nvPr/>
        </p:nvSpPr>
        <p:spPr>
          <a:xfrm>
            <a:off x="1115616" y="1268760"/>
            <a:ext cx="6912768" cy="5112568"/>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FF0000"/>
              </a:solidFill>
            </a:endParaRPr>
          </a:p>
        </p:txBody>
      </p:sp>
      <p:sp>
        <p:nvSpPr>
          <p:cNvPr id="11" name="Oval 10"/>
          <p:cNvSpPr/>
          <p:nvPr/>
        </p:nvSpPr>
        <p:spPr>
          <a:xfrm>
            <a:off x="1429030" y="4683571"/>
            <a:ext cx="1512168" cy="672396"/>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1738305" y="4665687"/>
            <a:ext cx="1202893" cy="646331"/>
          </a:xfrm>
          <a:prstGeom prst="rect">
            <a:avLst/>
          </a:prstGeom>
          <a:noFill/>
        </p:spPr>
        <p:txBody>
          <a:bodyPr wrap="none" rtlCol="0">
            <a:spAutoFit/>
          </a:bodyPr>
          <a:lstStyle/>
          <a:p>
            <a:r>
              <a:rPr lang="en-US" dirty="0"/>
              <a:t>Record</a:t>
            </a:r>
          </a:p>
          <a:p>
            <a:r>
              <a:rPr lang="en-US" dirty="0"/>
              <a:t>Availability</a:t>
            </a:r>
          </a:p>
        </p:txBody>
      </p:sp>
      <p:sp>
        <p:nvSpPr>
          <p:cNvPr id="14" name="TextBox 13"/>
          <p:cNvSpPr txBox="1"/>
          <p:nvPr/>
        </p:nvSpPr>
        <p:spPr>
          <a:xfrm>
            <a:off x="1655129" y="3642419"/>
            <a:ext cx="1021433" cy="646331"/>
          </a:xfrm>
          <a:prstGeom prst="rect">
            <a:avLst/>
          </a:prstGeom>
          <a:noFill/>
        </p:spPr>
        <p:txBody>
          <a:bodyPr wrap="none" rtlCol="0">
            <a:spAutoFit/>
          </a:bodyPr>
          <a:lstStyle/>
          <a:p>
            <a:r>
              <a:rPr lang="en-US" dirty="0"/>
              <a:t>Produce</a:t>
            </a:r>
          </a:p>
          <a:p>
            <a:r>
              <a:rPr lang="en-US" dirty="0"/>
              <a:t>schedule</a:t>
            </a:r>
          </a:p>
        </p:txBody>
      </p:sp>
      <p:pic>
        <p:nvPicPr>
          <p:cNvPr id="103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495" y="3687762"/>
            <a:ext cx="1536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123" y="2276872"/>
            <a:ext cx="1536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944" y="3419265"/>
            <a:ext cx="1536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245" y="2779097"/>
            <a:ext cx="1536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0694" y="4871143"/>
            <a:ext cx="1536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1"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643" y="3406775"/>
            <a:ext cx="1536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2078" y="2053386"/>
            <a:ext cx="1536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9891" y="5194572"/>
            <a:ext cx="1536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3507535" y="5194066"/>
            <a:ext cx="1021433" cy="646331"/>
          </a:xfrm>
          <a:prstGeom prst="rect">
            <a:avLst/>
          </a:prstGeom>
          <a:noFill/>
        </p:spPr>
        <p:txBody>
          <a:bodyPr wrap="none" rtlCol="0">
            <a:spAutoFit/>
          </a:bodyPr>
          <a:lstStyle/>
          <a:p>
            <a:r>
              <a:rPr lang="en-US" dirty="0"/>
              <a:t>Manage </a:t>
            </a:r>
          </a:p>
          <a:p>
            <a:r>
              <a:rPr lang="en-US" dirty="0"/>
              <a:t>schedule</a:t>
            </a:r>
          </a:p>
        </p:txBody>
      </p:sp>
      <p:sp>
        <p:nvSpPr>
          <p:cNvPr id="16" name="TextBox 15"/>
          <p:cNvSpPr txBox="1"/>
          <p:nvPr/>
        </p:nvSpPr>
        <p:spPr>
          <a:xfrm>
            <a:off x="5570188" y="4871406"/>
            <a:ext cx="1330108" cy="646331"/>
          </a:xfrm>
          <a:prstGeom prst="rect">
            <a:avLst/>
          </a:prstGeom>
          <a:noFill/>
        </p:spPr>
        <p:txBody>
          <a:bodyPr wrap="none" rtlCol="0">
            <a:spAutoFit/>
          </a:bodyPr>
          <a:lstStyle/>
          <a:p>
            <a:r>
              <a:rPr lang="en-US" dirty="0"/>
              <a:t>   Create</a:t>
            </a:r>
          </a:p>
          <a:p>
            <a:r>
              <a:rPr lang="en-US" dirty="0"/>
              <a:t>New Patient</a:t>
            </a:r>
          </a:p>
        </p:txBody>
      </p:sp>
      <p:sp>
        <p:nvSpPr>
          <p:cNvPr id="17" name="TextBox 16"/>
          <p:cNvSpPr txBox="1"/>
          <p:nvPr/>
        </p:nvSpPr>
        <p:spPr>
          <a:xfrm>
            <a:off x="6207079" y="2053386"/>
            <a:ext cx="1584091" cy="646331"/>
          </a:xfrm>
          <a:prstGeom prst="rect">
            <a:avLst/>
          </a:prstGeom>
          <a:noFill/>
        </p:spPr>
        <p:txBody>
          <a:bodyPr wrap="square" rtlCol="0">
            <a:spAutoFit/>
          </a:bodyPr>
          <a:lstStyle/>
          <a:p>
            <a:r>
              <a:rPr lang="en-US" dirty="0"/>
              <a:t>Manage Appointments</a:t>
            </a:r>
          </a:p>
        </p:txBody>
      </p:sp>
      <p:sp>
        <p:nvSpPr>
          <p:cNvPr id="18" name="TextBox 17"/>
          <p:cNvSpPr txBox="1"/>
          <p:nvPr/>
        </p:nvSpPr>
        <p:spPr>
          <a:xfrm>
            <a:off x="6472852" y="3462119"/>
            <a:ext cx="1354282" cy="646331"/>
          </a:xfrm>
          <a:prstGeom prst="rect">
            <a:avLst/>
          </a:prstGeom>
          <a:noFill/>
        </p:spPr>
        <p:txBody>
          <a:bodyPr wrap="none" rtlCol="0">
            <a:spAutoFit/>
          </a:bodyPr>
          <a:lstStyle/>
          <a:p>
            <a:r>
              <a:rPr lang="en-US" dirty="0"/>
              <a:t>Make new</a:t>
            </a:r>
          </a:p>
          <a:p>
            <a:r>
              <a:rPr lang="en-US" dirty="0"/>
              <a:t>Patient </a:t>
            </a:r>
            <a:r>
              <a:rPr lang="en-US" dirty="0" err="1"/>
              <a:t>Appt</a:t>
            </a:r>
            <a:endParaRPr lang="en-US" dirty="0"/>
          </a:p>
        </p:txBody>
      </p:sp>
      <p:sp>
        <p:nvSpPr>
          <p:cNvPr id="19" name="TextBox 18"/>
          <p:cNvSpPr txBox="1"/>
          <p:nvPr/>
        </p:nvSpPr>
        <p:spPr>
          <a:xfrm>
            <a:off x="4501957" y="3434446"/>
            <a:ext cx="1565878" cy="646331"/>
          </a:xfrm>
          <a:prstGeom prst="rect">
            <a:avLst/>
          </a:prstGeom>
          <a:noFill/>
        </p:spPr>
        <p:txBody>
          <a:bodyPr wrap="none" rtlCol="0">
            <a:spAutoFit/>
          </a:bodyPr>
          <a:lstStyle/>
          <a:p>
            <a:r>
              <a:rPr lang="en-US" dirty="0"/>
              <a:t>        Make old</a:t>
            </a:r>
          </a:p>
          <a:p>
            <a:r>
              <a:rPr lang="en-US" dirty="0"/>
              <a:t>    Patient </a:t>
            </a:r>
            <a:r>
              <a:rPr lang="en-US" dirty="0" err="1"/>
              <a:t>Appt</a:t>
            </a:r>
            <a:endParaRPr lang="en-US" dirty="0"/>
          </a:p>
        </p:txBody>
      </p:sp>
      <p:sp>
        <p:nvSpPr>
          <p:cNvPr id="20" name="TextBox 19"/>
          <p:cNvSpPr txBox="1"/>
          <p:nvPr/>
        </p:nvSpPr>
        <p:spPr>
          <a:xfrm>
            <a:off x="1688051" y="3736836"/>
            <a:ext cx="1111202" cy="646331"/>
          </a:xfrm>
          <a:prstGeom prst="rect">
            <a:avLst/>
          </a:prstGeom>
          <a:noFill/>
        </p:spPr>
        <p:txBody>
          <a:bodyPr wrap="none" rtlCol="0">
            <a:spAutoFit/>
          </a:bodyPr>
          <a:lstStyle/>
          <a:p>
            <a:r>
              <a:rPr lang="en-US" dirty="0"/>
              <a:t>Produce</a:t>
            </a:r>
          </a:p>
          <a:p>
            <a:r>
              <a:rPr lang="en-US" dirty="0"/>
              <a:t>schedules</a:t>
            </a:r>
          </a:p>
        </p:txBody>
      </p:sp>
      <p:sp>
        <p:nvSpPr>
          <p:cNvPr id="21" name="TextBox 20"/>
          <p:cNvSpPr txBox="1"/>
          <p:nvPr/>
        </p:nvSpPr>
        <p:spPr>
          <a:xfrm>
            <a:off x="1738305" y="2837492"/>
            <a:ext cx="1591141" cy="646331"/>
          </a:xfrm>
          <a:prstGeom prst="rect">
            <a:avLst/>
          </a:prstGeom>
          <a:noFill/>
        </p:spPr>
        <p:txBody>
          <a:bodyPr wrap="none" rtlCol="0">
            <a:spAutoFit/>
          </a:bodyPr>
          <a:lstStyle/>
          <a:p>
            <a:r>
              <a:rPr lang="en-US" dirty="0"/>
              <a:t>Update Patient</a:t>
            </a:r>
          </a:p>
          <a:p>
            <a:r>
              <a:rPr lang="en-US" dirty="0"/>
              <a:t>information</a:t>
            </a:r>
          </a:p>
        </p:txBody>
      </p:sp>
      <p:sp>
        <p:nvSpPr>
          <p:cNvPr id="22" name="TextBox 21"/>
          <p:cNvSpPr txBox="1"/>
          <p:nvPr/>
        </p:nvSpPr>
        <p:spPr>
          <a:xfrm>
            <a:off x="3458949" y="2261964"/>
            <a:ext cx="1586268" cy="646331"/>
          </a:xfrm>
          <a:prstGeom prst="rect">
            <a:avLst/>
          </a:prstGeom>
          <a:noFill/>
        </p:spPr>
        <p:txBody>
          <a:bodyPr wrap="none" rtlCol="0">
            <a:spAutoFit/>
          </a:bodyPr>
          <a:lstStyle/>
          <a:p>
            <a:r>
              <a:rPr lang="en-US" dirty="0"/>
              <a:t>Make payment</a:t>
            </a:r>
          </a:p>
          <a:p>
            <a:r>
              <a:rPr lang="en-US" dirty="0"/>
              <a:t>Arrangements</a:t>
            </a:r>
          </a:p>
        </p:txBody>
      </p:sp>
      <p:cxnSp>
        <p:nvCxnSpPr>
          <p:cNvPr id="24" name="Straight Arrow Connector 23"/>
          <p:cNvCxnSpPr/>
          <p:nvPr/>
        </p:nvCxnSpPr>
        <p:spPr>
          <a:xfrm flipV="1">
            <a:off x="4933823" y="2261965"/>
            <a:ext cx="1268255" cy="493096"/>
          </a:xfrm>
          <a:prstGeom prst="straightConnector1">
            <a:avLst/>
          </a:prstGeom>
          <a:ln w="38100">
            <a:prstDash val="lgDash"/>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6381643" y="4120940"/>
            <a:ext cx="545751" cy="750466"/>
          </a:xfrm>
          <a:prstGeom prst="straightConnector1">
            <a:avLst/>
          </a:prstGeom>
          <a:ln w="38100">
            <a:prstDash val="dashDot"/>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676562" y="4288750"/>
            <a:ext cx="876843" cy="933230"/>
          </a:xfrm>
          <a:prstGeom prst="straightConnector1">
            <a:avLst/>
          </a:prstGeom>
          <a:ln w="76200">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339751" y="5355967"/>
            <a:ext cx="989695" cy="387215"/>
          </a:xfrm>
          <a:prstGeom prst="straightConnector1">
            <a:avLst/>
          </a:prstGeom>
          <a:ln w="38100">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076576" y="3406775"/>
            <a:ext cx="1536700" cy="280987"/>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8604448" y="1916832"/>
            <a:ext cx="216024" cy="1365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8712460" y="2053386"/>
            <a:ext cx="0" cy="3231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8532440" y="2404223"/>
            <a:ext cx="180020" cy="22348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712460" y="2404223"/>
            <a:ext cx="108012" cy="2954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8604448" y="2132856"/>
            <a:ext cx="108012" cy="144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766466" y="2132856"/>
            <a:ext cx="54006" cy="14401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244408" y="2612746"/>
            <a:ext cx="848758" cy="369332"/>
          </a:xfrm>
          <a:prstGeom prst="rect">
            <a:avLst/>
          </a:prstGeom>
          <a:noFill/>
        </p:spPr>
        <p:txBody>
          <a:bodyPr wrap="none" rtlCol="0">
            <a:spAutoFit/>
          </a:bodyPr>
          <a:lstStyle/>
          <a:p>
            <a:r>
              <a:rPr lang="en-US" dirty="0"/>
              <a:t>Patient</a:t>
            </a:r>
          </a:p>
        </p:txBody>
      </p:sp>
      <p:sp>
        <p:nvSpPr>
          <p:cNvPr id="46" name="Isosceles Triangle 45"/>
          <p:cNvSpPr/>
          <p:nvPr/>
        </p:nvSpPr>
        <p:spPr>
          <a:xfrm>
            <a:off x="8559443" y="2891023"/>
            <a:ext cx="306034" cy="1821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8712460" y="3073133"/>
            <a:ext cx="0" cy="36131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244408" y="3419265"/>
            <a:ext cx="84875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8244408" y="3419265"/>
            <a:ext cx="0" cy="40577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9036496" y="3406775"/>
            <a:ext cx="0" cy="16129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8136396" y="3917134"/>
            <a:ext cx="216024" cy="142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5" idx="4"/>
          </p:cNvCxnSpPr>
          <p:nvPr/>
        </p:nvCxnSpPr>
        <p:spPr>
          <a:xfrm>
            <a:off x="8244408" y="4060000"/>
            <a:ext cx="0" cy="228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8136396" y="4288750"/>
            <a:ext cx="108012" cy="2074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244408" y="4288750"/>
            <a:ext cx="108012" cy="20742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535369" y="4453350"/>
            <a:ext cx="1330108" cy="369332"/>
          </a:xfrm>
          <a:prstGeom prst="rect">
            <a:avLst/>
          </a:prstGeom>
          <a:noFill/>
        </p:spPr>
        <p:txBody>
          <a:bodyPr wrap="none" rtlCol="0">
            <a:spAutoFit/>
          </a:bodyPr>
          <a:lstStyle/>
          <a:p>
            <a:r>
              <a:rPr lang="en-US" dirty="0"/>
              <a:t>New Patient</a:t>
            </a:r>
          </a:p>
        </p:txBody>
      </p:sp>
      <p:sp>
        <p:nvSpPr>
          <p:cNvPr id="1024" name="Oval 1023"/>
          <p:cNvSpPr/>
          <p:nvPr/>
        </p:nvSpPr>
        <p:spPr>
          <a:xfrm>
            <a:off x="8865477" y="5166394"/>
            <a:ext cx="227689" cy="145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p:cNvCxnSpPr>
            <a:stCxn id="1024" idx="4"/>
          </p:cNvCxnSpPr>
          <p:nvPr/>
        </p:nvCxnSpPr>
        <p:spPr>
          <a:xfrm flipH="1">
            <a:off x="8979321" y="5312018"/>
            <a:ext cx="1" cy="34923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46" name="Straight Connector 1045"/>
          <p:cNvCxnSpPr/>
          <p:nvPr/>
        </p:nvCxnSpPr>
        <p:spPr>
          <a:xfrm flipH="1">
            <a:off x="8865477" y="5661248"/>
            <a:ext cx="113844" cy="17914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48" name="Straight Connector 1047"/>
          <p:cNvCxnSpPr/>
          <p:nvPr/>
        </p:nvCxnSpPr>
        <p:spPr>
          <a:xfrm>
            <a:off x="8979322" y="5661248"/>
            <a:ext cx="113844" cy="28803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50" name="TextBox 1049"/>
          <p:cNvSpPr txBox="1"/>
          <p:nvPr/>
        </p:nvSpPr>
        <p:spPr>
          <a:xfrm>
            <a:off x="8050380" y="5896247"/>
            <a:ext cx="1236813" cy="369332"/>
          </a:xfrm>
          <a:prstGeom prst="rect">
            <a:avLst/>
          </a:prstGeom>
          <a:noFill/>
        </p:spPr>
        <p:txBody>
          <a:bodyPr wrap="none" rtlCol="0">
            <a:spAutoFit/>
          </a:bodyPr>
          <a:lstStyle/>
          <a:p>
            <a:r>
              <a:rPr lang="en-US" dirty="0"/>
              <a:t>Old patient</a:t>
            </a:r>
          </a:p>
        </p:txBody>
      </p:sp>
      <p:cxnSp>
        <p:nvCxnSpPr>
          <p:cNvPr id="1052" name="Straight Connector 1051"/>
          <p:cNvCxnSpPr/>
          <p:nvPr/>
        </p:nvCxnSpPr>
        <p:spPr>
          <a:xfrm>
            <a:off x="5045217" y="4120940"/>
            <a:ext cx="102847" cy="18283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54" name="Straight Connector 1053"/>
          <p:cNvCxnSpPr/>
          <p:nvPr/>
        </p:nvCxnSpPr>
        <p:spPr>
          <a:xfrm flipV="1">
            <a:off x="5148064" y="5572818"/>
            <a:ext cx="3510390" cy="3764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56" name="Straight Connector 1055"/>
          <p:cNvCxnSpPr/>
          <p:nvPr/>
        </p:nvCxnSpPr>
        <p:spPr>
          <a:xfrm>
            <a:off x="7149993" y="4120940"/>
            <a:ext cx="86303" cy="5170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58" name="Straight Connector 1057"/>
          <p:cNvCxnSpPr/>
          <p:nvPr/>
        </p:nvCxnSpPr>
        <p:spPr>
          <a:xfrm flipV="1">
            <a:off x="7236296" y="4379478"/>
            <a:ext cx="900100" cy="28620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59" name="Isosceles Triangle 1058"/>
          <p:cNvSpPr/>
          <p:nvPr/>
        </p:nvSpPr>
        <p:spPr>
          <a:xfrm>
            <a:off x="6768180" y="2762897"/>
            <a:ext cx="179565" cy="910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1" name="Straight Connector 1060"/>
          <p:cNvCxnSpPr>
            <a:stCxn id="1059" idx="3"/>
          </p:cNvCxnSpPr>
          <p:nvPr/>
        </p:nvCxnSpPr>
        <p:spPr>
          <a:xfrm flipH="1">
            <a:off x="6857962" y="2853952"/>
            <a:ext cx="1" cy="2191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63" name="Straight Connector 1062"/>
          <p:cNvCxnSpPr/>
          <p:nvPr/>
        </p:nvCxnSpPr>
        <p:spPr>
          <a:xfrm flipV="1">
            <a:off x="4933823" y="3073134"/>
            <a:ext cx="2216170" cy="875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66" name="Straight Connector 1065"/>
          <p:cNvCxnSpPr/>
          <p:nvPr/>
        </p:nvCxnSpPr>
        <p:spPr>
          <a:xfrm>
            <a:off x="4933823" y="3129934"/>
            <a:ext cx="0" cy="4173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68" name="Straight Connector 1067"/>
          <p:cNvCxnSpPr>
            <a:endCxn id="1041" idx="0"/>
          </p:cNvCxnSpPr>
          <p:nvPr/>
        </p:nvCxnSpPr>
        <p:spPr>
          <a:xfrm>
            <a:off x="7149993" y="3073134"/>
            <a:ext cx="0" cy="33364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69" name="Oval 1068"/>
          <p:cNvSpPr/>
          <p:nvPr/>
        </p:nvSpPr>
        <p:spPr>
          <a:xfrm>
            <a:off x="539552" y="2797412"/>
            <a:ext cx="216024" cy="184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Oval 1069"/>
          <p:cNvSpPr/>
          <p:nvPr/>
        </p:nvSpPr>
        <p:spPr>
          <a:xfrm>
            <a:off x="395536" y="5119373"/>
            <a:ext cx="252028" cy="205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TextBox 1070"/>
          <p:cNvSpPr txBox="1"/>
          <p:nvPr/>
        </p:nvSpPr>
        <p:spPr>
          <a:xfrm>
            <a:off x="-23564" y="3483823"/>
            <a:ext cx="1443793" cy="369332"/>
          </a:xfrm>
          <a:prstGeom prst="rect">
            <a:avLst/>
          </a:prstGeom>
          <a:noFill/>
        </p:spPr>
        <p:txBody>
          <a:bodyPr wrap="none" rtlCol="0">
            <a:spAutoFit/>
          </a:bodyPr>
          <a:lstStyle/>
          <a:p>
            <a:r>
              <a:rPr lang="en-US" dirty="0"/>
              <a:t>Management</a:t>
            </a:r>
          </a:p>
        </p:txBody>
      </p:sp>
      <p:sp>
        <p:nvSpPr>
          <p:cNvPr id="1072" name="TextBox 1071"/>
          <p:cNvSpPr txBox="1"/>
          <p:nvPr/>
        </p:nvSpPr>
        <p:spPr>
          <a:xfrm>
            <a:off x="107504" y="6041240"/>
            <a:ext cx="823623" cy="369332"/>
          </a:xfrm>
          <a:prstGeom prst="rect">
            <a:avLst/>
          </a:prstGeom>
          <a:noFill/>
        </p:spPr>
        <p:txBody>
          <a:bodyPr wrap="none" rtlCol="0">
            <a:spAutoFit/>
          </a:bodyPr>
          <a:lstStyle/>
          <a:p>
            <a:r>
              <a:rPr lang="en-US" dirty="0"/>
              <a:t>Doctor</a:t>
            </a:r>
          </a:p>
        </p:txBody>
      </p:sp>
      <p:cxnSp>
        <p:nvCxnSpPr>
          <p:cNvPr id="1074" name="Straight Connector 1073"/>
          <p:cNvCxnSpPr>
            <a:stCxn id="1069" idx="5"/>
          </p:cNvCxnSpPr>
          <p:nvPr/>
        </p:nvCxnSpPr>
        <p:spPr>
          <a:xfrm flipH="1">
            <a:off x="647564" y="2955034"/>
            <a:ext cx="76376" cy="4517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76" name="Straight Connector 1075"/>
          <p:cNvCxnSpPr/>
          <p:nvPr/>
        </p:nvCxnSpPr>
        <p:spPr>
          <a:xfrm>
            <a:off x="698332" y="3180904"/>
            <a:ext cx="129252" cy="2812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78" name="Straight Connector 1077"/>
          <p:cNvCxnSpPr/>
          <p:nvPr/>
        </p:nvCxnSpPr>
        <p:spPr>
          <a:xfrm flipH="1">
            <a:off x="395536" y="5355967"/>
            <a:ext cx="144016" cy="7249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80" name="Straight Connector 1079"/>
          <p:cNvCxnSpPr/>
          <p:nvPr/>
        </p:nvCxnSpPr>
        <p:spPr>
          <a:xfrm>
            <a:off x="467544" y="5718440"/>
            <a:ext cx="256396" cy="322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82" name="Straight Connector 1081"/>
          <p:cNvCxnSpPr/>
          <p:nvPr/>
        </p:nvCxnSpPr>
        <p:spPr>
          <a:xfrm flipV="1">
            <a:off x="595742" y="5383442"/>
            <a:ext cx="519874" cy="1893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85" name="Straight Connector 1084"/>
          <p:cNvCxnSpPr/>
          <p:nvPr/>
        </p:nvCxnSpPr>
        <p:spPr>
          <a:xfrm>
            <a:off x="1115616" y="5383442"/>
            <a:ext cx="144016" cy="1893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87" name="Straight Connector 1086"/>
          <p:cNvCxnSpPr/>
          <p:nvPr/>
        </p:nvCxnSpPr>
        <p:spPr>
          <a:xfrm flipV="1">
            <a:off x="1259632" y="5312018"/>
            <a:ext cx="478673" cy="2608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88" name="TextBox 1087"/>
          <p:cNvSpPr txBox="1"/>
          <p:nvPr/>
        </p:nvSpPr>
        <p:spPr>
          <a:xfrm>
            <a:off x="827584" y="5383442"/>
            <a:ext cx="300082" cy="369332"/>
          </a:xfrm>
          <a:prstGeom prst="rect">
            <a:avLst/>
          </a:prstGeom>
          <a:noFill/>
        </p:spPr>
        <p:txBody>
          <a:bodyPr wrap="none" rtlCol="0">
            <a:spAutoFit/>
          </a:bodyPr>
          <a:lstStyle/>
          <a:p>
            <a:r>
              <a:rPr lang="en-US" dirty="0"/>
              <a:t>*</a:t>
            </a:r>
          </a:p>
        </p:txBody>
      </p:sp>
      <p:cxnSp>
        <p:nvCxnSpPr>
          <p:cNvPr id="1090" name="Straight Connector 1089"/>
          <p:cNvCxnSpPr/>
          <p:nvPr/>
        </p:nvCxnSpPr>
        <p:spPr>
          <a:xfrm flipH="1">
            <a:off x="685752" y="3116895"/>
            <a:ext cx="38188" cy="13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2" name="Straight Connector 1091"/>
          <p:cNvCxnSpPr/>
          <p:nvPr/>
        </p:nvCxnSpPr>
        <p:spPr>
          <a:xfrm>
            <a:off x="931127" y="3180904"/>
            <a:ext cx="497903" cy="1576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94" name="Straight Connector 1093"/>
          <p:cNvCxnSpPr/>
          <p:nvPr/>
        </p:nvCxnSpPr>
        <p:spPr>
          <a:xfrm flipH="1">
            <a:off x="1397495" y="3338601"/>
            <a:ext cx="31535" cy="208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96" name="Straight Connector 1095"/>
          <p:cNvCxnSpPr/>
          <p:nvPr/>
        </p:nvCxnSpPr>
        <p:spPr>
          <a:xfrm>
            <a:off x="1397495" y="3547268"/>
            <a:ext cx="340810" cy="18956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97" name="TextBox 1096"/>
          <p:cNvSpPr txBox="1"/>
          <p:nvPr/>
        </p:nvSpPr>
        <p:spPr>
          <a:xfrm>
            <a:off x="1113180" y="3037443"/>
            <a:ext cx="300082" cy="369332"/>
          </a:xfrm>
          <a:prstGeom prst="rect">
            <a:avLst/>
          </a:prstGeom>
          <a:noFill/>
        </p:spPr>
        <p:txBody>
          <a:bodyPr wrap="none" rtlCol="0">
            <a:spAutoFit/>
          </a:bodyPr>
          <a:lstStyle/>
          <a:p>
            <a:r>
              <a:rPr lang="en-US" dirty="0"/>
              <a:t>*</a:t>
            </a:r>
          </a:p>
        </p:txBody>
      </p:sp>
      <p:sp>
        <p:nvSpPr>
          <p:cNvPr id="1098" name="TextBox 1097"/>
          <p:cNvSpPr txBox="1"/>
          <p:nvPr/>
        </p:nvSpPr>
        <p:spPr>
          <a:xfrm>
            <a:off x="1655129" y="3503096"/>
            <a:ext cx="300082" cy="369332"/>
          </a:xfrm>
          <a:prstGeom prst="rect">
            <a:avLst/>
          </a:prstGeom>
          <a:noFill/>
        </p:spPr>
        <p:txBody>
          <a:bodyPr wrap="none" rtlCol="0">
            <a:spAutoFit/>
          </a:bodyPr>
          <a:lstStyle/>
          <a:p>
            <a:r>
              <a:rPr lang="en-US" dirty="0"/>
              <a:t>*</a:t>
            </a:r>
          </a:p>
        </p:txBody>
      </p:sp>
      <p:sp>
        <p:nvSpPr>
          <p:cNvPr id="1099" name="TextBox 1098"/>
          <p:cNvSpPr txBox="1"/>
          <p:nvPr/>
        </p:nvSpPr>
        <p:spPr>
          <a:xfrm>
            <a:off x="1498968" y="5442418"/>
            <a:ext cx="300082" cy="369332"/>
          </a:xfrm>
          <a:prstGeom prst="rect">
            <a:avLst/>
          </a:prstGeom>
          <a:noFill/>
        </p:spPr>
        <p:txBody>
          <a:bodyPr wrap="none" rtlCol="0">
            <a:spAutoFit/>
          </a:bodyPr>
          <a:lstStyle/>
          <a:p>
            <a:r>
              <a:rPr lang="en-US" dirty="0"/>
              <a:t>*</a:t>
            </a:r>
          </a:p>
        </p:txBody>
      </p:sp>
      <p:sp>
        <p:nvSpPr>
          <p:cNvPr id="1100" name="TextBox 1099"/>
          <p:cNvSpPr txBox="1"/>
          <p:nvPr/>
        </p:nvSpPr>
        <p:spPr>
          <a:xfrm>
            <a:off x="5045217" y="4383167"/>
            <a:ext cx="300082" cy="369332"/>
          </a:xfrm>
          <a:prstGeom prst="rect">
            <a:avLst/>
          </a:prstGeom>
          <a:noFill/>
        </p:spPr>
        <p:txBody>
          <a:bodyPr wrap="none" rtlCol="0">
            <a:spAutoFit/>
          </a:bodyPr>
          <a:lstStyle/>
          <a:p>
            <a:r>
              <a:rPr lang="en-US" dirty="0"/>
              <a:t>*</a:t>
            </a:r>
          </a:p>
        </p:txBody>
      </p:sp>
      <p:sp>
        <p:nvSpPr>
          <p:cNvPr id="1101" name="TextBox 1100"/>
          <p:cNvSpPr txBox="1"/>
          <p:nvPr/>
        </p:nvSpPr>
        <p:spPr>
          <a:xfrm>
            <a:off x="7918343" y="5627084"/>
            <a:ext cx="300082" cy="369332"/>
          </a:xfrm>
          <a:prstGeom prst="rect">
            <a:avLst/>
          </a:prstGeom>
          <a:noFill/>
        </p:spPr>
        <p:txBody>
          <a:bodyPr wrap="none" rtlCol="0">
            <a:spAutoFit/>
          </a:bodyPr>
          <a:lstStyle/>
          <a:p>
            <a:r>
              <a:rPr lang="en-US" dirty="0"/>
              <a:t>*</a:t>
            </a:r>
          </a:p>
        </p:txBody>
      </p:sp>
      <p:sp>
        <p:nvSpPr>
          <p:cNvPr id="1102" name="TextBox 1101"/>
          <p:cNvSpPr txBox="1"/>
          <p:nvPr/>
        </p:nvSpPr>
        <p:spPr>
          <a:xfrm>
            <a:off x="7085246" y="2996238"/>
            <a:ext cx="300082" cy="369332"/>
          </a:xfrm>
          <a:prstGeom prst="rect">
            <a:avLst/>
          </a:prstGeom>
          <a:noFill/>
        </p:spPr>
        <p:txBody>
          <a:bodyPr wrap="none" rtlCol="0">
            <a:spAutoFit/>
          </a:bodyPr>
          <a:lstStyle/>
          <a:p>
            <a:r>
              <a:rPr lang="en-US" dirty="0"/>
              <a:t>*</a:t>
            </a:r>
          </a:p>
        </p:txBody>
      </p:sp>
      <p:sp>
        <p:nvSpPr>
          <p:cNvPr id="1103" name="TextBox 1102"/>
          <p:cNvSpPr txBox="1"/>
          <p:nvPr/>
        </p:nvSpPr>
        <p:spPr>
          <a:xfrm>
            <a:off x="7491088" y="4285037"/>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1080000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8" y="176526"/>
            <a:ext cx="8224482" cy="745509"/>
          </a:xfrm>
        </p:spPr>
        <p:txBody>
          <a:bodyPr tIns="91425">
            <a:noAutofit/>
          </a:bodyPr>
          <a:lstStyle/>
          <a:p>
            <a:pPr lvl="0">
              <a:buClrTx/>
            </a:pPr>
            <a:r>
              <a:rPr lang="en-US" sz="3200" b="1" dirty="0">
                <a:latin typeface="Times New Roman" panose="02020603050405020304" pitchFamily="18" charset="0"/>
                <a:ea typeface="ＭＳ Ｐゴシック" charset="0"/>
                <a:cs typeface="Times New Roman" panose="02020603050405020304" pitchFamily="18" charset="0"/>
                <a:sym typeface="Arial"/>
              </a:rPr>
              <a:t>Object-Oriented Systems </a:t>
            </a:r>
            <a:br>
              <a:rPr lang="en-US" sz="3200" b="1" dirty="0">
                <a:latin typeface="Times New Roman" panose="02020603050405020304" pitchFamily="18" charset="0"/>
                <a:ea typeface="ＭＳ Ｐゴシック" charset="0"/>
                <a:cs typeface="Times New Roman" panose="02020603050405020304" pitchFamily="18" charset="0"/>
                <a:sym typeface="Arial"/>
              </a:rPr>
            </a:br>
            <a:r>
              <a:rPr lang="en-US" sz="3200" b="1" dirty="0">
                <a:latin typeface="Times New Roman" panose="02020603050405020304" pitchFamily="18" charset="0"/>
                <a:ea typeface="ＭＳ Ｐゴシック" charset="0"/>
                <a:cs typeface="Times New Roman" panose="02020603050405020304" pitchFamily="18" charset="0"/>
                <a:sym typeface="Arial"/>
              </a:rPr>
              <a:t>Analysis and Design</a:t>
            </a:r>
          </a:p>
        </p:txBody>
      </p:sp>
      <p:sp>
        <p:nvSpPr>
          <p:cNvPr id="3" name="Text Placeholder 2"/>
          <p:cNvSpPr>
            <a:spLocks noGrp="1"/>
          </p:cNvSpPr>
          <p:nvPr>
            <p:ph idx="1"/>
          </p:nvPr>
        </p:nvSpPr>
        <p:spPr>
          <a:xfrm>
            <a:off x="605619" y="1617523"/>
            <a:ext cx="8347312" cy="5592170"/>
          </a:xfrm>
        </p:spPr>
        <p:txBody>
          <a:bodyPr wrap="square" lIns="91425" tIns="91425" rIns="91425" bIns="91425">
            <a:noAutofit/>
          </a:bodyPr>
          <a:lstStyle/>
          <a:p>
            <a:pPr marL="255651" lvl="0">
              <a:buSzPts val="2400"/>
              <a:tabLst/>
            </a:pPr>
            <a:r>
              <a:rPr lang="en-US" sz="2800" dirty="0"/>
              <a:t>Alternate approach to the structured approach of the SDLC.</a:t>
            </a:r>
          </a:p>
          <a:p>
            <a:pPr marL="255651" lvl="0">
              <a:buSzPts val="2400"/>
              <a:tabLst/>
            </a:pPr>
            <a:r>
              <a:rPr lang="en-US" sz="2800" dirty="0"/>
              <a:t>Intended to facilitate the development of systems that must change rapidly in response to dynamic business environments</a:t>
            </a:r>
          </a:p>
          <a:p>
            <a:pPr marL="255651" lvl="0">
              <a:buSzPts val="2400"/>
              <a:tabLst/>
            </a:pPr>
            <a:r>
              <a:rPr lang="en-US" sz="2800" dirty="0"/>
              <a:t>Use unified modeling language (UML) to model object-oriented systems</a:t>
            </a:r>
          </a:p>
          <a:p>
            <a:pPr marL="255651" lvl="0">
              <a:buSzPts val="2400"/>
              <a:tabLst/>
            </a:pPr>
            <a:r>
              <a:rPr lang="en-US" sz="2800" dirty="0"/>
              <a:t>Each object is a computer representation of some actual thing or event.</a:t>
            </a:r>
          </a:p>
        </p:txBody>
      </p:sp>
      <p:sp>
        <p:nvSpPr>
          <p:cNvPr id="4" name="Date Placeholder 3"/>
          <p:cNvSpPr>
            <a:spLocks noGrp="1"/>
          </p:cNvSpPr>
          <p:nvPr>
            <p:ph type="dt" sz="half" idx="10"/>
          </p:nvPr>
        </p:nvSpPr>
        <p:spPr/>
        <p:txBody>
          <a:bodyPr/>
          <a:lstStyle/>
          <a:p>
            <a:fld id="{AB7BF58C-1337-4F88-AA68-B588B153D3A5}" type="datetime1">
              <a:rPr lang="en-US" smtClean="0"/>
              <a:t>9/12/2022</a:t>
            </a:fld>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927525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4394" y="457200"/>
            <a:ext cx="5989906" cy="609600"/>
          </a:xfrm>
        </p:spPr>
        <p:txBody>
          <a:bodyPr/>
          <a:lstStyle/>
          <a:p>
            <a:r>
              <a:rPr lang="en-US" dirty="0"/>
              <a:t>Use case example</a:t>
            </a:r>
          </a:p>
        </p:txBody>
      </p:sp>
      <p:pic>
        <p:nvPicPr>
          <p:cNvPr id="3" name="Picture 2"/>
          <p:cNvPicPr>
            <a:picLocks noChangeAspect="1"/>
          </p:cNvPicPr>
          <p:nvPr/>
        </p:nvPicPr>
        <p:blipFill>
          <a:blip r:embed="rId3"/>
          <a:stretch>
            <a:fillRect/>
          </a:stretch>
        </p:blipFill>
        <p:spPr>
          <a:xfrm>
            <a:off x="500175" y="1561515"/>
            <a:ext cx="7955280" cy="5275094"/>
          </a:xfrm>
          <a:prstGeom prst="rect">
            <a:avLst/>
          </a:prstGeom>
        </p:spPr>
      </p:pic>
    </p:spTree>
    <p:extLst>
      <p:ext uri="{BB962C8B-B14F-4D97-AF65-F5344CB8AC3E}">
        <p14:creationId xmlns:p14="http://schemas.microsoft.com/office/powerpoint/2010/main" val="3566384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in Identifying the Major Use Cases</a:t>
            </a:r>
          </a:p>
        </p:txBody>
      </p:sp>
      <p:sp>
        <p:nvSpPr>
          <p:cNvPr id="3" name="Content Placeholder 2"/>
          <p:cNvSpPr>
            <a:spLocks noGrp="1"/>
          </p:cNvSpPr>
          <p:nvPr>
            <p:ph idx="1"/>
          </p:nvPr>
        </p:nvSpPr>
        <p:spPr/>
        <p:txBody>
          <a:bodyPr>
            <a:normAutofit fontScale="77500" lnSpcReduction="20000"/>
          </a:bodyPr>
          <a:lstStyle/>
          <a:p>
            <a:pPr algn="just">
              <a:buFont typeface="Wingdings" pitchFamily="2" charset="2"/>
              <a:buChar char="q"/>
            </a:pPr>
            <a:r>
              <a:rPr lang="en-US" dirty="0"/>
              <a:t>Review Requirements definition</a:t>
            </a:r>
          </a:p>
          <a:p>
            <a:pPr marL="857250" lvl="1" indent="-457200" algn="just">
              <a:buFont typeface="Wingdings" pitchFamily="2" charset="2"/>
              <a:buChar char="§"/>
            </a:pPr>
            <a:r>
              <a:rPr lang="en-US" dirty="0"/>
              <a:t>This helps the analyst to get complete overview of underlying business process being modeled</a:t>
            </a:r>
          </a:p>
          <a:p>
            <a:pPr algn="just">
              <a:buFont typeface="Wingdings" pitchFamily="2" charset="2"/>
              <a:buChar char="q"/>
            </a:pPr>
            <a:r>
              <a:rPr lang="en-US" dirty="0"/>
              <a:t>Identify Subject’s Boundaries</a:t>
            </a:r>
          </a:p>
          <a:p>
            <a:pPr marL="857250" lvl="1" indent="-457200" algn="just">
              <a:buFont typeface="Wingdings" pitchFamily="2" charset="2"/>
              <a:buChar char="§"/>
            </a:pPr>
            <a:r>
              <a:rPr lang="en-US" dirty="0"/>
              <a:t>Helps the analyst to identify the scope of the scope. The boundary of a system may likely change as you go through the development process</a:t>
            </a:r>
          </a:p>
          <a:p>
            <a:pPr algn="just">
              <a:buFont typeface="Wingdings" pitchFamily="2" charset="2"/>
              <a:buChar char="q"/>
            </a:pPr>
            <a:r>
              <a:rPr lang="en-US" dirty="0"/>
              <a:t>Identify primary Actors and goals</a:t>
            </a:r>
          </a:p>
          <a:p>
            <a:pPr marL="857250" lvl="1" indent="-457200" algn="just">
              <a:buFont typeface="Wingdings" pitchFamily="2" charset="2"/>
              <a:buChar char="§"/>
            </a:pPr>
            <a:r>
              <a:rPr lang="en-US" dirty="0"/>
              <a:t>Primary actors come from a list of stakeholders and users</a:t>
            </a:r>
          </a:p>
          <a:p>
            <a:pPr marL="857250" lvl="1" indent="-457200" algn="just">
              <a:buFont typeface="Wingdings" pitchFamily="2" charset="2"/>
              <a:buChar char="§"/>
            </a:pPr>
            <a:r>
              <a:rPr lang="en-US" dirty="0"/>
              <a:t>Goals represent the functionality the system must provide the actor for the system to be a success. Identifying the tasks that each actor  must perform can facilitate the goals</a:t>
            </a:r>
          </a:p>
          <a:p>
            <a:pPr marL="857250" lvl="1" indent="-457200" algn="just">
              <a:buFont typeface="Wingdings" pitchFamily="2" charset="2"/>
              <a:buChar char="§"/>
            </a:pPr>
            <a:r>
              <a:rPr lang="en-US" dirty="0"/>
              <a:t>As actors are identified and their goals uncovered, the system boundary will  change</a:t>
            </a:r>
          </a:p>
        </p:txBody>
      </p:sp>
    </p:spTree>
    <p:extLst>
      <p:ext uri="{BB962C8B-B14F-4D97-AF65-F5344CB8AC3E}">
        <p14:creationId xmlns:p14="http://schemas.microsoft.com/office/powerpoint/2010/main" val="3571135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in Identifying the major Use Cases</a:t>
            </a: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US" dirty="0"/>
              <a:t>Identify Business Processes &amp; major Uses Cases</a:t>
            </a:r>
          </a:p>
          <a:p>
            <a:pPr marL="857250" lvl="1" indent="-457200">
              <a:buFont typeface="Wingdings" pitchFamily="2" charset="2"/>
              <a:buChar char="§"/>
            </a:pPr>
            <a:r>
              <a:rPr lang="en-US" dirty="0"/>
              <a:t>Identify only the Use cases at this point. This prevents the users and analysts from forgetting key business processes</a:t>
            </a:r>
          </a:p>
          <a:p>
            <a:pPr marL="857250" lvl="1" indent="-457200">
              <a:buFont typeface="Wingdings" pitchFamily="2" charset="2"/>
              <a:buChar char="§"/>
            </a:pPr>
            <a:r>
              <a:rPr lang="en-US" dirty="0"/>
              <a:t>Understand and define acronyms and jargons so that project team and others outside the user group can understand the use cases</a:t>
            </a:r>
          </a:p>
          <a:p>
            <a:pPr marL="857250" lvl="1" indent="-457200">
              <a:buFont typeface="Wingdings" pitchFamily="2" charset="2"/>
              <a:buChar char="§"/>
            </a:pPr>
            <a:r>
              <a:rPr lang="en-US" dirty="0"/>
              <a:t>Requirements definition is very useful beginning point</a:t>
            </a:r>
          </a:p>
          <a:p>
            <a:pPr>
              <a:buFont typeface="Wingdings" pitchFamily="2" charset="2"/>
              <a:buChar char="q"/>
            </a:pPr>
            <a:r>
              <a:rPr lang="en-US" dirty="0"/>
              <a:t>Carefully Review current set of Use cases</a:t>
            </a:r>
          </a:p>
          <a:p>
            <a:pPr lvl="1">
              <a:buFont typeface="Wingdings" pitchFamily="2" charset="2"/>
              <a:buChar char="§"/>
            </a:pPr>
            <a:r>
              <a:rPr lang="en-US" dirty="0"/>
              <a:t>You can merge or split use cases as appropriate</a:t>
            </a:r>
          </a:p>
          <a:p>
            <a:pPr lvl="1">
              <a:buFont typeface="Wingdings" pitchFamily="2" charset="2"/>
              <a:buChar char="§"/>
            </a:pPr>
            <a:endParaRPr lang="en-US" dirty="0"/>
          </a:p>
          <a:p>
            <a:endParaRPr lang="en-US" dirty="0"/>
          </a:p>
        </p:txBody>
      </p:sp>
    </p:spTree>
    <p:extLst>
      <p:ext uri="{BB962C8B-B14F-4D97-AF65-F5344CB8AC3E}">
        <p14:creationId xmlns:p14="http://schemas.microsoft.com/office/powerpoint/2010/main" val="3480995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387" y="317290"/>
            <a:ext cx="7429072" cy="1149144"/>
          </a:xfrm>
        </p:spPr>
        <p:txBody>
          <a:bodyPr tIns="91425">
            <a:noAutofit/>
          </a:bodyPr>
          <a:lstStyle/>
          <a:p>
            <a:pPr lvl="0" algn="l">
              <a:buClrTx/>
            </a:pPr>
            <a:r>
              <a:rPr lang="en-US" sz="3200" b="1" dirty="0">
                <a:latin typeface="Times New Roman" panose="02020603050405020304" pitchFamily="18" charset="0"/>
                <a:ea typeface="ＭＳ Ｐゴシック" charset="0"/>
                <a:cs typeface="Times New Roman" panose="02020603050405020304" pitchFamily="18" charset="0"/>
                <a:sym typeface="Arial"/>
              </a:rPr>
              <a:t>The Steps in the UML Development Process</a:t>
            </a:r>
          </a:p>
        </p:txBody>
      </p:sp>
      <p:pic>
        <p:nvPicPr>
          <p:cNvPr id="4" name="Picture 3" descr="The flow chart starts with beginning object-oriented analysis and design. Problem identification phase. Draw use case diagrams. Write use case scenarios. Systems analysis phase. Derive activity diagrams from use cases. Develop sequence diagrams. Create class diagrams. Draw state chart diagrams. Systems design phase. Modify diagrams and complete specifications. Develop and document the system."/>
          <p:cNvPicPr>
            <a:picLocks noChangeAspect="1"/>
          </p:cNvPicPr>
          <p:nvPr/>
        </p:nvPicPr>
        <p:blipFill rotWithShape="1">
          <a:blip r:embed="rId2">
            <a:extLst>
              <a:ext uri="{28A0092B-C50C-407E-A947-70E740481C1C}">
                <a14:useLocalDpi xmlns:a14="http://schemas.microsoft.com/office/drawing/2010/main" val="0"/>
              </a:ext>
            </a:extLst>
          </a:blip>
          <a:srcRect b="3071"/>
          <a:stretch/>
        </p:blipFill>
        <p:spPr>
          <a:xfrm>
            <a:off x="1585974" y="1533377"/>
            <a:ext cx="6053920" cy="5255041"/>
          </a:xfrm>
          <a:prstGeom prst="rect">
            <a:avLst/>
          </a:prstGeom>
        </p:spPr>
      </p:pic>
      <p:sp>
        <p:nvSpPr>
          <p:cNvPr id="3" name="Date Placeholder 2"/>
          <p:cNvSpPr>
            <a:spLocks noGrp="1"/>
          </p:cNvSpPr>
          <p:nvPr>
            <p:ph type="dt" sz="half" idx="10"/>
          </p:nvPr>
        </p:nvSpPr>
        <p:spPr/>
        <p:txBody>
          <a:bodyPr/>
          <a:lstStyle/>
          <a:p>
            <a:fld id="{94AE19D6-3837-4923-A9CF-9341CDFD9FB2}" type="datetime1">
              <a:rPr lang="en-US" smtClean="0"/>
              <a:t>9/12/2022</a:t>
            </a:fld>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1749737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5D2EE31-5534-762A-5682-4A985348C486}"/>
              </a:ext>
            </a:extLst>
          </p:cNvPr>
          <p:cNvSpPr>
            <a:spLocks noGrp="1"/>
          </p:cNvSpPr>
          <p:nvPr>
            <p:ph type="title"/>
          </p:nvPr>
        </p:nvSpPr>
        <p:spPr>
          <a:xfrm>
            <a:off x="1702190" y="274638"/>
            <a:ext cx="6984609" cy="1143000"/>
          </a:xfrm>
        </p:spPr>
        <p:txBody>
          <a:bodyPr/>
          <a:lstStyle/>
          <a:p>
            <a:r>
              <a:rPr kumimoji="0" lang="en-US" sz="3200" b="1" i="0" u="none" strike="noStrike" kern="1200" cap="none" spc="0" normalizeH="0" baseline="0" noProof="0" dirty="0">
                <a:ln>
                  <a:noFill/>
                </a:ln>
                <a:solidFill>
                  <a:prstClr val="white"/>
                </a:solidFill>
                <a:effectLst/>
                <a:uLnTx/>
                <a:uFillTx/>
                <a:latin typeface="Times New Roman" panose="02020603050405020304" pitchFamily="18" charset="0"/>
                <a:ea typeface="ＭＳ Ｐゴシック" charset="0"/>
                <a:cs typeface="Times New Roman" panose="02020603050405020304" pitchFamily="18" charset="0"/>
                <a:sym typeface="Arial"/>
              </a:rPr>
              <a:t>The Steps in the UML Development Process</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5</a:t>
            </a:fld>
            <a:endParaRPr lang="en-US" dirty="0"/>
          </a:p>
        </p:txBody>
      </p:sp>
      <p:sp>
        <p:nvSpPr>
          <p:cNvPr id="3" name="Text Placeholder 2"/>
          <p:cNvSpPr>
            <a:spLocks noGrp="1"/>
          </p:cNvSpPr>
          <p:nvPr>
            <p:ph idx="4294967295"/>
          </p:nvPr>
        </p:nvSpPr>
        <p:spPr>
          <a:xfrm>
            <a:off x="253218" y="1453247"/>
            <a:ext cx="8059738" cy="5457825"/>
          </a:xfrm>
          <a:prstGeom prst="rect">
            <a:avLst/>
          </a:prstGeom>
        </p:spPr>
        <p:txBody>
          <a:bodyPr wrap="square" lIns="91425" tIns="91425" rIns="91425" bIns="91425">
            <a:noAutofit/>
          </a:bodyPr>
          <a:lstStyle/>
          <a:p>
            <a:pPr marL="0" lvl="0">
              <a:buSzPts val="2400"/>
              <a:buFont typeface="Wingdings" panose="05000000000000000000" pitchFamily="2" charset="2"/>
              <a:buChar char="q"/>
              <a:tabLst/>
            </a:pPr>
            <a:r>
              <a:rPr lang="en-US" sz="2400" b="1" dirty="0"/>
              <a:t>Define the Use Case Model</a:t>
            </a:r>
          </a:p>
          <a:p>
            <a:pPr marL="786003" lvl="1">
              <a:buSzPts val="2400"/>
            </a:pPr>
            <a:r>
              <a:rPr lang="en-US" sz="2400" dirty="0"/>
              <a:t>Identify the actors and the major events initiated by the actors</a:t>
            </a:r>
          </a:p>
          <a:p>
            <a:pPr marL="786003" lvl="1">
              <a:buSzPts val="2400"/>
            </a:pPr>
            <a:r>
              <a:rPr lang="en-US" sz="2400" dirty="0"/>
              <a:t>Draw a use case diagram</a:t>
            </a:r>
          </a:p>
          <a:p>
            <a:pPr marL="786003" lvl="1">
              <a:buSzPts val="2400"/>
            </a:pPr>
            <a:r>
              <a:rPr lang="en-US" sz="2400" dirty="0"/>
              <a:t>A diagram with stick figures representing the actors and arrows showing how the actors relate</a:t>
            </a:r>
          </a:p>
          <a:p>
            <a:pPr marL="0" lvl="0">
              <a:buSzPts val="2400"/>
              <a:buFont typeface="Wingdings" panose="05000000000000000000" pitchFamily="2" charset="2"/>
              <a:buChar char="q"/>
              <a:tabLst/>
            </a:pPr>
            <a:r>
              <a:rPr lang="en-US" sz="2400" b="1" dirty="0"/>
              <a:t>Begin Drawing UML Diagrams</a:t>
            </a:r>
          </a:p>
          <a:p>
            <a:pPr marL="786003" lvl="1">
              <a:buSzPts val="2400"/>
            </a:pPr>
            <a:r>
              <a:rPr lang="en-US" sz="2400" dirty="0"/>
              <a:t>Draw activity diagrams, which illustrate all the major activities in the use case</a:t>
            </a:r>
          </a:p>
          <a:p>
            <a:pPr marL="786003" lvl="1">
              <a:buSzPts val="2400"/>
            </a:pPr>
            <a:r>
              <a:rPr lang="en-US" sz="2400" dirty="0"/>
              <a:t>Create one or more sequence diagrams for each use case that show the sequence of activities and their timing</a:t>
            </a:r>
          </a:p>
          <a:p>
            <a:pPr marL="786003" lvl="1">
              <a:buSzPts val="2400"/>
            </a:pPr>
            <a:r>
              <a:rPr lang="en-US" sz="2400" dirty="0"/>
              <a:t>Review the use cases, rethink them, and modify them if necessary</a:t>
            </a:r>
          </a:p>
          <a:p>
            <a:pPr marL="255651" lvl="0" indent="-255651">
              <a:spcAft>
                <a:spcPct val="0"/>
              </a:spcAft>
              <a:buSzPts val="2400"/>
              <a:tabLst/>
            </a:pPr>
            <a:endParaRPr lang="en-US" sz="2400" dirty="0">
              <a:solidFill>
                <a:srgbClr val="000000"/>
              </a:solidFill>
              <a:latin typeface="Arial (Body)"/>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568489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8DE69CA-4942-2031-2496-140F9E26AF03}"/>
              </a:ext>
            </a:extLst>
          </p:cNvPr>
          <p:cNvSpPr>
            <a:spLocks noGrp="1"/>
          </p:cNvSpPr>
          <p:nvPr>
            <p:ph type="title"/>
          </p:nvPr>
        </p:nvSpPr>
        <p:spPr>
          <a:xfrm>
            <a:off x="1230923" y="412384"/>
            <a:ext cx="8229600" cy="1143000"/>
          </a:xfrm>
        </p:spPr>
        <p:txBody>
          <a:bodyPr/>
          <a:lstStyle/>
          <a:p>
            <a:r>
              <a:rPr kumimoji="0" lang="en-US" sz="3200" b="1" i="0" u="none" strike="noStrike" kern="1200" cap="none" spc="0" normalizeH="0" baseline="0" noProof="0" dirty="0">
                <a:ln>
                  <a:noFill/>
                </a:ln>
                <a:solidFill>
                  <a:prstClr val="white"/>
                </a:solidFill>
                <a:effectLst/>
                <a:uLnTx/>
                <a:uFillTx/>
                <a:latin typeface="Times New Roman" panose="02020603050405020304" pitchFamily="18" charset="0"/>
                <a:ea typeface="ＭＳ Ｐゴシック" charset="0"/>
                <a:cs typeface="Times New Roman" panose="02020603050405020304" pitchFamily="18" charset="0"/>
                <a:sym typeface="Arial"/>
              </a:rPr>
              <a:t>The Steps in the UML Development</a:t>
            </a:r>
            <a:br>
              <a:rPr kumimoji="0" lang="en-US" sz="3200" b="1" i="0" u="none" strike="noStrike" kern="1200" cap="none" spc="0" normalizeH="0" baseline="0" noProof="0" dirty="0">
                <a:ln>
                  <a:noFill/>
                </a:ln>
                <a:solidFill>
                  <a:prstClr val="white"/>
                </a:solidFill>
                <a:effectLst/>
                <a:uLnTx/>
                <a:uFillTx/>
                <a:latin typeface="Times New Roman" panose="02020603050405020304" pitchFamily="18" charset="0"/>
                <a:ea typeface="ＭＳ Ｐゴシック" charset="0"/>
                <a:cs typeface="Times New Roman" panose="02020603050405020304" pitchFamily="18" charset="0"/>
                <a:sym typeface="Arial"/>
              </a:rPr>
            </a:br>
            <a:r>
              <a:rPr kumimoji="0" lang="en-US" sz="3200" b="1" i="0" u="none" strike="noStrike" kern="1200" cap="none" spc="0" normalizeH="0" baseline="0" noProof="0" dirty="0">
                <a:ln>
                  <a:noFill/>
                </a:ln>
                <a:solidFill>
                  <a:prstClr val="white"/>
                </a:solidFill>
                <a:effectLst/>
                <a:uLnTx/>
                <a:uFillTx/>
                <a:latin typeface="Times New Roman" panose="02020603050405020304" pitchFamily="18" charset="0"/>
                <a:ea typeface="ＭＳ Ｐゴシック" charset="0"/>
                <a:cs typeface="Times New Roman" panose="02020603050405020304" pitchFamily="18" charset="0"/>
                <a:sym typeface="Arial"/>
              </a:rPr>
              <a:t> Process</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6</a:t>
            </a:fld>
            <a:endParaRPr lang="en-US" dirty="0"/>
          </a:p>
        </p:txBody>
      </p:sp>
      <p:sp>
        <p:nvSpPr>
          <p:cNvPr id="3" name="Text Placeholder 2"/>
          <p:cNvSpPr>
            <a:spLocks noGrp="1"/>
          </p:cNvSpPr>
          <p:nvPr>
            <p:ph idx="4294967295"/>
          </p:nvPr>
        </p:nvSpPr>
        <p:spPr>
          <a:xfrm>
            <a:off x="0" y="1562100"/>
            <a:ext cx="8612188" cy="4992688"/>
          </a:xfrm>
          <a:prstGeom prst="rect">
            <a:avLst/>
          </a:prstGeom>
        </p:spPr>
        <p:txBody>
          <a:bodyPr wrap="square" lIns="91425" tIns="91425" rIns="91425" bIns="91425">
            <a:noAutofit/>
          </a:bodyPr>
          <a:lstStyle/>
          <a:p>
            <a:pPr marL="274320" indent="-457200">
              <a:buSzPts val="2400"/>
              <a:buFont typeface="Wingdings" panose="05000000000000000000" pitchFamily="2" charset="2"/>
              <a:buChar char="§"/>
            </a:pPr>
            <a:r>
              <a:rPr lang="en-US" sz="2400" b="1" dirty="0"/>
              <a:t>Analysis Phase</a:t>
            </a:r>
          </a:p>
          <a:p>
            <a:pPr marL="1060323" lvl="1" indent="-457200">
              <a:buSzPts val="2400"/>
              <a:buFont typeface="Wingdings" panose="05000000000000000000" pitchFamily="2" charset="2"/>
              <a:buChar char="§"/>
            </a:pPr>
            <a:r>
              <a:rPr lang="en-US" sz="2400" dirty="0"/>
              <a:t>Develop class diagrams</a:t>
            </a:r>
          </a:p>
          <a:p>
            <a:pPr marL="1060323" lvl="1" indent="-457200">
              <a:buSzPts val="2400"/>
              <a:buFont typeface="Wingdings" panose="05000000000000000000" pitchFamily="2" charset="2"/>
              <a:buChar char="§"/>
            </a:pPr>
            <a:r>
              <a:rPr lang="en-US" sz="2400" dirty="0"/>
              <a:t>Draw state chart diagrams</a:t>
            </a:r>
          </a:p>
          <a:p>
            <a:pPr marL="274320" indent="-457200">
              <a:buSzPts val="2400"/>
              <a:buFont typeface="Wingdings" panose="05000000000000000000" pitchFamily="2" charset="2"/>
              <a:buChar char="§"/>
            </a:pPr>
            <a:r>
              <a:rPr lang="en-US" sz="2400" b="1" dirty="0"/>
              <a:t>System Design</a:t>
            </a:r>
          </a:p>
          <a:p>
            <a:pPr marL="1060323" lvl="1" indent="-457200">
              <a:buSzPts val="2400"/>
              <a:buFont typeface="Wingdings" panose="05000000000000000000" pitchFamily="2" charset="2"/>
              <a:buChar char="§"/>
            </a:pPr>
            <a:r>
              <a:rPr lang="en-US" sz="2400" dirty="0"/>
              <a:t>Modifying the existing system</a:t>
            </a:r>
          </a:p>
          <a:p>
            <a:pPr marL="1060323" lvl="1" indent="-457200">
              <a:buSzPts val="2400"/>
              <a:buFont typeface="Wingdings" panose="05000000000000000000" pitchFamily="2" charset="2"/>
              <a:buChar char="§"/>
            </a:pPr>
            <a:r>
              <a:rPr lang="en-US" sz="2400" dirty="0"/>
              <a:t>Modifying the diagrams drawn in the previous phase</a:t>
            </a:r>
          </a:p>
          <a:p>
            <a:pPr marL="1060323" lvl="1" indent="-457200">
              <a:buSzPts val="2400"/>
              <a:buFont typeface="Wingdings" panose="05000000000000000000" pitchFamily="2" charset="2"/>
              <a:buChar char="§"/>
            </a:pPr>
            <a:r>
              <a:rPr lang="en-US" sz="2400" dirty="0"/>
              <a:t>Write class specifications for each class</a:t>
            </a:r>
          </a:p>
          <a:p>
            <a:pPr marL="274320" indent="-457200">
              <a:buSzPts val="2400"/>
              <a:buFont typeface="Wingdings" panose="05000000000000000000" pitchFamily="2" charset="2"/>
              <a:buChar char="§"/>
            </a:pPr>
            <a:r>
              <a:rPr lang="en-US" sz="2400" b="1" dirty="0"/>
              <a:t>Develop and Document the System</a:t>
            </a:r>
          </a:p>
          <a:p>
            <a:pPr marL="1060323" lvl="1" indent="-457200">
              <a:buSzPts val="2400"/>
              <a:buFont typeface="Wingdings" panose="05000000000000000000" pitchFamily="2" charset="2"/>
              <a:buChar char="§"/>
            </a:pPr>
            <a:r>
              <a:rPr lang="en-US" sz="2400" dirty="0"/>
              <a:t>The more complete the information you provide to the development team through documentation and UML diagrams, the faster the development and the more solid the final production system</a:t>
            </a:r>
          </a:p>
          <a:p>
            <a:pPr marL="0" lvl="0" indent="0">
              <a:spcAft>
                <a:spcPct val="0"/>
              </a:spcAft>
              <a:buSzPts val="2400"/>
              <a:buNone/>
              <a:tabLst/>
            </a:pPr>
            <a:endParaRPr lang="en-US" sz="2400" dirty="0">
              <a:solidFill>
                <a:srgbClr val="000000"/>
              </a:solidFill>
              <a:latin typeface="Arial (Body)"/>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357465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649" y="7352"/>
            <a:ext cx="7658854" cy="1143000"/>
          </a:xfrm>
        </p:spPr>
        <p:txBody>
          <a:bodyPr>
            <a:normAutofit fontScale="90000"/>
          </a:bodyPr>
          <a:lstStyle/>
          <a:p>
            <a:r>
              <a:rPr lang="en-US" sz="3200" dirty="0"/>
              <a:t> </a:t>
            </a:r>
            <a:br>
              <a:rPr lang="en-US" sz="3200" dirty="0"/>
            </a:br>
            <a:r>
              <a:rPr lang="en-US" sz="3200" b="1" dirty="0"/>
              <a:t>BUSINESS PROCESS AND FUNCTIONAL MODELING</a:t>
            </a:r>
          </a:p>
        </p:txBody>
      </p:sp>
      <p:sp>
        <p:nvSpPr>
          <p:cNvPr id="3" name="Content Placeholder 2"/>
          <p:cNvSpPr>
            <a:spLocks noGrp="1"/>
          </p:cNvSpPr>
          <p:nvPr>
            <p:ph idx="1"/>
          </p:nvPr>
        </p:nvSpPr>
        <p:spPr>
          <a:xfrm>
            <a:off x="457200" y="1600200"/>
            <a:ext cx="8229600" cy="4856871"/>
          </a:xfrm>
        </p:spPr>
        <p:txBody>
          <a:bodyPr>
            <a:noAutofit/>
          </a:bodyPr>
          <a:lstStyle/>
          <a:p>
            <a:pPr algn="just"/>
            <a:r>
              <a:rPr lang="en-US" sz="2400" dirty="0">
                <a:solidFill>
                  <a:srgbClr val="FF0000"/>
                </a:solidFill>
              </a:rPr>
              <a:t>Functional Models </a:t>
            </a:r>
            <a:r>
              <a:rPr lang="en-US" sz="2400" dirty="0"/>
              <a:t>describe business processes and the interaction of an information system with its environment.</a:t>
            </a:r>
          </a:p>
          <a:p>
            <a:pPr algn="just"/>
            <a:r>
              <a:rPr lang="en-US" sz="2400" dirty="0">
                <a:solidFill>
                  <a:srgbClr val="FF0000"/>
                </a:solidFill>
              </a:rPr>
              <a:t>Object Oriented System development </a:t>
            </a:r>
            <a:r>
              <a:rPr lang="en-US" sz="2400" dirty="0"/>
              <a:t>provide two types of models for describing the functionality of an information system namely </a:t>
            </a:r>
            <a:r>
              <a:rPr lang="en-US" sz="2400" dirty="0">
                <a:solidFill>
                  <a:srgbClr val="00B050"/>
                </a:solidFill>
              </a:rPr>
              <a:t>Use cases </a:t>
            </a:r>
            <a:r>
              <a:rPr lang="en-US" sz="2400" dirty="0"/>
              <a:t>and </a:t>
            </a:r>
            <a:r>
              <a:rPr lang="en-US" sz="2400" dirty="0">
                <a:solidFill>
                  <a:srgbClr val="00B050"/>
                </a:solidFill>
              </a:rPr>
              <a:t>Activity diagrams</a:t>
            </a:r>
          </a:p>
          <a:p>
            <a:pPr algn="just"/>
            <a:r>
              <a:rPr lang="en-US" sz="2400" dirty="0">
                <a:solidFill>
                  <a:srgbClr val="00B050"/>
                </a:solidFill>
              </a:rPr>
              <a:t>Use Cases </a:t>
            </a:r>
            <a:r>
              <a:rPr lang="en-US" sz="2400" dirty="0"/>
              <a:t>are used to describe the basic functions of the information system and their interaction with the environment</a:t>
            </a:r>
          </a:p>
          <a:p>
            <a:pPr algn="just"/>
            <a:r>
              <a:rPr lang="en-US" sz="2400" dirty="0">
                <a:solidFill>
                  <a:srgbClr val="00B050"/>
                </a:solidFill>
              </a:rPr>
              <a:t>Activity diagrams </a:t>
            </a:r>
            <a:r>
              <a:rPr lang="en-US" sz="2400" dirty="0"/>
              <a:t>support the logical modeling of business processes and workflow</a:t>
            </a:r>
          </a:p>
          <a:p>
            <a:pPr algn="just"/>
            <a:r>
              <a:rPr lang="en-US" sz="2400" dirty="0"/>
              <a:t>Both Use cases and activity diagrams can be used to describe the as-is- system and to-be system</a:t>
            </a:r>
          </a:p>
        </p:txBody>
      </p:sp>
    </p:spTree>
    <p:extLst>
      <p:ext uri="{BB962C8B-B14F-4D97-AF65-F5344CB8AC3E}">
        <p14:creationId xmlns:p14="http://schemas.microsoft.com/office/powerpoint/2010/main" val="3661990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dirty="0">
                <a:latin typeface="Times New Roman" panose="02020603050405020304" pitchFamily="18" charset="0"/>
                <a:cs typeface="Times New Roman" panose="02020603050405020304" pitchFamily="18" charset="0"/>
                <a:sym typeface="Arial"/>
              </a:rPr>
              <a:t>Objects</a:t>
            </a:r>
          </a:p>
        </p:txBody>
      </p:sp>
      <p:sp>
        <p:nvSpPr>
          <p:cNvPr id="3" name="Text Placeholder 2"/>
          <p:cNvSpPr>
            <a:spLocks noGrp="1"/>
          </p:cNvSpPr>
          <p:nvPr>
            <p:ph type="body" idx="1"/>
          </p:nvPr>
        </p:nvSpPr>
        <p:spPr>
          <a:xfrm>
            <a:off x="457200" y="1600200"/>
            <a:ext cx="8229600" cy="2046684"/>
          </a:xfrm>
        </p:spPr>
        <p:txBody>
          <a:bodyPr wrap="square" lIns="91425" tIns="91425" rIns="91425" bIns="91425">
            <a:noAutofit/>
          </a:bodyPr>
          <a:lstStyle/>
          <a:p>
            <a:pPr marL="255588" lvl="0" indent="-255588">
              <a:buSzPts val="2400"/>
              <a:buFont typeface="Arial"/>
              <a:buChar char="•"/>
              <a:tabLst/>
            </a:pPr>
            <a:r>
              <a:rPr lang="en-US" altLang="en-US" sz="2400" dirty="0">
                <a:solidFill>
                  <a:srgbClr val="000000"/>
                </a:solidFill>
                <a:latin typeface="Arial (Body)"/>
              </a:rPr>
              <a:t>Persons, places, or things that are relevant to the system being analyzed</a:t>
            </a:r>
          </a:p>
          <a:p>
            <a:pPr marL="255588" lvl="0" indent="-255588">
              <a:buSzPts val="2400"/>
              <a:buFont typeface="Arial"/>
              <a:buChar char="•"/>
              <a:tabLst/>
            </a:pPr>
            <a:r>
              <a:rPr lang="en-US" altLang="en-US" sz="2400" dirty="0">
                <a:solidFill>
                  <a:srgbClr val="000000"/>
                </a:solidFill>
                <a:latin typeface="Arial (Body)"/>
              </a:rPr>
              <a:t>May be customers, items, orders, and so on</a:t>
            </a:r>
          </a:p>
          <a:p>
            <a:pPr marL="255588" lvl="0" indent="-255588">
              <a:buSzPts val="2400"/>
              <a:buFont typeface="Arial"/>
              <a:buChar char="•"/>
              <a:tabLst/>
            </a:pPr>
            <a:r>
              <a:rPr lang="en-US" altLang="en-US" sz="2400" dirty="0">
                <a:solidFill>
                  <a:srgbClr val="000000"/>
                </a:solidFill>
                <a:latin typeface="Arial (Body)"/>
              </a:rPr>
              <a:t>May be G</a:t>
            </a:r>
            <a:r>
              <a:rPr lang="en-US" altLang="en-US" sz="100" dirty="0">
                <a:solidFill>
                  <a:srgbClr val="000000"/>
                </a:solidFill>
                <a:latin typeface="Arial (Body)"/>
              </a:rPr>
              <a:t> </a:t>
            </a:r>
            <a:r>
              <a:rPr lang="en-US" altLang="en-US" sz="2400" dirty="0">
                <a:solidFill>
                  <a:srgbClr val="000000"/>
                </a:solidFill>
                <a:latin typeface="Arial (Body)"/>
              </a:rPr>
              <a:t>U</a:t>
            </a:r>
            <a:r>
              <a:rPr lang="en-US" altLang="en-US" sz="100" dirty="0">
                <a:solidFill>
                  <a:srgbClr val="000000"/>
                </a:solidFill>
                <a:latin typeface="Arial (Body)"/>
              </a:rPr>
              <a:t> </a:t>
            </a:r>
            <a:r>
              <a:rPr lang="en-US" altLang="en-US" sz="2400" dirty="0">
                <a:solidFill>
                  <a:srgbClr val="000000"/>
                </a:solidFill>
                <a:latin typeface="Arial (Body)"/>
              </a:rPr>
              <a:t>I displays or text areas on a display</a:t>
            </a:r>
          </a:p>
        </p:txBody>
      </p:sp>
    </p:spTree>
    <p:extLst>
      <p:ext uri="{BB962C8B-B14F-4D97-AF65-F5344CB8AC3E}">
        <p14:creationId xmlns:p14="http://schemas.microsoft.com/office/powerpoint/2010/main" val="4096028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a:latin typeface="Times New Roman" panose="02020603050405020304" pitchFamily="18" charset="0"/>
                <a:cs typeface="Times New Roman" panose="02020603050405020304" pitchFamily="18" charset="0"/>
                <a:sym typeface="Arial"/>
              </a:rPr>
              <a:t>Classes</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457200" y="1600200"/>
            <a:ext cx="8229600" cy="4278064"/>
          </a:xfrm>
        </p:spPr>
        <p:txBody>
          <a:bodyPr wrap="square" lIns="91425" tIns="91425" rIns="91425" bIns="91425">
            <a:noAutofit/>
          </a:bodyPr>
          <a:lstStyle/>
          <a:p>
            <a:pPr marL="255588" lvl="0" indent="-255588">
              <a:buSzPts val="2400"/>
              <a:buFont typeface="Arial"/>
              <a:buChar char="•"/>
              <a:tabLst/>
            </a:pPr>
            <a:r>
              <a:rPr lang="en-US" altLang="en-US" sz="2400" dirty="0">
                <a:solidFill>
                  <a:srgbClr val="000000"/>
                </a:solidFill>
                <a:latin typeface="Arial (Body)"/>
              </a:rPr>
              <a:t>Defines the set of shared attributes and behaviors found in each object in the class</a:t>
            </a:r>
          </a:p>
          <a:p>
            <a:pPr marL="255588" lvl="0" indent="-255588">
              <a:buSzPts val="2400"/>
              <a:buFont typeface="Arial"/>
              <a:buChar char="•"/>
              <a:tabLst/>
            </a:pPr>
            <a:r>
              <a:rPr lang="en-US" altLang="en-US" sz="2400" dirty="0">
                <a:solidFill>
                  <a:srgbClr val="000000"/>
                </a:solidFill>
                <a:latin typeface="Arial (Body)"/>
              </a:rPr>
              <a:t>Should have a name that differentiates it from all other classes</a:t>
            </a:r>
          </a:p>
          <a:p>
            <a:pPr marL="255588" lvl="0" indent="-255588">
              <a:buSzPts val="2400"/>
              <a:buFont typeface="Arial"/>
              <a:buChar char="•"/>
              <a:tabLst/>
            </a:pPr>
            <a:r>
              <a:rPr lang="en-US" altLang="en-US" sz="2400" dirty="0">
                <a:solidFill>
                  <a:srgbClr val="000000"/>
                </a:solidFill>
                <a:latin typeface="Arial (Body)"/>
              </a:rPr>
              <a:t>Instantiate is when an object is created from a class</a:t>
            </a:r>
          </a:p>
          <a:p>
            <a:pPr marL="255588" lvl="0" indent="-255588">
              <a:buSzPts val="2400"/>
              <a:buFont typeface="Arial"/>
              <a:buChar char="•"/>
              <a:tabLst/>
            </a:pPr>
            <a:r>
              <a:rPr lang="en-US" altLang="en-US" sz="2400" dirty="0">
                <a:solidFill>
                  <a:srgbClr val="000000"/>
                </a:solidFill>
                <a:latin typeface="Arial (Body)"/>
              </a:rPr>
              <a:t>An attribute describes some property that is possessed by all objects of the class</a:t>
            </a:r>
          </a:p>
          <a:p>
            <a:pPr marL="255588" lvl="0" indent="-255588">
              <a:buSzPts val="2400"/>
              <a:buFont typeface="Arial"/>
              <a:buChar char="•"/>
              <a:tabLst/>
            </a:pPr>
            <a:r>
              <a:rPr lang="en-US" altLang="en-US" sz="2400" dirty="0">
                <a:solidFill>
                  <a:srgbClr val="000000"/>
                </a:solidFill>
                <a:latin typeface="Arial (Body)"/>
              </a:rPr>
              <a:t>A method is an action that can be requested from any object of the class</a:t>
            </a:r>
          </a:p>
        </p:txBody>
      </p:sp>
    </p:spTree>
    <p:extLst>
      <p:ext uri="{BB962C8B-B14F-4D97-AF65-F5344CB8AC3E}">
        <p14:creationId xmlns:p14="http://schemas.microsoft.com/office/powerpoint/2010/main" val="4052463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1346</TotalTime>
  <Words>1775</Words>
  <Application>Microsoft Office PowerPoint</Application>
  <PresentationFormat>On-screen Show (4:3)</PresentationFormat>
  <Paragraphs>266</Paragraphs>
  <Slides>32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 (Body)</vt:lpstr>
      <vt:lpstr>Baskerville Old Face</vt:lpstr>
      <vt:lpstr>Calibri</vt:lpstr>
      <vt:lpstr>Noto Sans Symbols</vt:lpstr>
      <vt:lpstr>Times New Roman</vt:lpstr>
      <vt:lpstr>Wingdings</vt:lpstr>
      <vt:lpstr>Office Theme</vt:lpstr>
      <vt:lpstr>PowerPoint Presentation</vt:lpstr>
      <vt:lpstr>Learning Objectives  </vt:lpstr>
      <vt:lpstr>Object-Oriented Systems  Analysis and Design</vt:lpstr>
      <vt:lpstr>The Steps in the UML Development Process</vt:lpstr>
      <vt:lpstr>The Steps in the UML Development Process</vt:lpstr>
      <vt:lpstr>The Steps in the UML Development  Process</vt:lpstr>
      <vt:lpstr>  BUSINESS PROCESS AND FUNCTIONAL MODELING</vt:lpstr>
      <vt:lpstr>Objects</vt:lpstr>
      <vt:lpstr>Classes</vt:lpstr>
      <vt:lpstr>An Example of a U M L Class</vt:lpstr>
      <vt:lpstr>Inheritance (1 of 2)</vt:lpstr>
      <vt:lpstr>A Class Diagram Showing  Inheritance</vt:lpstr>
      <vt:lpstr>Behavioral Diagrams</vt:lpstr>
      <vt:lpstr>Commonly Used UML  Diagrams (1 of 2)</vt:lpstr>
      <vt:lpstr>Commonly Used UML  Diagrams (2 of 2)</vt:lpstr>
      <vt:lpstr>An Overview of U M L Diagrams Showing How Each Diagram Leads to the Development of Other U M L Diagrams</vt:lpstr>
      <vt:lpstr>Use Case Modeling</vt:lpstr>
      <vt:lpstr>Use case</vt:lpstr>
      <vt:lpstr>Elements of Use-Case Diagrams</vt:lpstr>
      <vt:lpstr>Actors contd.</vt:lpstr>
      <vt:lpstr>Use cases</vt:lpstr>
      <vt:lpstr>Use case Syntax</vt:lpstr>
      <vt:lpstr>Use case diagram for Hospital Appointment System</vt:lpstr>
      <vt:lpstr>Summary of Use Case Elements</vt:lpstr>
      <vt:lpstr>Summary of Use Case Element</vt:lpstr>
      <vt:lpstr>Summary of Use case elements</vt:lpstr>
      <vt:lpstr>Include and Extend relationships</vt:lpstr>
      <vt:lpstr>A Use Case Example of Student  Enrollment</vt:lpstr>
      <vt:lpstr>Extended and Include Relationships</vt:lpstr>
      <vt:lpstr>Use case example</vt:lpstr>
      <vt:lpstr>Steps in Identifying the Major Use Cases</vt:lpstr>
      <vt:lpstr>Steps in Identifying the major 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Onkagetse Mogae</dc:creator>
  <cp:lastModifiedBy>monkgogi mudongo</cp:lastModifiedBy>
  <cp:revision>32</cp:revision>
  <dcterms:created xsi:type="dcterms:W3CDTF">2014-08-15T08:01:05Z</dcterms:created>
  <dcterms:modified xsi:type="dcterms:W3CDTF">2022-09-12T14:58:37Z</dcterms:modified>
</cp:coreProperties>
</file>