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453" r:id="rId3"/>
    <p:sldId id="262" r:id="rId4"/>
    <p:sldId id="263" r:id="rId5"/>
    <p:sldId id="264" r:id="rId6"/>
    <p:sldId id="266" r:id="rId7"/>
    <p:sldId id="267" r:id="rId8"/>
    <p:sldId id="268" r:id="rId9"/>
    <p:sldId id="397" r:id="rId10"/>
    <p:sldId id="269" r:id="rId11"/>
    <p:sldId id="396" r:id="rId12"/>
    <p:sldId id="455" r:id="rId13"/>
    <p:sldId id="399" r:id="rId14"/>
    <p:sldId id="402" r:id="rId15"/>
    <p:sldId id="419" r:id="rId16"/>
    <p:sldId id="456" r:id="rId17"/>
    <p:sldId id="404" r:id="rId18"/>
    <p:sldId id="407" r:id="rId19"/>
    <p:sldId id="408" r:id="rId20"/>
    <p:sldId id="409" r:id="rId21"/>
    <p:sldId id="457" r:id="rId22"/>
    <p:sldId id="462" r:id="rId23"/>
    <p:sldId id="463" r:id="rId24"/>
    <p:sldId id="464" r:id="rId25"/>
    <p:sldId id="437" r:id="rId26"/>
    <p:sldId id="458" r:id="rId27"/>
    <p:sldId id="421" r:id="rId28"/>
    <p:sldId id="423" r:id="rId29"/>
    <p:sldId id="460" r:id="rId30"/>
    <p:sldId id="424" r:id="rId31"/>
    <p:sldId id="461" r:id="rId32"/>
    <p:sldId id="428" r:id="rId33"/>
    <p:sldId id="438" r:id="rId34"/>
    <p:sldId id="439" r:id="rId35"/>
    <p:sldId id="440" r:id="rId36"/>
    <p:sldId id="441" r:id="rId37"/>
    <p:sldId id="442" r:id="rId38"/>
    <p:sldId id="44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snapToGrid="0" snapToObjects="1">
      <p:cViewPr varScale="1">
        <p:scale>
          <a:sx n="68" d="100"/>
          <a:sy n="68"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3AC1E4-3E26-764B-8D47-3371CC34BD1E}" type="datetime1">
              <a:rPr lang="en-GB" smtClean="0"/>
              <a:pPr/>
              <a:t>14/09/2022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919DB6-1704-6E40-971B-4330ECC7BE35}" type="slidenum">
              <a:rPr lang="en-US" smtClean="0"/>
              <a:pPr/>
              <a:t>‹#›</a:t>
            </a:fld>
            <a:endParaRPr lang="en-US"/>
          </a:p>
        </p:txBody>
      </p:sp>
    </p:spTree>
    <p:extLst>
      <p:ext uri="{BB962C8B-B14F-4D97-AF65-F5344CB8AC3E}">
        <p14:creationId xmlns:p14="http://schemas.microsoft.com/office/powerpoint/2010/main" val="3834078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15825-841A-D54A-BCCA-E3FD48E707F2}" type="datetime1">
              <a:rPr lang="en-GB" smtClean="0"/>
              <a:pPr/>
              <a:t>14/09/2022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83329-B659-BC45-A198-2D5B21D9F046}" type="slidenum">
              <a:rPr lang="en-US" smtClean="0"/>
              <a:pPr/>
              <a:t>‹#›</a:t>
            </a:fld>
            <a:endParaRPr lang="en-US"/>
          </a:p>
        </p:txBody>
      </p:sp>
    </p:spTree>
    <p:extLst>
      <p:ext uri="{BB962C8B-B14F-4D97-AF65-F5344CB8AC3E}">
        <p14:creationId xmlns:p14="http://schemas.microsoft.com/office/powerpoint/2010/main" val="3154964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283329-B659-BC45-A198-2D5B21D9F046}" type="slidenum">
              <a:rPr lang="en-US" smtClean="0"/>
              <a:pPr/>
              <a:t>1</a:t>
            </a:fld>
            <a:endParaRPr lang="en-US"/>
          </a:p>
        </p:txBody>
      </p:sp>
    </p:spTree>
    <p:extLst>
      <p:ext uri="{BB962C8B-B14F-4D97-AF65-F5344CB8AC3E}">
        <p14:creationId xmlns:p14="http://schemas.microsoft.com/office/powerpoint/2010/main" val="87433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Associations—a structural connection between classes or objects.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Whole/part—when one class represents the whole object and other classes represent parts.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1819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When one class represents the whole object, and other classes represent parts—the whole acts as a container for the parts.</a:t>
            </a:r>
          </a:p>
          <a:p>
            <a:pPr lvl="0"/>
            <a:r>
              <a:rPr lang="en-US" altLang="en-US">
                <a:solidFill>
                  <a:srgbClr val="000000"/>
                </a:solidFill>
                <a:latin typeface="Arial" panose="020B0604020202020204" pitchFamily="34" charset="0"/>
              </a:rPr>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360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solidFill>
                  <a:srgbClr val="000000"/>
                </a:solidFill>
                <a:latin typeface="Arial" panose="020B0604020202020204" pitchFamily="34" charset="0"/>
              </a:rPr>
              <a:t>When one class represents the whole object, and other classes represent parts—the whole acts as a container for the parts.</a:t>
            </a:r>
          </a:p>
          <a:p>
            <a:pPr lvl="0"/>
            <a:endParaRPr lang="en-US" altLang="en-US" dirty="0">
              <a:solidFill>
                <a:srgbClr val="000000"/>
              </a:solidFill>
              <a:latin typeface="Arial" panose="020B0604020202020204" pitchFamily="34" charset="0"/>
            </a:endParaRPr>
          </a:p>
          <a:p>
            <a:pPr lvl="0"/>
            <a:r>
              <a:rPr lang="en-US" altLang="en-US" dirty="0">
                <a:solidFill>
                  <a:srgbClr val="000000"/>
                </a:solidFill>
                <a:latin typeface="Arial" panose="020B0604020202020204" pitchFamily="34" charset="0"/>
              </a:rPr>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37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Event—something that happens at a specific time and place.</a:t>
            </a:r>
          </a:p>
          <a:p>
            <a:pPr marL="628650" lvl="1" indent="-171450">
              <a:buFontTx/>
              <a:buChar char="•"/>
            </a:pPr>
            <a:r>
              <a:rPr lang="en-US" altLang="en-US">
                <a:solidFill>
                  <a:srgbClr val="000000"/>
                </a:solidFill>
                <a:latin typeface="Arial" panose="020B0604020202020204" pitchFamily="34" charset="0"/>
              </a:rPr>
              <a:t>Signals or asynchronous messages—occur when the calling program does not wait for a returning message.</a:t>
            </a:r>
          </a:p>
          <a:p>
            <a:pPr marL="628650" lvl="1" indent="-171450">
              <a:buFontTx/>
              <a:buChar char="•"/>
            </a:pPr>
            <a:r>
              <a:rPr lang="en-US" altLang="en-US">
                <a:solidFill>
                  <a:srgbClr val="000000"/>
                </a:solidFill>
                <a:latin typeface="Arial" panose="020B0604020202020204" pitchFamily="34" charset="0"/>
              </a:rPr>
              <a:t>Synchronous messages—calls to functions or subroutines. </a:t>
            </a:r>
          </a:p>
          <a:p>
            <a:pPr marL="628650" lvl="1" indent="-171450">
              <a:buFontTx/>
              <a:buChar char="•"/>
            </a:pPr>
            <a:r>
              <a:rPr lang="en-US" altLang="en-US">
                <a:solidFill>
                  <a:srgbClr val="000000"/>
                </a:solidFill>
                <a:latin typeface="Arial" panose="020B0604020202020204" pitchFamily="34" charset="0"/>
              </a:rPr>
              <a:t>Temporal events—occur at a predetermined time.</a:t>
            </a:r>
          </a:p>
          <a:p>
            <a:pPr lvl="0"/>
            <a:endParaRPr lang="en-US" altLang="en-US">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5892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solidFill>
                  <a:srgbClr val="000000"/>
                </a:solidFill>
                <a:latin typeface="Arial" panose="020B0604020202020204" pitchFamily="34" charset="0"/>
              </a:rPr>
              <a:t>Statechart diagrams are not created for all classes.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011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Containers for other UML things—such as use cases or classes.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Show system partitioning—indicating which classes or use cases are grouped into a subsystem (logical packages).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Can be component packages—contain physical system components, or use case packages, containing a group of use cases.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Use a folder symbol—with the package name either in the folder tab or centered in the folder.</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May have relationships—may include associations and inheritance.</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0257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analyst will initially use the UML toolset to break down the system requirements into a use case model and an object model. The use case model describes the use cases and actors. The object model describes the objects and object associations, and the responsibilities, collaborators, and attributes of the objects.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“Putting a project on paper before coding will wind up costing less in the long run. It’s much cheaper to erase a diagram than it is to change coding.”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69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The sequence of activities can be determined from physical data flow diagrams—look for places that decisions are made, and ask what happens for each of the decision outcomes.</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Can be created by examining all the scenarios for a use case—each path through the various decisions included on the use case is a different scenario.</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8452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283329-B659-BC45-A198-2D5B21D9F046}" type="slidenum">
              <a:rPr lang="en-US" smtClean="0"/>
              <a:pPr/>
              <a:t>13</a:t>
            </a:fld>
            <a:endParaRPr lang="en-US"/>
          </a:p>
        </p:txBody>
      </p:sp>
    </p:spTree>
    <p:extLst>
      <p:ext uri="{BB962C8B-B14F-4D97-AF65-F5344CB8AC3E}">
        <p14:creationId xmlns:p14="http://schemas.microsoft.com/office/powerpoint/2010/main" val="402363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In practice, sequence diagrams are derived from use case analysis and are used in systems design to derive the interactions, relationships, and methods of the objects in the system.</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Each use case scenario may create one sequence diagram, although sequence diagrams are not always created for minor scenarios.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70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solidFill>
                  <a:srgbClr val="000000"/>
                </a:solidFill>
                <a:latin typeface="Arial" panose="020B0604020202020204" pitchFamily="34" charset="0"/>
              </a:rPr>
              <a:t>During the systems design phase, the sequence diagrams are defined to derive the methods and interactions between classes.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299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During the systems design phase, the sequence diagrams are defined to derive the methods and interactions between classes.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75765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solidFill>
                  <a:srgbClr val="000000"/>
                </a:solidFill>
              </a:rPr>
              <a:t>Classes—represented by a rectangle on the class diagram.</a:t>
            </a:r>
          </a:p>
          <a:p>
            <a:pPr lvl="0">
              <a:defRPr/>
            </a:pPr>
            <a:endParaRPr lang="en-US" dirty="0">
              <a:solidFill>
                <a:srgbClr val="000000"/>
              </a:solidFill>
            </a:endParaRPr>
          </a:p>
          <a:p>
            <a:pPr lvl="0">
              <a:defRPr/>
            </a:pPr>
            <a:r>
              <a:rPr lang="en-US" dirty="0">
                <a:solidFill>
                  <a:srgbClr val="000000"/>
                </a:solidFill>
              </a:rPr>
              <a:t>Attributes—what the class knows about the characteristics of the objects:</a:t>
            </a:r>
          </a:p>
          <a:p>
            <a:pPr marL="628650" lvl="1" indent="-171450">
              <a:buFont typeface="Arial" pitchFamily="34" charset="0"/>
              <a:buChar char="•"/>
              <a:defRPr/>
            </a:pPr>
            <a:r>
              <a:rPr lang="en-US" dirty="0">
                <a:solidFill>
                  <a:srgbClr val="000000"/>
                </a:solidFill>
              </a:rPr>
              <a:t>Private—only available in the object</a:t>
            </a:r>
          </a:p>
          <a:p>
            <a:pPr marL="628650" lvl="1" indent="-171450">
              <a:buFont typeface="Arial" pitchFamily="34" charset="0"/>
              <a:buChar char="•"/>
              <a:defRPr/>
            </a:pPr>
            <a:r>
              <a:rPr lang="en-US" dirty="0">
                <a:solidFill>
                  <a:srgbClr val="000000"/>
                </a:solidFill>
              </a:rPr>
              <a:t>Public—visible to other objects outside its class</a:t>
            </a:r>
          </a:p>
          <a:p>
            <a:pPr marL="628650" lvl="1" indent="-171450">
              <a:buFont typeface="Arial" pitchFamily="34" charset="0"/>
              <a:buChar char="•"/>
              <a:defRPr/>
            </a:pPr>
            <a:r>
              <a:rPr lang="en-US" dirty="0">
                <a:solidFill>
                  <a:srgbClr val="000000"/>
                </a:solidFill>
              </a:rPr>
              <a:t>Protected—hidden from all classes except immediate subclasses</a:t>
            </a:r>
          </a:p>
          <a:p>
            <a:pPr lvl="1">
              <a:defRPr/>
            </a:pPr>
            <a:endParaRPr lang="en-US" dirty="0">
              <a:solidFill>
                <a:srgbClr val="000000"/>
              </a:solidFill>
            </a:endParaRPr>
          </a:p>
          <a:p>
            <a:pPr lvl="0">
              <a:defRPr/>
            </a:pPr>
            <a:r>
              <a:rPr lang="en-US" dirty="0">
                <a:solidFill>
                  <a:srgbClr val="000000"/>
                </a:solidFill>
              </a:rPr>
              <a:t>Methods—small sections of code that work with the attributes:</a:t>
            </a:r>
          </a:p>
          <a:p>
            <a:pPr marL="628650" lvl="1" indent="-171450">
              <a:buFont typeface="Arial" pitchFamily="34" charset="0"/>
              <a:buChar char="•"/>
              <a:defRPr/>
            </a:pPr>
            <a:r>
              <a:rPr lang="en-US" dirty="0">
                <a:solidFill>
                  <a:srgbClr val="000000"/>
                </a:solidFill>
              </a:rPr>
              <a:t>Standard—basic things that all classes of object know how to do</a:t>
            </a:r>
          </a:p>
          <a:p>
            <a:pPr marL="628650" lvl="1" indent="-171450">
              <a:buFont typeface="Arial" pitchFamily="34" charset="0"/>
              <a:buChar char="•"/>
              <a:defRPr/>
            </a:pPr>
            <a:r>
              <a:rPr lang="en-US" dirty="0">
                <a:solidFill>
                  <a:srgbClr val="000000"/>
                </a:solidFill>
              </a:rPr>
              <a:t>Custom—designed for a specific class</a:t>
            </a:r>
          </a:p>
          <a:p>
            <a:pPr lvl="0">
              <a:defRPr/>
            </a:pPr>
            <a:endParaRPr lang="en-US" dirty="0">
              <a:solidFill>
                <a:srgbClr val="000000"/>
              </a:solidFill>
            </a:endParaRPr>
          </a:p>
          <a:p>
            <a:pPr lvl="0">
              <a:defRPr/>
            </a:pPr>
            <a:r>
              <a:rPr lang="en-US" dirty="0">
                <a:solidFill>
                  <a:srgbClr val="000000"/>
                </a:solidFill>
              </a:rPr>
              <a:t>	</a:t>
            </a:r>
          </a:p>
          <a:p>
            <a:pPr lvl="0">
              <a:defRPr/>
            </a:pPr>
            <a:endParaRPr lang="en-US" dirty="0">
              <a:solidFill>
                <a:srgbClr val="000000"/>
              </a:solidFill>
            </a:endParaRPr>
          </a:p>
          <a:p>
            <a:pPr lvl="0">
              <a:defRPr/>
            </a:pPr>
            <a:endParaRPr lang="en-US" dirty="0">
              <a:solidFill>
                <a:srgbClr val="000000"/>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8873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a:solidFill>
                  <a:srgbClr val="000000"/>
                </a:solidFill>
                <a:latin typeface="Arial" panose="020B0604020202020204" pitchFamily="34" charset="0"/>
              </a:rPr>
              <a:t>Consists of the name of the method in the receiving class, as well as the attributes that are passed with the method name—the receiving class must have a method corresponding to the message name.</a:t>
            </a:r>
          </a:p>
          <a:p>
            <a:pPr lvl="0"/>
            <a:endParaRPr lang="en-US" altLang="en-US">
              <a:solidFill>
                <a:srgbClr val="000000"/>
              </a:solidFill>
              <a:latin typeface="Arial" panose="020B0604020202020204" pitchFamily="34" charset="0"/>
            </a:endParaRPr>
          </a:p>
          <a:p>
            <a:pPr lvl="0"/>
            <a:r>
              <a:rPr lang="en-US" altLang="en-US">
                <a:solidFill>
                  <a:srgbClr val="000000"/>
                </a:solidFill>
                <a:latin typeface="Arial" panose="020B0604020202020204" pitchFamily="34" charset="0"/>
              </a:rPr>
              <a:t>May be thought of as an output or an input—the first class must supply the parameters included with the message and the second class parameters.</a:t>
            </a:r>
            <a:endParaRPr lang="en-US" altLang="en-US" dirty="0">
              <a:solidFill>
                <a:srgbClr val="000000"/>
              </a:solidFill>
              <a:latin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360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9912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60925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81282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1997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8903" y="274638"/>
            <a:ext cx="8229600" cy="1143000"/>
          </a:xfrm>
          <a:prstGeom prst="rect">
            <a:avLst/>
          </a:prstGeom>
        </p:spPr>
        <p:txBody>
          <a:bodyPr/>
          <a:lstStyle>
            <a:lvl1pPr>
              <a:defRPr>
                <a:solidFill>
                  <a:schemeClr val="bg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15703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7586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07934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3257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25984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98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46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49341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3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393895" y="4425950"/>
            <a:ext cx="8398413" cy="649288"/>
          </a:xfrm>
        </p:spPr>
        <p:txBody>
          <a:bodyPr/>
          <a:lstStyle/>
          <a:p>
            <a:pPr algn="l">
              <a:spcBef>
                <a:spcPct val="0"/>
              </a:spcBef>
            </a:pPr>
            <a:r>
              <a:rPr lang="en-US" sz="4000" dirty="0">
                <a:solidFill>
                  <a:schemeClr val="bg1"/>
                </a:solidFill>
                <a:latin typeface="Baskerville Old Face" panose="02020602080505020303" pitchFamily="18" charset="0"/>
                <a:ea typeface="+mj-ea"/>
                <a:cs typeface="+mj-cs"/>
              </a:rPr>
              <a:t>Lecture 6B – Object Oriented Modelling</a:t>
            </a:r>
          </a:p>
        </p:txBody>
      </p:sp>
      <p:sp>
        <p:nvSpPr>
          <p:cNvPr id="4" name="Rectangle 2"/>
          <p:cNvSpPr txBox="1">
            <a:spLocks noChangeArrowheads="1"/>
          </p:cNvSpPr>
          <p:nvPr/>
        </p:nvSpPr>
        <p:spPr>
          <a:xfrm>
            <a:off x="3714721" y="1155064"/>
            <a:ext cx="4392959" cy="79216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latin typeface="Baskerville Old Face" panose="02020602080505020303" pitchFamily="18" charset="0"/>
              </a:rPr>
              <a:t>CSI342	</a:t>
            </a:r>
            <a:br>
              <a:rPr lang="en-US" sz="3600" dirty="0">
                <a:latin typeface="Baskerville Old Face" panose="02020602080505020303" pitchFamily="18" charset="0"/>
              </a:rPr>
            </a:br>
            <a:r>
              <a:rPr lang="en-US" sz="3600" dirty="0">
                <a:latin typeface="Baskerville Old Face" panose="02020602080505020303" pitchFamily="18" charset="0"/>
              </a:rPr>
              <a:t>Systems Analysis and Design</a:t>
            </a:r>
          </a:p>
        </p:txBody>
      </p:sp>
    </p:spTree>
    <p:extLst>
      <p:ext uri="{BB962C8B-B14F-4D97-AF65-F5344CB8AC3E}">
        <p14:creationId xmlns:p14="http://schemas.microsoft.com/office/powerpoint/2010/main" val="202969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3" y="162097"/>
            <a:ext cx="8229600" cy="1143000"/>
          </a:xfrm>
        </p:spPr>
        <p:txBody>
          <a:bodyPr/>
          <a:lstStyle/>
          <a:p>
            <a:r>
              <a:rPr lang="en-US" sz="4000" dirty="0"/>
              <a:t>Steps in Creating an</a:t>
            </a:r>
            <a:br>
              <a:rPr lang="en-US" sz="4000" dirty="0"/>
            </a:br>
            <a:r>
              <a:rPr lang="en-US" sz="4000" dirty="0"/>
              <a:t> Activity Diagram</a:t>
            </a:r>
          </a:p>
        </p:txBody>
      </p:sp>
      <p:sp>
        <p:nvSpPr>
          <p:cNvPr id="3" name="Content Placeholder 2"/>
          <p:cNvSpPr>
            <a:spLocks noGrp="1"/>
          </p:cNvSpPr>
          <p:nvPr>
            <p:ph idx="1"/>
          </p:nvPr>
        </p:nvSpPr>
        <p:spPr>
          <a:xfrm>
            <a:off x="457200" y="1600200"/>
            <a:ext cx="8124092" cy="4983162"/>
          </a:xfrm>
        </p:spPr>
        <p:txBody>
          <a:bodyPr/>
          <a:lstStyle/>
          <a:p>
            <a:pPr marL="514350" indent="-514350">
              <a:buFont typeface="+mj-lt"/>
              <a:buAutoNum type="romanUcPeriod"/>
            </a:pPr>
            <a:r>
              <a:rPr lang="en-US" sz="2400" dirty="0"/>
              <a:t>Choose a Business Process that was previously identified to model . Review your requirements for this</a:t>
            </a:r>
          </a:p>
          <a:p>
            <a:pPr marL="514350" indent="-514350">
              <a:buFont typeface="+mj-lt"/>
              <a:buAutoNum type="romanUcPeriod"/>
            </a:pPr>
            <a:r>
              <a:rPr lang="en-US" sz="2400" dirty="0"/>
              <a:t>Identify the set of Activities necessary to support the business process</a:t>
            </a:r>
          </a:p>
          <a:p>
            <a:pPr marL="514350" indent="-514350">
              <a:buFont typeface="+mj-lt"/>
              <a:buAutoNum type="romanUcPeriod"/>
            </a:pPr>
            <a:r>
              <a:rPr lang="en-US" sz="2400" dirty="0"/>
              <a:t>Identify the control flows and nodes necessary to document the logic of the business process (e.g. where activity diagrams require a decision and merge nodes)</a:t>
            </a:r>
          </a:p>
          <a:p>
            <a:pPr marL="514350" indent="-514350">
              <a:buFont typeface="+mj-lt"/>
              <a:buAutoNum type="romanUcPeriod"/>
            </a:pPr>
            <a:r>
              <a:rPr lang="en-US" sz="2400" dirty="0"/>
              <a:t>Identify the object flows and nodes necessary to support the logic of the business process.</a:t>
            </a:r>
          </a:p>
          <a:p>
            <a:pPr marL="514350" indent="-514350">
              <a:buFont typeface="+mj-lt"/>
              <a:buAutoNum type="romanUcPeriod"/>
            </a:pPr>
            <a:r>
              <a:rPr lang="en-US" sz="2400" dirty="0"/>
              <a:t>Lay out and draw the diagram</a:t>
            </a:r>
          </a:p>
          <a:p>
            <a:pPr>
              <a:buFont typeface="Wingdings" panose="05000000000000000000" pitchFamily="2" charset="2"/>
              <a:buChar char="q"/>
            </a:pPr>
            <a:r>
              <a:rPr lang="en-US" sz="2400" dirty="0"/>
              <a:t>Check for practical examples of Activity diagram in text books or online</a:t>
            </a:r>
          </a:p>
          <a:p>
            <a:pPr marL="0" indent="0">
              <a:buNone/>
            </a:pPr>
            <a:endParaRPr lang="en-US" sz="2400" dirty="0"/>
          </a:p>
        </p:txBody>
      </p:sp>
    </p:spTree>
    <p:extLst>
      <p:ext uri="{BB962C8B-B14F-4D97-AF65-F5344CB8AC3E}">
        <p14:creationId xmlns:p14="http://schemas.microsoft.com/office/powerpoint/2010/main" val="403239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090" y="237226"/>
            <a:ext cx="8229600" cy="1066799"/>
          </a:xfrm>
        </p:spPr>
        <p:txBody>
          <a:bodyPr tIns="91425" anchor="b">
            <a:noAutofit/>
          </a:bodyPr>
          <a:lstStyle/>
          <a:p>
            <a:pPr lvl="0">
              <a:buClrTx/>
            </a:pPr>
            <a:r>
              <a:rPr lang="en-US" altLang="en-US" sz="4000" b="0" dirty="0">
                <a:solidFill>
                  <a:schemeClr val="bg1"/>
                </a:solidFill>
                <a:latin typeface="Times New Roman" panose="02020603050405020304" pitchFamily="18" charset="0"/>
                <a:cs typeface="Times New Roman" panose="02020603050405020304" pitchFamily="18" charset="0"/>
                <a:sym typeface="Arial"/>
              </a:rPr>
              <a:t>Activity Diagram Symbols</a:t>
            </a:r>
          </a:p>
        </p:txBody>
      </p:sp>
      <p:pic>
        <p:nvPicPr>
          <p:cNvPr id="4" name="Picture 3" descr="The flow chart begins from the Start point and leads to Activity. The Activity points to a Fork. The Fork leads to a Branch, which points to one Activity with [condition] and to a  second Activity with [else]. Both the Activities point to a Merge , which points to  Join. The fork also points to a separate Activity, which also points to Join; this area is shown in a different color. The Join points to End.&#10;The notes pointing to different components in the flowchart read: &#10;- Forks allow activities to go in parallel. &#10;- Branches allow alternative activities given different conditions.&#10;- Ponting to the area in a different color: We can add swimlanes to this diagram to assign responsibilities."/>
          <p:cNvPicPr>
            <a:picLocks noChangeAspect="1"/>
          </p:cNvPicPr>
          <p:nvPr/>
        </p:nvPicPr>
        <p:blipFill rotWithShape="1">
          <a:blip r:embed="rId2">
            <a:extLst>
              <a:ext uri="{28A0092B-C50C-407E-A947-70E740481C1C}">
                <a14:useLocalDpi xmlns:a14="http://schemas.microsoft.com/office/drawing/2010/main" val="0"/>
              </a:ext>
            </a:extLst>
          </a:blip>
          <a:srcRect b="3066"/>
          <a:stretch/>
        </p:blipFill>
        <p:spPr>
          <a:xfrm>
            <a:off x="1059719" y="1600080"/>
            <a:ext cx="7406640" cy="4786385"/>
          </a:xfrm>
          <a:prstGeom prst="rect">
            <a:avLst/>
          </a:prstGeom>
        </p:spPr>
      </p:pic>
    </p:spTree>
    <p:extLst>
      <p:ext uri="{BB962C8B-B14F-4D97-AF65-F5344CB8AC3E}">
        <p14:creationId xmlns:p14="http://schemas.microsoft.com/office/powerpoint/2010/main" val="336523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527" y="296058"/>
            <a:ext cx="8229600" cy="1143000"/>
          </a:xfrm>
        </p:spPr>
        <p:txBody>
          <a:bodyPr/>
          <a:lstStyle/>
          <a:p>
            <a:r>
              <a:rPr lang="en-US" dirty="0"/>
              <a:t>Elements of an Activity Diagram</a:t>
            </a:r>
          </a:p>
        </p:txBody>
      </p:sp>
      <p:pic>
        <p:nvPicPr>
          <p:cNvPr id="7" name="Picture 42" descr="R:\Powerpoint\Pe_Uk\PE160-Bocij\Final files\Gif\ch01\C01NF006.gif">
            <a:extLst>
              <a:ext uri="{FF2B5EF4-FFF2-40B4-BE49-F238E27FC236}">
                <a16:creationId xmlns:a16="http://schemas.microsoft.com/office/drawing/2014/main" id="{77D0498A-25C4-5A75-B322-37A4A97A8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6" y="1531936"/>
            <a:ext cx="7329536"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88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683" y="260252"/>
            <a:ext cx="7294099" cy="1066799"/>
          </a:xfrm>
        </p:spPr>
        <p:txBody>
          <a:bodyPr tIns="91425" anchor="ctr">
            <a:noAutofit/>
          </a:bodyPr>
          <a:lstStyle/>
          <a:p>
            <a:pPr lvl="0">
              <a:buClrTx/>
            </a:pPr>
            <a:r>
              <a:rPr lang="en-US" altLang="en-US" sz="2800" b="0" dirty="0">
                <a:solidFill>
                  <a:schemeClr val="bg1"/>
                </a:solidFill>
                <a:latin typeface="Times New Roman" panose="02020603050405020304" pitchFamily="18" charset="0"/>
                <a:cs typeface="Times New Roman" panose="02020603050405020304" pitchFamily="18" charset="0"/>
                <a:sym typeface="Arial"/>
              </a:rPr>
              <a:t>Activity Diagram Shows Three Swimlanes: Client Web Page, Web Server, and Mainframe</a:t>
            </a:r>
          </a:p>
        </p:txBody>
      </p:sp>
      <p:pic>
        <p:nvPicPr>
          <p:cNvPr id="4" name="Picture 3" descr="The diagram is as follows: The diagram shows three swim lanes: Client Web page, Web server, and Mainframe. The diagram starts from the Client Web Page, which points to the Logon System. The Logon System transmits Forms to Receive Web Form under Web Server, which sends User I D and Password to Get Student Record, under Mainframe. From there it sends record status to a branch represented by a diamond. The branch sends Not found to Display Error Message under Web server which sends an error message to the Logon System; or the branch sends Exchange data placed in Message Queue to Display Current Student Data under Web Server. From there, a Web form is sent to Enter Changes under Client Web Page. Enter Changes sends a Web Form Received to Validate Changes under Web Server. Validate Changes sends Validation Status to a branch. If Invalid Data is received, it is sent to Display Error Message, which sends Error Messages to Enter Changes. If Valid Data is received, it is sent to a fork to Update Student Record and to Create Change Student Journal Record. Record Updated; and Record Written respectively are sent to a Join and on to Display Confirmation. Confirmation is then sent and Activity terminates. It is also possible for the Login System to send a Cancel message and end the process."/>
          <p:cNvPicPr>
            <a:picLocks noChangeAspect="1"/>
          </p:cNvPicPr>
          <p:nvPr/>
        </p:nvPicPr>
        <p:blipFill rotWithShape="1">
          <a:blip r:embed="rId3">
            <a:extLst>
              <a:ext uri="{28A0092B-C50C-407E-A947-70E740481C1C}">
                <a14:useLocalDpi xmlns:a14="http://schemas.microsoft.com/office/drawing/2010/main" val="0"/>
              </a:ext>
            </a:extLst>
          </a:blip>
          <a:srcRect b="2995"/>
          <a:stretch/>
        </p:blipFill>
        <p:spPr>
          <a:xfrm>
            <a:off x="2653123" y="1625395"/>
            <a:ext cx="4846320" cy="5232605"/>
          </a:xfrm>
          <a:prstGeom prst="rect">
            <a:avLst/>
          </a:prstGeom>
        </p:spPr>
      </p:pic>
    </p:spTree>
    <p:extLst>
      <p:ext uri="{BB962C8B-B14F-4D97-AF65-F5344CB8AC3E}">
        <p14:creationId xmlns:p14="http://schemas.microsoft.com/office/powerpoint/2010/main" val="48821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dirty="0">
                <a:latin typeface="Times New Roman" panose="02020603050405020304" pitchFamily="18" charset="0"/>
                <a:cs typeface="Times New Roman" panose="02020603050405020304" pitchFamily="18" charset="0"/>
                <a:sym typeface="Arial"/>
              </a:rPr>
              <a:t>Sequence Diagrams</a:t>
            </a:r>
          </a:p>
        </p:txBody>
      </p:sp>
      <p:sp>
        <p:nvSpPr>
          <p:cNvPr id="3" name="Text Placeholder 2"/>
          <p:cNvSpPr>
            <a:spLocks noGrp="1"/>
          </p:cNvSpPr>
          <p:nvPr>
            <p:ph type="body" idx="1"/>
          </p:nvPr>
        </p:nvSpPr>
        <p:spPr>
          <a:xfrm>
            <a:off x="457200" y="1600200"/>
            <a:ext cx="8419514" cy="5081954"/>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Illustrate a succession of interactions between classes or object instances over time</a:t>
            </a:r>
          </a:p>
          <a:p>
            <a:pPr marL="255588" lvl="0" indent="-255588">
              <a:buSzPts val="2400"/>
              <a:buFont typeface="Arial"/>
              <a:buChar char="•"/>
              <a:tabLst/>
            </a:pPr>
            <a:r>
              <a:rPr lang="en-US" altLang="en-US" sz="2400" dirty="0">
                <a:solidFill>
                  <a:srgbClr val="000000"/>
                </a:solidFill>
                <a:latin typeface="Arial (Body)"/>
              </a:rPr>
              <a:t>Often used to show the processing described in use case scenarios</a:t>
            </a:r>
          </a:p>
          <a:p>
            <a:pPr marL="255588" lvl="0" indent="-255588">
              <a:buSzPts val="2400"/>
              <a:buFont typeface="Arial"/>
              <a:buChar char="•"/>
              <a:tabLst/>
            </a:pPr>
            <a:r>
              <a:rPr lang="en-US" altLang="en-US" sz="2400" dirty="0">
                <a:solidFill>
                  <a:srgbClr val="000000"/>
                </a:solidFill>
                <a:latin typeface="Arial (Body)"/>
              </a:rPr>
              <a:t>Used to show the overall pattern of the activities or interactions in a use case</a:t>
            </a:r>
          </a:p>
          <a:p>
            <a:pPr lvl="1" indent="-342900">
              <a:buSzPts val="2400"/>
              <a:buFont typeface="Wingdings" panose="05000000000000000000" pitchFamily="2" charset="2"/>
              <a:buChar char="§"/>
            </a:pPr>
            <a:r>
              <a:rPr lang="en-US" altLang="en-US" sz="2000" b="1" dirty="0" err="1">
                <a:solidFill>
                  <a:srgbClr val="000000"/>
                </a:solidFill>
                <a:latin typeface="Arial (Body)"/>
              </a:rPr>
              <a:t>objectName</a:t>
            </a:r>
            <a:r>
              <a:rPr lang="en-US" altLang="en-US" sz="2000" b="1" dirty="0">
                <a:solidFill>
                  <a:srgbClr val="000000"/>
                </a:solidFill>
                <a:latin typeface="Arial (Body)"/>
              </a:rPr>
              <a:t>: </a:t>
            </a:r>
            <a:r>
              <a:rPr lang="en-US" altLang="en-US" sz="2000" dirty="0">
                <a:solidFill>
                  <a:srgbClr val="000000"/>
                </a:solidFill>
                <a:latin typeface="Arial (Body)"/>
              </a:rPr>
              <a:t>A name with a colon after it represents an object.</a:t>
            </a:r>
          </a:p>
          <a:p>
            <a:pPr lvl="1" indent="-342900">
              <a:buSzPts val="2400"/>
              <a:buFont typeface="Wingdings" panose="05000000000000000000" pitchFamily="2" charset="2"/>
              <a:buChar char="§"/>
            </a:pPr>
            <a:r>
              <a:rPr lang="en-US" altLang="en-US" sz="2000" b="1" dirty="0">
                <a:solidFill>
                  <a:srgbClr val="000000"/>
                </a:solidFill>
                <a:latin typeface="Arial (Body)"/>
              </a:rPr>
              <a:t>:class </a:t>
            </a:r>
            <a:r>
              <a:rPr lang="en-US" altLang="en-US" sz="2000" dirty="0">
                <a:solidFill>
                  <a:srgbClr val="000000"/>
                </a:solidFill>
                <a:latin typeface="Arial (Body)"/>
              </a:rPr>
              <a:t>A colon with a name after it represents a class.</a:t>
            </a:r>
          </a:p>
          <a:p>
            <a:pPr lvl="1" indent="-342900">
              <a:buSzPts val="2400"/>
              <a:buFont typeface="Wingdings" panose="05000000000000000000" pitchFamily="2" charset="2"/>
              <a:buChar char="§"/>
            </a:pPr>
            <a:r>
              <a:rPr lang="en-US" altLang="en-US" sz="2000" b="1" dirty="0" err="1">
                <a:solidFill>
                  <a:srgbClr val="000000"/>
                </a:solidFill>
                <a:latin typeface="Arial (Body)"/>
              </a:rPr>
              <a:t>objectName</a:t>
            </a:r>
            <a:r>
              <a:rPr lang="en-US" altLang="en-US" sz="2000" b="1" dirty="0">
                <a:solidFill>
                  <a:srgbClr val="000000"/>
                </a:solidFill>
                <a:latin typeface="Arial (Body)"/>
              </a:rPr>
              <a:t>: </a:t>
            </a:r>
            <a:r>
              <a:rPr lang="en-US" altLang="en-US" sz="2000" dirty="0">
                <a:solidFill>
                  <a:srgbClr val="000000"/>
                </a:solidFill>
                <a:latin typeface="Arial (Body)"/>
              </a:rPr>
              <a:t>class A name, followed by a colon and another </a:t>
            </a:r>
            <a:r>
              <a:rPr lang="en-US" altLang="en-US" sz="2000" dirty="0" err="1">
                <a:solidFill>
                  <a:srgbClr val="000000"/>
                </a:solidFill>
                <a:latin typeface="Arial (Body)"/>
              </a:rPr>
              <a:t>name,represents</a:t>
            </a:r>
            <a:r>
              <a:rPr lang="en-US" altLang="en-US" sz="2000" dirty="0">
                <a:solidFill>
                  <a:srgbClr val="000000"/>
                </a:solidFill>
                <a:latin typeface="Arial (Body)"/>
              </a:rPr>
              <a:t> an object in a class</a:t>
            </a:r>
          </a:p>
        </p:txBody>
      </p:sp>
    </p:spTree>
    <p:extLst>
      <p:ext uri="{BB962C8B-B14F-4D97-AF65-F5344CB8AC3E}">
        <p14:creationId xmlns:p14="http://schemas.microsoft.com/office/powerpoint/2010/main" val="175275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Create Sequence Diagrams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Include the actor from the use case diagram</a:t>
            </a:r>
          </a:p>
          <a:p>
            <a:pPr marL="255588" lvl="0" indent="-255588">
              <a:buSzPts val="2400"/>
              <a:buFont typeface="Arial"/>
              <a:buChar char="•"/>
              <a:tabLst/>
            </a:pPr>
            <a:r>
              <a:rPr lang="en-US" altLang="en-US" sz="2400" dirty="0">
                <a:solidFill>
                  <a:srgbClr val="000000"/>
                </a:solidFill>
                <a:latin typeface="Arial (Body)"/>
              </a:rPr>
              <a:t>Define one or more interface classes for each actor</a:t>
            </a:r>
          </a:p>
          <a:p>
            <a:pPr marL="255588" lvl="0" indent="-255588">
              <a:buSzPts val="2400"/>
              <a:buFont typeface="Arial"/>
              <a:buChar char="•"/>
              <a:tabLst/>
            </a:pPr>
            <a:r>
              <a:rPr lang="en-US" altLang="en-US" sz="2400" dirty="0">
                <a:solidFill>
                  <a:srgbClr val="000000"/>
                </a:solidFill>
                <a:latin typeface="Arial (Body)"/>
              </a:rPr>
              <a:t>Each use case should have one control class</a:t>
            </a:r>
          </a:p>
          <a:p>
            <a:pPr marL="255588" lvl="0" indent="-255588">
              <a:buSzPts val="2400"/>
              <a:buFont typeface="Arial"/>
              <a:buChar char="•"/>
              <a:tabLst/>
            </a:pPr>
            <a:r>
              <a:rPr lang="en-US" altLang="en-US" sz="2400" dirty="0">
                <a:solidFill>
                  <a:srgbClr val="000000"/>
                </a:solidFill>
                <a:latin typeface="Arial (Body)"/>
              </a:rPr>
              <a:t>Examine the use case to see what entity classes are required</a:t>
            </a:r>
          </a:p>
          <a:p>
            <a:pPr marL="255588" lvl="0" indent="-255588">
              <a:buSzPts val="2400"/>
              <a:buFont typeface="Arial"/>
              <a:buChar char="•"/>
              <a:tabLst/>
            </a:pPr>
            <a:r>
              <a:rPr lang="en-US" altLang="en-US" sz="2400" dirty="0">
                <a:solidFill>
                  <a:srgbClr val="000000"/>
                </a:solidFill>
                <a:latin typeface="Arial (Body)"/>
              </a:rPr>
              <a:t>The sequence diagram may be modified when doing detailed design</a:t>
            </a:r>
          </a:p>
        </p:txBody>
      </p:sp>
    </p:spTree>
    <p:extLst>
      <p:ext uri="{BB962C8B-B14F-4D97-AF65-F5344CB8AC3E}">
        <p14:creationId xmlns:p14="http://schemas.microsoft.com/office/powerpoint/2010/main" val="305496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819" y="246185"/>
            <a:ext cx="6872067" cy="1066799"/>
          </a:xfrm>
        </p:spPr>
        <p:txBody>
          <a:bodyPr tIns="91425" anchor="ctr">
            <a:noAutofit/>
          </a:bodyPr>
          <a:lstStyle/>
          <a:p>
            <a:pPr lvl="0">
              <a:buClrTx/>
            </a:pPr>
            <a:r>
              <a:rPr lang="en-US" altLang="en-US" sz="4000" b="0" dirty="0">
                <a:solidFill>
                  <a:schemeClr val="bg1"/>
                </a:solidFill>
                <a:latin typeface="Times New Roman" panose="02020603050405020304" pitchFamily="18" charset="0"/>
                <a:cs typeface="Times New Roman" panose="02020603050405020304" pitchFamily="18" charset="0"/>
                <a:sym typeface="Arial"/>
              </a:rPr>
              <a:t>Symbols in Sequence</a:t>
            </a:r>
          </a:p>
        </p:txBody>
      </p:sp>
      <p:pic>
        <p:nvPicPr>
          <p:cNvPr id="6" name="Picture 5">
            <a:extLst>
              <a:ext uri="{FF2B5EF4-FFF2-40B4-BE49-F238E27FC236}">
                <a16:creationId xmlns:a16="http://schemas.microsoft.com/office/drawing/2014/main" id="{47507F2F-02D3-6161-FDFC-E6C00EFC0FF1}"/>
              </a:ext>
            </a:extLst>
          </p:cNvPr>
          <p:cNvPicPr>
            <a:picLocks noChangeAspect="1"/>
          </p:cNvPicPr>
          <p:nvPr/>
        </p:nvPicPr>
        <p:blipFill>
          <a:blip r:embed="rId3"/>
          <a:stretch>
            <a:fillRect/>
          </a:stretch>
        </p:blipFill>
        <p:spPr>
          <a:xfrm>
            <a:off x="1951524" y="1582614"/>
            <a:ext cx="5303520" cy="5289299"/>
          </a:xfrm>
          <a:prstGeom prst="rect">
            <a:avLst/>
          </a:prstGeom>
        </p:spPr>
      </p:pic>
    </p:spTree>
    <p:extLst>
      <p:ext uri="{BB962C8B-B14F-4D97-AF65-F5344CB8AC3E}">
        <p14:creationId xmlns:p14="http://schemas.microsoft.com/office/powerpoint/2010/main" val="131406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819" y="246185"/>
            <a:ext cx="6872067" cy="1066799"/>
          </a:xfrm>
        </p:spPr>
        <p:txBody>
          <a:bodyPr tIns="91425" anchor="ctr">
            <a:noAutofit/>
          </a:bodyPr>
          <a:lstStyle/>
          <a:p>
            <a:pPr lvl="0">
              <a:buClrTx/>
            </a:pPr>
            <a:r>
              <a:rPr lang="en-US" altLang="en-US" sz="4000" b="0" dirty="0">
                <a:solidFill>
                  <a:schemeClr val="bg1"/>
                </a:solidFill>
                <a:latin typeface="Times New Roman" panose="02020603050405020304" pitchFamily="18" charset="0"/>
                <a:cs typeface="Times New Roman" panose="02020603050405020304" pitchFamily="18" charset="0"/>
                <a:sym typeface="Arial"/>
              </a:rPr>
              <a:t>A Sequence Diagram for Student Admission:</a:t>
            </a:r>
          </a:p>
        </p:txBody>
      </p:sp>
      <p:pic>
        <p:nvPicPr>
          <p:cNvPr id="4" name="Picture 3" descr="An illustration shows a sequence diagram for student admission. In the sequence diagram, the top row contains four rectangles, labeled new Student User Interface; Student; dorm; and program. New Student User Interface and Student each link below to long cylinders of equal size with dotted lines. dorm links to a shorter third cylinder that starts below the top of the first two. program links to a smaller fourth cylinder below the level of the third.  The first cylinder points to the second cylinder with a solid arrow marked initialize left parenthesis right parenthesis. A dotted arrow labeled as return student Number points from the second cylinder to the first. The first cylinder points to the third cylinder with a solid arrow, labeled select Dorm left parenthesis right parenthesis; and a dashed arrow labeled return dorm Room points back to the first cylinder. The third cylinder connects with a dashed line to an X below. The rectangle depicting program links to the smallest cylinder below it with a longer broken line. The first cylinder points to the fourth cylinder with a solid arrow labeled select Program left parenthesis right parenthesis. The small cylinder points back at first cylinder with a broken arrow, labeled return program Advisor. The fourth cylinder is connected below to a dashed line ending in an X.  The first cylinder points to the second cylinder with a solid arrow labeled student Complete left parenthesis right parenthesis. Both the cylinders end with a dotted line to an X below them."/>
          <p:cNvPicPr>
            <a:picLocks noChangeAspect="1"/>
          </p:cNvPicPr>
          <p:nvPr/>
        </p:nvPicPr>
        <p:blipFill rotWithShape="1">
          <a:blip r:embed="rId3">
            <a:extLst>
              <a:ext uri="{28A0092B-C50C-407E-A947-70E740481C1C}">
                <a14:useLocalDpi xmlns:a14="http://schemas.microsoft.com/office/drawing/2010/main" val="0"/>
              </a:ext>
            </a:extLst>
          </a:blip>
          <a:srcRect b="3318"/>
          <a:stretch/>
        </p:blipFill>
        <p:spPr>
          <a:xfrm>
            <a:off x="789679" y="1626576"/>
            <a:ext cx="6891663" cy="5120640"/>
          </a:xfrm>
          <a:prstGeom prst="rect">
            <a:avLst/>
          </a:prstGeom>
        </p:spPr>
      </p:pic>
    </p:spTree>
    <p:extLst>
      <p:ext uri="{BB962C8B-B14F-4D97-AF65-F5344CB8AC3E}">
        <p14:creationId xmlns:p14="http://schemas.microsoft.com/office/powerpoint/2010/main" val="93369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dirty="0">
                <a:latin typeface="Times New Roman" panose="02020603050405020304" pitchFamily="18" charset="0"/>
                <a:cs typeface="Times New Roman" panose="02020603050405020304" pitchFamily="18" charset="0"/>
                <a:sym typeface="Arial"/>
              </a:rPr>
              <a:t>Class Diagrams </a:t>
            </a:r>
            <a:r>
              <a:rPr lang="en-US" altLang="en-US" sz="2000" b="0" dirty="0">
                <a:latin typeface="Times New Roman" panose="02020603050405020304" pitchFamily="18" charset="0"/>
                <a:cs typeface="Times New Roman" panose="02020603050405020304" pitchFamily="18" charset="0"/>
                <a:sym typeface="Arial"/>
              </a:rPr>
              <a:t>(1 of 2)</a:t>
            </a: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Show the static features of the system and do not represent any particular processing</a:t>
            </a:r>
          </a:p>
          <a:p>
            <a:pPr marL="255588" lvl="0" indent="-255588">
              <a:buSzPts val="2400"/>
              <a:buFont typeface="Arial"/>
              <a:buChar char="•"/>
              <a:tabLst/>
            </a:pPr>
            <a:r>
              <a:rPr lang="en-US" altLang="en-US" sz="2400" dirty="0">
                <a:solidFill>
                  <a:srgbClr val="000000"/>
                </a:solidFill>
                <a:latin typeface="Arial (Body)"/>
              </a:rPr>
              <a:t>Show the nature of the relationships between classes</a:t>
            </a:r>
          </a:p>
          <a:p>
            <a:pPr marL="255588" lvl="0" indent="-255588">
              <a:buSzPts val="2400"/>
              <a:buFont typeface="Arial"/>
              <a:buChar char="•"/>
              <a:tabLst/>
            </a:pPr>
            <a:r>
              <a:rPr lang="en-US" altLang="en-US" sz="2400" dirty="0">
                <a:solidFill>
                  <a:srgbClr val="000000"/>
                </a:solidFill>
                <a:latin typeface="Arial (Body)"/>
              </a:rPr>
              <a:t>Show data storage requirements as well as processing requirements</a:t>
            </a:r>
          </a:p>
        </p:txBody>
      </p:sp>
    </p:spTree>
    <p:extLst>
      <p:ext uri="{BB962C8B-B14F-4D97-AF65-F5344CB8AC3E}">
        <p14:creationId xmlns:p14="http://schemas.microsoft.com/office/powerpoint/2010/main" val="325628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Class Diagrams </a:t>
            </a:r>
            <a:r>
              <a:rPr lang="en-US" altLang="en-US" sz="2000" b="0">
                <a:latin typeface="Times New Roman" panose="02020603050405020304" pitchFamily="18" charset="0"/>
                <a:cs typeface="Times New Roman" panose="02020603050405020304" pitchFamily="18" charset="0"/>
                <a:sym typeface="Arial"/>
              </a:rPr>
              <a:t>(2 of 2)</a:t>
            </a:r>
            <a:endParaRPr lang="en-US" altLang="en-US" sz="2000" b="0"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199" y="1600199"/>
            <a:ext cx="8532055" cy="5081955"/>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Classes</a:t>
            </a:r>
          </a:p>
          <a:p>
            <a:pPr marL="255588" lvl="0" indent="-255588">
              <a:buSzPts val="2400"/>
              <a:buFont typeface="Arial"/>
              <a:buChar char="•"/>
              <a:tabLst/>
            </a:pPr>
            <a:r>
              <a:rPr lang="en-US" altLang="en-US" sz="2400" dirty="0">
                <a:solidFill>
                  <a:srgbClr val="000000"/>
                </a:solidFill>
                <a:latin typeface="Arial (Body)"/>
              </a:rPr>
              <a:t>Attributes</a:t>
            </a:r>
          </a:p>
          <a:p>
            <a:pPr marL="741600" lvl="1" indent="-284400">
              <a:buSzPts val="2400"/>
            </a:pPr>
            <a:r>
              <a:rPr lang="en-US" altLang="en-US" sz="2400" dirty="0">
                <a:solidFill>
                  <a:srgbClr val="000000"/>
                </a:solidFill>
                <a:latin typeface="Arial (Body)"/>
              </a:rPr>
              <a:t>Private</a:t>
            </a:r>
          </a:p>
          <a:p>
            <a:pPr lvl="1">
              <a:buSzPts val="2400"/>
              <a:buFont typeface="Wingdings" panose="05000000000000000000" pitchFamily="2" charset="2"/>
              <a:buChar char="§"/>
            </a:pPr>
            <a:r>
              <a:rPr lang="en-US" sz="1800" dirty="0">
                <a:latin typeface="Times-Roman"/>
              </a:rPr>
              <a:t>O</a:t>
            </a:r>
            <a:r>
              <a:rPr lang="en-US" sz="1800" b="0" i="0" u="none" strike="noStrike" baseline="0" dirty="0">
                <a:latin typeface="Times-Roman"/>
              </a:rPr>
              <a:t>nly available in the object. This is represented on a class diagram by a minus sign in front of the attribute name. </a:t>
            </a:r>
          </a:p>
          <a:p>
            <a:pPr lvl="1">
              <a:buSzPts val="2400"/>
              <a:buFont typeface="Wingdings" panose="05000000000000000000" pitchFamily="2" charset="2"/>
              <a:buChar char="§"/>
            </a:pPr>
            <a:r>
              <a:rPr lang="en-US" altLang="en-US" sz="1800" dirty="0">
                <a:latin typeface="Times-Roman"/>
              </a:rPr>
              <a:t>Attributes are only available to outside objects through the class methods, a technique called encapsulation, or information hiding.</a:t>
            </a:r>
            <a:endParaRPr lang="en-US" sz="1800" b="0" i="0" u="none" strike="noStrike" baseline="0" dirty="0">
              <a:latin typeface="Times-Roman"/>
            </a:endParaRPr>
          </a:p>
          <a:p>
            <a:pPr marL="741600" lvl="1" indent="-284400">
              <a:buSzPts val="2400"/>
            </a:pPr>
            <a:r>
              <a:rPr lang="en-US" altLang="en-US" sz="2400" dirty="0">
                <a:solidFill>
                  <a:srgbClr val="000000"/>
                </a:solidFill>
                <a:latin typeface="Arial (Body)"/>
              </a:rPr>
              <a:t>Public</a:t>
            </a:r>
          </a:p>
          <a:p>
            <a:pPr lvl="1">
              <a:buSzPts val="2400"/>
              <a:buFont typeface="Wingdings" panose="05000000000000000000" pitchFamily="2" charset="2"/>
              <a:buChar char="§"/>
            </a:pPr>
            <a:r>
              <a:rPr lang="en-US" altLang="en-US" sz="1800" dirty="0">
                <a:latin typeface="Times-Roman"/>
              </a:rPr>
              <a:t>It is visible to other objects outside its class. Under rare circumstances, an attribute is public.</a:t>
            </a:r>
          </a:p>
          <a:p>
            <a:pPr marL="741600" lvl="1" indent="-284400">
              <a:buSzPts val="2400"/>
            </a:pPr>
            <a:r>
              <a:rPr lang="en-US" altLang="en-US" sz="2400" dirty="0">
                <a:solidFill>
                  <a:srgbClr val="000000"/>
                </a:solidFill>
                <a:latin typeface="Arial (Body)"/>
              </a:rPr>
              <a:t>Protected</a:t>
            </a:r>
          </a:p>
          <a:p>
            <a:pPr lvl="1">
              <a:buSzPts val="2400"/>
              <a:buFont typeface="Wingdings" panose="05000000000000000000" pitchFamily="2" charset="2"/>
              <a:buChar char="§"/>
            </a:pPr>
            <a:r>
              <a:rPr lang="en-US" sz="1800" b="0" i="0" u="none" strike="noStrike" baseline="0" dirty="0">
                <a:latin typeface="Times-Roman"/>
              </a:rPr>
              <a:t>Attributes may also be protected, indicated with a pound symbol (#). These attributes are hidden from all classes except immediate subclasses.</a:t>
            </a:r>
            <a:endParaRPr lang="en-US" altLang="en-US" sz="2400" dirty="0">
              <a:solidFill>
                <a:srgbClr val="000000"/>
              </a:solidFill>
              <a:latin typeface="Arial (Body)"/>
            </a:endParaRPr>
          </a:p>
          <a:p>
            <a:pPr marL="255588" lvl="0" indent="-255588">
              <a:buSzPts val="2400"/>
              <a:buFont typeface="Arial"/>
              <a:buChar char="•"/>
              <a:tabLst/>
            </a:pPr>
            <a:r>
              <a:rPr lang="en-US" altLang="en-US" sz="2400" dirty="0">
                <a:solidFill>
                  <a:srgbClr val="000000"/>
                </a:solidFill>
                <a:latin typeface="Arial (Body)"/>
              </a:rPr>
              <a:t>Methods</a:t>
            </a:r>
          </a:p>
        </p:txBody>
      </p:sp>
    </p:spTree>
    <p:extLst>
      <p:ext uri="{BB962C8B-B14F-4D97-AF65-F5344CB8AC3E}">
        <p14:creationId xmlns:p14="http://schemas.microsoft.com/office/powerpoint/2010/main" val="226594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485900" y="377483"/>
            <a:ext cx="7200900" cy="685800"/>
          </a:xfrm>
        </p:spPr>
        <p:txBody>
          <a:bodyPr/>
          <a:lstStyle/>
          <a:p>
            <a:r>
              <a:rPr lang="en-US" b="1" dirty="0">
                <a:solidFill>
                  <a:schemeClr val="bg1"/>
                </a:solidFill>
              </a:rPr>
              <a:t>Learning Objectives  </a:t>
            </a:r>
          </a:p>
        </p:txBody>
      </p:sp>
      <p:sp>
        <p:nvSpPr>
          <p:cNvPr id="16386" name="Text Placeholder 2"/>
          <p:cNvSpPr>
            <a:spLocks noGrp="1"/>
          </p:cNvSpPr>
          <p:nvPr>
            <p:ph idx="1"/>
          </p:nvPr>
        </p:nvSpPr>
        <p:spPr>
          <a:xfrm>
            <a:off x="228599" y="1640058"/>
            <a:ext cx="8458201" cy="5029200"/>
          </a:xfrm>
        </p:spPr>
        <p:txBody>
          <a:bodyPr>
            <a:noAutofit/>
          </a:bodyPr>
          <a:lstStyle/>
          <a:p>
            <a:r>
              <a:rPr lang="en-GB" dirty="0"/>
              <a:t>At the end of this lecture, students are expected to:</a:t>
            </a:r>
          </a:p>
          <a:p>
            <a:pPr marL="857250" lvl="1" indent="-457200">
              <a:buFont typeface="Wingdings" panose="05000000000000000000" pitchFamily="2" charset="2"/>
              <a:buChar char="§"/>
            </a:pPr>
            <a:r>
              <a:rPr lang="en-GB" dirty="0"/>
              <a:t>Be able to explain activity diagrams</a:t>
            </a:r>
          </a:p>
          <a:p>
            <a:pPr marL="857250" lvl="1" indent="-457200">
              <a:buFont typeface="Wingdings" panose="05000000000000000000" pitchFamily="2" charset="2"/>
              <a:buChar char="§"/>
            </a:pPr>
            <a:r>
              <a:rPr lang="en-GB" dirty="0"/>
              <a:t>Discuss sequence diagrams</a:t>
            </a:r>
          </a:p>
          <a:p>
            <a:pPr marL="857250" lvl="1" indent="-457200">
              <a:buFont typeface="Wingdings" panose="05000000000000000000" pitchFamily="2" charset="2"/>
              <a:buChar char="§"/>
            </a:pPr>
            <a:r>
              <a:rPr lang="en-GB" dirty="0"/>
              <a:t>Describe class diagrams</a:t>
            </a:r>
          </a:p>
          <a:p>
            <a:pPr marL="400050" lvl="1" indent="0">
              <a:buNone/>
            </a:pPr>
            <a:endParaRPr lang="en-GB" dirty="0"/>
          </a:p>
          <a:p>
            <a:endParaRPr lang="en-GB" dirty="0"/>
          </a:p>
          <a:p>
            <a:pPr marL="457200" lvl="1" indent="0">
              <a:buNone/>
            </a:pPr>
            <a:endParaRPr lang="en-US" dirty="0"/>
          </a:p>
          <a:p>
            <a:pPr marL="530352" lvl="1" indent="0">
              <a:buNone/>
            </a:pPr>
            <a:endParaRPr lang="en-US" dirty="0"/>
          </a:p>
          <a:p>
            <a:pPr lvl="1"/>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022" y="260252"/>
            <a:ext cx="8229600" cy="1066799"/>
          </a:xfrm>
        </p:spPr>
        <p:txBody>
          <a:bodyPr tIns="91425" anchor="ctr">
            <a:noAutofit/>
          </a:bodyPr>
          <a:lstStyle/>
          <a:p>
            <a:pPr lvl="0">
              <a:buClrTx/>
            </a:pPr>
            <a:r>
              <a:rPr lang="en-US" altLang="en-US" sz="4000" b="0" dirty="0">
                <a:solidFill>
                  <a:schemeClr val="bg1"/>
                </a:solidFill>
                <a:latin typeface="Times New Roman" panose="02020603050405020304" pitchFamily="18" charset="0"/>
                <a:cs typeface="Times New Roman" panose="02020603050405020304" pitchFamily="18" charset="0"/>
                <a:sym typeface="Arial"/>
              </a:rPr>
              <a:t>A Class Diagram for Course Offerings</a:t>
            </a:r>
          </a:p>
        </p:txBody>
      </p:sp>
      <p:pic>
        <p:nvPicPr>
          <p:cNvPr id="4" name="Picture 3" descr="The diagram depicts: From left to right, the diagram starts with the class Department with the attributes&#10;department Name, department Chair, Plus add Department left parenthesis right parenthesis, Plus view Department left parenthesis right parenthesis.&#10;These are connected by an open diamond and a link to the class Course with the attributes, course Number, course Description, number Of Credits, department Number, Plus add Course left parenthesis right parenthesis, Plus change Course left parenthesis right parenthesis, Plus ﬁnd Course left parenthesis right parenthesis, the class Course is connected with a line to the class Textbook on the right. The left side of the line shows 1 and right side of the line shows 1 ellipse asterisk. Textbook attributes are: I S B N, author, title, edition, publisher, required, Plus add Text left parenthesis, right parenthesis, Plus change Text left parenthesis right parenthesis, Plus ﬁnd Text left parenthesis right parenthesis, Plus remove Text left parenthesis right parenthesis. Course is connected below to the classes Assignment and Exam with a solid diamond at the Course end of the connections. The connectors connecting Course and Assignment, and both connectors are labeled Is a part of; and consists of. The class Assignment includes attributes: assignment Number, assignment, Description, assignment Points, assignment Due Date, Plus add Assignment left parenthesis right parenthesis, Plus change Assignment left parenthesis right parenthesis, Plus view Assignment left parenthesis right parenthesis. Exam has the attributes, exam Number, exam Name, exam Points, exam Version, Plus add Exam left parenthesis right parenthesis, Plus change Exam left parenthesis right parenthesis, Plus ﬁnd Exam left parenthesis right parenthesis."/>
          <p:cNvPicPr>
            <a:picLocks noChangeAspect="1"/>
          </p:cNvPicPr>
          <p:nvPr/>
        </p:nvPicPr>
        <p:blipFill rotWithShape="1">
          <a:blip r:embed="rId2">
            <a:extLst>
              <a:ext uri="{28A0092B-C50C-407E-A947-70E740481C1C}">
                <a14:useLocalDpi xmlns:a14="http://schemas.microsoft.com/office/drawing/2010/main" val="0"/>
              </a:ext>
            </a:extLst>
          </a:blip>
          <a:srcRect b="3731"/>
          <a:stretch/>
        </p:blipFill>
        <p:spPr>
          <a:xfrm>
            <a:off x="1161525" y="1831062"/>
            <a:ext cx="6820950" cy="4247932"/>
          </a:xfrm>
          <a:prstGeom prst="rect">
            <a:avLst/>
          </a:prstGeom>
        </p:spPr>
      </p:pic>
    </p:spTree>
    <p:extLst>
      <p:ext uri="{BB962C8B-B14F-4D97-AF65-F5344CB8AC3E}">
        <p14:creationId xmlns:p14="http://schemas.microsoft.com/office/powerpoint/2010/main" val="223534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Types of Classes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588" indent="-255588">
              <a:buSzPts val="2400"/>
            </a:pPr>
            <a:r>
              <a:rPr lang="en-US" altLang="en-US" sz="2400" dirty="0">
                <a:solidFill>
                  <a:srgbClr val="000000"/>
                </a:solidFill>
                <a:latin typeface="Arial (Body)"/>
              </a:rPr>
              <a:t>Entity classes</a:t>
            </a:r>
          </a:p>
          <a:p>
            <a:pPr marL="255588" indent="-255588">
              <a:buSzPts val="2400"/>
            </a:pPr>
            <a:r>
              <a:rPr lang="en-US" altLang="en-US" sz="2400" dirty="0">
                <a:solidFill>
                  <a:srgbClr val="000000"/>
                </a:solidFill>
                <a:latin typeface="Arial (Body)"/>
              </a:rPr>
              <a:t>Interface Classes</a:t>
            </a:r>
          </a:p>
          <a:p>
            <a:pPr marL="255588" lvl="0" indent="-255588">
              <a:buSzPts val="2400"/>
              <a:buFont typeface="Arial"/>
              <a:buChar char="•"/>
              <a:tabLst/>
            </a:pPr>
            <a:r>
              <a:rPr lang="en-US" altLang="en-US" sz="2400" dirty="0">
                <a:solidFill>
                  <a:srgbClr val="000000"/>
                </a:solidFill>
                <a:latin typeface="Arial (Body)"/>
              </a:rPr>
              <a:t>Abstract classes</a:t>
            </a:r>
            <a:endParaRPr lang="en-US" altLang="en-US" sz="2000" dirty="0">
              <a:solidFill>
                <a:srgbClr val="000000"/>
              </a:solidFill>
              <a:latin typeface="Arial (Body)"/>
            </a:endParaRPr>
          </a:p>
          <a:p>
            <a:pPr marL="255588" lvl="0" indent="-255588">
              <a:buSzPts val="2400"/>
              <a:buFont typeface="Arial"/>
              <a:buChar char="•"/>
              <a:tabLst/>
            </a:pPr>
            <a:r>
              <a:rPr lang="en-US" altLang="en-US" sz="2400" dirty="0">
                <a:solidFill>
                  <a:srgbClr val="000000"/>
                </a:solidFill>
                <a:latin typeface="Arial (Body)"/>
              </a:rPr>
              <a:t>Control classes</a:t>
            </a:r>
          </a:p>
        </p:txBody>
      </p:sp>
    </p:spTree>
    <p:extLst>
      <p:ext uri="{BB962C8B-B14F-4D97-AF65-F5344CB8AC3E}">
        <p14:creationId xmlns:p14="http://schemas.microsoft.com/office/powerpoint/2010/main" val="158794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Types of Classes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0" indent="0">
              <a:buSzPts val="2400"/>
              <a:buNone/>
            </a:pPr>
            <a:r>
              <a:rPr lang="en-US" altLang="en-US" sz="2800" b="1" dirty="0">
                <a:solidFill>
                  <a:srgbClr val="000000"/>
                </a:solidFill>
                <a:latin typeface="Arial (Body)"/>
              </a:rPr>
              <a:t>Entity classes</a:t>
            </a:r>
          </a:p>
          <a:p>
            <a:pPr marL="255588" marR="0" lvl="0" indent="-255588" algn="l" defTabSz="457200" rtl="0" eaLnBrk="1" fontAlgn="auto" latinLnBrk="0" hangingPunct="1">
              <a:lnSpc>
                <a:spcPct val="100000"/>
              </a:lnSpc>
              <a:spcBef>
                <a:spcPct val="20000"/>
              </a:spcBef>
              <a:spcAft>
                <a:spcPts val="0"/>
              </a:spcAft>
              <a:buClrTx/>
              <a:buSzPts val="2400"/>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Body)"/>
                <a:ea typeface="+mn-ea"/>
                <a:cs typeface="+mn-cs"/>
              </a:rPr>
              <a:t>Represent real-world items such as people, things, and so on.</a:t>
            </a:r>
          </a:p>
          <a:p>
            <a:pPr marL="255588" marR="0" lvl="0" indent="-255588" algn="l" defTabSz="457200" rtl="0" eaLnBrk="1" fontAlgn="auto" latinLnBrk="0" hangingPunct="1">
              <a:lnSpc>
                <a:spcPct val="100000"/>
              </a:lnSpc>
              <a:spcBef>
                <a:spcPct val="20000"/>
              </a:spcBef>
              <a:spcAft>
                <a:spcPts val="0"/>
              </a:spcAft>
              <a:buClrTx/>
              <a:buSzPts val="2400"/>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Body)"/>
                <a:ea typeface="+mn-ea"/>
                <a:cs typeface="+mn-cs"/>
              </a:rPr>
              <a:t>The entities represented on an entity-relationship diagram</a:t>
            </a:r>
          </a:p>
          <a:p>
            <a:pPr marL="0" indent="0">
              <a:buSzPts val="2400"/>
              <a:buNone/>
            </a:pPr>
            <a:endParaRPr lang="en-US" altLang="en-US" sz="2800" b="1" dirty="0">
              <a:solidFill>
                <a:srgbClr val="000000"/>
              </a:solidFill>
              <a:latin typeface="Arial (Body)"/>
            </a:endParaRPr>
          </a:p>
        </p:txBody>
      </p:sp>
    </p:spTree>
    <p:extLst>
      <p:ext uri="{BB962C8B-B14F-4D97-AF65-F5344CB8AC3E}">
        <p14:creationId xmlns:p14="http://schemas.microsoft.com/office/powerpoint/2010/main" val="20730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Types of Classes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3323492"/>
          </a:xfrm>
        </p:spPr>
        <p:txBody>
          <a:bodyPr wrap="square" lIns="91425" tIns="91425" rIns="91425" bIns="91425">
            <a:noAutofit/>
          </a:bodyPr>
          <a:lstStyle/>
          <a:p>
            <a:pPr marL="0" indent="0">
              <a:buSzPts val="2400"/>
              <a:buNone/>
            </a:pPr>
            <a:r>
              <a:rPr lang="en-US" altLang="en-US" sz="2800" b="1" dirty="0">
                <a:solidFill>
                  <a:srgbClr val="000000"/>
                </a:solidFill>
                <a:latin typeface="Arial (Body)"/>
              </a:rPr>
              <a:t>Interface or Boundary Classes</a:t>
            </a:r>
          </a:p>
          <a:p>
            <a:pPr marL="0" indent="0">
              <a:buSzPts val="2400"/>
              <a:buNone/>
            </a:pPr>
            <a:r>
              <a:rPr lang="en-US" altLang="en-US" sz="2400" dirty="0">
                <a:solidFill>
                  <a:srgbClr val="000000"/>
                </a:solidFill>
                <a:latin typeface="Arial (Body)"/>
              </a:rPr>
              <a:t>Provide a means for users to work with the system</a:t>
            </a:r>
          </a:p>
          <a:p>
            <a:pPr marL="255588" lvl="0" indent="-255588">
              <a:buSzPts val="2400"/>
              <a:buFont typeface="Arial"/>
              <a:buChar char="•"/>
              <a:tabLst/>
            </a:pPr>
            <a:r>
              <a:rPr lang="en-US" altLang="en-US" sz="2400" dirty="0">
                <a:solidFill>
                  <a:srgbClr val="000000"/>
                </a:solidFill>
                <a:latin typeface="Arial (Body)"/>
              </a:rPr>
              <a:t>Human interfaces may be a display, window, Web form, dialogue box, touch-tone telephone, or other way for users to interact with the system</a:t>
            </a:r>
          </a:p>
          <a:p>
            <a:pPr marL="255588" lvl="0" indent="-255588">
              <a:buSzPts val="2400"/>
              <a:buFont typeface="Arial"/>
              <a:buChar char="•"/>
              <a:tabLst/>
            </a:pPr>
            <a:r>
              <a:rPr lang="en-US" altLang="en-US" sz="2400" dirty="0">
                <a:solidFill>
                  <a:srgbClr val="000000"/>
                </a:solidFill>
                <a:latin typeface="Arial (Body)"/>
              </a:rPr>
              <a:t>System interfaces involve sending data to or receiving data from others </a:t>
            </a:r>
            <a:r>
              <a:rPr lang="en-US" sz="2400" dirty="0">
                <a:solidFill>
                  <a:srgbClr val="000000"/>
                </a:solidFill>
                <a:latin typeface="Arial (Body)"/>
              </a:rPr>
              <a:t>systems. This may include databases in the organization</a:t>
            </a:r>
            <a:r>
              <a:rPr lang="en-US" sz="2800" b="0" i="0" u="none" strike="noStrike" baseline="0" dirty="0">
                <a:latin typeface="Times-Roman"/>
              </a:rPr>
              <a:t>.</a:t>
            </a:r>
            <a:endParaRPr lang="en-US" altLang="en-US" sz="2400" dirty="0">
              <a:solidFill>
                <a:srgbClr val="000000"/>
              </a:solidFill>
              <a:latin typeface="Arial (Body)"/>
            </a:endParaRPr>
          </a:p>
          <a:p>
            <a:pPr marL="0" indent="0">
              <a:buSzPts val="2400"/>
              <a:buNone/>
            </a:pPr>
            <a:endParaRPr lang="en-US" altLang="en-US" sz="2800" b="1" dirty="0">
              <a:solidFill>
                <a:srgbClr val="000000"/>
              </a:solidFill>
              <a:latin typeface="Arial (Body)"/>
            </a:endParaRPr>
          </a:p>
        </p:txBody>
      </p:sp>
    </p:spTree>
    <p:extLst>
      <p:ext uri="{BB962C8B-B14F-4D97-AF65-F5344CB8AC3E}">
        <p14:creationId xmlns:p14="http://schemas.microsoft.com/office/powerpoint/2010/main" val="3507606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Types of Classes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517988" cy="4983162"/>
          </a:xfrm>
        </p:spPr>
        <p:txBody>
          <a:bodyPr wrap="square" lIns="91425" tIns="91425" rIns="91425" bIns="91425">
            <a:noAutofit/>
          </a:bodyPr>
          <a:lstStyle/>
          <a:p>
            <a:pPr marL="0" indent="0">
              <a:buSzPts val="2400"/>
              <a:buNone/>
            </a:pPr>
            <a:r>
              <a:rPr lang="en-US" altLang="en-US" sz="2800" b="1" dirty="0">
                <a:solidFill>
                  <a:srgbClr val="000000"/>
                </a:solidFill>
                <a:latin typeface="Arial (Body)"/>
              </a:rPr>
              <a:t>Abstract Classes </a:t>
            </a:r>
          </a:p>
          <a:p>
            <a:pPr>
              <a:buSzPts val="2400"/>
            </a:pPr>
            <a:r>
              <a:rPr lang="en-US" altLang="en-US" sz="2400" dirty="0">
                <a:solidFill>
                  <a:srgbClr val="000000"/>
                </a:solidFill>
                <a:latin typeface="Arial (Body)"/>
              </a:rPr>
              <a:t>Linked to concrete classes in a generalization/specialization relationship</a:t>
            </a:r>
          </a:p>
          <a:p>
            <a:pPr marL="255588" lvl="0" indent="-255588">
              <a:buSzPts val="2400"/>
              <a:buFont typeface="Arial"/>
              <a:buChar char="•"/>
              <a:tabLst/>
            </a:pPr>
            <a:r>
              <a:rPr lang="en-US" altLang="en-US" sz="2400" dirty="0">
                <a:solidFill>
                  <a:srgbClr val="000000"/>
                </a:solidFill>
                <a:latin typeface="Arial (Body)"/>
              </a:rPr>
              <a:t>Provides implementations for all of the abstract methods in its parent class. </a:t>
            </a:r>
          </a:p>
          <a:p>
            <a:pPr marL="255588" lvl="0" indent="-255588">
              <a:buSzPts val="2400"/>
              <a:buFont typeface="Arial"/>
              <a:buChar char="•"/>
              <a:tabLst/>
            </a:pPr>
            <a:r>
              <a:rPr lang="en-US" altLang="en-US" sz="2400" dirty="0">
                <a:solidFill>
                  <a:srgbClr val="000000"/>
                </a:solidFill>
                <a:latin typeface="Arial (Body)"/>
              </a:rPr>
              <a:t>Cannot be directly instantiated</a:t>
            </a:r>
          </a:p>
          <a:p>
            <a:pPr marL="0" lvl="0" indent="0">
              <a:buSzPts val="2400"/>
              <a:buNone/>
              <a:tabLst/>
            </a:pPr>
            <a:r>
              <a:rPr lang="en-US" altLang="en-US" sz="2800" b="1" dirty="0">
                <a:solidFill>
                  <a:srgbClr val="000000"/>
                </a:solidFill>
                <a:latin typeface="Arial (Body)"/>
              </a:rPr>
              <a:t>Control Classes</a:t>
            </a:r>
          </a:p>
          <a:p>
            <a:pPr marL="255588" lvl="0" indent="-255588">
              <a:buSzPts val="2400"/>
              <a:buFont typeface="Arial"/>
              <a:buChar char="•"/>
              <a:tabLst/>
            </a:pPr>
            <a:r>
              <a:rPr lang="en-US" altLang="en-US" sz="2800" dirty="0">
                <a:solidFill>
                  <a:srgbClr val="000000"/>
                </a:solidFill>
                <a:latin typeface="Arial (Body)"/>
              </a:rPr>
              <a:t>Used to control the flow of activities</a:t>
            </a:r>
          </a:p>
          <a:p>
            <a:pPr marL="255588" lvl="0" indent="-255588">
              <a:buSzPts val="2400"/>
              <a:buFont typeface="Arial"/>
              <a:buChar char="•"/>
              <a:tabLst/>
            </a:pPr>
            <a:r>
              <a:rPr lang="en-US" altLang="en-US" sz="2800" dirty="0">
                <a:solidFill>
                  <a:srgbClr val="000000"/>
                </a:solidFill>
                <a:latin typeface="Arial (Body)"/>
              </a:rPr>
              <a:t>Many small control classes can be used to achieve classes that are reusable</a:t>
            </a:r>
          </a:p>
          <a:p>
            <a:pPr marL="0" indent="0">
              <a:buSzPts val="2400"/>
              <a:buNone/>
            </a:pPr>
            <a:endParaRPr lang="en-US" altLang="en-US" sz="2800" b="1" dirty="0">
              <a:solidFill>
                <a:srgbClr val="000000"/>
              </a:solidFill>
              <a:latin typeface="Arial (Body)"/>
            </a:endParaRPr>
          </a:p>
        </p:txBody>
      </p:sp>
    </p:spTree>
    <p:extLst>
      <p:ext uri="{BB962C8B-B14F-4D97-AF65-F5344CB8AC3E}">
        <p14:creationId xmlns:p14="http://schemas.microsoft.com/office/powerpoint/2010/main" val="173688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Messages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199"/>
            <a:ext cx="8229600" cy="4673991"/>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Used to send information by an object in one class to an object in another class</a:t>
            </a:r>
          </a:p>
          <a:p>
            <a:pPr marL="255588" lvl="0" indent="-255588">
              <a:buSzPts val="2400"/>
              <a:buFont typeface="Arial"/>
              <a:buChar char="•"/>
              <a:tabLst/>
            </a:pPr>
            <a:r>
              <a:rPr lang="en-US" altLang="en-US" sz="2400" dirty="0">
                <a:solidFill>
                  <a:srgbClr val="000000"/>
                </a:solidFill>
                <a:latin typeface="Arial (Body)"/>
              </a:rPr>
              <a:t>Acts as a command, telling the receiving class to do something</a:t>
            </a:r>
          </a:p>
          <a:p>
            <a:pPr marL="255588" lvl="0" indent="-255588">
              <a:buSzPts val="2400"/>
              <a:buFont typeface="Arial"/>
              <a:buChar char="•"/>
              <a:tabLst/>
            </a:pPr>
            <a:r>
              <a:rPr lang="en-US" altLang="en-US" sz="2400" dirty="0">
                <a:solidFill>
                  <a:srgbClr val="000000"/>
                </a:solidFill>
                <a:latin typeface="Arial (Body)"/>
              </a:rPr>
              <a:t>Consists of the name of the method in the receiving class, as well as the attributes that are passed with the method name</a:t>
            </a:r>
          </a:p>
          <a:p>
            <a:pPr marL="255588" indent="-255588">
              <a:buSzPts val="2400"/>
            </a:pPr>
            <a:r>
              <a:rPr lang="en-US" altLang="en-US" sz="2400" dirty="0">
                <a:solidFill>
                  <a:srgbClr val="000000"/>
                </a:solidFill>
                <a:latin typeface="Arial (Body)"/>
              </a:rPr>
              <a:t>The methods may have logic defined using structured English, a decision table, or a decision tree</a:t>
            </a:r>
          </a:p>
          <a:p>
            <a:pPr marL="255588" lvl="0" indent="-255588">
              <a:buSzPts val="2400"/>
              <a:buFont typeface="Arial"/>
              <a:buChar char="•"/>
              <a:tabLst/>
            </a:pPr>
            <a:r>
              <a:rPr lang="en-US" altLang="en-US" sz="2400" dirty="0">
                <a:solidFill>
                  <a:srgbClr val="000000"/>
                </a:solidFill>
                <a:latin typeface="Arial (Body)"/>
              </a:rPr>
              <a:t>May be thought of as an output or an input</a:t>
            </a:r>
          </a:p>
        </p:txBody>
      </p:sp>
    </p:spTree>
    <p:extLst>
      <p:ext uri="{BB962C8B-B14F-4D97-AF65-F5344CB8AC3E}">
        <p14:creationId xmlns:p14="http://schemas.microsoft.com/office/powerpoint/2010/main" val="305621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905" y="457200"/>
            <a:ext cx="7821637" cy="1143000"/>
          </a:xfrm>
        </p:spPr>
        <p:txBody>
          <a:bodyPr tIns="91425" anchor="ctr">
            <a:noAutofit/>
          </a:bodyPr>
          <a:lstStyle/>
          <a:p>
            <a:pPr lvl="0" algn="l">
              <a:buClrTx/>
            </a:pPr>
            <a:r>
              <a:rPr lang="en-US" altLang="en-US" sz="2800" b="0" dirty="0">
                <a:solidFill>
                  <a:schemeClr val="bg1"/>
                </a:solidFill>
                <a:latin typeface="Times New Roman" panose="02020603050405020304" pitchFamily="18" charset="0"/>
                <a:cs typeface="Times New Roman" panose="02020603050405020304" pitchFamily="18" charset="0"/>
                <a:sym typeface="Arial"/>
              </a:rPr>
              <a:t>A Sequence Diagram for Using Two Web Pages: One for Student Information, One for Course Information</a:t>
            </a:r>
            <a:br>
              <a:rPr lang="en-US" altLang="en-US" sz="2800" b="0" dirty="0">
                <a:solidFill>
                  <a:schemeClr val="bg1"/>
                </a:solidFill>
                <a:latin typeface="Times New Roman" panose="02020603050405020304" pitchFamily="18" charset="0"/>
                <a:cs typeface="Times New Roman" panose="02020603050405020304" pitchFamily="18" charset="0"/>
                <a:sym typeface="Arial"/>
              </a:rPr>
            </a:br>
            <a:endParaRPr lang="en-US" altLang="en-US" sz="2800" b="0" dirty="0">
              <a:solidFill>
                <a:schemeClr val="bg1"/>
              </a:solidFill>
              <a:latin typeface="Times New Roman" panose="02020603050405020304" pitchFamily="18" charset="0"/>
              <a:cs typeface="Times New Roman" panose="02020603050405020304" pitchFamily="18" charset="0"/>
              <a:sym typeface="Arial"/>
            </a:endParaRPr>
          </a:p>
        </p:txBody>
      </p:sp>
      <p:pic>
        <p:nvPicPr>
          <p:cNvPr id="5" name="Picture 4" descr="From left to right, the diagram shows a Student as an actor followed by the classes View Student User Interface, also labeled Boundary or interface class; View Student Interface Controller; Student, also labeled entity class; Section; Course; and Calculate Grade Point Average, labeled Control Class.&#10;The diagram shows following sequences:&#10;For student information: The first sequence flowing forward from Student as an actor to View student user interface to Student shows: provide user Logon, logon left parenthesis right parenthesis, get Student left parenthesis right parenthesis. The sequence moving backward from Student to Student as an actor shows: return student Data, return student Webpage, display student Web Page. For Course information: Next sequence moving forward from Student as an actor to Section shows: Click next Button, send student Number left parenthesis right parenthesis, get Section left parenthesis right parenthesis. The sequence moving backward from Section to Student shows return section Grade. The sequence moving forward from Section to Calculate Grade Point Average shows Calculate G P A left parenthesis right parenthesis. The sequence moving forward from Section to Course shows get Course left parenthesis right parenthesis. The sequence moving backward from: Calculate Grade Point Average to: Course shows get Credits left parenthesis right parenthesis. The sequence moving forward from Course to Calculate Grade Point Average shows return Credits left parenthesis right parenthesis. The sequence moving backward from Course to View Student Interface Controller shows return course Data. The sequence moving backward from Grade Point Average to Student as an actor shows: return G P A, return course Web Page, Display course Web Page.">
            <a:extLst>
              <a:ext uri="{FF2B5EF4-FFF2-40B4-BE49-F238E27FC236}">
                <a16:creationId xmlns:a16="http://schemas.microsoft.com/office/drawing/2014/main" id="{70387E04-AB8D-D745-55F4-8011C171E08B}"/>
              </a:ext>
            </a:extLst>
          </p:cNvPr>
          <p:cNvPicPr>
            <a:picLocks noChangeAspect="1"/>
          </p:cNvPicPr>
          <p:nvPr/>
        </p:nvPicPr>
        <p:blipFill rotWithShape="1">
          <a:blip r:embed="rId2">
            <a:extLst>
              <a:ext uri="{28A0092B-C50C-407E-A947-70E740481C1C}">
                <a14:useLocalDpi xmlns:a14="http://schemas.microsoft.com/office/drawing/2010/main" val="0"/>
              </a:ext>
            </a:extLst>
          </a:blip>
          <a:srcRect b="2074"/>
          <a:stretch/>
        </p:blipFill>
        <p:spPr>
          <a:xfrm>
            <a:off x="1069145" y="1600200"/>
            <a:ext cx="6949440" cy="5212081"/>
          </a:xfrm>
          <a:prstGeom prst="rect">
            <a:avLst/>
          </a:prstGeom>
        </p:spPr>
      </p:pic>
    </p:spTree>
    <p:extLst>
      <p:ext uri="{BB962C8B-B14F-4D97-AF65-F5344CB8AC3E}">
        <p14:creationId xmlns:p14="http://schemas.microsoft.com/office/powerpoint/2010/main" val="806745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Relationships </a:t>
            </a:r>
            <a:r>
              <a:rPr lang="en-US" altLang="en-US" sz="2000" b="0">
                <a:latin typeface="Times New Roman" panose="02020603050405020304" pitchFamily="18" charset="0"/>
                <a:cs typeface="Times New Roman" panose="02020603050405020304" pitchFamily="18" charset="0"/>
                <a:sym typeface="Arial"/>
              </a:rPr>
              <a:t>(2 of 2)</a:t>
            </a:r>
            <a:endParaRPr lang="en-US" altLang="en-US" sz="2000" b="0"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1446520"/>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The connections between classes</a:t>
            </a:r>
          </a:p>
          <a:p>
            <a:pPr marL="741600" lvl="1" indent="-284400">
              <a:buSzPts val="2400"/>
            </a:pPr>
            <a:r>
              <a:rPr lang="en-US" altLang="en-US" sz="2400" dirty="0">
                <a:solidFill>
                  <a:srgbClr val="000000"/>
                </a:solidFill>
                <a:latin typeface="Arial (Body)"/>
              </a:rPr>
              <a:t>Associations</a:t>
            </a:r>
          </a:p>
          <a:p>
            <a:pPr marL="741600" lvl="1" indent="-284400">
              <a:buSzPts val="2400"/>
            </a:pPr>
            <a:r>
              <a:rPr lang="en-US" altLang="en-US" sz="2400" dirty="0">
                <a:solidFill>
                  <a:srgbClr val="000000"/>
                </a:solidFill>
                <a:latin typeface="Arial (Body)"/>
              </a:rPr>
              <a:t>Whole/part</a:t>
            </a:r>
          </a:p>
        </p:txBody>
      </p:sp>
    </p:spTree>
    <p:extLst>
      <p:ext uri="{BB962C8B-B14F-4D97-AF65-F5344CB8AC3E}">
        <p14:creationId xmlns:p14="http://schemas.microsoft.com/office/powerpoint/2010/main" val="228037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Associations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The simplest type of relationship</a:t>
            </a:r>
          </a:p>
          <a:p>
            <a:pPr marL="255588" lvl="0" indent="-255588">
              <a:buSzPts val="2400"/>
              <a:buFont typeface="Arial"/>
              <a:buChar char="•"/>
              <a:tabLst/>
            </a:pPr>
            <a:r>
              <a:rPr lang="en-US" altLang="en-US" sz="2400" dirty="0">
                <a:solidFill>
                  <a:srgbClr val="000000"/>
                </a:solidFill>
                <a:latin typeface="Arial (Body)"/>
              </a:rPr>
              <a:t>Association classes are those that are used to break up a many-to-many association between classes</a:t>
            </a:r>
          </a:p>
          <a:p>
            <a:pPr marL="255588" lvl="0" indent="-255588">
              <a:buSzPts val="2400"/>
              <a:buFont typeface="Arial"/>
              <a:buChar char="•"/>
              <a:tabLst/>
            </a:pPr>
            <a:r>
              <a:rPr lang="en-US" altLang="en-US" sz="2400" dirty="0">
                <a:solidFill>
                  <a:srgbClr val="000000"/>
                </a:solidFill>
                <a:latin typeface="Arial (Body)"/>
              </a:rPr>
              <a:t>An object in a class may have a relationship to other objects in the same class, called a reflexive association</a:t>
            </a:r>
          </a:p>
          <a:p>
            <a:pPr marL="255588" indent="-255588">
              <a:buSzPts val="2400"/>
            </a:pPr>
            <a:r>
              <a:rPr lang="en-US" sz="2400" dirty="0">
                <a:solidFill>
                  <a:srgbClr val="000000"/>
                </a:solidFill>
                <a:latin typeface="Arial (Body)"/>
              </a:rPr>
              <a:t>A zero represents none, a one represents one and only one, and an asterisk represents many. The notation 0..1 represents from zero to one, and the notation 1..* represents from one to many.</a:t>
            </a:r>
            <a:endParaRPr lang="en-US" altLang="en-US" sz="2400" dirty="0">
              <a:solidFill>
                <a:srgbClr val="000000"/>
              </a:solidFill>
              <a:latin typeface="Arial (Body)"/>
            </a:endParaRPr>
          </a:p>
        </p:txBody>
      </p:sp>
    </p:spTree>
    <p:extLst>
      <p:ext uri="{BB962C8B-B14F-4D97-AF65-F5344CB8AC3E}">
        <p14:creationId xmlns:p14="http://schemas.microsoft.com/office/powerpoint/2010/main" val="218842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Associations</a:t>
            </a:r>
            <a:endParaRPr lang="en-US" altLang="en-US" dirty="0">
              <a:latin typeface="Times New Roman" panose="02020603050405020304" pitchFamily="18" charset="0"/>
              <a:cs typeface="Times New Roman" panose="02020603050405020304" pitchFamily="18" charset="0"/>
              <a:sym typeface="Arial"/>
            </a:endParaRPr>
          </a:p>
        </p:txBody>
      </p:sp>
      <p:pic>
        <p:nvPicPr>
          <p:cNvPr id="7" name="Picture 6">
            <a:extLst>
              <a:ext uri="{FF2B5EF4-FFF2-40B4-BE49-F238E27FC236}">
                <a16:creationId xmlns:a16="http://schemas.microsoft.com/office/drawing/2014/main" id="{31DEB6F3-CD50-3ECC-E844-19693F81C225}"/>
              </a:ext>
            </a:extLst>
          </p:cNvPr>
          <p:cNvPicPr>
            <a:picLocks noChangeAspect="1"/>
          </p:cNvPicPr>
          <p:nvPr/>
        </p:nvPicPr>
        <p:blipFill>
          <a:blip r:embed="rId2"/>
          <a:stretch>
            <a:fillRect/>
          </a:stretch>
        </p:blipFill>
        <p:spPr>
          <a:xfrm>
            <a:off x="1891156" y="1645602"/>
            <a:ext cx="4599215" cy="4937760"/>
          </a:xfrm>
          <a:prstGeom prst="rect">
            <a:avLst/>
          </a:prstGeom>
        </p:spPr>
      </p:pic>
    </p:spTree>
    <p:extLst>
      <p:ext uri="{BB962C8B-B14F-4D97-AF65-F5344CB8AC3E}">
        <p14:creationId xmlns:p14="http://schemas.microsoft.com/office/powerpoint/2010/main" val="400002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889" y="239787"/>
            <a:ext cx="7490041" cy="1143000"/>
          </a:xfrm>
        </p:spPr>
        <p:txBody>
          <a:bodyPr>
            <a:normAutofit fontScale="90000"/>
          </a:bodyPr>
          <a:lstStyle/>
          <a:p>
            <a:r>
              <a:rPr lang="en-US" dirty="0"/>
              <a:t>Business Process Modeling with Activity Diagrams</a:t>
            </a:r>
          </a:p>
        </p:txBody>
      </p:sp>
      <p:sp>
        <p:nvSpPr>
          <p:cNvPr id="5" name="Content Placeholder 4">
            <a:extLst>
              <a:ext uri="{FF2B5EF4-FFF2-40B4-BE49-F238E27FC236}">
                <a16:creationId xmlns:a16="http://schemas.microsoft.com/office/drawing/2014/main" id="{CD35E0B3-19F3-D8E5-7C4A-4B4EA0F7974A}"/>
              </a:ext>
            </a:extLst>
          </p:cNvPr>
          <p:cNvSpPr>
            <a:spLocks noGrp="1"/>
          </p:cNvSpPr>
          <p:nvPr>
            <p:ph idx="1"/>
          </p:nvPr>
        </p:nvSpPr>
        <p:spPr>
          <a:xfrm>
            <a:off x="154745" y="1600200"/>
            <a:ext cx="8707901" cy="4856871"/>
          </a:xfrm>
        </p:spPr>
        <p:txBody>
          <a:bodyPr/>
          <a:lstStyle/>
          <a:p>
            <a:pPr marL="182880" marR="0" lvl="0"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q"/>
              <a:tabLst/>
              <a:defRPr/>
            </a:pPr>
            <a:r>
              <a:rPr kumimoji="0" lang="en-US" sz="2400" b="0" i="0" u="none" strike="noStrike" kern="1200" cap="none" spc="0" normalizeH="0" baseline="0" noProof="0" dirty="0">
                <a:ln>
                  <a:noFill/>
                </a:ln>
                <a:solidFill>
                  <a:srgbClr val="292934"/>
                </a:solidFill>
                <a:effectLst/>
                <a:uLnTx/>
                <a:uFillTx/>
                <a:latin typeface="Arial"/>
                <a:ea typeface="+mn-ea"/>
                <a:cs typeface="+mn-cs"/>
              </a:rPr>
              <a:t>Best practice when modeling business processes</a:t>
            </a:r>
          </a:p>
          <a:p>
            <a:pPr marL="457200" marR="0" lvl="1"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
              <a:tabLst/>
              <a:defRPr/>
            </a:pPr>
            <a:r>
              <a:rPr kumimoji="0" lang="en-US" sz="2400" b="0" i="0" u="none" strike="noStrike" kern="1200" cap="none" spc="0" normalizeH="0" baseline="0" noProof="0" dirty="0">
                <a:ln>
                  <a:noFill/>
                </a:ln>
                <a:solidFill>
                  <a:srgbClr val="292934"/>
                </a:solidFill>
                <a:effectLst/>
                <a:uLnTx/>
                <a:uFillTx/>
                <a:latin typeface="Arial"/>
                <a:ea typeface="+mn-ea"/>
                <a:cs typeface="+mn-cs"/>
              </a:rPr>
              <a:t>When modeling a business process, stay focused on that specific process. If tasks associated with other business processes are identified, record them on a to-do-list and continue with the current business process modeling</a:t>
            </a:r>
          </a:p>
          <a:p>
            <a:pPr marL="457200" marR="0" lvl="1"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
              <a:tabLst/>
              <a:defRPr/>
            </a:pPr>
            <a:r>
              <a:rPr kumimoji="0" lang="en-US" sz="2400" b="0" i="0" u="none" strike="noStrike" kern="1200" cap="none" spc="0" normalizeH="0" baseline="0" noProof="0" dirty="0">
                <a:ln>
                  <a:noFill/>
                </a:ln>
                <a:solidFill>
                  <a:srgbClr val="292934"/>
                </a:solidFill>
                <a:effectLst/>
                <a:uLnTx/>
                <a:uFillTx/>
                <a:latin typeface="Arial"/>
                <a:ea typeface="+mn-ea"/>
                <a:cs typeface="+mn-cs"/>
              </a:rPr>
              <a:t>Remember that a business process model is an abstraction of reality. Hence you don’t have to include every minor task in the current description of the business process. </a:t>
            </a:r>
          </a:p>
          <a:p>
            <a:pPr marL="182880" marR="0" lvl="0"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q"/>
              <a:tabLst/>
              <a:defRPr/>
            </a:pPr>
            <a:r>
              <a:rPr kumimoji="0" lang="en-US" sz="2400" b="0" i="0" u="none" strike="noStrike" kern="1200" cap="none" spc="0" normalizeH="0" baseline="0" noProof="0" dirty="0">
                <a:ln>
                  <a:noFill/>
                </a:ln>
                <a:solidFill>
                  <a:srgbClr val="292934"/>
                </a:solidFill>
                <a:effectLst/>
                <a:uLnTx/>
                <a:uFillTx/>
                <a:latin typeface="Arial"/>
                <a:ea typeface="+mn-ea"/>
                <a:cs typeface="+mn-cs"/>
              </a:rPr>
              <a:t>Too many details at the early point of evolution of a an information system could create confusion and could prevent the analyst from solving the underlying problem being addressed by the new system</a:t>
            </a:r>
          </a:p>
          <a:p>
            <a:endParaRPr lang="en-US" dirty="0"/>
          </a:p>
        </p:txBody>
      </p:sp>
    </p:spTree>
    <p:extLst>
      <p:ext uri="{BB962C8B-B14F-4D97-AF65-F5344CB8AC3E}">
        <p14:creationId xmlns:p14="http://schemas.microsoft.com/office/powerpoint/2010/main" val="3742951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dirty="0">
                <a:latin typeface="Times New Roman" panose="02020603050405020304" pitchFamily="18" charset="0"/>
                <a:cs typeface="Times New Roman" panose="02020603050405020304" pitchFamily="18" charset="0"/>
                <a:sym typeface="Arial"/>
              </a:rPr>
              <a:t>Whole/Part Relationships</a:t>
            </a:r>
          </a:p>
        </p:txBody>
      </p:sp>
      <p:sp>
        <p:nvSpPr>
          <p:cNvPr id="3" name="Text Placeholder 2"/>
          <p:cNvSpPr>
            <a:spLocks noGrp="1"/>
          </p:cNvSpPr>
          <p:nvPr>
            <p:ph type="body" idx="1"/>
          </p:nvPr>
        </p:nvSpPr>
        <p:spPr>
          <a:xfrm>
            <a:off x="98474" y="1417637"/>
            <a:ext cx="8947052" cy="5096339"/>
          </a:xfrm>
        </p:spPr>
        <p:txBody>
          <a:bodyPr wrap="square" lIns="91425" tIns="91425" rIns="91425" bIns="91425">
            <a:noAutofit/>
          </a:bodyPr>
          <a:lstStyle/>
          <a:p>
            <a:pPr algn="l"/>
            <a:r>
              <a:rPr lang="en-US" sz="2200" b="0" i="0" u="none" strike="noStrike" baseline="0" dirty="0">
                <a:latin typeface="Times-Roman"/>
              </a:rPr>
              <a:t>Whole/part relationships are when one class represents the whole object and other classes represent parts. The whole acts as a container for the parts. </a:t>
            </a:r>
          </a:p>
          <a:p>
            <a:pPr algn="l"/>
            <a:r>
              <a:rPr lang="en-US" sz="2200" b="0" i="0" u="none" strike="noStrike" baseline="0" dirty="0">
                <a:latin typeface="Times-Roman"/>
              </a:rPr>
              <a:t>These</a:t>
            </a:r>
            <a:r>
              <a:rPr lang="en-US" sz="2200" dirty="0">
                <a:latin typeface="Times-Roman"/>
              </a:rPr>
              <a:t> </a:t>
            </a:r>
            <a:r>
              <a:rPr lang="en-US" sz="2200" b="0" i="0" u="none" strike="noStrike" baseline="0" dirty="0">
                <a:latin typeface="Times-Roman"/>
              </a:rPr>
              <a:t>relationships are shown on a class diagram by a line with a diamond on one end. The diamond is connected to the object that is the whole. </a:t>
            </a:r>
          </a:p>
          <a:p>
            <a:pPr algn="l"/>
            <a:r>
              <a:rPr lang="en-US" sz="2200" b="0" i="0" u="none" strike="noStrike" baseline="0" dirty="0">
                <a:latin typeface="Times-Roman"/>
              </a:rPr>
              <a:t>A whole/part relationship may be an entity object that has distinct parts, such as a computer system that includes the computer, printer, display, and so on, or an automobile that has an engine, brake system, transmission, and so on. </a:t>
            </a:r>
          </a:p>
          <a:p>
            <a:r>
              <a:rPr lang="en-US" sz="2200" b="0" i="0" u="none" strike="noStrike" baseline="0" dirty="0">
                <a:latin typeface="Times-Roman"/>
              </a:rPr>
              <a:t>Whole/part relationships may also be used to describe a user interface, in which one GUI screen contains a series of objects such as lists, boxes, or radio buttons, or perhaps a header, body, and footer area. Whole/part relationships have three categories: aggregation, collection, and composition.</a:t>
            </a:r>
            <a:endParaRPr lang="en-US" altLang="en-US" sz="2200" dirty="0">
              <a:solidFill>
                <a:srgbClr val="000000"/>
              </a:solidFill>
              <a:latin typeface="Arial (Body)"/>
            </a:endParaRPr>
          </a:p>
        </p:txBody>
      </p:sp>
    </p:spTree>
    <p:extLst>
      <p:ext uri="{BB962C8B-B14F-4D97-AF65-F5344CB8AC3E}">
        <p14:creationId xmlns:p14="http://schemas.microsoft.com/office/powerpoint/2010/main" val="3831904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dirty="0">
                <a:latin typeface="Times New Roman" panose="02020603050405020304" pitchFamily="18" charset="0"/>
                <a:cs typeface="Times New Roman" panose="02020603050405020304" pitchFamily="18" charset="0"/>
                <a:sym typeface="Arial"/>
              </a:rPr>
              <a:t>Whole/Part Relationships</a:t>
            </a:r>
          </a:p>
        </p:txBody>
      </p:sp>
      <p:sp>
        <p:nvSpPr>
          <p:cNvPr id="3" name="Text Placeholder 2"/>
          <p:cNvSpPr>
            <a:spLocks noGrp="1"/>
          </p:cNvSpPr>
          <p:nvPr>
            <p:ph type="body" idx="1"/>
          </p:nvPr>
        </p:nvSpPr>
        <p:spPr>
          <a:xfrm>
            <a:off x="196948" y="1561513"/>
            <a:ext cx="8947052" cy="5296487"/>
          </a:xfrm>
        </p:spPr>
        <p:txBody>
          <a:bodyPr wrap="square" lIns="91425" tIns="91425" rIns="91425" bIns="91425">
            <a:noAutofit/>
          </a:bodyPr>
          <a:lstStyle/>
          <a:p>
            <a:pPr marL="255588" lvl="0" indent="-255588">
              <a:buSzPts val="2400"/>
              <a:buFont typeface="Arial"/>
              <a:buChar char="•"/>
              <a:tabLst/>
            </a:pPr>
            <a:r>
              <a:rPr lang="en-US" altLang="en-US" sz="2000" dirty="0">
                <a:solidFill>
                  <a:srgbClr val="000000"/>
                </a:solidFill>
                <a:latin typeface="Arial (Body)"/>
              </a:rPr>
              <a:t>When one class represents the whole object, and other classes represent parts</a:t>
            </a:r>
          </a:p>
          <a:p>
            <a:pPr marL="255588" lvl="0" indent="-255588">
              <a:buSzPts val="2400"/>
              <a:buFont typeface="Arial"/>
              <a:buChar char="•"/>
              <a:tabLst/>
            </a:pPr>
            <a:r>
              <a:rPr lang="en-US" altLang="en-US" sz="2000" dirty="0">
                <a:solidFill>
                  <a:srgbClr val="000000"/>
                </a:solidFill>
                <a:latin typeface="Arial (Body)"/>
              </a:rPr>
              <a:t>Categories</a:t>
            </a:r>
          </a:p>
          <a:p>
            <a:pPr marL="741600" lvl="1" indent="-284400">
              <a:buSzPts val="2400"/>
            </a:pPr>
            <a:r>
              <a:rPr lang="en-US" altLang="en-US" sz="2000" dirty="0">
                <a:solidFill>
                  <a:srgbClr val="000000"/>
                </a:solidFill>
                <a:latin typeface="Arial (Body)"/>
              </a:rPr>
              <a:t>Aggregation</a:t>
            </a:r>
          </a:p>
          <a:p>
            <a:pPr marL="1141650" lvl="2" indent="-284400">
              <a:buSzPts val="2400"/>
            </a:pPr>
            <a:r>
              <a:rPr lang="en-US" altLang="en-US" sz="2000" dirty="0">
                <a:solidFill>
                  <a:srgbClr val="000000"/>
                </a:solidFill>
                <a:latin typeface="Arial (Body)"/>
              </a:rPr>
              <a:t>A “has a” relationship</a:t>
            </a:r>
          </a:p>
          <a:p>
            <a:pPr marL="1141650" lvl="2" indent="-284400">
              <a:buSzPts val="2400"/>
            </a:pPr>
            <a:r>
              <a:rPr lang="en-US" altLang="en-US" sz="2000" dirty="0">
                <a:solidFill>
                  <a:srgbClr val="000000"/>
                </a:solidFill>
                <a:latin typeface="Arial (Body)"/>
              </a:rPr>
              <a:t>Provides a means of showing that the whole object is composed of the sum of its parts</a:t>
            </a:r>
          </a:p>
          <a:p>
            <a:pPr marL="741600" lvl="1" indent="-284400">
              <a:buSzPts val="2400"/>
            </a:pPr>
            <a:r>
              <a:rPr lang="en-US" altLang="en-US" sz="2000" dirty="0">
                <a:solidFill>
                  <a:srgbClr val="000000"/>
                </a:solidFill>
                <a:latin typeface="Arial (Body)"/>
              </a:rPr>
              <a:t>Collection</a:t>
            </a:r>
          </a:p>
          <a:p>
            <a:pPr marL="1141650" lvl="2" indent="-284400">
              <a:buSzPts val="2400"/>
            </a:pPr>
            <a:r>
              <a:rPr lang="en-US" altLang="en-US" sz="2000" dirty="0">
                <a:solidFill>
                  <a:srgbClr val="000000"/>
                </a:solidFill>
                <a:latin typeface="Arial (Body)"/>
              </a:rPr>
              <a:t>Consists of a whole and its members</a:t>
            </a:r>
          </a:p>
          <a:p>
            <a:pPr marL="1141650" lvl="2" indent="-284400">
              <a:buSzPts val="2400"/>
            </a:pPr>
            <a:r>
              <a:rPr lang="en-US" altLang="en-US" sz="2000" dirty="0">
                <a:solidFill>
                  <a:srgbClr val="000000"/>
                </a:solidFill>
                <a:latin typeface="Arial (Body)"/>
              </a:rPr>
              <a:t>Members may change, but the whole retains its identity</a:t>
            </a:r>
          </a:p>
          <a:p>
            <a:pPr marL="1141650" lvl="2" indent="-284400">
              <a:buSzPts val="2400"/>
            </a:pPr>
            <a:r>
              <a:rPr lang="en-US" altLang="en-US" sz="2000" dirty="0">
                <a:solidFill>
                  <a:srgbClr val="000000"/>
                </a:solidFill>
                <a:latin typeface="Arial (Body)"/>
              </a:rPr>
              <a:t>A weak association</a:t>
            </a:r>
          </a:p>
          <a:p>
            <a:pPr marL="741600" lvl="1" indent="-284400">
              <a:buSzPts val="2400"/>
            </a:pPr>
            <a:r>
              <a:rPr lang="en-US" altLang="en-US" sz="2000" dirty="0">
                <a:solidFill>
                  <a:srgbClr val="000000"/>
                </a:solidFill>
                <a:latin typeface="Arial (Body)"/>
              </a:rPr>
              <a:t>Composition</a:t>
            </a:r>
          </a:p>
          <a:p>
            <a:pPr marL="1141650" lvl="2" indent="-284400">
              <a:buSzPts val="2400"/>
            </a:pPr>
            <a:r>
              <a:rPr lang="en-US" altLang="en-US" sz="2000" dirty="0">
                <a:solidFill>
                  <a:srgbClr val="000000"/>
                </a:solidFill>
                <a:latin typeface="Arial (Body)"/>
              </a:rPr>
              <a:t>The whole has a responsibility for the parts, and is a stronger relationship</a:t>
            </a:r>
          </a:p>
          <a:p>
            <a:pPr marL="1141650" lvl="2" indent="-284400">
              <a:buSzPts val="2400"/>
            </a:pPr>
            <a:r>
              <a:rPr lang="en-US" altLang="en-US" sz="2000" dirty="0">
                <a:solidFill>
                  <a:srgbClr val="000000"/>
                </a:solidFill>
                <a:latin typeface="Arial (Body)"/>
              </a:rPr>
              <a:t>If the whole is deleted, all parts are deleted</a:t>
            </a:r>
          </a:p>
          <a:p>
            <a:pPr marL="741600" lvl="1" indent="-284400">
              <a:buSzPts val="2400"/>
            </a:pPr>
            <a:endParaRPr lang="en-US" altLang="en-US" sz="2000" dirty="0">
              <a:solidFill>
                <a:srgbClr val="000000"/>
              </a:solidFill>
              <a:latin typeface="Arial (Body)"/>
            </a:endParaRPr>
          </a:p>
        </p:txBody>
      </p:sp>
    </p:spTree>
    <p:extLst>
      <p:ext uri="{BB962C8B-B14F-4D97-AF65-F5344CB8AC3E}">
        <p14:creationId xmlns:p14="http://schemas.microsoft.com/office/powerpoint/2010/main" val="150961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495" y="400597"/>
            <a:ext cx="7476979" cy="1066799"/>
          </a:xfrm>
        </p:spPr>
        <p:txBody>
          <a:bodyPr tIns="91425" anchor="b">
            <a:noAutofit/>
          </a:bodyPr>
          <a:lstStyle/>
          <a:p>
            <a:pPr lvl="0">
              <a:buClrTx/>
            </a:pPr>
            <a:r>
              <a:rPr lang="en-US" altLang="en-US" b="0" dirty="0">
                <a:solidFill>
                  <a:schemeClr val="bg1"/>
                </a:solidFill>
                <a:latin typeface="Times New Roman" panose="02020603050405020304" pitchFamily="18" charset="0"/>
                <a:cs typeface="Times New Roman" panose="02020603050405020304" pitchFamily="18" charset="0"/>
                <a:sym typeface="Arial"/>
              </a:rPr>
              <a:t>An Example of Whole-Part and Aggregation Relationships</a:t>
            </a:r>
          </a:p>
        </p:txBody>
      </p:sp>
      <p:pic>
        <p:nvPicPr>
          <p:cNvPr id="4" name="Picture 3" descr="In the diagram, Student is connected to Campus organization, with an open diamond on the Campus Organization end. The Fund raising Activity is connected to Campus Organization with a solid diamond on the Campus Organization end. The information depicted is: Student: student Number, credits Completed grade Point Average, department, major, minor, Plus change Student left parenthesis right parenthesis, Plus ﬁnd Student left parenthesis right parenthesis, Plus graduate Student left parenthesis right parenthesis, Plus initialize left parenthesis right parenthesis, Plus student Complete left parenthesis right parenthesis, Plus view Student left parenthesis right parenthesis. Campus Organization: organization Number, organization Name, organization Type, president, treasurer, secretary, account Balance number Of Members, Plus change left parenthesis right parenthesis, Plus change Officers left parenthesis right parenthesis, Plus new left parenthesis right parenthesis.  Fund Raising Activity, activity Number, activity Description, activity Type, amount Spent, amount Received, date Completed, Plus change left parenthesis right parenthesis, Plus new left parenthesis right parenthesis, Plus record Amount left parenthesis right parenthesis."/>
          <p:cNvPicPr>
            <a:picLocks noChangeAspect="1"/>
          </p:cNvPicPr>
          <p:nvPr/>
        </p:nvPicPr>
        <p:blipFill rotWithShape="1">
          <a:blip r:embed="rId2">
            <a:extLst>
              <a:ext uri="{28A0092B-C50C-407E-A947-70E740481C1C}">
                <a14:useLocalDpi xmlns:a14="http://schemas.microsoft.com/office/drawing/2010/main" val="0"/>
              </a:ext>
            </a:extLst>
          </a:blip>
          <a:srcRect b="3653"/>
          <a:stretch/>
        </p:blipFill>
        <p:spPr>
          <a:xfrm>
            <a:off x="2442787" y="1914308"/>
            <a:ext cx="4511644" cy="4543095"/>
          </a:xfrm>
          <a:prstGeom prst="rect">
            <a:avLst/>
          </a:prstGeom>
        </p:spPr>
      </p:pic>
    </p:spTree>
    <p:extLst>
      <p:ext uri="{BB962C8B-B14F-4D97-AF65-F5344CB8AC3E}">
        <p14:creationId xmlns:p14="http://schemas.microsoft.com/office/powerpoint/2010/main" val="2107387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dirty="0">
                <a:latin typeface="Times New Roman" panose="02020603050405020304" pitchFamily="18" charset="0"/>
                <a:cs typeface="Times New Roman" panose="02020603050405020304" pitchFamily="18" charset="0"/>
                <a:sym typeface="Arial"/>
              </a:rPr>
              <a:t>Statechart Diagrams </a:t>
            </a:r>
            <a:r>
              <a:rPr lang="en-US" altLang="en-US" sz="2000" b="0" dirty="0">
                <a:latin typeface="Times New Roman" panose="02020603050405020304" pitchFamily="18" charset="0"/>
                <a:cs typeface="Times New Roman" panose="02020603050405020304" pitchFamily="18" charset="0"/>
                <a:sym typeface="Arial"/>
              </a:rPr>
              <a:t>(1 of 2)</a:t>
            </a:r>
          </a:p>
        </p:txBody>
      </p:sp>
      <p:sp>
        <p:nvSpPr>
          <p:cNvPr id="3" name="Text Placeholder 2"/>
          <p:cNvSpPr>
            <a:spLocks noGrp="1"/>
          </p:cNvSpPr>
          <p:nvPr>
            <p:ph type="body" idx="1"/>
          </p:nvPr>
        </p:nvSpPr>
        <p:spPr>
          <a:xfrm>
            <a:off x="457200" y="1600200"/>
            <a:ext cx="8229600" cy="4584940"/>
          </a:xfrm>
        </p:spPr>
        <p:txBody>
          <a:bodyPr wrap="square" lIns="91425" tIns="91425" rIns="91425" bIns="91425">
            <a:noAutofit/>
          </a:bodyPr>
          <a:lstStyle/>
          <a:p>
            <a:pPr marL="255588" lvl="0" indent="-255588">
              <a:buFont typeface="Arial"/>
              <a:buChar char="•"/>
              <a:tabLst/>
            </a:pPr>
            <a:r>
              <a:rPr lang="en-US" altLang="en-US" sz="2200" dirty="0">
                <a:solidFill>
                  <a:srgbClr val="000000"/>
                </a:solidFill>
                <a:latin typeface="Arial (Body)"/>
              </a:rPr>
              <a:t>Used to examine the different states that an object may have</a:t>
            </a:r>
          </a:p>
          <a:p>
            <a:pPr marL="255588" lvl="0" indent="-255588">
              <a:buFont typeface="Arial"/>
              <a:buChar char="•"/>
              <a:tabLst/>
            </a:pPr>
            <a:r>
              <a:rPr lang="en-US" altLang="en-US" sz="2200" dirty="0">
                <a:solidFill>
                  <a:srgbClr val="000000"/>
                </a:solidFill>
                <a:latin typeface="Arial (Body)"/>
              </a:rPr>
              <a:t>Created for a single class</a:t>
            </a:r>
          </a:p>
          <a:p>
            <a:pPr marL="741600" lvl="1" indent="-284400"/>
            <a:r>
              <a:rPr lang="en-US" altLang="en-US" sz="2200" dirty="0">
                <a:solidFill>
                  <a:srgbClr val="000000"/>
                </a:solidFill>
                <a:latin typeface="Arial (Body)"/>
              </a:rPr>
              <a:t>Objects are created, go through changes, and are deleted or removed</a:t>
            </a:r>
          </a:p>
          <a:p>
            <a:pPr marL="255588" lvl="0" indent="-255588">
              <a:buFont typeface="Arial"/>
              <a:buChar char="•"/>
              <a:tabLst/>
            </a:pPr>
            <a:r>
              <a:rPr lang="en-US" altLang="en-US" sz="2200" dirty="0">
                <a:solidFill>
                  <a:srgbClr val="000000"/>
                </a:solidFill>
                <a:latin typeface="Arial (Body)"/>
              </a:rPr>
              <a:t>Objects</a:t>
            </a:r>
          </a:p>
          <a:p>
            <a:pPr marL="255588" lvl="0" indent="-255588">
              <a:buFont typeface="Arial"/>
              <a:buChar char="•"/>
              <a:tabLst/>
            </a:pPr>
            <a:r>
              <a:rPr lang="en-US" altLang="en-US" sz="2200" dirty="0">
                <a:solidFill>
                  <a:srgbClr val="000000"/>
                </a:solidFill>
                <a:latin typeface="Arial (Body)"/>
              </a:rPr>
              <a:t>States</a:t>
            </a:r>
          </a:p>
          <a:p>
            <a:pPr marL="255588" lvl="0" indent="-255588">
              <a:buFont typeface="Arial"/>
              <a:buChar char="•"/>
              <a:tabLst/>
            </a:pPr>
            <a:r>
              <a:rPr lang="en-US" altLang="en-US" sz="2200" dirty="0">
                <a:solidFill>
                  <a:srgbClr val="000000"/>
                </a:solidFill>
                <a:latin typeface="Arial (Body)"/>
              </a:rPr>
              <a:t>Events</a:t>
            </a:r>
          </a:p>
          <a:p>
            <a:pPr marL="741600" lvl="1" indent="-284400"/>
            <a:r>
              <a:rPr lang="en-US" altLang="en-US" sz="2200" dirty="0">
                <a:solidFill>
                  <a:srgbClr val="000000"/>
                </a:solidFill>
                <a:latin typeface="Arial (Body)"/>
              </a:rPr>
              <a:t>Signals or asynchronous messages</a:t>
            </a:r>
          </a:p>
          <a:p>
            <a:pPr marL="741600" lvl="1" indent="-284400"/>
            <a:r>
              <a:rPr lang="en-US" altLang="en-US" sz="2200" dirty="0">
                <a:solidFill>
                  <a:srgbClr val="000000"/>
                </a:solidFill>
                <a:latin typeface="Arial (Body)"/>
              </a:rPr>
              <a:t>Synchronous</a:t>
            </a:r>
          </a:p>
          <a:p>
            <a:pPr marL="741600" lvl="1" indent="-284400"/>
            <a:r>
              <a:rPr lang="en-US" altLang="en-US" sz="2200" dirty="0">
                <a:solidFill>
                  <a:srgbClr val="000000"/>
                </a:solidFill>
                <a:latin typeface="Arial (Body)"/>
              </a:rPr>
              <a:t>Temporal events</a:t>
            </a:r>
          </a:p>
        </p:txBody>
      </p:sp>
    </p:spTree>
    <p:extLst>
      <p:ext uri="{BB962C8B-B14F-4D97-AF65-F5344CB8AC3E}">
        <p14:creationId xmlns:p14="http://schemas.microsoft.com/office/powerpoint/2010/main" val="3571213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dirty="0">
                <a:latin typeface="Times New Roman" panose="02020603050405020304" pitchFamily="18" charset="0"/>
                <a:cs typeface="Times New Roman" panose="02020603050405020304" pitchFamily="18" charset="0"/>
                <a:sym typeface="Arial"/>
              </a:rPr>
              <a:t>Statechart Diagrams </a:t>
            </a:r>
            <a:r>
              <a:rPr lang="en-US" altLang="en-US" sz="2000" b="0" dirty="0">
                <a:latin typeface="Times New Roman" panose="02020603050405020304" pitchFamily="18" charset="0"/>
                <a:cs typeface="Times New Roman" panose="02020603050405020304" pitchFamily="18" charset="0"/>
                <a:sym typeface="Arial"/>
              </a:rPr>
              <a:t>(2 of 2)</a:t>
            </a:r>
          </a:p>
        </p:txBody>
      </p:sp>
      <p:sp>
        <p:nvSpPr>
          <p:cNvPr id="3" name="Text Placeholder 2"/>
          <p:cNvSpPr>
            <a:spLocks noGrp="1"/>
          </p:cNvSpPr>
          <p:nvPr>
            <p:ph type="body" idx="1"/>
          </p:nvPr>
        </p:nvSpPr>
        <p:spPr>
          <a:xfrm>
            <a:off x="457200" y="1600200"/>
            <a:ext cx="8229600" cy="3524011"/>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Created when:</a:t>
            </a:r>
          </a:p>
          <a:p>
            <a:pPr marL="741600" lvl="1" indent="-284400">
              <a:buSzPts val="2400"/>
            </a:pPr>
            <a:r>
              <a:rPr lang="en-US" altLang="en-US" sz="2400" dirty="0">
                <a:solidFill>
                  <a:srgbClr val="000000"/>
                </a:solidFill>
                <a:latin typeface="Arial (Body)"/>
              </a:rPr>
              <a:t>A class has a complex life cycle</a:t>
            </a:r>
          </a:p>
          <a:p>
            <a:pPr marL="741600" lvl="1" indent="-284400">
              <a:buSzPts val="2400"/>
            </a:pPr>
            <a:r>
              <a:rPr lang="en-US" altLang="en-US" sz="2400" dirty="0">
                <a:solidFill>
                  <a:srgbClr val="000000"/>
                </a:solidFill>
                <a:latin typeface="Arial (Body)"/>
              </a:rPr>
              <a:t>An instance of a class may update its attributes in a number of ways through the life cycle</a:t>
            </a:r>
          </a:p>
          <a:p>
            <a:pPr marL="741600" lvl="1" indent="-284400">
              <a:buSzPts val="2400"/>
            </a:pPr>
            <a:r>
              <a:rPr lang="en-US" altLang="en-US" sz="2400" dirty="0">
                <a:solidFill>
                  <a:srgbClr val="000000"/>
                </a:solidFill>
                <a:latin typeface="Arial (Body)"/>
              </a:rPr>
              <a:t>A class has an operational life cycle</a:t>
            </a:r>
          </a:p>
          <a:p>
            <a:pPr marL="741600" lvl="1" indent="-284400">
              <a:buSzPts val="2400"/>
            </a:pPr>
            <a:r>
              <a:rPr lang="en-US" altLang="en-US" sz="2400" dirty="0">
                <a:solidFill>
                  <a:srgbClr val="000000"/>
                </a:solidFill>
                <a:latin typeface="Arial (Body)"/>
              </a:rPr>
              <a:t>Two classes depend on each other</a:t>
            </a:r>
          </a:p>
          <a:p>
            <a:pPr marL="741600" lvl="1" indent="-284400">
              <a:buSzPts val="2400"/>
            </a:pPr>
            <a:r>
              <a:rPr lang="en-US" altLang="en-US" sz="2400" dirty="0">
                <a:solidFill>
                  <a:srgbClr val="000000"/>
                </a:solidFill>
                <a:latin typeface="Arial (Body)"/>
              </a:rPr>
              <a:t>The object’s current behavior depends on what happened previously</a:t>
            </a:r>
          </a:p>
        </p:txBody>
      </p:sp>
    </p:spTree>
    <p:extLst>
      <p:ext uri="{BB962C8B-B14F-4D97-AF65-F5344CB8AC3E}">
        <p14:creationId xmlns:p14="http://schemas.microsoft.com/office/powerpoint/2010/main" val="865651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818" y="260253"/>
            <a:ext cx="7336302" cy="1066799"/>
          </a:xfrm>
        </p:spPr>
        <p:txBody>
          <a:bodyPr tIns="91425" anchor="ctr">
            <a:noAutofit/>
          </a:bodyPr>
          <a:lstStyle/>
          <a:p>
            <a:pPr lvl="0">
              <a:buClrTx/>
            </a:pPr>
            <a:r>
              <a:rPr lang="en-US" altLang="en-US" sz="2800" b="0" dirty="0">
                <a:solidFill>
                  <a:schemeClr val="bg1"/>
                </a:solidFill>
                <a:latin typeface="Times New Roman" panose="02020603050405020304" pitchFamily="18" charset="0"/>
                <a:cs typeface="Times New Roman" panose="02020603050405020304" pitchFamily="18" charset="0"/>
                <a:sym typeface="Arial"/>
              </a:rPr>
              <a:t>A Statechart Diagram Showing How a Student Progresses from a Potential Student to a Graduated Student</a:t>
            </a:r>
          </a:p>
        </p:txBody>
      </p:sp>
      <p:pic>
        <p:nvPicPr>
          <p:cNvPr id="4" name="Picture 3" descr="From left to right, the diagram shows: Application Submitted leads to Potential Student. From there, after requirements are met, Potential student becomes Accepted Student. The Accepted student becomes Dorm Assigned Student, after dorm is selected. From there it leads to Program Student after program is selected, and with student enrolled in class, the student becomes Current Student. After successful course completion, Current student becomes Continuing Student, and again student is enrolled in class and becomes Current Student. If Graduation requirements are completed, Continuing Student becomes Graduated Student, and then student is graduated."/>
          <p:cNvPicPr>
            <a:picLocks noChangeAspect="1"/>
          </p:cNvPicPr>
          <p:nvPr/>
        </p:nvPicPr>
        <p:blipFill rotWithShape="1">
          <a:blip r:embed="rId2">
            <a:extLst>
              <a:ext uri="{28A0092B-C50C-407E-A947-70E740481C1C}">
                <a14:useLocalDpi xmlns:a14="http://schemas.microsoft.com/office/drawing/2010/main" val="0"/>
              </a:ext>
            </a:extLst>
          </a:blip>
          <a:srcRect b="3183"/>
          <a:stretch/>
        </p:blipFill>
        <p:spPr>
          <a:xfrm>
            <a:off x="3090732" y="1737360"/>
            <a:ext cx="3691277" cy="5120640"/>
          </a:xfrm>
          <a:prstGeom prst="rect">
            <a:avLst/>
          </a:prstGeom>
        </p:spPr>
      </p:pic>
    </p:spTree>
    <p:extLst>
      <p:ext uri="{BB962C8B-B14F-4D97-AF65-F5344CB8AC3E}">
        <p14:creationId xmlns:p14="http://schemas.microsoft.com/office/powerpoint/2010/main" val="664153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Packages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Containers for other U</a:t>
            </a:r>
            <a:r>
              <a:rPr lang="en-US" altLang="en-US" sz="100" dirty="0">
                <a:solidFill>
                  <a:srgbClr val="000000"/>
                </a:solidFill>
                <a:latin typeface="Arial (Body)"/>
              </a:rPr>
              <a:t> </a:t>
            </a:r>
            <a:r>
              <a:rPr lang="en-US" altLang="en-US" sz="2400" dirty="0">
                <a:solidFill>
                  <a:srgbClr val="000000"/>
                </a:solidFill>
                <a:latin typeface="Arial (Body)"/>
              </a:rPr>
              <a:t>M</a:t>
            </a:r>
            <a:r>
              <a:rPr lang="en-US" altLang="en-US" sz="100" dirty="0">
                <a:solidFill>
                  <a:srgbClr val="000000"/>
                </a:solidFill>
                <a:latin typeface="Arial (Body)"/>
              </a:rPr>
              <a:t> </a:t>
            </a:r>
            <a:r>
              <a:rPr lang="en-US" altLang="en-US" sz="2400" dirty="0">
                <a:solidFill>
                  <a:srgbClr val="000000"/>
                </a:solidFill>
                <a:latin typeface="Arial (Body)"/>
              </a:rPr>
              <a:t>L things</a:t>
            </a:r>
          </a:p>
          <a:p>
            <a:pPr marL="255588" lvl="0" indent="-255588">
              <a:buSzPts val="2400"/>
              <a:buFont typeface="Arial"/>
              <a:buChar char="•"/>
              <a:tabLst/>
            </a:pPr>
            <a:r>
              <a:rPr lang="en-US" altLang="en-US" sz="2400" dirty="0">
                <a:solidFill>
                  <a:srgbClr val="000000"/>
                </a:solidFill>
                <a:latin typeface="Arial (Body)"/>
              </a:rPr>
              <a:t>Show system partitioning</a:t>
            </a:r>
          </a:p>
          <a:p>
            <a:pPr marL="255588" lvl="0" indent="-255588">
              <a:buSzPts val="2400"/>
              <a:buFont typeface="Arial"/>
              <a:buChar char="•"/>
              <a:tabLst/>
            </a:pPr>
            <a:r>
              <a:rPr lang="en-US" altLang="en-US" sz="2400" dirty="0">
                <a:solidFill>
                  <a:srgbClr val="000000"/>
                </a:solidFill>
                <a:latin typeface="Arial (Body)"/>
              </a:rPr>
              <a:t>Can be component packages</a:t>
            </a:r>
          </a:p>
          <a:p>
            <a:pPr marL="255588" lvl="0" indent="-255588">
              <a:buSzPts val="2400"/>
              <a:buFont typeface="Arial"/>
              <a:buChar char="•"/>
              <a:tabLst/>
            </a:pPr>
            <a:r>
              <a:rPr lang="en-US" altLang="en-US" sz="2400" dirty="0">
                <a:solidFill>
                  <a:srgbClr val="000000"/>
                </a:solidFill>
                <a:latin typeface="Arial (Body)"/>
              </a:rPr>
              <a:t>Can be physical subsystems</a:t>
            </a:r>
          </a:p>
          <a:p>
            <a:pPr marL="255588" lvl="0" indent="-255588">
              <a:buSzPts val="2400"/>
              <a:buFont typeface="Arial"/>
              <a:buChar char="•"/>
              <a:tabLst/>
            </a:pPr>
            <a:r>
              <a:rPr lang="en-US" altLang="en-US" sz="2400" dirty="0">
                <a:solidFill>
                  <a:srgbClr val="000000"/>
                </a:solidFill>
                <a:latin typeface="Arial (Body)"/>
              </a:rPr>
              <a:t>Use a folder symbol</a:t>
            </a:r>
          </a:p>
          <a:p>
            <a:pPr marL="255588" lvl="0" indent="-255588">
              <a:buSzPts val="2400"/>
              <a:buFont typeface="Arial"/>
              <a:buChar char="•"/>
              <a:tabLst/>
            </a:pPr>
            <a:r>
              <a:rPr lang="en-US" altLang="en-US" sz="2400" dirty="0">
                <a:solidFill>
                  <a:srgbClr val="000000"/>
                </a:solidFill>
                <a:latin typeface="Arial (Body)"/>
              </a:rPr>
              <a:t>May have relationships</a:t>
            </a:r>
          </a:p>
        </p:txBody>
      </p:sp>
    </p:spTree>
    <p:extLst>
      <p:ext uri="{BB962C8B-B14F-4D97-AF65-F5344CB8AC3E}">
        <p14:creationId xmlns:p14="http://schemas.microsoft.com/office/powerpoint/2010/main" val="2717156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988" y="237226"/>
            <a:ext cx="7026812" cy="1066799"/>
          </a:xfrm>
        </p:spPr>
        <p:txBody>
          <a:bodyPr tIns="91425" anchor="b">
            <a:noAutofit/>
          </a:bodyPr>
          <a:lstStyle/>
          <a:p>
            <a:pPr lvl="0">
              <a:buClrTx/>
            </a:pPr>
            <a:r>
              <a:rPr lang="en-US" altLang="en-US" b="0" dirty="0">
                <a:solidFill>
                  <a:schemeClr val="bg1"/>
                </a:solidFill>
                <a:latin typeface="Times New Roman" panose="02020603050405020304" pitchFamily="18" charset="0"/>
                <a:cs typeface="Times New Roman" panose="02020603050405020304" pitchFamily="18" charset="0"/>
                <a:sym typeface="Arial"/>
              </a:rPr>
              <a:t>Use Cases Can Be Grouped into Packages</a:t>
            </a:r>
          </a:p>
        </p:txBody>
      </p:sp>
      <p:pic>
        <p:nvPicPr>
          <p:cNvPr id="4" name="Picture 3" descr="The diagram contains two parts. The first part is titled Student, inside which four ovals appear, labeled: Add Student, Enroll in Class, Transfer Credits, and View Student Information. On left side of the title, Student is linked to Add Student and Transfer Credit. The Department is linked to Transfer Credit. On the right side, the Financial Office and Registration are connected to Enroll in class, and Student is linked to Enroll in Class and View Student Information. The second part is titled Faculty. Three ovals are labeled: Add Faculty, Assign Faculty, and View Faculty Information. On the left side of the title, Faculty member is linked to Add Faculty, and Assign Faculty. On the right side, Administration is linked with all the three components."/>
          <p:cNvPicPr>
            <a:picLocks noChangeAspect="1"/>
          </p:cNvPicPr>
          <p:nvPr/>
        </p:nvPicPr>
        <p:blipFill rotWithShape="1">
          <a:blip r:embed="rId2">
            <a:extLst>
              <a:ext uri="{28A0092B-C50C-407E-A947-70E740481C1C}">
                <a14:useLocalDpi xmlns:a14="http://schemas.microsoft.com/office/drawing/2010/main" val="0"/>
              </a:ext>
            </a:extLst>
          </a:blip>
          <a:srcRect b="2449"/>
          <a:stretch/>
        </p:blipFill>
        <p:spPr>
          <a:xfrm>
            <a:off x="2183303" y="1470190"/>
            <a:ext cx="4777394" cy="4628543"/>
          </a:xfrm>
          <a:prstGeom prst="rect">
            <a:avLst/>
          </a:prstGeom>
        </p:spPr>
      </p:pic>
    </p:spTree>
    <p:extLst>
      <p:ext uri="{BB962C8B-B14F-4D97-AF65-F5344CB8AC3E}">
        <p14:creationId xmlns:p14="http://schemas.microsoft.com/office/powerpoint/2010/main" val="633459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Putting U</a:t>
            </a:r>
            <a:r>
              <a:rPr lang="en-US" altLang="en-US" sz="100">
                <a:latin typeface="Times New Roman" panose="02020603050405020304" pitchFamily="18" charset="0"/>
                <a:cs typeface="Times New Roman" panose="02020603050405020304" pitchFamily="18" charset="0"/>
                <a:sym typeface="Arial"/>
              </a:rPr>
              <a:t> </a:t>
            </a:r>
            <a:r>
              <a:rPr lang="en-US" altLang="en-US">
                <a:latin typeface="Times New Roman" panose="02020603050405020304" pitchFamily="18" charset="0"/>
                <a:cs typeface="Times New Roman" panose="02020603050405020304" pitchFamily="18" charset="0"/>
                <a:sym typeface="Arial"/>
              </a:rPr>
              <a:t>M</a:t>
            </a:r>
            <a:r>
              <a:rPr lang="en-US" altLang="en-US" sz="100">
                <a:latin typeface="Times New Roman" panose="02020603050405020304" pitchFamily="18" charset="0"/>
                <a:cs typeface="Times New Roman" panose="02020603050405020304" pitchFamily="18" charset="0"/>
                <a:sym typeface="Arial"/>
              </a:rPr>
              <a:t> </a:t>
            </a:r>
            <a:r>
              <a:rPr lang="en-US" altLang="en-US">
                <a:latin typeface="Times New Roman" panose="02020603050405020304" pitchFamily="18" charset="0"/>
                <a:cs typeface="Times New Roman" panose="02020603050405020304" pitchFamily="18" charset="0"/>
                <a:sym typeface="Arial"/>
              </a:rPr>
              <a:t>L to Work</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3600955"/>
          </a:xfrm>
        </p:spPr>
        <p:txBody>
          <a:bodyPr wrap="square" lIns="91425" tIns="91425" rIns="91425" bIns="91425">
            <a:noAutofit/>
          </a:bodyPr>
          <a:lstStyle/>
          <a:p>
            <a:pPr>
              <a:buSzPts val="2400"/>
              <a:tabLst/>
            </a:pPr>
            <a:r>
              <a:rPr lang="en-US" altLang="en-US" sz="2400" dirty="0">
                <a:solidFill>
                  <a:srgbClr val="000000"/>
                </a:solidFill>
                <a:latin typeface="Arial (Body)"/>
              </a:rPr>
              <a:t>The steps used in U</a:t>
            </a:r>
            <a:r>
              <a:rPr lang="en-US" altLang="en-US" sz="100" dirty="0">
                <a:solidFill>
                  <a:srgbClr val="000000"/>
                </a:solidFill>
                <a:latin typeface="Arial (Body)"/>
              </a:rPr>
              <a:t> </a:t>
            </a:r>
            <a:r>
              <a:rPr lang="en-US" altLang="en-US" sz="2400" dirty="0">
                <a:solidFill>
                  <a:srgbClr val="000000"/>
                </a:solidFill>
                <a:latin typeface="Arial (Body)"/>
              </a:rPr>
              <a:t>M</a:t>
            </a:r>
            <a:r>
              <a:rPr lang="en-US" altLang="en-US" sz="100" dirty="0">
                <a:solidFill>
                  <a:srgbClr val="000000"/>
                </a:solidFill>
                <a:latin typeface="Arial (Body)"/>
              </a:rPr>
              <a:t> </a:t>
            </a:r>
            <a:r>
              <a:rPr lang="en-US" altLang="en-US" sz="2400" dirty="0">
                <a:solidFill>
                  <a:srgbClr val="000000"/>
                </a:solidFill>
                <a:latin typeface="Arial (Body)"/>
              </a:rPr>
              <a:t>L are:</a:t>
            </a:r>
          </a:p>
          <a:p>
            <a:pPr marL="741600" lvl="1" indent="-284400">
              <a:buSzPts val="2400"/>
            </a:pPr>
            <a:r>
              <a:rPr lang="en-US" altLang="en-US" sz="2400" dirty="0">
                <a:solidFill>
                  <a:srgbClr val="000000"/>
                </a:solidFill>
                <a:latin typeface="Arial (Body)"/>
              </a:rPr>
              <a:t>Define the use case model</a:t>
            </a:r>
          </a:p>
          <a:p>
            <a:pPr marL="741600" lvl="1" indent="-284400">
              <a:buSzPts val="2400"/>
            </a:pPr>
            <a:r>
              <a:rPr lang="en-US" altLang="en-US" sz="2400" dirty="0">
                <a:solidFill>
                  <a:srgbClr val="000000"/>
                </a:solidFill>
                <a:latin typeface="Arial (Body)"/>
              </a:rPr>
              <a:t>Continue U</a:t>
            </a:r>
            <a:r>
              <a:rPr lang="en-US" altLang="en-US" sz="100" dirty="0">
                <a:solidFill>
                  <a:srgbClr val="000000"/>
                </a:solidFill>
                <a:latin typeface="Arial (Body)"/>
              </a:rPr>
              <a:t> </a:t>
            </a:r>
            <a:r>
              <a:rPr lang="en-US" altLang="en-US" sz="2400" dirty="0">
                <a:solidFill>
                  <a:srgbClr val="000000"/>
                </a:solidFill>
                <a:latin typeface="Arial (Body)"/>
              </a:rPr>
              <a:t>M</a:t>
            </a:r>
            <a:r>
              <a:rPr lang="en-US" altLang="en-US" sz="100" dirty="0">
                <a:solidFill>
                  <a:srgbClr val="000000"/>
                </a:solidFill>
                <a:latin typeface="Arial (Body)"/>
              </a:rPr>
              <a:t> </a:t>
            </a:r>
            <a:r>
              <a:rPr lang="en-US" altLang="en-US" sz="2400" dirty="0">
                <a:solidFill>
                  <a:srgbClr val="000000"/>
                </a:solidFill>
                <a:latin typeface="Arial (Body)"/>
              </a:rPr>
              <a:t>L diagramming to model the system during the systems analysis phase</a:t>
            </a:r>
          </a:p>
          <a:p>
            <a:pPr marL="741600" lvl="1" indent="-284400">
              <a:buSzPts val="2400"/>
            </a:pPr>
            <a:r>
              <a:rPr lang="en-US" altLang="en-US" sz="2400" dirty="0">
                <a:solidFill>
                  <a:srgbClr val="000000"/>
                </a:solidFill>
                <a:latin typeface="Arial (Body)"/>
              </a:rPr>
              <a:t>Develop the class diagrams</a:t>
            </a:r>
          </a:p>
          <a:p>
            <a:pPr marL="741600" lvl="1" indent="-284400">
              <a:buSzPts val="2400"/>
            </a:pPr>
            <a:r>
              <a:rPr lang="en-US" altLang="en-US" sz="2400" dirty="0">
                <a:solidFill>
                  <a:srgbClr val="000000"/>
                </a:solidFill>
                <a:latin typeface="Arial (Body)"/>
              </a:rPr>
              <a:t>Draw statechart diagrams</a:t>
            </a:r>
          </a:p>
          <a:p>
            <a:pPr marL="741600" lvl="1" indent="-284400">
              <a:buSzPts val="2400"/>
            </a:pPr>
            <a:r>
              <a:rPr lang="en-US" altLang="en-US" sz="2400" dirty="0">
                <a:solidFill>
                  <a:srgbClr val="000000"/>
                </a:solidFill>
                <a:latin typeface="Arial (Body)"/>
              </a:rPr>
              <a:t>Begin systems design by refining the U</a:t>
            </a:r>
            <a:r>
              <a:rPr lang="en-US" altLang="en-US" sz="100" dirty="0">
                <a:solidFill>
                  <a:srgbClr val="000000"/>
                </a:solidFill>
                <a:latin typeface="Arial (Body)"/>
              </a:rPr>
              <a:t> </a:t>
            </a:r>
            <a:r>
              <a:rPr lang="en-US" altLang="en-US" sz="2400" dirty="0">
                <a:solidFill>
                  <a:srgbClr val="000000"/>
                </a:solidFill>
                <a:latin typeface="Arial (Body)"/>
              </a:rPr>
              <a:t>M</a:t>
            </a:r>
            <a:r>
              <a:rPr lang="en-US" altLang="en-US" sz="100" dirty="0">
                <a:solidFill>
                  <a:srgbClr val="000000"/>
                </a:solidFill>
                <a:latin typeface="Arial (Body)"/>
              </a:rPr>
              <a:t> </a:t>
            </a:r>
            <a:r>
              <a:rPr lang="en-US" altLang="en-US" sz="2400" dirty="0">
                <a:solidFill>
                  <a:srgbClr val="000000"/>
                </a:solidFill>
                <a:latin typeface="Arial (Body)"/>
              </a:rPr>
              <a:t>L diagrams</a:t>
            </a:r>
          </a:p>
          <a:p>
            <a:pPr marL="741600" lvl="1" indent="-284400">
              <a:buSzPts val="2400"/>
            </a:pPr>
            <a:r>
              <a:rPr lang="en-US" altLang="en-US" sz="2400" dirty="0">
                <a:solidFill>
                  <a:srgbClr val="000000"/>
                </a:solidFill>
                <a:latin typeface="Arial (Body)"/>
              </a:rPr>
              <a:t>Document your system design in detail</a:t>
            </a:r>
            <a:endParaRPr lang="en-US" sz="2400" dirty="0">
              <a:solidFill>
                <a:srgbClr val="000000"/>
              </a:solidFill>
              <a:latin typeface="Arial (Body)"/>
            </a:endParaRPr>
          </a:p>
        </p:txBody>
      </p:sp>
    </p:spTree>
    <p:extLst>
      <p:ext uri="{BB962C8B-B14F-4D97-AF65-F5344CB8AC3E}">
        <p14:creationId xmlns:p14="http://schemas.microsoft.com/office/powerpoint/2010/main" val="261896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054" y="281990"/>
            <a:ext cx="7469945" cy="1143000"/>
          </a:xfrm>
        </p:spPr>
        <p:txBody>
          <a:bodyPr/>
          <a:lstStyle/>
          <a:p>
            <a:r>
              <a:rPr lang="en-US" dirty="0"/>
              <a:t>Elements of an Activity Diagram</a:t>
            </a:r>
          </a:p>
        </p:txBody>
      </p:sp>
      <p:sp>
        <p:nvSpPr>
          <p:cNvPr id="3" name="Content Placeholder 2"/>
          <p:cNvSpPr>
            <a:spLocks noGrp="1"/>
          </p:cNvSpPr>
          <p:nvPr>
            <p:ph idx="1"/>
          </p:nvPr>
        </p:nvSpPr>
        <p:spPr>
          <a:xfrm>
            <a:off x="98475" y="1600200"/>
            <a:ext cx="9150028" cy="7178040"/>
          </a:xfrm>
        </p:spPr>
        <p:txBody>
          <a:bodyPr/>
          <a:lstStyle/>
          <a:p>
            <a:pPr>
              <a:buFont typeface="Wingdings" panose="05000000000000000000" pitchFamily="2" charset="2"/>
              <a:buChar char="q"/>
            </a:pPr>
            <a:r>
              <a:rPr lang="en-US" sz="2000" dirty="0">
                <a:latin typeface="Arial (Body)"/>
              </a:rPr>
              <a:t>Activity diagrams portray the primary activities and the relationships among the activities in a process</a:t>
            </a:r>
          </a:p>
          <a:p>
            <a:pPr>
              <a:buFont typeface="Wingdings" panose="05000000000000000000" pitchFamily="2" charset="2"/>
              <a:buChar char="q"/>
            </a:pPr>
            <a:r>
              <a:rPr lang="en-US" sz="2000" dirty="0">
                <a:latin typeface="Arial (Body)"/>
              </a:rPr>
              <a:t>Elements</a:t>
            </a:r>
          </a:p>
          <a:p>
            <a:pPr lvl="1">
              <a:buFont typeface="Wingdings" panose="05000000000000000000" pitchFamily="2" charset="2"/>
              <a:buChar char="Ø"/>
            </a:pPr>
            <a:r>
              <a:rPr lang="en-US" sz="2000" dirty="0">
                <a:latin typeface="Arial (Body)"/>
              </a:rPr>
              <a:t>Actions – Simple non decomposable piece of behavior</a:t>
            </a:r>
          </a:p>
          <a:p>
            <a:pPr lvl="3"/>
            <a:r>
              <a:rPr lang="en-US" dirty="0">
                <a:latin typeface="Arial (Body)"/>
              </a:rPr>
              <a:t>Is labeled by its name</a:t>
            </a:r>
          </a:p>
          <a:p>
            <a:pPr lvl="3"/>
            <a:r>
              <a:rPr lang="en-US" dirty="0">
                <a:latin typeface="Arial (Body)"/>
              </a:rPr>
              <a:t>Symbol is a rounded rectangle  e.g.</a:t>
            </a:r>
          </a:p>
          <a:p>
            <a:pPr lvl="3"/>
            <a:endParaRPr lang="en-US" dirty="0">
              <a:latin typeface="Arial (Body)"/>
            </a:endParaRPr>
          </a:p>
          <a:p>
            <a:pPr lvl="1">
              <a:buFont typeface="Wingdings" panose="05000000000000000000" pitchFamily="2" charset="2"/>
              <a:buChar char="Ø"/>
            </a:pPr>
            <a:r>
              <a:rPr lang="en-US" sz="2000" dirty="0">
                <a:latin typeface="Arial (Body)"/>
              </a:rPr>
              <a:t>Activity – Used to represent a set of actions</a:t>
            </a:r>
          </a:p>
          <a:p>
            <a:pPr lvl="3"/>
            <a:r>
              <a:rPr lang="en-US" dirty="0">
                <a:latin typeface="Arial (Body)"/>
              </a:rPr>
              <a:t>Is labeled by its name</a:t>
            </a:r>
          </a:p>
          <a:p>
            <a:pPr lvl="3"/>
            <a:r>
              <a:rPr lang="en-US" dirty="0">
                <a:latin typeface="Arial (Body)"/>
              </a:rPr>
              <a:t>Symbol is a rounded rectangle  e.g.  </a:t>
            </a:r>
          </a:p>
          <a:p>
            <a:pPr lvl="3"/>
            <a:endParaRPr lang="en-US" dirty="0">
              <a:latin typeface="Arial (Body)"/>
            </a:endParaRPr>
          </a:p>
          <a:p>
            <a:pPr lvl="1">
              <a:buFont typeface="Wingdings" panose="05000000000000000000" pitchFamily="2" charset="2"/>
              <a:buChar char="Ø"/>
            </a:pPr>
            <a:r>
              <a:rPr lang="en-US" sz="2000" dirty="0">
                <a:latin typeface="Arial (Body)"/>
              </a:rPr>
              <a:t>Object Node – Used to represent an object that is connected to a set of object flows</a:t>
            </a:r>
          </a:p>
          <a:p>
            <a:pPr lvl="2"/>
            <a:r>
              <a:rPr lang="en-US" sz="2000" dirty="0">
                <a:latin typeface="Arial (Body)"/>
              </a:rPr>
              <a:t>Is labeled by its class name, Symbol is rectangle e.g. </a:t>
            </a:r>
          </a:p>
          <a:p>
            <a:pPr lvl="1">
              <a:buFont typeface="Wingdings" panose="05000000000000000000" pitchFamily="2" charset="2"/>
              <a:buChar char="Ø"/>
            </a:pPr>
            <a:endParaRPr lang="en-US" sz="2000" dirty="0">
              <a:latin typeface="Arial (Body)"/>
            </a:endParaRPr>
          </a:p>
        </p:txBody>
      </p:sp>
      <p:sp>
        <p:nvSpPr>
          <p:cNvPr id="4" name="Rounded Rectangle 3"/>
          <p:cNvSpPr/>
          <p:nvPr/>
        </p:nvSpPr>
        <p:spPr>
          <a:xfrm>
            <a:off x="5856263" y="34290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p:txBody>
      </p:sp>
      <p:sp>
        <p:nvSpPr>
          <p:cNvPr id="5" name="Rounded Rectangle 4"/>
          <p:cNvSpPr/>
          <p:nvPr/>
        </p:nvSpPr>
        <p:spPr>
          <a:xfrm>
            <a:off x="5856263" y="48768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
        <p:nvSpPr>
          <p:cNvPr id="6" name="Rectangle 5"/>
          <p:cNvSpPr/>
          <p:nvPr/>
        </p:nvSpPr>
        <p:spPr>
          <a:xfrm>
            <a:off x="7452947" y="6202362"/>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ClassName</a:t>
            </a:r>
            <a:endParaRPr lang="en-US" dirty="0"/>
          </a:p>
        </p:txBody>
      </p:sp>
    </p:spTree>
    <p:extLst>
      <p:ext uri="{BB962C8B-B14F-4D97-AF65-F5344CB8AC3E}">
        <p14:creationId xmlns:p14="http://schemas.microsoft.com/office/powerpoint/2010/main" val="11851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257" y="392673"/>
            <a:ext cx="8229600" cy="1143000"/>
          </a:xfrm>
        </p:spPr>
        <p:txBody>
          <a:bodyPr/>
          <a:lstStyle/>
          <a:p>
            <a:r>
              <a:rPr lang="en-US" dirty="0"/>
              <a:t>Elements of an Activity Diagram </a:t>
            </a:r>
          </a:p>
        </p:txBody>
      </p:sp>
      <p:sp>
        <p:nvSpPr>
          <p:cNvPr id="3" name="Content Placeholder 2"/>
          <p:cNvSpPr>
            <a:spLocks noGrp="1"/>
          </p:cNvSpPr>
          <p:nvPr>
            <p:ph idx="1"/>
          </p:nvPr>
        </p:nvSpPr>
        <p:spPr>
          <a:xfrm>
            <a:off x="457200" y="1706562"/>
            <a:ext cx="8229600" cy="4876800"/>
          </a:xfrm>
        </p:spPr>
        <p:txBody>
          <a:bodyPr/>
          <a:lstStyle/>
          <a:p>
            <a:pPr>
              <a:buFont typeface="Wingdings" panose="05000000000000000000" pitchFamily="2" charset="2"/>
              <a:buChar char="Ø"/>
            </a:pPr>
            <a:r>
              <a:rPr lang="en-US" sz="2400" dirty="0"/>
              <a:t>Control Flow - Shows the sequence of execution; uses the arrow symbol </a:t>
            </a:r>
          </a:p>
          <a:p>
            <a:pPr>
              <a:buFont typeface="Wingdings" panose="05000000000000000000" pitchFamily="2" charset="2"/>
              <a:buChar char="Ø"/>
            </a:pPr>
            <a:r>
              <a:rPr lang="en-US" sz="2400" dirty="0"/>
              <a:t>Object flow – shows the flow of an object from one activity (or action) to another activity (or action); symbol is a dotted arrow  </a:t>
            </a:r>
          </a:p>
          <a:p>
            <a:pPr>
              <a:buFont typeface="Wingdings" panose="05000000000000000000" pitchFamily="2" charset="2"/>
              <a:buChar char="Ø"/>
            </a:pPr>
            <a:r>
              <a:rPr lang="en-US" sz="2400" dirty="0"/>
              <a:t>Initial node -  Portrays the beginning of  a set of actions or activities; Symbol is a small dark circle   </a:t>
            </a:r>
          </a:p>
          <a:p>
            <a:pPr>
              <a:buFont typeface="Wingdings" panose="05000000000000000000" pitchFamily="2" charset="2"/>
              <a:buChar char="Ø"/>
            </a:pPr>
            <a:r>
              <a:rPr lang="en-US" sz="2400" dirty="0"/>
              <a:t>Final activity node – used to stop all control flows and object flows in an activity (or action ); symbol is a small circle marked with an  x inside   </a:t>
            </a:r>
          </a:p>
          <a:p>
            <a:pPr>
              <a:buFont typeface="Wingdings" panose="05000000000000000000" pitchFamily="2" charset="2"/>
              <a:buChar char="Ø"/>
            </a:pPr>
            <a:r>
              <a:rPr lang="en-US" sz="2400" dirty="0"/>
              <a:t>Final flow node – used to stop a specific control or object flow; symbol is a small double circle     </a:t>
            </a:r>
          </a:p>
        </p:txBody>
      </p:sp>
      <p:cxnSp>
        <p:nvCxnSpPr>
          <p:cNvPr id="5" name="Straight Arrow Connector 4"/>
          <p:cNvCxnSpPr/>
          <p:nvPr/>
        </p:nvCxnSpPr>
        <p:spPr>
          <a:xfrm>
            <a:off x="4114800" y="2514600"/>
            <a:ext cx="1752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76600" y="3505200"/>
            <a:ext cx="228600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67400" y="411304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p:cNvSpPr/>
          <p:nvPr/>
        </p:nvSpPr>
        <p:spPr>
          <a:xfrm>
            <a:off x="3388582" y="5337892"/>
            <a:ext cx="457200" cy="304800"/>
          </a:xfrm>
          <a:prstGeom prst="flowChartSummingJunct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nut 14"/>
          <p:cNvSpPr/>
          <p:nvPr/>
        </p:nvSpPr>
        <p:spPr>
          <a:xfrm>
            <a:off x="5562600" y="6105378"/>
            <a:ext cx="609600" cy="533400"/>
          </a:xfrm>
          <a:prstGeom prst="donu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04289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986" y="401319"/>
            <a:ext cx="8229600" cy="1143000"/>
          </a:xfrm>
        </p:spPr>
        <p:txBody>
          <a:bodyPr/>
          <a:lstStyle/>
          <a:p>
            <a:r>
              <a:rPr lang="en-US" dirty="0"/>
              <a:t>Elements of an Activity Diagram</a:t>
            </a:r>
          </a:p>
        </p:txBody>
      </p:sp>
      <p:sp>
        <p:nvSpPr>
          <p:cNvPr id="3" name="Content Placeholder 2"/>
          <p:cNvSpPr>
            <a:spLocks noGrp="1"/>
          </p:cNvSpPr>
          <p:nvPr>
            <p:ph idx="1"/>
          </p:nvPr>
        </p:nvSpPr>
        <p:spPr>
          <a:xfrm>
            <a:off x="295422" y="1600200"/>
            <a:ext cx="8391378" cy="5124157"/>
          </a:xfrm>
        </p:spPr>
        <p:txBody>
          <a:bodyPr/>
          <a:lstStyle/>
          <a:p>
            <a:pPr>
              <a:buFont typeface="Wingdings" panose="05000000000000000000" pitchFamily="2" charset="2"/>
              <a:buChar char="Ø"/>
            </a:pPr>
            <a:r>
              <a:rPr lang="en-US" sz="2400" dirty="0"/>
              <a:t>Decision node – Used to represent a test condition to ensure that the control flow only goes down one path.</a:t>
            </a:r>
          </a:p>
          <a:p>
            <a:pPr lvl="1"/>
            <a:r>
              <a:rPr lang="en-US" sz="2400" dirty="0"/>
              <a:t>Is labeled with the decision criteria to continue down the specific path</a:t>
            </a:r>
          </a:p>
          <a:p>
            <a:pPr lvl="1"/>
            <a:r>
              <a:rPr lang="en-US" sz="2400" dirty="0"/>
              <a:t>E.g.                </a:t>
            </a:r>
          </a:p>
          <a:p>
            <a:pPr lvl="1"/>
            <a:endParaRPr lang="en-US" sz="2400" dirty="0"/>
          </a:p>
          <a:p>
            <a:pPr lvl="1"/>
            <a:endParaRPr lang="en-US" sz="2400" dirty="0"/>
          </a:p>
          <a:p>
            <a:pPr lvl="1"/>
            <a:endParaRPr lang="en-US" sz="2400" dirty="0"/>
          </a:p>
          <a:p>
            <a:pPr>
              <a:buFont typeface="Wingdings" panose="05000000000000000000" pitchFamily="2" charset="2"/>
              <a:buChar char="Ø"/>
            </a:pPr>
            <a:r>
              <a:rPr lang="en-US" sz="2400" dirty="0"/>
              <a:t>Merge node – Used to bring back together different decision paths created using a decision node</a:t>
            </a:r>
          </a:p>
          <a:p>
            <a:pPr marL="0" indent="0">
              <a:buNone/>
            </a:pPr>
            <a:r>
              <a:rPr lang="en-US" sz="2400" dirty="0"/>
              <a:t>                              </a:t>
            </a:r>
          </a:p>
          <a:p>
            <a:pPr marL="0" indent="0">
              <a:buNone/>
            </a:pPr>
            <a:r>
              <a:rPr lang="en-US" sz="2400" dirty="0"/>
              <a:t>                                </a:t>
            </a:r>
          </a:p>
        </p:txBody>
      </p:sp>
      <p:grpSp>
        <p:nvGrpSpPr>
          <p:cNvPr id="7" name="Group 6">
            <a:extLst>
              <a:ext uri="{FF2B5EF4-FFF2-40B4-BE49-F238E27FC236}">
                <a16:creationId xmlns:a16="http://schemas.microsoft.com/office/drawing/2014/main" id="{7FB721A0-68F0-B795-A2BA-3236429E6D3A}"/>
              </a:ext>
            </a:extLst>
          </p:cNvPr>
          <p:cNvGrpSpPr/>
          <p:nvPr/>
        </p:nvGrpSpPr>
        <p:grpSpPr>
          <a:xfrm>
            <a:off x="2171700" y="2991729"/>
            <a:ext cx="4648200" cy="1371600"/>
            <a:chOff x="1676400" y="2895600"/>
            <a:chExt cx="4648200" cy="1371600"/>
          </a:xfrm>
        </p:grpSpPr>
        <p:grpSp>
          <p:nvGrpSpPr>
            <p:cNvPr id="5" name="Group 4">
              <a:extLst>
                <a:ext uri="{FF2B5EF4-FFF2-40B4-BE49-F238E27FC236}">
                  <a16:creationId xmlns:a16="http://schemas.microsoft.com/office/drawing/2014/main" id="{C9A5C206-C485-0B92-44EA-4B689893479B}"/>
                </a:ext>
              </a:extLst>
            </p:cNvPr>
            <p:cNvGrpSpPr/>
            <p:nvPr/>
          </p:nvGrpSpPr>
          <p:grpSpPr>
            <a:xfrm>
              <a:off x="1676400" y="2895600"/>
              <a:ext cx="4648200" cy="1371600"/>
              <a:chOff x="1676400" y="2895600"/>
              <a:chExt cx="4648200" cy="1371600"/>
            </a:xfrm>
          </p:grpSpPr>
          <p:sp>
            <p:nvSpPr>
              <p:cNvPr id="4" name="Diamond 3"/>
              <p:cNvSpPr/>
              <p:nvPr/>
            </p:nvSpPr>
            <p:spPr>
              <a:xfrm>
                <a:off x="3581400" y="3325586"/>
                <a:ext cx="6858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924300" y="2895600"/>
                <a:ext cx="0" cy="4299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p:cNvCxnSpPr>
              <p:nvPr/>
            </p:nvCxnSpPr>
            <p:spPr>
              <a:xfrm flipH="1">
                <a:off x="1676400" y="3668486"/>
                <a:ext cx="1905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a:off x="4267200" y="3668486"/>
                <a:ext cx="2057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3668486"/>
                <a:ext cx="0" cy="5987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24600" y="3668486"/>
                <a:ext cx="0" cy="5987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905000" y="3668486"/>
              <a:ext cx="877163" cy="369332"/>
            </a:xfrm>
            <a:prstGeom prst="rect">
              <a:avLst/>
            </a:prstGeom>
            <a:noFill/>
          </p:spPr>
          <p:txBody>
            <a:bodyPr wrap="none" rtlCol="0">
              <a:spAutoFit/>
            </a:bodyPr>
            <a:lstStyle/>
            <a:p>
              <a:r>
                <a:rPr lang="en-US" dirty="0"/>
                <a:t>criteria</a:t>
              </a:r>
            </a:p>
          </p:txBody>
        </p:sp>
        <p:sp>
          <p:nvSpPr>
            <p:cNvPr id="16" name="TextBox 15"/>
            <p:cNvSpPr txBox="1"/>
            <p:nvPr/>
          </p:nvSpPr>
          <p:spPr>
            <a:xfrm>
              <a:off x="4724400" y="3642054"/>
              <a:ext cx="877163" cy="369332"/>
            </a:xfrm>
            <a:prstGeom prst="rect">
              <a:avLst/>
            </a:prstGeom>
            <a:noFill/>
          </p:spPr>
          <p:txBody>
            <a:bodyPr wrap="none" rtlCol="0">
              <a:spAutoFit/>
            </a:bodyPr>
            <a:lstStyle/>
            <a:p>
              <a:r>
                <a:rPr lang="en-US" dirty="0"/>
                <a:t>criteria</a:t>
              </a:r>
            </a:p>
          </p:txBody>
        </p:sp>
      </p:grpSp>
      <p:grpSp>
        <p:nvGrpSpPr>
          <p:cNvPr id="9" name="Group 8">
            <a:extLst>
              <a:ext uri="{FF2B5EF4-FFF2-40B4-BE49-F238E27FC236}">
                <a16:creationId xmlns:a16="http://schemas.microsoft.com/office/drawing/2014/main" id="{BBEC7720-523C-648B-F234-79CEBDC7424D}"/>
              </a:ext>
            </a:extLst>
          </p:cNvPr>
          <p:cNvGrpSpPr/>
          <p:nvPr/>
        </p:nvGrpSpPr>
        <p:grpSpPr>
          <a:xfrm>
            <a:off x="5734050" y="5809957"/>
            <a:ext cx="2171700" cy="914400"/>
            <a:chOff x="3124200" y="5486400"/>
            <a:chExt cx="2171700" cy="914400"/>
          </a:xfrm>
        </p:grpSpPr>
        <p:sp>
          <p:nvSpPr>
            <p:cNvPr id="17" name="Diamond 16"/>
            <p:cNvSpPr/>
            <p:nvPr/>
          </p:nvSpPr>
          <p:spPr>
            <a:xfrm>
              <a:off x="3924300" y="5638800"/>
              <a:ext cx="5715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3124200" y="5867400"/>
              <a:ext cx="800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24200" y="5486400"/>
              <a:ext cx="0" cy="381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95800" y="5867400"/>
              <a:ext cx="800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5900" y="5486400"/>
              <a:ext cx="0" cy="381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2"/>
            </p:cNvCxnSpPr>
            <p:nvPr/>
          </p:nvCxnSpPr>
          <p:spPr>
            <a:xfrm>
              <a:off x="4210050" y="6096000"/>
              <a:ext cx="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367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274638"/>
            <a:ext cx="7658854" cy="1143000"/>
          </a:xfrm>
        </p:spPr>
        <p:txBody>
          <a:bodyPr/>
          <a:lstStyle/>
          <a:p>
            <a:r>
              <a:rPr lang="en-US" dirty="0"/>
              <a:t>Elements of an Activity Diagram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Fork node – Used to split behavior into a set of parallel or concurrent flow of activities (or actions).</a:t>
            </a:r>
          </a:p>
          <a:p>
            <a:pPr lvl="1"/>
            <a:r>
              <a:rPr lang="en-US" sz="2400" dirty="0"/>
              <a:t>E.g. </a:t>
            </a:r>
          </a:p>
          <a:p>
            <a:pPr lvl="1"/>
            <a:endParaRPr lang="en-US" sz="2400" dirty="0"/>
          </a:p>
          <a:p>
            <a:pPr lvl="1"/>
            <a:endParaRPr lang="en-US" sz="2400" dirty="0"/>
          </a:p>
          <a:p>
            <a:pPr marL="457200" lvl="1" indent="0">
              <a:buNone/>
            </a:pPr>
            <a:endParaRPr lang="en-US" sz="2400" dirty="0"/>
          </a:p>
          <a:p>
            <a:pPr>
              <a:buFont typeface="Wingdings" panose="05000000000000000000" pitchFamily="2" charset="2"/>
              <a:buChar char="Ø"/>
            </a:pPr>
            <a:r>
              <a:rPr lang="en-US" sz="2400" dirty="0"/>
              <a:t>Join node -  Used to bring back together a set of parallel or concurrent flows of activities  (or actions)</a:t>
            </a:r>
          </a:p>
          <a:p>
            <a:pPr>
              <a:buFont typeface="Wingdings" panose="05000000000000000000" pitchFamily="2" charset="2"/>
              <a:buChar char="Ø"/>
            </a:pPr>
            <a:endParaRPr lang="en-US" sz="2400" dirty="0"/>
          </a:p>
          <a:p>
            <a:pPr marL="0" indent="0">
              <a:buNone/>
            </a:pPr>
            <a:r>
              <a:rPr lang="en-US" sz="2400" dirty="0"/>
              <a:t>                        </a:t>
            </a:r>
          </a:p>
        </p:txBody>
      </p:sp>
      <p:cxnSp>
        <p:nvCxnSpPr>
          <p:cNvPr id="5" name="Straight Arrow Connector 4"/>
          <p:cNvCxnSpPr/>
          <p:nvPr/>
        </p:nvCxnSpPr>
        <p:spPr>
          <a:xfrm>
            <a:off x="3810000" y="27432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67000" y="3200400"/>
            <a:ext cx="2514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048000" y="3200400"/>
            <a:ext cx="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24400" y="3200400"/>
            <a:ext cx="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5715000"/>
            <a:ext cx="2209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048000" y="52578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19600" y="52578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10000" y="57150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63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527" y="296058"/>
            <a:ext cx="8229600" cy="1143000"/>
          </a:xfrm>
        </p:spPr>
        <p:txBody>
          <a:bodyPr/>
          <a:lstStyle/>
          <a:p>
            <a:r>
              <a:rPr lang="en-US" dirty="0"/>
              <a:t>Elements of an Activity Diagram</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err="1"/>
              <a:t>Swimlane</a:t>
            </a:r>
            <a:r>
              <a:rPr lang="en-US" dirty="0"/>
              <a:t> (A box closing  activities or actions) – Used to break up an activity diagram into rows and columns to assign the individual activities (or actions) to individuals or  objects that are responsible for executing the activity (or action)</a:t>
            </a:r>
          </a:p>
          <a:p>
            <a:pPr lvl="1"/>
            <a:r>
              <a:rPr lang="en-US" dirty="0"/>
              <a:t>Is labeled with the name of the  individual or object responsible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a:buFont typeface="Wingdings" panose="05000000000000000000" pitchFamily="2" charset="2"/>
              <a:buChar char="q"/>
            </a:pPr>
            <a:r>
              <a:rPr lang="en-US" dirty="0"/>
              <a:t>Any activity without any outflows or inflows should be challenged</a:t>
            </a:r>
          </a:p>
          <a:p>
            <a:pPr lvl="1"/>
            <a:endParaRPr lang="en-US" dirty="0"/>
          </a:p>
        </p:txBody>
      </p:sp>
      <p:sp>
        <p:nvSpPr>
          <p:cNvPr id="4" name="Rectangle 3"/>
          <p:cNvSpPr/>
          <p:nvPr/>
        </p:nvSpPr>
        <p:spPr>
          <a:xfrm>
            <a:off x="1835540" y="3429000"/>
            <a:ext cx="2209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Swimlane</a:t>
            </a:r>
            <a:endParaRPr lang="en-US" sz="3600" dirty="0"/>
          </a:p>
        </p:txBody>
      </p:sp>
    </p:spTree>
    <p:extLst>
      <p:ext uri="{BB962C8B-B14F-4D97-AF65-F5344CB8AC3E}">
        <p14:creationId xmlns:p14="http://schemas.microsoft.com/office/powerpoint/2010/main" val="35807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buClrTx/>
            </a:pPr>
            <a:r>
              <a:rPr lang="en-US" altLang="en-US">
                <a:latin typeface="Times New Roman" panose="02020603050405020304" pitchFamily="18" charset="0"/>
                <a:cs typeface="Times New Roman" panose="02020603050405020304" pitchFamily="18" charset="0"/>
                <a:sym typeface="Arial"/>
              </a:rPr>
              <a:t>Creating Activity Diagrams</a:t>
            </a:r>
            <a:endParaRPr lang="en-US" altLang="en-US" dirty="0">
              <a:latin typeface="Times New Roman" panose="02020603050405020304" pitchFamily="18" charset="0"/>
              <a:cs typeface="Times New Roman" panose="02020603050405020304" pitchFamily="18" charset="0"/>
              <a:sym typeface="Arial"/>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588" lvl="0" indent="-255588">
              <a:buSzPts val="2400"/>
              <a:buFont typeface="Arial"/>
              <a:buChar char="•"/>
              <a:tabLst/>
            </a:pPr>
            <a:r>
              <a:rPr lang="en-US" altLang="en-US" sz="2400" dirty="0">
                <a:solidFill>
                  <a:srgbClr val="000000"/>
                </a:solidFill>
                <a:latin typeface="Arial (Body)"/>
              </a:rPr>
              <a:t>Created by asking what happens first, what happens second, and so on</a:t>
            </a:r>
          </a:p>
          <a:p>
            <a:pPr marL="255588" lvl="0" indent="-255588">
              <a:buSzPts val="2400"/>
              <a:buFont typeface="Arial"/>
              <a:buChar char="•"/>
              <a:tabLst/>
            </a:pPr>
            <a:r>
              <a:rPr lang="en-US" altLang="en-US" sz="2400" dirty="0">
                <a:solidFill>
                  <a:srgbClr val="000000"/>
                </a:solidFill>
                <a:latin typeface="Arial (Body)"/>
              </a:rPr>
              <a:t>Must determine what activities are done in sequence or in parallel</a:t>
            </a:r>
          </a:p>
          <a:p>
            <a:pPr marL="255588" lvl="0" indent="-255588">
              <a:buSzPts val="2400"/>
              <a:buFont typeface="Arial"/>
              <a:buChar char="•"/>
              <a:tabLst/>
            </a:pPr>
            <a:r>
              <a:rPr lang="en-US" altLang="en-US" sz="2400" dirty="0">
                <a:solidFill>
                  <a:srgbClr val="000000"/>
                </a:solidFill>
                <a:latin typeface="Arial (Body)"/>
              </a:rPr>
              <a:t>The sequence of activities can be determined from physical data flow diagrams</a:t>
            </a:r>
          </a:p>
          <a:p>
            <a:pPr marL="255588" lvl="0" indent="-255588">
              <a:buSzPts val="2400"/>
              <a:buFont typeface="Arial"/>
              <a:buChar char="•"/>
              <a:tabLst/>
            </a:pPr>
            <a:r>
              <a:rPr lang="en-US" altLang="en-US" sz="2400" dirty="0">
                <a:solidFill>
                  <a:srgbClr val="000000"/>
                </a:solidFill>
                <a:latin typeface="Arial (Body)"/>
              </a:rPr>
              <a:t>Can be created by examining all the scenarios for a use case</a:t>
            </a:r>
          </a:p>
        </p:txBody>
      </p:sp>
    </p:spTree>
    <p:extLst>
      <p:ext uri="{BB962C8B-B14F-4D97-AF65-F5344CB8AC3E}">
        <p14:creationId xmlns:p14="http://schemas.microsoft.com/office/powerpoint/2010/main" val="74343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1710</TotalTime>
  <Words>2471</Words>
  <Application>Microsoft Office PowerPoint</Application>
  <PresentationFormat>On-screen Show (4:3)</PresentationFormat>
  <Paragraphs>272</Paragraphs>
  <Slides>38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(Body)</vt:lpstr>
      <vt:lpstr>Baskerville Old Face</vt:lpstr>
      <vt:lpstr>Calibri</vt:lpstr>
      <vt:lpstr>Noto Sans Symbols</vt:lpstr>
      <vt:lpstr>Times New Roman</vt:lpstr>
      <vt:lpstr>Times-Roman</vt:lpstr>
      <vt:lpstr>Wingdings</vt:lpstr>
      <vt:lpstr>Office Theme</vt:lpstr>
      <vt:lpstr>PowerPoint Presentation</vt:lpstr>
      <vt:lpstr>Learning Objectives  </vt:lpstr>
      <vt:lpstr>Business Process Modeling with Activity Diagrams</vt:lpstr>
      <vt:lpstr>Elements of an Activity Diagram</vt:lpstr>
      <vt:lpstr>Elements of an Activity Diagram </vt:lpstr>
      <vt:lpstr>Elements of an Activity Diagram</vt:lpstr>
      <vt:lpstr>Elements of an Activity Diagram</vt:lpstr>
      <vt:lpstr>Elements of an Activity Diagram</vt:lpstr>
      <vt:lpstr>Creating Activity Diagrams</vt:lpstr>
      <vt:lpstr>Steps in Creating an  Activity Diagram</vt:lpstr>
      <vt:lpstr>Activity Diagram Symbols</vt:lpstr>
      <vt:lpstr>Elements of an Activity Diagram</vt:lpstr>
      <vt:lpstr>Activity Diagram Shows Three Swimlanes: Client Web Page, Web Server, and Mainframe</vt:lpstr>
      <vt:lpstr>Sequence Diagrams</vt:lpstr>
      <vt:lpstr>Create Sequence Diagrams</vt:lpstr>
      <vt:lpstr>Symbols in Sequence</vt:lpstr>
      <vt:lpstr>A Sequence Diagram for Student Admission:</vt:lpstr>
      <vt:lpstr>Class Diagrams (1 of 2)</vt:lpstr>
      <vt:lpstr>Class Diagrams (2 of 2)</vt:lpstr>
      <vt:lpstr>A Class Diagram for Course Offerings</vt:lpstr>
      <vt:lpstr>Types of Classes</vt:lpstr>
      <vt:lpstr>Types of Classes</vt:lpstr>
      <vt:lpstr>Types of Classes</vt:lpstr>
      <vt:lpstr>Types of Classes</vt:lpstr>
      <vt:lpstr>Messages</vt:lpstr>
      <vt:lpstr>A Sequence Diagram for Using Two Web Pages: One for Student Information, One for Course Information </vt:lpstr>
      <vt:lpstr>Relationships (2 of 2)</vt:lpstr>
      <vt:lpstr>Associations</vt:lpstr>
      <vt:lpstr>Associations</vt:lpstr>
      <vt:lpstr>Whole/Part Relationships</vt:lpstr>
      <vt:lpstr>Whole/Part Relationships</vt:lpstr>
      <vt:lpstr>An Example of Whole-Part and Aggregation Relationships</vt:lpstr>
      <vt:lpstr>Statechart Diagrams (1 of 2)</vt:lpstr>
      <vt:lpstr>Statechart Diagrams (2 of 2)</vt:lpstr>
      <vt:lpstr>A Statechart Diagram Showing How a Student Progresses from a Potential Student to a Graduated Student</vt:lpstr>
      <vt:lpstr>Packages</vt:lpstr>
      <vt:lpstr>Use Cases Can Be Grouped into Packages</vt:lpstr>
      <vt:lpstr>Putting U M L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Onkagetse Mogae</dc:creator>
  <cp:lastModifiedBy>monkgogi mudongo</cp:lastModifiedBy>
  <cp:revision>36</cp:revision>
  <dcterms:created xsi:type="dcterms:W3CDTF">2014-08-15T08:01:05Z</dcterms:created>
  <dcterms:modified xsi:type="dcterms:W3CDTF">2022-09-14T14:04:42Z</dcterms:modified>
</cp:coreProperties>
</file>