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4"/>
  </p:notesMasterIdLst>
  <p:handoutMasterIdLst>
    <p:handoutMasterId r:id="rId25"/>
  </p:handoutMasterIdLst>
  <p:sldIdLst>
    <p:sldId id="680" r:id="rId2"/>
    <p:sldId id="256" r:id="rId3"/>
    <p:sldId id="327" r:id="rId4"/>
    <p:sldId id="509" r:id="rId5"/>
    <p:sldId id="330" r:id="rId6"/>
    <p:sldId id="679" r:id="rId7"/>
    <p:sldId id="257" r:id="rId8"/>
    <p:sldId id="276" r:id="rId9"/>
    <p:sldId id="275" r:id="rId10"/>
    <p:sldId id="677" r:id="rId11"/>
    <p:sldId id="274" r:id="rId12"/>
    <p:sldId id="269" r:id="rId13"/>
    <p:sldId id="271" r:id="rId14"/>
    <p:sldId id="258" r:id="rId15"/>
    <p:sldId id="267" r:id="rId16"/>
    <p:sldId id="259" r:id="rId17"/>
    <p:sldId id="262" r:id="rId18"/>
    <p:sldId id="278" r:id="rId19"/>
    <p:sldId id="277" r:id="rId20"/>
    <p:sldId id="264" r:id="rId21"/>
    <p:sldId id="265" r:id="rId22"/>
    <p:sldId id="279" r:id="rId23"/>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D42B9-3CC6-471D-99E5-0AE1F9E0718A}" type="doc">
      <dgm:prSet loTypeId="urn:microsoft.com/office/officeart/2005/8/layout/chevron1" loCatId="process" qsTypeId="urn:microsoft.com/office/officeart/2005/8/quickstyle/simple1" qsCatId="simple" csTypeId="urn:microsoft.com/office/officeart/2005/8/colors/accent1_2" csCatId="accent1" phldr="1"/>
      <dgm:spPr/>
    </dgm:pt>
    <dgm:pt modelId="{97D7772C-4D20-41CB-AB68-D7D35B49501D}">
      <dgm:prSet phldrT="[Text]"/>
      <dgm:spPr/>
      <dgm:t>
        <a:bodyPr/>
        <a:lstStyle/>
        <a:p>
          <a:pPr algn="ctr"/>
          <a:r>
            <a:rPr lang="en-US" dirty="0"/>
            <a:t>Data</a:t>
          </a:r>
        </a:p>
      </dgm:t>
    </dgm:pt>
    <dgm:pt modelId="{7362A928-47BB-4EFD-B77D-473A0A3DE69B}" type="parTrans" cxnId="{62CC2C5B-FB02-4D5E-AC45-E6B0A7F903D3}">
      <dgm:prSet/>
      <dgm:spPr/>
      <dgm:t>
        <a:bodyPr/>
        <a:lstStyle/>
        <a:p>
          <a:pPr algn="ctr"/>
          <a:endParaRPr lang="en-US"/>
        </a:p>
      </dgm:t>
    </dgm:pt>
    <dgm:pt modelId="{16DD62CB-3977-4723-940E-7133842AE0DF}" type="sibTrans" cxnId="{62CC2C5B-FB02-4D5E-AC45-E6B0A7F903D3}">
      <dgm:prSet/>
      <dgm:spPr/>
      <dgm:t>
        <a:bodyPr/>
        <a:lstStyle/>
        <a:p>
          <a:pPr algn="ctr"/>
          <a:endParaRPr lang="en-US"/>
        </a:p>
      </dgm:t>
    </dgm:pt>
    <dgm:pt modelId="{BCAC1220-A929-441E-A60E-7E43352D189E}">
      <dgm:prSet phldrT="[Text]"/>
      <dgm:spPr/>
      <dgm:t>
        <a:bodyPr/>
        <a:lstStyle/>
        <a:p>
          <a:pPr algn="ctr"/>
          <a:r>
            <a:rPr lang="en-US" dirty="0"/>
            <a:t>Information</a:t>
          </a:r>
        </a:p>
      </dgm:t>
    </dgm:pt>
    <dgm:pt modelId="{5D13F47B-DE5C-4D4E-9AD9-E3F9171847B6}" type="parTrans" cxnId="{3ED88720-7A70-4FE5-B0A1-7103F503E686}">
      <dgm:prSet/>
      <dgm:spPr/>
      <dgm:t>
        <a:bodyPr/>
        <a:lstStyle/>
        <a:p>
          <a:pPr algn="ctr"/>
          <a:endParaRPr lang="en-US"/>
        </a:p>
      </dgm:t>
    </dgm:pt>
    <dgm:pt modelId="{E1573E26-88A5-4926-8987-D9AACCC9CA77}" type="sibTrans" cxnId="{3ED88720-7A70-4FE5-B0A1-7103F503E686}">
      <dgm:prSet/>
      <dgm:spPr/>
      <dgm:t>
        <a:bodyPr/>
        <a:lstStyle/>
        <a:p>
          <a:pPr algn="ctr"/>
          <a:endParaRPr lang="en-US"/>
        </a:p>
      </dgm:t>
    </dgm:pt>
    <dgm:pt modelId="{7F5E1735-AA27-44FE-B37C-F26BF45A5307}">
      <dgm:prSet phldrT="[Text]"/>
      <dgm:spPr/>
      <dgm:t>
        <a:bodyPr/>
        <a:lstStyle/>
        <a:p>
          <a:pPr algn="ctr"/>
          <a:r>
            <a:rPr lang="en-US" dirty="0"/>
            <a:t>Knowledge</a:t>
          </a:r>
        </a:p>
      </dgm:t>
    </dgm:pt>
    <dgm:pt modelId="{78132AE0-C8B3-4F78-8143-3BA81C6EE382}" type="parTrans" cxnId="{1466DB55-CB8B-466D-8192-E1082E4BDD3F}">
      <dgm:prSet/>
      <dgm:spPr/>
      <dgm:t>
        <a:bodyPr/>
        <a:lstStyle/>
        <a:p>
          <a:pPr algn="ctr"/>
          <a:endParaRPr lang="en-US"/>
        </a:p>
      </dgm:t>
    </dgm:pt>
    <dgm:pt modelId="{E769000A-02AB-4B7B-8687-182B3AEA48CB}" type="sibTrans" cxnId="{1466DB55-CB8B-466D-8192-E1082E4BDD3F}">
      <dgm:prSet/>
      <dgm:spPr/>
      <dgm:t>
        <a:bodyPr/>
        <a:lstStyle/>
        <a:p>
          <a:pPr algn="ctr"/>
          <a:endParaRPr lang="en-US"/>
        </a:p>
      </dgm:t>
    </dgm:pt>
    <dgm:pt modelId="{F9992D15-73A8-4D97-9BE8-891B003FD458}">
      <dgm:prSet phldrT="[Text]"/>
      <dgm:spPr/>
      <dgm:t>
        <a:bodyPr/>
        <a:lstStyle/>
        <a:p>
          <a:pPr algn="ctr"/>
          <a:r>
            <a:rPr lang="en-US" dirty="0"/>
            <a:t>Wisdom</a:t>
          </a:r>
        </a:p>
      </dgm:t>
    </dgm:pt>
    <dgm:pt modelId="{847518C1-7848-428A-A2FF-702A63B956B6}" type="parTrans" cxnId="{E5BDC1C9-85E6-4D31-B04D-49599E0598E2}">
      <dgm:prSet/>
      <dgm:spPr/>
      <dgm:t>
        <a:bodyPr/>
        <a:lstStyle/>
        <a:p>
          <a:pPr algn="ctr"/>
          <a:endParaRPr lang="en-US"/>
        </a:p>
      </dgm:t>
    </dgm:pt>
    <dgm:pt modelId="{B1073910-A62B-4873-8D14-F855D700864E}" type="sibTrans" cxnId="{E5BDC1C9-85E6-4D31-B04D-49599E0598E2}">
      <dgm:prSet/>
      <dgm:spPr/>
      <dgm:t>
        <a:bodyPr/>
        <a:lstStyle/>
        <a:p>
          <a:pPr algn="ctr"/>
          <a:endParaRPr lang="en-US"/>
        </a:p>
      </dgm:t>
    </dgm:pt>
    <dgm:pt modelId="{085E3908-4A84-4684-B0B0-345CEC1270A3}" type="pres">
      <dgm:prSet presAssocID="{3ACD42B9-3CC6-471D-99E5-0AE1F9E0718A}" presName="Name0" presStyleCnt="0">
        <dgm:presLayoutVars>
          <dgm:dir/>
          <dgm:animLvl val="lvl"/>
          <dgm:resizeHandles val="exact"/>
        </dgm:presLayoutVars>
      </dgm:prSet>
      <dgm:spPr/>
    </dgm:pt>
    <dgm:pt modelId="{AC57CD8C-5BCF-4589-A101-7AD7B4C66D4D}" type="pres">
      <dgm:prSet presAssocID="{97D7772C-4D20-41CB-AB68-D7D35B49501D}" presName="parTxOnly" presStyleLbl="node1" presStyleIdx="0" presStyleCnt="4">
        <dgm:presLayoutVars>
          <dgm:chMax val="0"/>
          <dgm:chPref val="0"/>
          <dgm:bulletEnabled val="1"/>
        </dgm:presLayoutVars>
      </dgm:prSet>
      <dgm:spPr/>
    </dgm:pt>
    <dgm:pt modelId="{3C1512DD-7A16-4F35-93E4-784E5DFD8ED2}" type="pres">
      <dgm:prSet presAssocID="{16DD62CB-3977-4723-940E-7133842AE0DF}" presName="parTxOnlySpace" presStyleCnt="0"/>
      <dgm:spPr/>
    </dgm:pt>
    <dgm:pt modelId="{48A02A0D-E54C-4762-BA9D-D50A436EBE14}" type="pres">
      <dgm:prSet presAssocID="{BCAC1220-A929-441E-A60E-7E43352D189E}" presName="parTxOnly" presStyleLbl="node1" presStyleIdx="1" presStyleCnt="4">
        <dgm:presLayoutVars>
          <dgm:chMax val="0"/>
          <dgm:chPref val="0"/>
          <dgm:bulletEnabled val="1"/>
        </dgm:presLayoutVars>
      </dgm:prSet>
      <dgm:spPr/>
    </dgm:pt>
    <dgm:pt modelId="{B6BD43CD-28E3-423B-B7BD-FCC7C459D9AD}" type="pres">
      <dgm:prSet presAssocID="{E1573E26-88A5-4926-8987-D9AACCC9CA77}" presName="parTxOnlySpace" presStyleCnt="0"/>
      <dgm:spPr/>
    </dgm:pt>
    <dgm:pt modelId="{06AD1AA8-2609-4DC7-865E-1F8C6BEE4318}" type="pres">
      <dgm:prSet presAssocID="{7F5E1735-AA27-44FE-B37C-F26BF45A5307}" presName="parTxOnly" presStyleLbl="node1" presStyleIdx="2" presStyleCnt="4">
        <dgm:presLayoutVars>
          <dgm:chMax val="0"/>
          <dgm:chPref val="0"/>
          <dgm:bulletEnabled val="1"/>
        </dgm:presLayoutVars>
      </dgm:prSet>
      <dgm:spPr/>
    </dgm:pt>
    <dgm:pt modelId="{20BB3949-CE43-4A03-866C-0E1F83F0A819}" type="pres">
      <dgm:prSet presAssocID="{E769000A-02AB-4B7B-8687-182B3AEA48CB}" presName="parTxOnlySpace" presStyleCnt="0"/>
      <dgm:spPr/>
    </dgm:pt>
    <dgm:pt modelId="{DA823FE3-8327-4E7F-A61A-CD451D8E050E}" type="pres">
      <dgm:prSet presAssocID="{F9992D15-73A8-4D97-9BE8-891B003FD458}" presName="parTxOnly" presStyleLbl="node1" presStyleIdx="3" presStyleCnt="4">
        <dgm:presLayoutVars>
          <dgm:chMax val="0"/>
          <dgm:chPref val="0"/>
          <dgm:bulletEnabled val="1"/>
        </dgm:presLayoutVars>
      </dgm:prSet>
      <dgm:spPr/>
    </dgm:pt>
  </dgm:ptLst>
  <dgm:cxnLst>
    <dgm:cxn modelId="{516C300D-BFF7-46B6-A266-3728C0247C8E}" type="presOf" srcId="{F9992D15-73A8-4D97-9BE8-891B003FD458}" destId="{DA823FE3-8327-4E7F-A61A-CD451D8E050E}" srcOrd="0" destOrd="0" presId="urn:microsoft.com/office/officeart/2005/8/layout/chevron1"/>
    <dgm:cxn modelId="{3ED88720-7A70-4FE5-B0A1-7103F503E686}" srcId="{3ACD42B9-3CC6-471D-99E5-0AE1F9E0718A}" destId="{BCAC1220-A929-441E-A60E-7E43352D189E}" srcOrd="1" destOrd="0" parTransId="{5D13F47B-DE5C-4D4E-9AD9-E3F9171847B6}" sibTransId="{E1573E26-88A5-4926-8987-D9AACCC9CA77}"/>
    <dgm:cxn modelId="{62CC2C5B-FB02-4D5E-AC45-E6B0A7F903D3}" srcId="{3ACD42B9-3CC6-471D-99E5-0AE1F9E0718A}" destId="{97D7772C-4D20-41CB-AB68-D7D35B49501D}" srcOrd="0" destOrd="0" parTransId="{7362A928-47BB-4EFD-B77D-473A0A3DE69B}" sibTransId="{16DD62CB-3977-4723-940E-7133842AE0DF}"/>
    <dgm:cxn modelId="{7254A24E-5B4E-4750-A0BA-DF309A7F2183}" type="presOf" srcId="{97D7772C-4D20-41CB-AB68-D7D35B49501D}" destId="{AC57CD8C-5BCF-4589-A101-7AD7B4C66D4D}" srcOrd="0" destOrd="0" presId="urn:microsoft.com/office/officeart/2005/8/layout/chevron1"/>
    <dgm:cxn modelId="{1466DB55-CB8B-466D-8192-E1082E4BDD3F}" srcId="{3ACD42B9-3CC6-471D-99E5-0AE1F9E0718A}" destId="{7F5E1735-AA27-44FE-B37C-F26BF45A5307}" srcOrd="2" destOrd="0" parTransId="{78132AE0-C8B3-4F78-8143-3BA81C6EE382}" sibTransId="{E769000A-02AB-4B7B-8687-182B3AEA48CB}"/>
    <dgm:cxn modelId="{6985F18D-44C9-4F54-A2F5-1B7C597C0FDB}" type="presOf" srcId="{3ACD42B9-3CC6-471D-99E5-0AE1F9E0718A}" destId="{085E3908-4A84-4684-B0B0-345CEC1270A3}" srcOrd="0" destOrd="0" presId="urn:microsoft.com/office/officeart/2005/8/layout/chevron1"/>
    <dgm:cxn modelId="{C87E41B2-FA09-4EBB-B4CE-05F2E74F309F}" type="presOf" srcId="{7F5E1735-AA27-44FE-B37C-F26BF45A5307}" destId="{06AD1AA8-2609-4DC7-865E-1F8C6BEE4318}" srcOrd="0" destOrd="0" presId="urn:microsoft.com/office/officeart/2005/8/layout/chevron1"/>
    <dgm:cxn modelId="{4EE3B0C6-5A30-487C-A8E7-80E94F93F527}" type="presOf" srcId="{BCAC1220-A929-441E-A60E-7E43352D189E}" destId="{48A02A0D-E54C-4762-BA9D-D50A436EBE14}" srcOrd="0" destOrd="0" presId="urn:microsoft.com/office/officeart/2005/8/layout/chevron1"/>
    <dgm:cxn modelId="{E5BDC1C9-85E6-4D31-B04D-49599E0598E2}" srcId="{3ACD42B9-3CC6-471D-99E5-0AE1F9E0718A}" destId="{F9992D15-73A8-4D97-9BE8-891B003FD458}" srcOrd="3" destOrd="0" parTransId="{847518C1-7848-428A-A2FF-702A63B956B6}" sibTransId="{B1073910-A62B-4873-8D14-F855D700864E}"/>
    <dgm:cxn modelId="{8B59AFA7-5220-4D8D-9B09-2C4F9AC02D80}" type="presParOf" srcId="{085E3908-4A84-4684-B0B0-345CEC1270A3}" destId="{AC57CD8C-5BCF-4589-A101-7AD7B4C66D4D}" srcOrd="0" destOrd="0" presId="urn:microsoft.com/office/officeart/2005/8/layout/chevron1"/>
    <dgm:cxn modelId="{F1EF5580-233A-4761-B094-7B8FB5553460}" type="presParOf" srcId="{085E3908-4A84-4684-B0B0-345CEC1270A3}" destId="{3C1512DD-7A16-4F35-93E4-784E5DFD8ED2}" srcOrd="1" destOrd="0" presId="urn:microsoft.com/office/officeart/2005/8/layout/chevron1"/>
    <dgm:cxn modelId="{F111B698-D857-4094-BD1D-D99E7653E47D}" type="presParOf" srcId="{085E3908-4A84-4684-B0B0-345CEC1270A3}" destId="{48A02A0D-E54C-4762-BA9D-D50A436EBE14}" srcOrd="2" destOrd="0" presId="urn:microsoft.com/office/officeart/2005/8/layout/chevron1"/>
    <dgm:cxn modelId="{F16BC71E-B254-4FF5-8D4A-DCDBDF2B43D8}" type="presParOf" srcId="{085E3908-4A84-4684-B0B0-345CEC1270A3}" destId="{B6BD43CD-28E3-423B-B7BD-FCC7C459D9AD}" srcOrd="3" destOrd="0" presId="urn:microsoft.com/office/officeart/2005/8/layout/chevron1"/>
    <dgm:cxn modelId="{3AA91083-0CE3-40F0-8FC9-AF5B133710CC}" type="presParOf" srcId="{085E3908-4A84-4684-B0B0-345CEC1270A3}" destId="{06AD1AA8-2609-4DC7-865E-1F8C6BEE4318}" srcOrd="4" destOrd="0" presId="urn:microsoft.com/office/officeart/2005/8/layout/chevron1"/>
    <dgm:cxn modelId="{D2813354-C815-49BE-AA90-6D1295527660}" type="presParOf" srcId="{085E3908-4A84-4684-B0B0-345CEC1270A3}" destId="{20BB3949-CE43-4A03-866C-0E1F83F0A819}" srcOrd="5" destOrd="0" presId="urn:microsoft.com/office/officeart/2005/8/layout/chevron1"/>
    <dgm:cxn modelId="{F8D8BA98-91DB-4AD2-8ACE-6AF4682D36F4}" type="presParOf" srcId="{085E3908-4A84-4684-B0B0-345CEC1270A3}" destId="{DA823FE3-8327-4E7F-A61A-CD451D8E050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7CD8C-5BCF-4589-A101-7AD7B4C66D4D}">
      <dsp:nvSpPr>
        <dsp:cNvPr id="0" name=""/>
        <dsp:cNvSpPr/>
      </dsp:nvSpPr>
      <dsp:spPr>
        <a:xfrm>
          <a:off x="2827" y="1476116"/>
          <a:ext cx="1646039" cy="65841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Data</a:t>
          </a:r>
        </a:p>
      </dsp:txBody>
      <dsp:txXfrm>
        <a:off x="332035" y="1476116"/>
        <a:ext cx="987624" cy="658415"/>
      </dsp:txXfrm>
    </dsp:sp>
    <dsp:sp modelId="{48A02A0D-E54C-4762-BA9D-D50A436EBE14}">
      <dsp:nvSpPr>
        <dsp:cNvPr id="0" name=""/>
        <dsp:cNvSpPr/>
      </dsp:nvSpPr>
      <dsp:spPr>
        <a:xfrm>
          <a:off x="1484262" y="1476116"/>
          <a:ext cx="1646039" cy="65841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Information</a:t>
          </a:r>
        </a:p>
      </dsp:txBody>
      <dsp:txXfrm>
        <a:off x="1813470" y="1476116"/>
        <a:ext cx="987624" cy="658415"/>
      </dsp:txXfrm>
    </dsp:sp>
    <dsp:sp modelId="{06AD1AA8-2609-4DC7-865E-1F8C6BEE4318}">
      <dsp:nvSpPr>
        <dsp:cNvPr id="0" name=""/>
        <dsp:cNvSpPr/>
      </dsp:nvSpPr>
      <dsp:spPr>
        <a:xfrm>
          <a:off x="2965698" y="1476116"/>
          <a:ext cx="1646039" cy="65841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Knowledge</a:t>
          </a:r>
        </a:p>
      </dsp:txBody>
      <dsp:txXfrm>
        <a:off x="3294906" y="1476116"/>
        <a:ext cx="987624" cy="658415"/>
      </dsp:txXfrm>
    </dsp:sp>
    <dsp:sp modelId="{DA823FE3-8327-4E7F-A61A-CD451D8E050E}">
      <dsp:nvSpPr>
        <dsp:cNvPr id="0" name=""/>
        <dsp:cNvSpPr/>
      </dsp:nvSpPr>
      <dsp:spPr>
        <a:xfrm>
          <a:off x="4447133" y="1476116"/>
          <a:ext cx="1646039" cy="65841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Wisdom</a:t>
          </a:r>
        </a:p>
      </dsp:txBody>
      <dsp:txXfrm>
        <a:off x="4776341" y="1476116"/>
        <a:ext cx="987624" cy="6584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E25DA18-DF3F-41F9-97BB-173D4AD35559}" type="datetimeFigureOut">
              <a:rPr lang="en-ZA" smtClean="0"/>
              <a:t>2022/09/28</a:t>
            </a:fld>
            <a:endParaRPr lang="en-ZA"/>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D7DA4C47-DA66-4DB9-B8AC-4D051BFCFCA3}" type="slidenum">
              <a:rPr lang="en-ZA" smtClean="0"/>
              <a:t>‹#›</a:t>
            </a:fld>
            <a:endParaRPr lang="en-ZA"/>
          </a:p>
        </p:txBody>
      </p:sp>
    </p:spTree>
    <p:extLst>
      <p:ext uri="{BB962C8B-B14F-4D97-AF65-F5344CB8AC3E}">
        <p14:creationId xmlns:p14="http://schemas.microsoft.com/office/powerpoint/2010/main" val="678519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8C2442AC-CB7D-49D5-87EB-910EDD59897B}" type="datetimeFigureOut">
              <a:rPr lang="en-US" smtClean="0"/>
              <a:t>9/28/2022</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1150805B-202A-4161-B7A9-C10FD41B2EEA}" type="slidenum">
              <a:rPr lang="en-US" smtClean="0"/>
              <a:t>‹#›</a:t>
            </a:fld>
            <a:endParaRPr lang="en-US"/>
          </a:p>
        </p:txBody>
      </p:sp>
    </p:spTree>
    <p:extLst>
      <p:ext uri="{BB962C8B-B14F-4D97-AF65-F5344CB8AC3E}">
        <p14:creationId xmlns:p14="http://schemas.microsoft.com/office/powerpoint/2010/main" val="105955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07EC0AD-7155-CBA1-22BF-9E9F29854FC8}"/>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909F6CA1-9AB1-D90D-A0D9-45878D63C58F}"/>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02058BC-F747-1652-AC0C-F29C9723CC8B}"/>
              </a:ext>
            </a:extLst>
          </p:cNvPr>
          <p:cNvSpPr>
            <a:spLocks noGrp="1" noChangeArrowheads="1"/>
          </p:cNvSpPr>
          <p:nvPr>
            <p:ph type="sldNum" sz="quarter" idx="5"/>
          </p:nvPr>
        </p:nvSpPr>
        <p:spPr>
          <a:ln/>
        </p:spPr>
        <p:txBody>
          <a:bodyPr/>
          <a:lstStyle/>
          <a:p>
            <a:fld id="{9EFFF4F0-29CF-4C12-B921-D02F1961059E}" type="slidenum">
              <a:rPr lang="en-US" altLang="en-US"/>
              <a:pPr/>
              <a:t>4</a:t>
            </a:fld>
            <a:endParaRPr lang="en-US" altLang="en-US"/>
          </a:p>
        </p:txBody>
      </p:sp>
      <p:sp>
        <p:nvSpPr>
          <p:cNvPr id="522242" name="Rectangle 2">
            <a:extLst>
              <a:ext uri="{FF2B5EF4-FFF2-40B4-BE49-F238E27FC236}">
                <a16:creationId xmlns:a16="http://schemas.microsoft.com/office/drawing/2014/main" id="{0D5FB626-0C71-06A5-253C-BD1BD864BC0A}"/>
              </a:ext>
            </a:extLst>
          </p:cNvPr>
          <p:cNvSpPr>
            <a:spLocks noGrp="1" noChangeArrowheads="1"/>
          </p:cNvSpPr>
          <p:nvPr>
            <p:ph type="body" idx="1"/>
          </p:nvPr>
        </p:nvSpPr>
        <p:spPr>
          <a:xfrm>
            <a:off x="912813" y="4341813"/>
            <a:ext cx="5030787" cy="4116387"/>
          </a:xfrm>
          <a:ln/>
        </p:spPr>
        <p:txBody>
          <a:bodyPr/>
          <a:lstStyle/>
          <a:p>
            <a:endParaRPr lang="en-US" altLang="en-US"/>
          </a:p>
        </p:txBody>
      </p:sp>
      <p:sp>
        <p:nvSpPr>
          <p:cNvPr id="522243" name="Rectangle 3">
            <a:extLst>
              <a:ext uri="{FF2B5EF4-FFF2-40B4-BE49-F238E27FC236}">
                <a16:creationId xmlns:a16="http://schemas.microsoft.com/office/drawing/2014/main" id="{EC937D08-B421-9926-DB0F-1929CC4B6D84}"/>
              </a:ext>
            </a:extLst>
          </p:cNvPr>
          <p:cNvSpPr>
            <a:spLocks noGrp="1" noRot="1" noChangeAspect="1" noChangeArrowheads="1" noTextEdit="1"/>
          </p:cNvSpPr>
          <p:nvPr>
            <p:ph type="sldImg"/>
          </p:nvPr>
        </p:nvSpPr>
        <p:spPr>
          <a:xfrm>
            <a:off x="1147763" y="688975"/>
            <a:ext cx="4560887" cy="342265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E206DE0-BC79-5743-160D-4C42CF0BF0DF}"/>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CDFA8EB9-7C3E-BE14-43CA-3F7E830A60C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3CCF7B-C6E1-D1FA-F5FB-230F7DEC197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856187-2E52-4EEF-AF94-65BE5DB4A079}" type="slidenum">
              <a:rPr lang="en-US" altLang="en-US" sz="1200"/>
              <a:pPr eaLnBrk="1" hangingPunct="1"/>
              <a:t>10</a:t>
            </a:fld>
            <a:endParaRPr lang="en-US" altLang="en-US" sz="1200"/>
          </a:p>
        </p:txBody>
      </p:sp>
      <p:sp>
        <p:nvSpPr>
          <p:cNvPr id="660482" name="Rectangle 2">
            <a:extLst>
              <a:ext uri="{FF2B5EF4-FFF2-40B4-BE49-F238E27FC236}">
                <a16:creationId xmlns:a16="http://schemas.microsoft.com/office/drawing/2014/main" id="{70B04BE8-6542-EFCD-CE79-B78B9108E61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A54C5BED-3A0A-8236-BC29-E0DC877C1241}"/>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B7AF9F-4A94-4145-A9ED-A86EDE964BA8}"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4817C-5FAC-49F8-956E-473062CA74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8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AF9F-4A94-4145-A9ED-A86EDE964BA8}"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23910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AF9F-4A94-4145-A9ED-A86EDE964BA8}"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193156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AF9F-4A94-4145-A9ED-A86EDE964BA8}"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303374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B7AF9F-4A94-4145-A9ED-A86EDE964BA8}"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4817C-5FAC-49F8-956E-473062CA74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37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B7AF9F-4A94-4145-A9ED-A86EDE964BA8}"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306375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7AF9F-4A94-4145-A9ED-A86EDE964BA8}"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194861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7AF9F-4A94-4145-A9ED-A86EDE964BA8}"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128699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B7AF9F-4A94-4145-A9ED-A86EDE964BA8}" type="datetimeFigureOut">
              <a:rPr lang="en-US" smtClean="0"/>
              <a:t>9/28/2022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74925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4B7AF9F-4A94-4145-A9ED-A86EDE964BA8}" type="datetimeFigureOut">
              <a:rPr lang="en-US" smtClean="0"/>
              <a:t>9/28/2022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04817C-5FAC-49F8-956E-473062CA7450}" type="slidenum">
              <a:rPr lang="en-US" smtClean="0"/>
              <a:t>‹#›</a:t>
            </a:fld>
            <a:endParaRPr lang="en-US"/>
          </a:p>
        </p:txBody>
      </p:sp>
    </p:spTree>
    <p:extLst>
      <p:ext uri="{BB962C8B-B14F-4D97-AF65-F5344CB8AC3E}">
        <p14:creationId xmlns:p14="http://schemas.microsoft.com/office/powerpoint/2010/main" val="422543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B7AF9F-4A94-4145-A9ED-A86EDE964BA8}"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4817C-5FAC-49F8-956E-473062CA7450}" type="slidenum">
              <a:rPr lang="en-US" smtClean="0"/>
              <a:t>‹#›</a:t>
            </a:fld>
            <a:endParaRPr lang="en-US"/>
          </a:p>
        </p:txBody>
      </p:sp>
    </p:spTree>
    <p:extLst>
      <p:ext uri="{BB962C8B-B14F-4D97-AF65-F5344CB8AC3E}">
        <p14:creationId xmlns:p14="http://schemas.microsoft.com/office/powerpoint/2010/main" val="59261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4B7AF9F-4A94-4145-A9ED-A86EDE964BA8}" type="datetimeFigureOut">
              <a:rPr lang="en-US" smtClean="0"/>
              <a:t>9/28/2022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704817C-5FAC-49F8-956E-473062CA7450}"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5626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Requirement" TargetMode="External"/><Relationship Id="rId2" Type="http://schemas.openxmlformats.org/officeDocument/2006/relationships/hyperlink" Target="http://en.wikipedia.org/wiki/Conceptual_schema" TargetMode="External"/><Relationship Id="rId1" Type="http://schemas.openxmlformats.org/officeDocument/2006/relationships/slideLayout" Target="../slideLayouts/slideLayout2.xml"/><Relationship Id="rId4" Type="http://schemas.openxmlformats.org/officeDocument/2006/relationships/hyperlink" Target="http://en.wikipedia.org/wiki/Activity_diagr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Data_model" TargetMode="External"/><Relationship Id="rId2" Type="http://schemas.openxmlformats.org/officeDocument/2006/relationships/hyperlink" Target="http://en.wikipedia.org/wiki/Software_engineering" TargetMode="External"/><Relationship Id="rId1" Type="http://schemas.openxmlformats.org/officeDocument/2006/relationships/slideLayout" Target="../slideLayouts/slideLayout2.xml"/><Relationship Id="rId4" Type="http://schemas.openxmlformats.org/officeDocument/2006/relationships/hyperlink" Target="http://en.wikipedia.org/wiki/Information_syst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Conceptual_modeling" TargetMode="External"/><Relationship Id="rId2" Type="http://schemas.openxmlformats.org/officeDocument/2006/relationships/hyperlink" Target="http://en.wikipedia.org/wiki/Conceptual_schema" TargetMode="External"/><Relationship Id="rId1" Type="http://schemas.openxmlformats.org/officeDocument/2006/relationships/slideLayout" Target="../slideLayouts/slideLayout2.xml"/><Relationship Id="rId5" Type="http://schemas.openxmlformats.org/officeDocument/2006/relationships/hyperlink" Target="http://en.wikipedia.org/wiki/Physical_data_model" TargetMode="External"/><Relationship Id="rId4" Type="http://schemas.openxmlformats.org/officeDocument/2006/relationships/hyperlink" Target="http://en.wikipedia.org/wiki/Logical_data_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34FF857-4BAB-9E24-64EE-5951BC40B0DA}"/>
              </a:ext>
            </a:extLst>
          </p:cNvPr>
          <p:cNvSpPr>
            <a:spLocks noGrp="1"/>
          </p:cNvSpPr>
          <p:nvPr>
            <p:ph type="ctrTitle"/>
          </p:nvPr>
        </p:nvSpPr>
        <p:spPr>
          <a:xfrm>
            <a:off x="914400" y="1981200"/>
            <a:ext cx="7772400" cy="1974850"/>
          </a:xfrm>
        </p:spPr>
        <p:txBody>
          <a:bodyPr>
            <a:normAutofit fontScale="90000"/>
          </a:bodyPr>
          <a:lstStyle/>
          <a:p>
            <a:pPr eaLnBrk="1" fontAlgn="auto" hangingPunct="1">
              <a:spcAft>
                <a:spcPts val="0"/>
              </a:spcAft>
              <a:defRPr/>
            </a:pPr>
            <a:r>
              <a:rPr lang="en-ZA" altLang="en-US" dirty="0"/>
              <a:t>CSI 482 System Analysis and design</a:t>
            </a:r>
            <a:br>
              <a:rPr lang="en-ZA" altLang="en-US" dirty="0"/>
            </a:br>
            <a:r>
              <a:rPr lang="en-ZA" altLang="en-US" dirty="0"/>
              <a:t>Lecture 7</a:t>
            </a:r>
            <a:br>
              <a:rPr lang="en-ZA" altLang="en-US" dirty="0"/>
            </a:br>
            <a:r>
              <a:rPr lang="en-ZA" altLang="en-US" dirty="0"/>
              <a:t>September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4D4BBE3A-7B62-5125-E98E-961EDDBA2A11}"/>
              </a:ext>
            </a:extLst>
          </p:cNvPr>
          <p:cNvSpPr>
            <a:spLocks noGrp="1" noChangeArrowheads="1"/>
          </p:cNvSpPr>
          <p:nvPr>
            <p:ph type="title"/>
          </p:nvPr>
        </p:nvSpPr>
        <p:spPr/>
        <p:txBody>
          <a:bodyPr/>
          <a:lstStyle/>
          <a:p>
            <a:pPr eaLnBrk="1" hangingPunct="1"/>
            <a:r>
              <a:rPr lang="en-US" altLang="en-US"/>
              <a:t>Database Design Process</a:t>
            </a:r>
          </a:p>
        </p:txBody>
      </p:sp>
      <p:sp>
        <p:nvSpPr>
          <p:cNvPr id="36" name="Date Placeholder 3">
            <a:extLst>
              <a:ext uri="{FF2B5EF4-FFF2-40B4-BE49-F238E27FC236}">
                <a16:creationId xmlns:a16="http://schemas.microsoft.com/office/drawing/2014/main" id="{A3C61022-4449-DDF8-D9ED-49A68D77689C}"/>
              </a:ext>
            </a:extLst>
          </p:cNvPr>
          <p:cNvSpPr>
            <a:spLocks noGrp="1"/>
          </p:cNvSpPr>
          <p:nvPr>
            <p:ph type="dt" sz="half" idx="10"/>
          </p:nvPr>
        </p:nvSpPr>
        <p:spPr>
          <a:xfrm>
            <a:off x="457200" y="6356350"/>
            <a:ext cx="2133600" cy="365125"/>
          </a:xfrm>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1100">
              <a:solidFill>
                <a:srgbClr val="595959"/>
              </a:solidFill>
            </a:endParaRPr>
          </a:p>
          <a:p>
            <a:pPr eaLnBrk="1" hangingPunct="1"/>
            <a:r>
              <a:rPr lang="en-US" altLang="en-US" sz="1100">
                <a:solidFill>
                  <a:srgbClr val="595959"/>
                </a:solidFill>
              </a:rPr>
              <a:t>IS 257 – Fall 2006	</a:t>
            </a:r>
          </a:p>
        </p:txBody>
      </p:sp>
      <p:sp>
        <p:nvSpPr>
          <p:cNvPr id="537603" name="Rectangle 3">
            <a:extLst>
              <a:ext uri="{FF2B5EF4-FFF2-40B4-BE49-F238E27FC236}">
                <a16:creationId xmlns:a16="http://schemas.microsoft.com/office/drawing/2014/main" id="{9C99E9A4-6634-3D46-83D1-4C37B3CEDB69}"/>
              </a:ext>
            </a:extLst>
          </p:cNvPr>
          <p:cNvSpPr>
            <a:spLocks noChangeArrowheads="1"/>
          </p:cNvSpPr>
          <p:nvPr/>
        </p:nvSpPr>
        <p:spPr bwMode="auto">
          <a:xfrm>
            <a:off x="2362200" y="3200400"/>
            <a:ext cx="1447800" cy="1371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000" dirty="0">
                <a:solidFill>
                  <a:schemeClr val="bg1"/>
                </a:solidFill>
                <a:latin typeface="Arial" charset="0"/>
                <a:ea typeface="ＭＳ Ｐゴシック" charset="0"/>
              </a:rPr>
              <a:t>Conceptual</a:t>
            </a:r>
          </a:p>
          <a:p>
            <a:pPr eaLnBrk="0" hangingPunct="0">
              <a:defRPr/>
            </a:pPr>
            <a:r>
              <a:rPr lang="en-US" sz="2000" dirty="0">
                <a:solidFill>
                  <a:schemeClr val="bg1"/>
                </a:solidFill>
                <a:latin typeface="Arial" charset="0"/>
                <a:ea typeface="ＭＳ Ｐゴシック" charset="0"/>
              </a:rPr>
              <a:t>Model</a:t>
            </a:r>
          </a:p>
        </p:txBody>
      </p:sp>
      <p:sp>
        <p:nvSpPr>
          <p:cNvPr id="537604" name="Rectangle 4">
            <a:extLst>
              <a:ext uri="{FF2B5EF4-FFF2-40B4-BE49-F238E27FC236}">
                <a16:creationId xmlns:a16="http://schemas.microsoft.com/office/drawing/2014/main" id="{62C49603-0977-5C08-D002-A456904E8879}"/>
              </a:ext>
            </a:extLst>
          </p:cNvPr>
          <p:cNvSpPr>
            <a:spLocks noChangeArrowheads="1"/>
          </p:cNvSpPr>
          <p:nvPr/>
        </p:nvSpPr>
        <p:spPr bwMode="auto">
          <a:xfrm>
            <a:off x="4495800" y="3200400"/>
            <a:ext cx="1447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000">
                <a:solidFill>
                  <a:schemeClr val="bg1"/>
                </a:solidFill>
                <a:latin typeface="Arial" charset="0"/>
                <a:ea typeface="ＭＳ Ｐゴシック" charset="0"/>
              </a:rPr>
              <a:t>Logical</a:t>
            </a:r>
          </a:p>
          <a:p>
            <a:pPr eaLnBrk="0" hangingPunct="0">
              <a:defRPr/>
            </a:pPr>
            <a:r>
              <a:rPr lang="en-US" sz="2000">
                <a:solidFill>
                  <a:schemeClr val="bg1"/>
                </a:solidFill>
                <a:latin typeface="Arial" charset="0"/>
                <a:ea typeface="ＭＳ Ｐゴシック" charset="0"/>
              </a:rPr>
              <a:t>Model</a:t>
            </a:r>
          </a:p>
        </p:txBody>
      </p:sp>
      <p:sp>
        <p:nvSpPr>
          <p:cNvPr id="537605" name="AutoShape 5">
            <a:extLst>
              <a:ext uri="{FF2B5EF4-FFF2-40B4-BE49-F238E27FC236}">
                <a16:creationId xmlns:a16="http://schemas.microsoft.com/office/drawing/2014/main" id="{C4DF224D-16E8-6AFA-971C-578909AB823C}"/>
              </a:ext>
            </a:extLst>
          </p:cNvPr>
          <p:cNvSpPr>
            <a:spLocks noChangeArrowheads="1"/>
          </p:cNvSpPr>
          <p:nvPr/>
        </p:nvSpPr>
        <p:spPr bwMode="auto">
          <a:xfrm>
            <a:off x="7696200" y="2819400"/>
            <a:ext cx="762000" cy="1295400"/>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06" name="AutoShape 6">
            <a:extLst>
              <a:ext uri="{FF2B5EF4-FFF2-40B4-BE49-F238E27FC236}">
                <a16:creationId xmlns:a16="http://schemas.microsoft.com/office/drawing/2014/main" id="{2E37DA5F-FC0E-EBFE-E87B-ECE44C05FFA6}"/>
              </a:ext>
            </a:extLst>
          </p:cNvPr>
          <p:cNvSpPr>
            <a:spLocks noChangeArrowheads="1"/>
          </p:cNvSpPr>
          <p:nvPr/>
        </p:nvSpPr>
        <p:spPr bwMode="auto">
          <a:xfrm>
            <a:off x="7239000" y="3276600"/>
            <a:ext cx="762000" cy="1295400"/>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sz="2000">
              <a:solidFill>
                <a:schemeClr val="bg1"/>
              </a:solidFill>
              <a:latin typeface="Arial" charset="0"/>
              <a:ea typeface="ＭＳ Ｐゴシック" charset="0"/>
            </a:endParaRPr>
          </a:p>
        </p:txBody>
      </p:sp>
      <p:sp>
        <p:nvSpPr>
          <p:cNvPr id="537607" name="Rectangle 7">
            <a:extLst>
              <a:ext uri="{FF2B5EF4-FFF2-40B4-BE49-F238E27FC236}">
                <a16:creationId xmlns:a16="http://schemas.microsoft.com/office/drawing/2014/main" id="{041F9201-9FD9-84E1-8AC1-BDA39BD9864B}"/>
              </a:ext>
            </a:extLst>
          </p:cNvPr>
          <p:cNvSpPr>
            <a:spLocks noChangeArrowheads="1"/>
          </p:cNvSpPr>
          <p:nvPr/>
        </p:nvSpPr>
        <p:spPr bwMode="auto">
          <a:xfrm>
            <a:off x="25908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External </a:t>
            </a:r>
          </a:p>
          <a:p>
            <a:pPr eaLnBrk="0" hangingPunct="0">
              <a:defRPr/>
            </a:pPr>
            <a:r>
              <a:rPr lang="en-US" sz="1400">
                <a:solidFill>
                  <a:schemeClr val="bg1"/>
                </a:solidFill>
                <a:latin typeface="Arial" charset="0"/>
                <a:ea typeface="ＭＳ Ｐゴシック" charset="0"/>
              </a:rPr>
              <a:t>Model</a:t>
            </a:r>
            <a:endParaRPr lang="en-US">
              <a:solidFill>
                <a:schemeClr val="bg1"/>
              </a:solidFill>
              <a:latin typeface="Arial" charset="0"/>
              <a:ea typeface="ＭＳ Ｐゴシック" charset="0"/>
            </a:endParaRPr>
          </a:p>
        </p:txBody>
      </p:sp>
      <p:sp>
        <p:nvSpPr>
          <p:cNvPr id="537608" name="Rectangle 8">
            <a:extLst>
              <a:ext uri="{FF2B5EF4-FFF2-40B4-BE49-F238E27FC236}">
                <a16:creationId xmlns:a16="http://schemas.microsoft.com/office/drawing/2014/main" id="{D2ED04B3-6252-C125-0CF9-D952F484A234}"/>
              </a:ext>
            </a:extLst>
          </p:cNvPr>
          <p:cNvSpPr>
            <a:spLocks noChangeArrowheads="1"/>
          </p:cNvSpPr>
          <p:nvPr/>
        </p:nvSpPr>
        <p:spPr bwMode="auto">
          <a:xfrm>
            <a:off x="304800" y="24384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Conceptual </a:t>
            </a:r>
          </a:p>
          <a:p>
            <a:pPr eaLnBrk="0" hangingPunct="0">
              <a:defRPr/>
            </a:pPr>
            <a:r>
              <a:rPr lang="en-US" sz="1400">
                <a:solidFill>
                  <a:schemeClr val="bg1"/>
                </a:solidFill>
                <a:latin typeface="Arial" charset="0"/>
                <a:ea typeface="ＭＳ Ｐゴシック" charset="0"/>
              </a:rPr>
              <a:t>requirements</a:t>
            </a:r>
            <a:endParaRPr lang="en-US" sz="2000">
              <a:solidFill>
                <a:schemeClr val="bg1"/>
              </a:solidFill>
              <a:latin typeface="Arial" charset="0"/>
              <a:ea typeface="ＭＳ Ｐゴシック" charset="0"/>
            </a:endParaRPr>
          </a:p>
        </p:txBody>
      </p:sp>
      <p:sp>
        <p:nvSpPr>
          <p:cNvPr id="537609" name="Rectangle 9">
            <a:extLst>
              <a:ext uri="{FF2B5EF4-FFF2-40B4-BE49-F238E27FC236}">
                <a16:creationId xmlns:a16="http://schemas.microsoft.com/office/drawing/2014/main" id="{6D66BD5C-3819-1334-A7CC-01D8F7B3A1D4}"/>
              </a:ext>
            </a:extLst>
          </p:cNvPr>
          <p:cNvSpPr>
            <a:spLocks noChangeArrowheads="1"/>
          </p:cNvSpPr>
          <p:nvPr/>
        </p:nvSpPr>
        <p:spPr bwMode="auto">
          <a:xfrm>
            <a:off x="304800" y="32004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Conceptual </a:t>
            </a:r>
          </a:p>
          <a:p>
            <a:pPr eaLnBrk="0" hangingPunct="0">
              <a:defRPr/>
            </a:pPr>
            <a:r>
              <a:rPr lang="en-US" sz="1400">
                <a:solidFill>
                  <a:schemeClr val="bg1"/>
                </a:solidFill>
                <a:latin typeface="Arial" charset="0"/>
                <a:ea typeface="ＭＳ Ｐゴシック" charset="0"/>
              </a:rPr>
              <a:t>requirements</a:t>
            </a:r>
            <a:endParaRPr lang="en-US" sz="2000">
              <a:solidFill>
                <a:schemeClr val="bg1"/>
              </a:solidFill>
              <a:latin typeface="Arial" charset="0"/>
              <a:ea typeface="ＭＳ Ｐゴシック" charset="0"/>
            </a:endParaRPr>
          </a:p>
        </p:txBody>
      </p:sp>
      <p:sp>
        <p:nvSpPr>
          <p:cNvPr id="537610" name="Rectangle 10">
            <a:extLst>
              <a:ext uri="{FF2B5EF4-FFF2-40B4-BE49-F238E27FC236}">
                <a16:creationId xmlns:a16="http://schemas.microsoft.com/office/drawing/2014/main" id="{301A5513-56CA-816B-4B05-720BD0FA73BC}"/>
              </a:ext>
            </a:extLst>
          </p:cNvPr>
          <p:cNvSpPr>
            <a:spLocks noChangeArrowheads="1"/>
          </p:cNvSpPr>
          <p:nvPr/>
        </p:nvSpPr>
        <p:spPr bwMode="auto">
          <a:xfrm>
            <a:off x="304800" y="41148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Conceptual </a:t>
            </a:r>
          </a:p>
          <a:p>
            <a:pPr eaLnBrk="0" hangingPunct="0">
              <a:defRPr/>
            </a:pPr>
            <a:r>
              <a:rPr lang="en-US" sz="1400">
                <a:solidFill>
                  <a:schemeClr val="bg1"/>
                </a:solidFill>
                <a:latin typeface="Arial" charset="0"/>
                <a:ea typeface="ＭＳ Ｐゴシック" charset="0"/>
              </a:rPr>
              <a:t>requirements</a:t>
            </a:r>
            <a:endParaRPr lang="en-US" sz="2000">
              <a:solidFill>
                <a:schemeClr val="bg1"/>
              </a:solidFill>
              <a:latin typeface="Arial" charset="0"/>
              <a:ea typeface="ＭＳ Ｐゴシック" charset="0"/>
            </a:endParaRPr>
          </a:p>
        </p:txBody>
      </p:sp>
      <p:sp>
        <p:nvSpPr>
          <p:cNvPr id="537611" name="Rectangle 11">
            <a:extLst>
              <a:ext uri="{FF2B5EF4-FFF2-40B4-BE49-F238E27FC236}">
                <a16:creationId xmlns:a16="http://schemas.microsoft.com/office/drawing/2014/main" id="{0BDB57FA-654F-C06B-029C-90A6CD009AEB}"/>
              </a:ext>
            </a:extLst>
          </p:cNvPr>
          <p:cNvSpPr>
            <a:spLocks noChangeArrowheads="1"/>
          </p:cNvSpPr>
          <p:nvPr/>
        </p:nvSpPr>
        <p:spPr bwMode="auto">
          <a:xfrm>
            <a:off x="304800" y="48768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Conceptual </a:t>
            </a:r>
          </a:p>
          <a:p>
            <a:pPr eaLnBrk="0" hangingPunct="0">
              <a:defRPr/>
            </a:pPr>
            <a:r>
              <a:rPr lang="en-US" sz="1400">
                <a:solidFill>
                  <a:schemeClr val="bg1"/>
                </a:solidFill>
                <a:latin typeface="Arial" charset="0"/>
                <a:ea typeface="ＭＳ Ｐゴシック" charset="0"/>
              </a:rPr>
              <a:t>requirements</a:t>
            </a:r>
            <a:endParaRPr lang="en-US" sz="2000">
              <a:solidFill>
                <a:schemeClr val="bg1"/>
              </a:solidFill>
              <a:latin typeface="Arial" charset="0"/>
              <a:ea typeface="ＭＳ Ｐゴシック" charset="0"/>
            </a:endParaRPr>
          </a:p>
        </p:txBody>
      </p:sp>
      <p:sp>
        <p:nvSpPr>
          <p:cNvPr id="537612" name="Text Box 12">
            <a:extLst>
              <a:ext uri="{FF2B5EF4-FFF2-40B4-BE49-F238E27FC236}">
                <a16:creationId xmlns:a16="http://schemas.microsoft.com/office/drawing/2014/main" id="{C0375122-969A-5F77-6AB7-4C2E3638379B}"/>
              </a:ext>
            </a:extLst>
          </p:cNvPr>
          <p:cNvSpPr txBox="1">
            <a:spLocks noChangeArrowheads="1"/>
          </p:cNvSpPr>
          <p:nvPr/>
        </p:nvSpPr>
        <p:spPr bwMode="auto">
          <a:xfrm>
            <a:off x="2819400" y="15208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1</a:t>
            </a:r>
          </a:p>
        </p:txBody>
      </p:sp>
      <p:sp>
        <p:nvSpPr>
          <p:cNvPr id="537613" name="Text Box 13">
            <a:extLst>
              <a:ext uri="{FF2B5EF4-FFF2-40B4-BE49-F238E27FC236}">
                <a16:creationId xmlns:a16="http://schemas.microsoft.com/office/drawing/2014/main" id="{BEAA0C34-D1BF-92E1-7D9E-DF3CE3B73FD4}"/>
              </a:ext>
            </a:extLst>
          </p:cNvPr>
          <p:cNvSpPr txBox="1">
            <a:spLocks noChangeArrowheads="1"/>
          </p:cNvSpPr>
          <p:nvPr/>
        </p:nvSpPr>
        <p:spPr bwMode="auto">
          <a:xfrm>
            <a:off x="533400" y="22066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1</a:t>
            </a:r>
          </a:p>
        </p:txBody>
      </p:sp>
      <p:sp>
        <p:nvSpPr>
          <p:cNvPr id="537614" name="Text Box 14">
            <a:extLst>
              <a:ext uri="{FF2B5EF4-FFF2-40B4-BE49-F238E27FC236}">
                <a16:creationId xmlns:a16="http://schemas.microsoft.com/office/drawing/2014/main" id="{75A85003-6DC3-BF8D-4C8C-F5C25B7C69AF}"/>
              </a:ext>
            </a:extLst>
          </p:cNvPr>
          <p:cNvSpPr txBox="1">
            <a:spLocks noChangeArrowheads="1"/>
          </p:cNvSpPr>
          <p:nvPr/>
        </p:nvSpPr>
        <p:spPr bwMode="auto">
          <a:xfrm>
            <a:off x="4343400" y="15208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2</a:t>
            </a:r>
          </a:p>
        </p:txBody>
      </p:sp>
      <p:sp>
        <p:nvSpPr>
          <p:cNvPr id="537615" name="Text Box 15">
            <a:extLst>
              <a:ext uri="{FF2B5EF4-FFF2-40B4-BE49-F238E27FC236}">
                <a16:creationId xmlns:a16="http://schemas.microsoft.com/office/drawing/2014/main" id="{82BC7EE6-16C2-CD62-8F15-B5B3ABFCA5D1}"/>
              </a:ext>
            </a:extLst>
          </p:cNvPr>
          <p:cNvSpPr txBox="1">
            <a:spLocks noChangeArrowheads="1"/>
          </p:cNvSpPr>
          <p:nvPr/>
        </p:nvSpPr>
        <p:spPr bwMode="auto">
          <a:xfrm>
            <a:off x="5943600" y="15208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3</a:t>
            </a:r>
          </a:p>
        </p:txBody>
      </p:sp>
      <p:sp>
        <p:nvSpPr>
          <p:cNvPr id="537616" name="Text Box 16">
            <a:extLst>
              <a:ext uri="{FF2B5EF4-FFF2-40B4-BE49-F238E27FC236}">
                <a16:creationId xmlns:a16="http://schemas.microsoft.com/office/drawing/2014/main" id="{E973312F-0CBC-B52A-FB3F-26F4BF3BB614}"/>
              </a:ext>
            </a:extLst>
          </p:cNvPr>
          <p:cNvSpPr txBox="1">
            <a:spLocks noChangeArrowheads="1"/>
          </p:cNvSpPr>
          <p:nvPr/>
        </p:nvSpPr>
        <p:spPr bwMode="auto">
          <a:xfrm>
            <a:off x="7543800" y="15208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4</a:t>
            </a:r>
          </a:p>
        </p:txBody>
      </p:sp>
      <p:sp>
        <p:nvSpPr>
          <p:cNvPr id="537617" name="Text Box 17">
            <a:extLst>
              <a:ext uri="{FF2B5EF4-FFF2-40B4-BE49-F238E27FC236}">
                <a16:creationId xmlns:a16="http://schemas.microsoft.com/office/drawing/2014/main" id="{4AA6F69F-0F3B-E333-C668-309655E08325}"/>
              </a:ext>
            </a:extLst>
          </p:cNvPr>
          <p:cNvSpPr txBox="1">
            <a:spLocks noChangeArrowheads="1"/>
          </p:cNvSpPr>
          <p:nvPr/>
        </p:nvSpPr>
        <p:spPr bwMode="auto">
          <a:xfrm>
            <a:off x="457200" y="29686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2</a:t>
            </a:r>
          </a:p>
        </p:txBody>
      </p:sp>
      <p:sp>
        <p:nvSpPr>
          <p:cNvPr id="537618" name="Text Box 18">
            <a:extLst>
              <a:ext uri="{FF2B5EF4-FFF2-40B4-BE49-F238E27FC236}">
                <a16:creationId xmlns:a16="http://schemas.microsoft.com/office/drawing/2014/main" id="{43F3AFD5-A558-42C5-39BA-20709AD1D996}"/>
              </a:ext>
            </a:extLst>
          </p:cNvPr>
          <p:cNvSpPr txBox="1">
            <a:spLocks noChangeArrowheads="1"/>
          </p:cNvSpPr>
          <p:nvPr/>
        </p:nvSpPr>
        <p:spPr bwMode="auto">
          <a:xfrm>
            <a:off x="457200" y="38830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3</a:t>
            </a:r>
          </a:p>
        </p:txBody>
      </p:sp>
      <p:sp>
        <p:nvSpPr>
          <p:cNvPr id="537619" name="Text Box 19">
            <a:extLst>
              <a:ext uri="{FF2B5EF4-FFF2-40B4-BE49-F238E27FC236}">
                <a16:creationId xmlns:a16="http://schemas.microsoft.com/office/drawing/2014/main" id="{014CA6DE-6090-E34C-E55A-43E4B330C9DA}"/>
              </a:ext>
            </a:extLst>
          </p:cNvPr>
          <p:cNvSpPr txBox="1">
            <a:spLocks noChangeArrowheads="1"/>
          </p:cNvSpPr>
          <p:nvPr/>
        </p:nvSpPr>
        <p:spPr bwMode="auto">
          <a:xfrm>
            <a:off x="457200" y="4645025"/>
            <a:ext cx="10525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1200">
                <a:latin typeface="Arial" charset="0"/>
                <a:ea typeface="ＭＳ Ｐゴシック" charset="0"/>
              </a:rPr>
              <a:t>Application 4</a:t>
            </a:r>
          </a:p>
        </p:txBody>
      </p:sp>
      <p:sp>
        <p:nvSpPr>
          <p:cNvPr id="537620" name="Rectangle 20">
            <a:extLst>
              <a:ext uri="{FF2B5EF4-FFF2-40B4-BE49-F238E27FC236}">
                <a16:creationId xmlns:a16="http://schemas.microsoft.com/office/drawing/2014/main" id="{7D1C8D0D-E37E-90DE-A57B-4C65C161F79F}"/>
              </a:ext>
            </a:extLst>
          </p:cNvPr>
          <p:cNvSpPr>
            <a:spLocks noChangeArrowheads="1"/>
          </p:cNvSpPr>
          <p:nvPr/>
        </p:nvSpPr>
        <p:spPr bwMode="auto">
          <a:xfrm>
            <a:off x="73914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External </a:t>
            </a:r>
          </a:p>
          <a:p>
            <a:pPr eaLnBrk="0" hangingPunct="0">
              <a:defRPr/>
            </a:pPr>
            <a:r>
              <a:rPr lang="en-US" sz="1400">
                <a:solidFill>
                  <a:schemeClr val="bg1"/>
                </a:solidFill>
                <a:latin typeface="Arial" charset="0"/>
                <a:ea typeface="ＭＳ Ｐゴシック" charset="0"/>
              </a:rPr>
              <a:t>Model</a:t>
            </a:r>
            <a:endParaRPr lang="en-US">
              <a:solidFill>
                <a:schemeClr val="bg1"/>
              </a:solidFill>
              <a:latin typeface="Arial" charset="0"/>
              <a:ea typeface="ＭＳ Ｐゴシック" charset="0"/>
            </a:endParaRPr>
          </a:p>
        </p:txBody>
      </p:sp>
      <p:sp>
        <p:nvSpPr>
          <p:cNvPr id="537621" name="Rectangle 21">
            <a:extLst>
              <a:ext uri="{FF2B5EF4-FFF2-40B4-BE49-F238E27FC236}">
                <a16:creationId xmlns:a16="http://schemas.microsoft.com/office/drawing/2014/main" id="{4D5C47BC-1F88-F3B0-977C-3FDD4683E90E}"/>
              </a:ext>
            </a:extLst>
          </p:cNvPr>
          <p:cNvSpPr>
            <a:spLocks noChangeArrowheads="1"/>
          </p:cNvSpPr>
          <p:nvPr/>
        </p:nvSpPr>
        <p:spPr bwMode="auto">
          <a:xfrm>
            <a:off x="57912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External </a:t>
            </a:r>
          </a:p>
          <a:p>
            <a:pPr eaLnBrk="0" hangingPunct="0">
              <a:defRPr/>
            </a:pPr>
            <a:r>
              <a:rPr lang="en-US" sz="1400">
                <a:solidFill>
                  <a:schemeClr val="bg1"/>
                </a:solidFill>
                <a:latin typeface="Arial" charset="0"/>
                <a:ea typeface="ＭＳ Ｐゴシック" charset="0"/>
              </a:rPr>
              <a:t>Model</a:t>
            </a:r>
            <a:endParaRPr lang="en-US">
              <a:solidFill>
                <a:schemeClr val="bg1"/>
              </a:solidFill>
              <a:latin typeface="Arial" charset="0"/>
              <a:ea typeface="ＭＳ Ｐゴシック" charset="0"/>
            </a:endParaRPr>
          </a:p>
        </p:txBody>
      </p:sp>
      <p:sp>
        <p:nvSpPr>
          <p:cNvPr id="537622" name="Rectangle 22">
            <a:extLst>
              <a:ext uri="{FF2B5EF4-FFF2-40B4-BE49-F238E27FC236}">
                <a16:creationId xmlns:a16="http://schemas.microsoft.com/office/drawing/2014/main" id="{06403944-C949-4840-3B4D-E2B6806F0077}"/>
              </a:ext>
            </a:extLst>
          </p:cNvPr>
          <p:cNvSpPr>
            <a:spLocks noChangeArrowheads="1"/>
          </p:cNvSpPr>
          <p:nvPr/>
        </p:nvSpPr>
        <p:spPr bwMode="auto">
          <a:xfrm>
            <a:off x="41910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400">
                <a:solidFill>
                  <a:schemeClr val="bg1"/>
                </a:solidFill>
                <a:latin typeface="Arial" charset="0"/>
                <a:ea typeface="ＭＳ Ｐゴシック" charset="0"/>
              </a:rPr>
              <a:t>External </a:t>
            </a:r>
          </a:p>
          <a:p>
            <a:pPr eaLnBrk="0" hangingPunct="0">
              <a:defRPr/>
            </a:pPr>
            <a:r>
              <a:rPr lang="en-US" sz="1400">
                <a:solidFill>
                  <a:schemeClr val="bg1"/>
                </a:solidFill>
                <a:latin typeface="Arial" charset="0"/>
                <a:ea typeface="ＭＳ Ｐゴシック" charset="0"/>
              </a:rPr>
              <a:t>Model</a:t>
            </a:r>
            <a:endParaRPr lang="en-US">
              <a:solidFill>
                <a:schemeClr val="bg1"/>
              </a:solidFill>
              <a:latin typeface="Arial" charset="0"/>
              <a:ea typeface="ＭＳ Ｐゴシック" charset="0"/>
            </a:endParaRPr>
          </a:p>
        </p:txBody>
      </p:sp>
      <p:sp>
        <p:nvSpPr>
          <p:cNvPr id="537623" name="Line 23">
            <a:extLst>
              <a:ext uri="{FF2B5EF4-FFF2-40B4-BE49-F238E27FC236}">
                <a16:creationId xmlns:a16="http://schemas.microsoft.com/office/drawing/2014/main" id="{F0A9ACEF-28A3-8246-0885-210B62D0FD43}"/>
              </a:ext>
            </a:extLst>
          </p:cNvPr>
          <p:cNvSpPr>
            <a:spLocks noChangeShapeType="1"/>
          </p:cNvSpPr>
          <p:nvPr/>
        </p:nvSpPr>
        <p:spPr bwMode="auto">
          <a:xfrm>
            <a:off x="1676400" y="2667000"/>
            <a:ext cx="685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24" name="Line 24">
            <a:extLst>
              <a:ext uri="{FF2B5EF4-FFF2-40B4-BE49-F238E27FC236}">
                <a16:creationId xmlns:a16="http://schemas.microsoft.com/office/drawing/2014/main" id="{A68DC2E0-EC2E-A58B-119F-B0B69EC820F9}"/>
              </a:ext>
            </a:extLst>
          </p:cNvPr>
          <p:cNvSpPr>
            <a:spLocks noChangeShapeType="1"/>
          </p:cNvSpPr>
          <p:nvPr/>
        </p:nvSpPr>
        <p:spPr bwMode="auto">
          <a:xfrm>
            <a:off x="1676400" y="34290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25" name="Line 25">
            <a:extLst>
              <a:ext uri="{FF2B5EF4-FFF2-40B4-BE49-F238E27FC236}">
                <a16:creationId xmlns:a16="http://schemas.microsoft.com/office/drawing/2014/main" id="{42CB7844-466A-1A0D-2931-1C050CB27683}"/>
              </a:ext>
            </a:extLst>
          </p:cNvPr>
          <p:cNvSpPr>
            <a:spLocks noChangeShapeType="1"/>
          </p:cNvSpPr>
          <p:nvPr/>
        </p:nvSpPr>
        <p:spPr bwMode="auto">
          <a:xfrm flipV="1">
            <a:off x="1676400" y="38862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26" name="Line 26">
            <a:extLst>
              <a:ext uri="{FF2B5EF4-FFF2-40B4-BE49-F238E27FC236}">
                <a16:creationId xmlns:a16="http://schemas.microsoft.com/office/drawing/2014/main" id="{A2484FE8-C187-D9EE-CA9A-10871B79F1AF}"/>
              </a:ext>
            </a:extLst>
          </p:cNvPr>
          <p:cNvSpPr>
            <a:spLocks noChangeShapeType="1"/>
          </p:cNvSpPr>
          <p:nvPr/>
        </p:nvSpPr>
        <p:spPr bwMode="auto">
          <a:xfrm flipV="1">
            <a:off x="1676400" y="3886200"/>
            <a:ext cx="685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27" name="Line 27">
            <a:extLst>
              <a:ext uri="{FF2B5EF4-FFF2-40B4-BE49-F238E27FC236}">
                <a16:creationId xmlns:a16="http://schemas.microsoft.com/office/drawing/2014/main" id="{0538C53E-F28B-0A63-A8BE-F36D38113A18}"/>
              </a:ext>
            </a:extLst>
          </p:cNvPr>
          <p:cNvSpPr>
            <a:spLocks noChangeShapeType="1"/>
          </p:cNvSpPr>
          <p:nvPr/>
        </p:nvSpPr>
        <p:spPr bwMode="auto">
          <a:xfrm>
            <a:off x="3810000" y="3886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28" name="Line 28">
            <a:extLst>
              <a:ext uri="{FF2B5EF4-FFF2-40B4-BE49-F238E27FC236}">
                <a16:creationId xmlns:a16="http://schemas.microsoft.com/office/drawing/2014/main" id="{965088F1-496E-A93F-D78C-DA6B9023C38D}"/>
              </a:ext>
            </a:extLst>
          </p:cNvPr>
          <p:cNvSpPr>
            <a:spLocks noChangeShapeType="1"/>
          </p:cNvSpPr>
          <p:nvPr/>
        </p:nvSpPr>
        <p:spPr bwMode="auto">
          <a:xfrm>
            <a:off x="5943600" y="38862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29" name="Line 29">
            <a:extLst>
              <a:ext uri="{FF2B5EF4-FFF2-40B4-BE49-F238E27FC236}">
                <a16:creationId xmlns:a16="http://schemas.microsoft.com/office/drawing/2014/main" id="{E483FF95-2DA8-B391-4952-9E0376F0CC07}"/>
              </a:ext>
            </a:extLst>
          </p:cNvPr>
          <p:cNvSpPr>
            <a:spLocks noChangeShapeType="1"/>
          </p:cNvSpPr>
          <p:nvPr/>
        </p:nvSpPr>
        <p:spPr bwMode="auto">
          <a:xfrm>
            <a:off x="6477000" y="2667000"/>
            <a:ext cx="0" cy="259080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30" name="Line 30">
            <a:extLst>
              <a:ext uri="{FF2B5EF4-FFF2-40B4-BE49-F238E27FC236}">
                <a16:creationId xmlns:a16="http://schemas.microsoft.com/office/drawing/2014/main" id="{EFA79FB5-513F-B6D5-64E4-B667613424C1}"/>
              </a:ext>
            </a:extLst>
          </p:cNvPr>
          <p:cNvSpPr>
            <a:spLocks noChangeShapeType="1"/>
          </p:cNvSpPr>
          <p:nvPr/>
        </p:nvSpPr>
        <p:spPr bwMode="auto">
          <a:xfrm>
            <a:off x="4191000" y="2743200"/>
            <a:ext cx="0" cy="259080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31" name="Text Box 31">
            <a:extLst>
              <a:ext uri="{FF2B5EF4-FFF2-40B4-BE49-F238E27FC236}">
                <a16:creationId xmlns:a16="http://schemas.microsoft.com/office/drawing/2014/main" id="{A86F65AC-8A82-3D8B-7943-B910ABB311ED}"/>
              </a:ext>
            </a:extLst>
          </p:cNvPr>
          <p:cNvSpPr txBox="1">
            <a:spLocks noChangeArrowheads="1"/>
          </p:cNvSpPr>
          <p:nvPr/>
        </p:nvSpPr>
        <p:spPr bwMode="auto">
          <a:xfrm>
            <a:off x="7315200" y="3200400"/>
            <a:ext cx="152400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defRPr/>
            </a:pPr>
            <a:r>
              <a:rPr lang="en-US" sz="2000" dirty="0">
                <a:solidFill>
                  <a:schemeClr val="bg1"/>
                </a:solidFill>
                <a:latin typeface="Arial" charset="0"/>
                <a:ea typeface="ＭＳ Ｐゴシック" charset="0"/>
              </a:rPr>
              <a:t>Physical</a:t>
            </a:r>
          </a:p>
          <a:p>
            <a:pPr algn="l" eaLnBrk="0" hangingPunct="0">
              <a:spcBef>
                <a:spcPct val="50000"/>
              </a:spcBef>
              <a:defRPr/>
            </a:pPr>
            <a:r>
              <a:rPr lang="en-US" sz="2000" dirty="0">
                <a:solidFill>
                  <a:schemeClr val="bg1"/>
                </a:solidFill>
                <a:latin typeface="Arial" charset="0"/>
                <a:ea typeface="ＭＳ Ｐゴシック" charset="0"/>
              </a:rPr>
              <a:t>Model</a:t>
            </a:r>
          </a:p>
        </p:txBody>
      </p:sp>
      <p:sp>
        <p:nvSpPr>
          <p:cNvPr id="537632" name="Line 32">
            <a:extLst>
              <a:ext uri="{FF2B5EF4-FFF2-40B4-BE49-F238E27FC236}">
                <a16:creationId xmlns:a16="http://schemas.microsoft.com/office/drawing/2014/main" id="{850EE9D8-2213-C400-98A7-F329FF2A1F6E}"/>
              </a:ext>
            </a:extLst>
          </p:cNvPr>
          <p:cNvSpPr>
            <a:spLocks noChangeShapeType="1"/>
          </p:cNvSpPr>
          <p:nvPr/>
        </p:nvSpPr>
        <p:spPr bwMode="auto">
          <a:xfrm flipH="1" flipV="1">
            <a:off x="3276600" y="2209800"/>
            <a:ext cx="1905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33" name="Line 33">
            <a:extLst>
              <a:ext uri="{FF2B5EF4-FFF2-40B4-BE49-F238E27FC236}">
                <a16:creationId xmlns:a16="http://schemas.microsoft.com/office/drawing/2014/main" id="{F345C5B7-C260-D2A6-529A-2248F00BF280}"/>
              </a:ext>
            </a:extLst>
          </p:cNvPr>
          <p:cNvSpPr>
            <a:spLocks noChangeShapeType="1"/>
          </p:cNvSpPr>
          <p:nvPr/>
        </p:nvSpPr>
        <p:spPr bwMode="auto">
          <a:xfrm flipH="1" flipV="1">
            <a:off x="4876800" y="2209800"/>
            <a:ext cx="304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34" name="Line 34">
            <a:extLst>
              <a:ext uri="{FF2B5EF4-FFF2-40B4-BE49-F238E27FC236}">
                <a16:creationId xmlns:a16="http://schemas.microsoft.com/office/drawing/2014/main" id="{E650A46B-925A-C32B-34F8-08C63BF1A264}"/>
              </a:ext>
            </a:extLst>
          </p:cNvPr>
          <p:cNvSpPr>
            <a:spLocks noChangeShapeType="1"/>
          </p:cNvSpPr>
          <p:nvPr/>
        </p:nvSpPr>
        <p:spPr bwMode="auto">
          <a:xfrm flipV="1">
            <a:off x="5181600" y="2209800"/>
            <a:ext cx="1295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7635" name="Line 35">
            <a:extLst>
              <a:ext uri="{FF2B5EF4-FFF2-40B4-BE49-F238E27FC236}">
                <a16:creationId xmlns:a16="http://schemas.microsoft.com/office/drawing/2014/main" id="{CD2AD963-C2F3-8722-74B3-9A38B4376247}"/>
              </a:ext>
            </a:extLst>
          </p:cNvPr>
          <p:cNvSpPr>
            <a:spLocks noChangeShapeType="1"/>
          </p:cNvSpPr>
          <p:nvPr/>
        </p:nvSpPr>
        <p:spPr bwMode="auto">
          <a:xfrm flipV="1">
            <a:off x="5181600" y="2209800"/>
            <a:ext cx="2971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89" y="-304800"/>
            <a:ext cx="8229600" cy="990600"/>
          </a:xfrm>
        </p:spPr>
        <p:txBody>
          <a:bodyPr/>
          <a:lstStyle/>
          <a:p>
            <a:r>
              <a:rPr lang="en-ZA" dirty="0"/>
              <a:t>The Conceptual Modelling</a:t>
            </a:r>
          </a:p>
        </p:txBody>
      </p:sp>
      <p:sp>
        <p:nvSpPr>
          <p:cNvPr id="3" name="Content Placeholder 2"/>
          <p:cNvSpPr>
            <a:spLocks noGrp="1"/>
          </p:cNvSpPr>
          <p:nvPr>
            <p:ph idx="1"/>
          </p:nvPr>
        </p:nvSpPr>
        <p:spPr>
          <a:xfrm>
            <a:off x="614289" y="838200"/>
            <a:ext cx="8229600" cy="5638800"/>
          </a:xfrm>
        </p:spPr>
        <p:txBody>
          <a:bodyPr>
            <a:normAutofit fontScale="55000" lnSpcReduction="20000"/>
          </a:bodyPr>
          <a:lstStyle/>
          <a:p>
            <a:pPr marL="0" indent="0">
              <a:buNone/>
            </a:pPr>
            <a:endParaRPr lang="en-ZA" dirty="0"/>
          </a:p>
          <a:p>
            <a:pPr algn="just"/>
            <a:r>
              <a:rPr lang="en-ZA" sz="2600" dirty="0"/>
              <a:t> A </a:t>
            </a:r>
            <a:r>
              <a:rPr lang="en-ZA" sz="2600" u="sng" dirty="0">
                <a:hlinkClick r:id="rId2" tooltip="Conceptual schema"/>
              </a:rPr>
              <a:t>conceptual data model</a:t>
            </a:r>
            <a:r>
              <a:rPr lang="en-ZA" sz="2600" dirty="0"/>
              <a:t> is developed based on the data </a:t>
            </a:r>
            <a:r>
              <a:rPr lang="en-ZA" sz="2600" u="sng" dirty="0">
                <a:hlinkClick r:id="rId3" tooltip="Requirement"/>
              </a:rPr>
              <a:t>requirements</a:t>
            </a:r>
            <a:r>
              <a:rPr lang="en-ZA" sz="2600" dirty="0"/>
              <a:t> for the application that is being developed, perhaps in the context of an </a:t>
            </a:r>
            <a:r>
              <a:rPr lang="en-ZA" sz="2600" u="sng" dirty="0">
                <a:hlinkClick r:id="rId4" tooltip="Activity diagram"/>
              </a:rPr>
              <a:t>activity model</a:t>
            </a:r>
            <a:r>
              <a:rPr lang="en-ZA" sz="2600" dirty="0"/>
              <a:t>. </a:t>
            </a:r>
            <a:r>
              <a:rPr lang="en-ZA" sz="2600" i="1" dirty="0"/>
              <a:t>(</a:t>
            </a:r>
            <a:r>
              <a:rPr lang="en-US" sz="2600" i="1" dirty="0">
                <a:solidFill>
                  <a:srgbClr val="FF0000"/>
                </a:solidFill>
              </a:rPr>
              <a:t>Refer to previous lectures notes on Requirements)</a:t>
            </a:r>
          </a:p>
          <a:p>
            <a:pPr algn="just"/>
            <a:r>
              <a:rPr lang="en-GB" sz="2600" dirty="0"/>
              <a:t>A conceptual model is created based on the needs assessment performed in stage one </a:t>
            </a:r>
            <a:r>
              <a:rPr lang="en-GB" sz="2600" dirty="0">
                <a:solidFill>
                  <a:srgbClr val="000000"/>
                </a:solidFill>
                <a:latin typeface="Lucida Sans Unicode" panose="020B0602030504020204" pitchFamily="34" charset="0"/>
              </a:rPr>
              <a:t>providing a </a:t>
            </a:r>
            <a:r>
              <a:rPr lang="en-GB" sz="2600" b="0" i="0" dirty="0">
                <a:solidFill>
                  <a:srgbClr val="000000"/>
                </a:solidFill>
                <a:effectLst/>
                <a:latin typeface="Lucida Sans Unicode" panose="020B0602030504020204" pitchFamily="34" charset="0"/>
              </a:rPr>
              <a:t>description of the structure of a database</a:t>
            </a:r>
            <a:r>
              <a:rPr lang="en-GB" sz="2600" dirty="0"/>
              <a:t> </a:t>
            </a:r>
            <a:r>
              <a:rPr lang="en-ZA" sz="2600" b="1" dirty="0"/>
              <a:t>consisting of entity types, attributes, relationships, integrity rules, and the definitions of those objects.</a:t>
            </a:r>
            <a:r>
              <a:rPr lang="en-GB" sz="2600" b="0" i="0" dirty="0">
                <a:solidFill>
                  <a:srgbClr val="000000"/>
                </a:solidFill>
                <a:effectLst/>
                <a:latin typeface="Lucida Sans Unicode" panose="020B0602030504020204" pitchFamily="34" charset="0"/>
              </a:rPr>
              <a:t>.</a:t>
            </a:r>
          </a:p>
          <a:p>
            <a:pPr algn="just"/>
            <a:endParaRPr lang="en-ZA" sz="2600" dirty="0"/>
          </a:p>
          <a:p>
            <a:r>
              <a:rPr lang="en-GB" sz="2600" dirty="0"/>
              <a:t> Typical Output is</a:t>
            </a:r>
          </a:p>
          <a:p>
            <a:pPr>
              <a:buFont typeface="Wingdings" panose="05000000000000000000" pitchFamily="2" charset="2"/>
              <a:buChar char="q"/>
            </a:pPr>
            <a:r>
              <a:rPr lang="en-GB" sz="2600" dirty="0"/>
              <a:t> </a:t>
            </a:r>
            <a:r>
              <a:rPr lang="en-GB" sz="2600" b="1" dirty="0"/>
              <a:t>An Entity-Relationship (ER) diagram </a:t>
            </a:r>
            <a:r>
              <a:rPr lang="en-GB" sz="2600" dirty="0"/>
              <a:t>: A diagram used to illustrate the entities of the database, and how tables are related (linked) to one another.</a:t>
            </a:r>
            <a:r>
              <a:rPr lang="en-US" sz="2600" dirty="0"/>
              <a:t> Entity </a:t>
            </a:r>
          </a:p>
          <a:p>
            <a:pPr>
              <a:buFont typeface="Wingdings" panose="05000000000000000000" pitchFamily="2" charset="2"/>
              <a:buChar char="q"/>
            </a:pPr>
            <a:endParaRPr lang="en-US" sz="2600" dirty="0"/>
          </a:p>
          <a:p>
            <a:pPr>
              <a:buFont typeface="Wingdings" panose="05000000000000000000" pitchFamily="2" charset="2"/>
              <a:buChar char="q"/>
            </a:pPr>
            <a:r>
              <a:rPr lang="en-US" sz="2600" dirty="0"/>
              <a:t>Relationship Modeling</a:t>
            </a:r>
          </a:p>
          <a:p>
            <a:pPr lvl="1">
              <a:buFont typeface="Wingdings" panose="05000000000000000000" pitchFamily="2" charset="2"/>
              <a:buChar char="§"/>
            </a:pPr>
            <a:r>
              <a:rPr lang="en-US" sz="2600" dirty="0"/>
              <a:t>Identify all entities/objects for the system</a:t>
            </a:r>
          </a:p>
          <a:p>
            <a:pPr lvl="1">
              <a:buFont typeface="Wingdings" panose="05000000000000000000" pitchFamily="2" charset="2"/>
              <a:buChar char="§"/>
            </a:pPr>
            <a:r>
              <a:rPr lang="en-US" sz="2600" dirty="0"/>
              <a:t>Identify all relationship between entities/objects</a:t>
            </a:r>
          </a:p>
          <a:p>
            <a:pPr lvl="1">
              <a:buFont typeface="Wingdings" panose="05000000000000000000" pitchFamily="2" charset="2"/>
              <a:buChar char="§"/>
            </a:pPr>
            <a:endParaRPr lang="en-US" sz="2600" dirty="0"/>
          </a:p>
          <a:p>
            <a:pPr>
              <a:buFont typeface="Wingdings" panose="05000000000000000000" pitchFamily="2" charset="2"/>
              <a:buChar char="q"/>
            </a:pPr>
            <a:r>
              <a:rPr lang="en-US" sz="2600" dirty="0"/>
              <a:t>For Object oriented Analysis and Design</a:t>
            </a:r>
          </a:p>
          <a:p>
            <a:pPr lvl="1">
              <a:buFont typeface="Wingdings" panose="05000000000000000000" pitchFamily="2" charset="2"/>
              <a:buChar char="§"/>
            </a:pPr>
            <a:r>
              <a:rPr lang="en-US" sz="2600" dirty="0"/>
              <a:t>Uses cases</a:t>
            </a:r>
          </a:p>
          <a:p>
            <a:pPr lvl="1">
              <a:buFont typeface="Wingdings" panose="05000000000000000000" pitchFamily="2" charset="2"/>
              <a:buChar char="§"/>
            </a:pPr>
            <a:r>
              <a:rPr lang="en-US" sz="2600" dirty="0"/>
              <a:t>Activity Diagram</a:t>
            </a:r>
          </a:p>
          <a:p>
            <a:pPr lvl="1">
              <a:buFont typeface="Wingdings" panose="05000000000000000000" pitchFamily="2" charset="2"/>
              <a:buChar char="§"/>
            </a:pPr>
            <a:r>
              <a:rPr lang="en-US" sz="2600" dirty="0"/>
              <a:t>Class Diagrams</a:t>
            </a:r>
          </a:p>
          <a:p>
            <a:pPr lvl="1">
              <a:buFont typeface="Wingdings" panose="05000000000000000000" pitchFamily="2" charset="2"/>
              <a:buChar char="§"/>
            </a:pPr>
            <a:r>
              <a:rPr lang="en-US" sz="2600" dirty="0"/>
              <a:t>Object Diagram</a:t>
            </a:r>
          </a:p>
          <a:p>
            <a:pPr marL="274320" lvl="1" indent="0">
              <a:buNone/>
            </a:pPr>
            <a:br>
              <a:rPr lang="en-GB" sz="2600" dirty="0"/>
            </a:br>
            <a:endParaRPr lang="en-GB" sz="2600" dirty="0"/>
          </a:p>
          <a:p>
            <a:endParaRPr lang="en-GB" sz="2600" dirty="0"/>
          </a:p>
          <a:p>
            <a:pPr algn="just"/>
            <a:endParaRPr lang="en-ZA" dirty="0"/>
          </a:p>
        </p:txBody>
      </p:sp>
    </p:spTree>
    <p:extLst>
      <p:ext uri="{BB962C8B-B14F-4D97-AF65-F5344CB8AC3E}">
        <p14:creationId xmlns:p14="http://schemas.microsoft.com/office/powerpoint/2010/main" val="268920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Logical Data Modelling</a:t>
            </a:r>
          </a:p>
        </p:txBody>
      </p:sp>
      <p:sp>
        <p:nvSpPr>
          <p:cNvPr id="3" name="Content Placeholder 2"/>
          <p:cNvSpPr>
            <a:spLocks noGrp="1"/>
          </p:cNvSpPr>
          <p:nvPr>
            <p:ph idx="1"/>
          </p:nvPr>
        </p:nvSpPr>
        <p:spPr/>
        <p:txBody>
          <a:bodyPr>
            <a:normAutofit fontScale="62500" lnSpcReduction="20000"/>
          </a:bodyPr>
          <a:lstStyle/>
          <a:p>
            <a:pPr eaLnBrk="1" hangingPunct="1"/>
            <a:r>
              <a:rPr lang="en-US" sz="2900" dirty="0"/>
              <a:t>Involves the </a:t>
            </a:r>
            <a:r>
              <a:rPr lang="en-US" altLang="en-US" sz="2800" dirty="0"/>
              <a:t>conversion of E-R diagrams into relational tables</a:t>
            </a:r>
            <a:r>
              <a:rPr lang="en-US" sz="2800" dirty="0"/>
              <a:t>. </a:t>
            </a:r>
            <a:endParaRPr lang="en-US" sz="2800" b="1" dirty="0"/>
          </a:p>
          <a:p>
            <a:pPr lvl="1">
              <a:lnSpc>
                <a:spcPct val="120000"/>
              </a:lnSpc>
            </a:pPr>
            <a:r>
              <a:rPr lang="en-US" altLang="en-US" dirty="0"/>
              <a:t>Each entity will convert to a table.</a:t>
            </a:r>
          </a:p>
          <a:p>
            <a:pPr lvl="1">
              <a:lnSpc>
                <a:spcPct val="120000"/>
              </a:lnSpc>
            </a:pPr>
            <a:r>
              <a:rPr lang="en-US" altLang="en-US" dirty="0"/>
              <a:t>Tables must correspond to entities in conceptual design</a:t>
            </a:r>
          </a:p>
          <a:p>
            <a:pPr lvl="1">
              <a:lnSpc>
                <a:spcPct val="120000"/>
              </a:lnSpc>
            </a:pPr>
            <a:r>
              <a:rPr lang="en-US" altLang="en-US" dirty="0"/>
              <a:t>Each many-to-many relationship or associative entity will convert to a table.</a:t>
            </a:r>
          </a:p>
          <a:p>
            <a:pPr lvl="1">
              <a:lnSpc>
                <a:spcPct val="120000"/>
              </a:lnSpc>
            </a:pPr>
            <a:r>
              <a:rPr lang="en-US" altLang="en-US" dirty="0"/>
              <a:t>During the conversion, certain rules must be followed to ensure that foreign keys appear in their proper places in the tables.</a:t>
            </a:r>
          </a:p>
          <a:p>
            <a:pPr lvl="1">
              <a:lnSpc>
                <a:spcPct val="90000"/>
              </a:lnSpc>
            </a:pPr>
            <a:endParaRPr lang="en-GB" sz="2400" b="1" dirty="0"/>
          </a:p>
          <a:p>
            <a:pPr>
              <a:lnSpc>
                <a:spcPct val="90000"/>
              </a:lnSpc>
            </a:pPr>
            <a:r>
              <a:rPr lang="en-GB" sz="2800" b="1" dirty="0"/>
              <a:t>Normalization:</a:t>
            </a:r>
            <a:r>
              <a:rPr lang="en-GB" sz="2800" dirty="0"/>
              <a:t> The process of applying increasingly stringent rules to a relational database to correct any problems associated with poor design.</a:t>
            </a:r>
            <a:r>
              <a:rPr lang="en-US" altLang="en-US" sz="4000" dirty="0">
                <a:solidFill>
                  <a:srgbClr val="FFFF66"/>
                </a:solidFill>
              </a:rPr>
              <a:t> </a:t>
            </a:r>
            <a:r>
              <a:rPr lang="en-US" altLang="en-US" sz="2800" dirty="0"/>
              <a:t>eliminating two factors: </a:t>
            </a:r>
            <a:r>
              <a:rPr lang="en-US" altLang="en-US" sz="2800" b="1" dirty="0"/>
              <a:t>redundancy</a:t>
            </a:r>
            <a:r>
              <a:rPr lang="en-US" altLang="en-US" sz="2800" dirty="0"/>
              <a:t> and </a:t>
            </a:r>
            <a:r>
              <a:rPr lang="en-US" altLang="en-US" sz="2800" b="1" dirty="0"/>
              <a:t>inconsisten</a:t>
            </a:r>
            <a:r>
              <a:rPr lang="en-US" altLang="en-US" sz="2800" dirty="0"/>
              <a:t>t dependency. </a:t>
            </a:r>
            <a:endParaRPr lang="en-GB" sz="2800" dirty="0"/>
          </a:p>
          <a:p>
            <a:pPr>
              <a:lnSpc>
                <a:spcPct val="90000"/>
              </a:lnSpc>
            </a:pPr>
            <a:endParaRPr lang="en-US" altLang="en-US" sz="2800" dirty="0"/>
          </a:p>
          <a:p>
            <a:pPr>
              <a:lnSpc>
                <a:spcPct val="90000"/>
              </a:lnSpc>
            </a:pPr>
            <a:r>
              <a:rPr lang="en-US" altLang="en-US" sz="2800" dirty="0"/>
              <a:t>Resulting database must meet user needs for:</a:t>
            </a:r>
          </a:p>
          <a:p>
            <a:pPr lvl="1">
              <a:lnSpc>
                <a:spcPct val="90000"/>
              </a:lnSpc>
            </a:pPr>
            <a:r>
              <a:rPr lang="en-US" altLang="en-US" dirty="0"/>
              <a:t>Data sharing</a:t>
            </a:r>
          </a:p>
          <a:p>
            <a:pPr lvl="1">
              <a:lnSpc>
                <a:spcPct val="90000"/>
              </a:lnSpc>
            </a:pPr>
            <a:r>
              <a:rPr lang="en-US" altLang="en-US" dirty="0"/>
              <a:t>Ease of access</a:t>
            </a:r>
          </a:p>
          <a:p>
            <a:pPr lvl="1">
              <a:lnSpc>
                <a:spcPct val="90000"/>
              </a:lnSpc>
            </a:pPr>
            <a:r>
              <a:rPr lang="en-US" altLang="en-US" dirty="0"/>
              <a:t>Flexibility</a:t>
            </a:r>
          </a:p>
          <a:p>
            <a:endParaRPr lang="en-ZA" dirty="0"/>
          </a:p>
        </p:txBody>
      </p:sp>
    </p:spTree>
    <p:extLst>
      <p:ext uri="{BB962C8B-B14F-4D97-AF65-F5344CB8AC3E}">
        <p14:creationId xmlns:p14="http://schemas.microsoft.com/office/powerpoint/2010/main" val="405682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Some Rules of logical Data Modelling</a:t>
            </a:r>
          </a:p>
        </p:txBody>
      </p:sp>
      <p:sp>
        <p:nvSpPr>
          <p:cNvPr id="3" name="Content Placeholder 2"/>
          <p:cNvSpPr>
            <a:spLocks noGrp="1"/>
          </p:cNvSpPr>
          <p:nvPr>
            <p:ph idx="1"/>
          </p:nvPr>
        </p:nvSpPr>
        <p:spPr/>
        <p:txBody>
          <a:bodyPr/>
          <a:lstStyle/>
          <a:p>
            <a:r>
              <a:rPr lang="en-US" altLang="en-US" dirty="0"/>
              <a:t>Every table has a unique name. </a:t>
            </a:r>
          </a:p>
          <a:p>
            <a:r>
              <a:rPr lang="en-US" altLang="en-US" dirty="0"/>
              <a:t>Attributes in tables have unique names.</a:t>
            </a:r>
          </a:p>
          <a:p>
            <a:r>
              <a:rPr lang="en-US" altLang="en-US" dirty="0"/>
              <a:t>Every attribute value is atomic.</a:t>
            </a:r>
          </a:p>
          <a:p>
            <a:pPr lvl="1"/>
            <a:r>
              <a:rPr lang="en-US" altLang="en-US" dirty="0"/>
              <a:t>Multi-valued and composite attributes?</a:t>
            </a:r>
          </a:p>
          <a:p>
            <a:r>
              <a:rPr lang="en-US" altLang="en-US" dirty="0"/>
              <a:t>Every row is unique.</a:t>
            </a:r>
          </a:p>
          <a:p>
            <a:r>
              <a:rPr lang="en-US" altLang="en-US" dirty="0"/>
              <a:t>The order of the columns is irrelevant.</a:t>
            </a:r>
          </a:p>
          <a:p>
            <a:r>
              <a:rPr lang="en-US" altLang="en-US" dirty="0"/>
              <a:t>The order of the rows is irrelevant.</a:t>
            </a:r>
          </a:p>
          <a:p>
            <a:endParaRPr lang="en-ZA" dirty="0"/>
          </a:p>
        </p:txBody>
      </p:sp>
    </p:spTree>
    <p:extLst>
      <p:ext uri="{BB962C8B-B14F-4D97-AF65-F5344CB8AC3E}">
        <p14:creationId xmlns:p14="http://schemas.microsoft.com/office/powerpoint/2010/main" val="350857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t>Physical design relates to actual Architectural designs, input and output design processes of a system. This concerns designing the overall structure of the system, how data inputs will be captured,  and stored, how output will be computed and presented and how users will interact with the system</a:t>
            </a:r>
          </a:p>
          <a:p>
            <a:pPr algn="just">
              <a:buFont typeface="Wingdings" panose="05000000000000000000" pitchFamily="2" charset="2"/>
              <a:buChar char="q"/>
            </a:pPr>
            <a:r>
              <a:rPr lang="en-US" dirty="0"/>
              <a:t>Components of Physical Design includes</a:t>
            </a:r>
          </a:p>
          <a:p>
            <a:pPr lvl="1" algn="just">
              <a:buFont typeface="Wingdings" pitchFamily="2" charset="2"/>
              <a:buChar char="Ø"/>
            </a:pPr>
            <a:r>
              <a:rPr lang="en-US" b="1" dirty="0"/>
              <a:t>Architectural Designs- </a:t>
            </a:r>
            <a:r>
              <a:rPr lang="en-US" dirty="0"/>
              <a:t>concerned with understanding how a system should be organized and designing the over all structure of that system</a:t>
            </a:r>
          </a:p>
          <a:p>
            <a:pPr lvl="1" algn="just">
              <a:buFont typeface="Wingdings" pitchFamily="2" charset="2"/>
              <a:buChar char="Ø"/>
            </a:pPr>
            <a:r>
              <a:rPr lang="en-US" b="1" dirty="0"/>
              <a:t>Interface Design</a:t>
            </a:r>
          </a:p>
          <a:p>
            <a:pPr lvl="2" algn="just">
              <a:buFont typeface="Wingdings" panose="05000000000000000000" pitchFamily="2" charset="2"/>
              <a:buChar char="§"/>
            </a:pPr>
            <a:r>
              <a:rPr lang="en-US" dirty="0" err="1"/>
              <a:t>Input/Output</a:t>
            </a:r>
            <a:r>
              <a:rPr lang="en-US" dirty="0"/>
              <a:t> Designs (Forms and Reports design)</a:t>
            </a:r>
          </a:p>
          <a:p>
            <a:pPr lvl="1" algn="just">
              <a:buFont typeface="Wingdings" panose="05000000000000000000" pitchFamily="2" charset="2"/>
              <a:buChar char="Ø"/>
            </a:pPr>
            <a:r>
              <a:rPr lang="en-US" b="1" dirty="0"/>
              <a:t>Files and Database designs</a:t>
            </a:r>
          </a:p>
          <a:p>
            <a:pPr lvl="1" algn="just">
              <a:buFont typeface="Wingdings" panose="05000000000000000000" pitchFamily="2" charset="2"/>
              <a:buChar char="Ø"/>
            </a:pPr>
            <a:r>
              <a:rPr lang="en-US" b="1" dirty="0"/>
              <a:t>Data Dictionary</a:t>
            </a:r>
          </a:p>
          <a:p>
            <a:pPr marL="0" indent="0">
              <a:buNone/>
            </a:pPr>
            <a:endParaRPr lang="en-US" dirty="0"/>
          </a:p>
        </p:txBody>
      </p:sp>
    </p:spTree>
    <p:extLst>
      <p:ext uri="{BB962C8B-B14F-4D97-AF65-F5344CB8AC3E}">
        <p14:creationId xmlns:p14="http://schemas.microsoft.com/office/powerpoint/2010/main" val="75293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 Further elaboration</a:t>
            </a:r>
          </a:p>
        </p:txBody>
      </p:sp>
      <p:sp>
        <p:nvSpPr>
          <p:cNvPr id="3" name="Content Placeholder 2"/>
          <p:cNvSpPr>
            <a:spLocks noGrp="1"/>
          </p:cNvSpPr>
          <p:nvPr>
            <p:ph idx="1"/>
          </p:nvPr>
        </p:nvSpPr>
        <p:spPr/>
        <p:txBody>
          <a:bodyPr>
            <a:normAutofit fontScale="85000" lnSpcReduction="20000"/>
          </a:bodyPr>
          <a:lstStyle/>
          <a:p>
            <a:pPr algn="just"/>
            <a:r>
              <a:rPr lang="en-US" dirty="0"/>
              <a:t>The physical portion of systems design can generally be broken down into three sub-tasks:</a:t>
            </a:r>
          </a:p>
          <a:p>
            <a:pPr lvl="1" algn="just"/>
            <a:r>
              <a:rPr lang="en-US" dirty="0"/>
              <a:t>User Interface Design</a:t>
            </a:r>
          </a:p>
          <a:p>
            <a:pPr lvl="1" algn="just"/>
            <a:r>
              <a:rPr lang="en-US" dirty="0"/>
              <a:t>Data Design (Data Base Design)</a:t>
            </a:r>
          </a:p>
          <a:p>
            <a:pPr lvl="1" algn="just"/>
            <a:r>
              <a:rPr lang="en-US" dirty="0"/>
              <a:t>Process Design</a:t>
            </a:r>
          </a:p>
          <a:p>
            <a:pPr algn="just"/>
            <a:r>
              <a:rPr lang="en-US" dirty="0"/>
              <a:t>User Interface Design is concerned with how users add information to the system (Input design, Forms Design) and with how the system presents information back to them (Report Design). </a:t>
            </a:r>
          </a:p>
          <a:p>
            <a:pPr algn="just"/>
            <a:r>
              <a:rPr lang="en-US" dirty="0"/>
              <a:t>Data Design (Data Base Design) is concerned with how the data is represented and stored within the system  (Tables </a:t>
            </a:r>
            <a:r>
              <a:rPr lang="en-US"/>
              <a:t>and schemas)</a:t>
            </a:r>
            <a:endParaRPr lang="en-US" dirty="0"/>
          </a:p>
          <a:p>
            <a:pPr algn="just"/>
            <a:r>
              <a:rPr lang="en-US" dirty="0"/>
              <a:t> Process Design is concerned with how data moves through the system, and with how and where it is validated, secured and/or transformed as it flows into, through and out of the system. </a:t>
            </a:r>
          </a:p>
          <a:p>
            <a:pPr algn="just"/>
            <a:r>
              <a:rPr lang="en-US" dirty="0"/>
              <a:t>At the end of the systems design phase, documentation describing the three sub-tasks is produced and made available for use in the next phase.</a:t>
            </a:r>
          </a:p>
          <a:p>
            <a:pPr algn="just"/>
            <a:endParaRPr lang="en-US" dirty="0"/>
          </a:p>
          <a:p>
            <a:endParaRPr lang="en-US" dirty="0"/>
          </a:p>
        </p:txBody>
      </p:sp>
    </p:spTree>
    <p:extLst>
      <p:ext uri="{BB962C8B-B14F-4D97-AF65-F5344CB8AC3E}">
        <p14:creationId xmlns:p14="http://schemas.microsoft.com/office/powerpoint/2010/main" val="395552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Design?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t>Interface and dialogue Design- concerns designs that enable the ease of use and understandability of systems. </a:t>
            </a:r>
          </a:p>
          <a:p>
            <a:pPr algn="just">
              <a:buFont typeface="Wingdings" panose="05000000000000000000" pitchFamily="2" charset="2"/>
              <a:buChar char="q"/>
            </a:pPr>
            <a:r>
              <a:rPr lang="en-US" dirty="0"/>
              <a:t>Menu interaction is a means through which many designers have accomplished this goal. </a:t>
            </a:r>
          </a:p>
          <a:p>
            <a:pPr lvl="1" algn="just">
              <a:buFont typeface="Wingdings" panose="05000000000000000000" pitchFamily="2" charset="2"/>
              <a:buChar char="q"/>
            </a:pPr>
            <a:r>
              <a:rPr lang="en-US" dirty="0"/>
              <a:t>A menu is simply a list of options; when an option is selected by the user, a specific command is invoked or another menu is activated. Menus have become the most widely used interface method the user only needs to understand simple signposts and route options to effectively navigate through a system</a:t>
            </a:r>
          </a:p>
          <a:p>
            <a:pPr marL="0" indent="0" algn="just">
              <a:buNone/>
            </a:pPr>
            <a:r>
              <a:rPr lang="en-US" dirty="0"/>
              <a:t>	</a:t>
            </a:r>
          </a:p>
          <a:p>
            <a:pPr>
              <a:buFont typeface="Wingdings" pitchFamily="2" charset="2"/>
              <a:buChar char="q"/>
            </a:pPr>
            <a:endParaRPr lang="en-US" dirty="0"/>
          </a:p>
        </p:txBody>
      </p:sp>
    </p:spTree>
    <p:extLst>
      <p:ext uri="{BB962C8B-B14F-4D97-AF65-F5344CB8AC3E}">
        <p14:creationId xmlns:p14="http://schemas.microsoft.com/office/powerpoint/2010/main" val="282758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Forms and Reports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System Inputs and outputs- forms and reports are identified during requirements structuring</a:t>
            </a:r>
          </a:p>
          <a:p>
            <a:pPr>
              <a:buFont typeface="Wingdings" panose="05000000000000000000" pitchFamily="2" charset="2"/>
              <a:buChar char="q"/>
            </a:pPr>
            <a:r>
              <a:rPr lang="en-US" dirty="0"/>
              <a:t>The kind of forms and reports to be produced are established as part of design strategy. This must be in line with the stakeholders</a:t>
            </a:r>
          </a:p>
          <a:p>
            <a:pPr marL="0" indent="0">
              <a:buNone/>
            </a:pPr>
            <a:r>
              <a:rPr lang="en-US" dirty="0"/>
              <a:t> expectation</a:t>
            </a:r>
          </a:p>
          <a:p>
            <a:pPr>
              <a:buFont typeface="Wingdings" panose="05000000000000000000" pitchFamily="2" charset="2"/>
              <a:buChar char="q"/>
            </a:pPr>
            <a:r>
              <a:rPr lang="en-US" dirty="0"/>
              <a:t>It is usual for the software engineer to inspect the manual forms and expected report formats of the organization concerned</a:t>
            </a:r>
          </a:p>
        </p:txBody>
      </p:sp>
    </p:spTree>
    <p:extLst>
      <p:ext uri="{BB962C8B-B14F-4D97-AF65-F5344CB8AC3E}">
        <p14:creationId xmlns:p14="http://schemas.microsoft.com/office/powerpoint/2010/main" val="341011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Designing effective input </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dirty="0"/>
              <a:t>Good form design</a:t>
            </a:r>
          </a:p>
          <a:p>
            <a:r>
              <a:rPr lang="en-US" dirty="0"/>
              <a:t>Make form easy to fill</a:t>
            </a:r>
          </a:p>
          <a:p>
            <a:r>
              <a:rPr lang="en-US" dirty="0"/>
              <a:t>Ensure forms meet the purpose for which they are designed</a:t>
            </a:r>
          </a:p>
          <a:p>
            <a:r>
              <a:rPr lang="en-US" dirty="0"/>
              <a:t>Design form to ensure accurate completion</a:t>
            </a:r>
          </a:p>
          <a:p>
            <a:r>
              <a:rPr lang="en-US" dirty="0"/>
              <a:t>Keep form attractive</a:t>
            </a:r>
          </a:p>
          <a:p>
            <a:pPr>
              <a:buFont typeface="Wingdings" panose="05000000000000000000" pitchFamily="2" charset="2"/>
              <a:buChar char="q"/>
            </a:pPr>
            <a:r>
              <a:rPr lang="en-US" dirty="0"/>
              <a:t> Good display and Web form design</a:t>
            </a:r>
          </a:p>
          <a:p>
            <a:pPr>
              <a:buFont typeface="Wingdings" panose="05000000000000000000" pitchFamily="2" charset="2"/>
              <a:buChar char="§"/>
            </a:pPr>
            <a:r>
              <a:rPr lang="en-US" dirty="0"/>
              <a:t>Keep the display simple</a:t>
            </a:r>
          </a:p>
          <a:p>
            <a:pPr>
              <a:buFont typeface="Wingdings" panose="05000000000000000000" pitchFamily="2" charset="2"/>
              <a:buChar char="§"/>
            </a:pPr>
            <a:r>
              <a:rPr lang="en-US" dirty="0"/>
              <a:t>Keep the display presentation consistent</a:t>
            </a:r>
          </a:p>
          <a:p>
            <a:pPr>
              <a:buFont typeface="Wingdings" panose="05000000000000000000" pitchFamily="2" charset="2"/>
              <a:buChar char="§"/>
            </a:pPr>
            <a:r>
              <a:rPr lang="en-US" dirty="0"/>
              <a:t>Facilitate user movement among display screens and pages</a:t>
            </a:r>
          </a:p>
          <a:p>
            <a:pPr>
              <a:buFont typeface="Wingdings" panose="05000000000000000000" pitchFamily="2" charset="2"/>
              <a:buChar char="§"/>
            </a:pPr>
            <a:r>
              <a:rPr lang="en-US" dirty="0"/>
              <a:t>Keep display attractive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4440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Designing Effective Output </a:t>
            </a:r>
            <a:br>
              <a:rPr lang="en-US" dirty="0"/>
            </a:br>
            <a:r>
              <a:rPr lang="en-US" dirty="0"/>
              <a:t>(see Chap 11, Kendall)</a:t>
            </a:r>
          </a:p>
        </p:txBody>
      </p:sp>
      <p:sp>
        <p:nvSpPr>
          <p:cNvPr id="3" name="Content Placeholder 2"/>
          <p:cNvSpPr>
            <a:spLocks noGrp="1"/>
          </p:cNvSpPr>
          <p:nvPr>
            <p:ph idx="1"/>
          </p:nvPr>
        </p:nvSpPr>
        <p:spPr/>
        <p:txBody>
          <a:bodyPr>
            <a:normAutofit fontScale="85000" lnSpcReduction="10000"/>
          </a:bodyPr>
          <a:lstStyle/>
          <a:p>
            <a:pPr algn="just"/>
            <a:r>
              <a:rPr lang="en-US" dirty="0"/>
              <a:t>Who will use or see the output (requisite quality)? Job requirements dictate output methods. E.g. printed output, technology that can access output, screen output </a:t>
            </a:r>
            <a:r>
              <a:rPr lang="en-US" dirty="0" err="1"/>
              <a:t>e.t.c</a:t>
            </a:r>
            <a:r>
              <a:rPr lang="en-US" dirty="0"/>
              <a:t> may be needed at different times by different people (managers, external recipients)</a:t>
            </a:r>
          </a:p>
          <a:p>
            <a:pPr algn="just"/>
            <a:r>
              <a:rPr lang="en-US" dirty="0"/>
              <a:t>What is the purpose of the output? What user and organizational tasks are supported? Printed output, web based output may be used.</a:t>
            </a:r>
          </a:p>
          <a:p>
            <a:pPr algn="just"/>
            <a:r>
              <a:rPr lang="en-US" dirty="0"/>
              <a:t>What is speed of needed output? Decision makers need output rapidly in order to make adjustments. Online screen output useful</a:t>
            </a:r>
          </a:p>
          <a:p>
            <a:pPr algn="just"/>
            <a:r>
              <a:rPr lang="en-US" dirty="0"/>
              <a:t>Where is the output needed (distribution, logistics)? Physical destination of output. Information that remain close to its point of origin, or used by few users in the business, or referenced frequently can be printed or mounted on an intranet; information transmitted to users at distant places can be distributed electronically</a:t>
            </a:r>
          </a:p>
          <a:p>
            <a:pPr algn="just"/>
            <a:r>
              <a:rPr lang="en-US" dirty="0"/>
              <a:t>How many people need the output? If many need the output, web based documents with a print option is justified</a:t>
            </a:r>
          </a:p>
          <a:p>
            <a:pPr algn="just"/>
            <a:r>
              <a:rPr lang="en-US" dirty="0"/>
              <a:t>How long will the output be stored? Paper output fade with time</a:t>
            </a:r>
          </a:p>
        </p:txBody>
      </p:sp>
    </p:spTree>
    <p:extLst>
      <p:ext uri="{BB962C8B-B14F-4D97-AF65-F5344CB8AC3E}">
        <p14:creationId xmlns:p14="http://schemas.microsoft.com/office/powerpoint/2010/main" val="121272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48600" cy="1927225"/>
          </a:xfrm>
        </p:spPr>
        <p:txBody>
          <a:bodyPr>
            <a:normAutofit/>
          </a:bodyPr>
          <a:lstStyle/>
          <a:p>
            <a:br>
              <a:rPr lang="en-US" sz="3200" dirty="0"/>
            </a:br>
            <a:r>
              <a:rPr lang="en-US" sz="3200" dirty="0"/>
              <a:t>INORMATION SYSTEM DESIGN</a:t>
            </a:r>
          </a:p>
        </p:txBody>
      </p:sp>
      <p:sp>
        <p:nvSpPr>
          <p:cNvPr id="3" name="Subtitle 2"/>
          <p:cNvSpPr>
            <a:spLocks noGrp="1"/>
          </p:cNvSpPr>
          <p:nvPr>
            <p:ph type="subTitle" idx="1"/>
          </p:nvPr>
        </p:nvSpPr>
        <p:spPr>
          <a:xfrm>
            <a:off x="838200" y="2286000"/>
            <a:ext cx="7543800" cy="1714500"/>
          </a:xfrm>
        </p:spPr>
        <p:txBody>
          <a:bodyPr>
            <a:normAutofit fontScale="70000" lnSpcReduction="20000"/>
          </a:bodyPr>
          <a:lstStyle/>
          <a:p>
            <a:r>
              <a:rPr lang="en-US" sz="2400" dirty="0"/>
              <a:t>OBJECTIVES</a:t>
            </a:r>
          </a:p>
          <a:p>
            <a:pPr marL="457200" indent="-457200" algn="just">
              <a:buFont typeface="Arial" pitchFamily="34" charset="0"/>
              <a:buChar char="•"/>
            </a:pPr>
            <a:r>
              <a:rPr lang="en-US" sz="2400" dirty="0"/>
              <a:t>Data Modelling</a:t>
            </a:r>
          </a:p>
          <a:p>
            <a:pPr marL="457200" indent="-457200" algn="just">
              <a:buFont typeface="Arial" pitchFamily="34" charset="0"/>
              <a:buChar char="•"/>
            </a:pPr>
            <a:r>
              <a:rPr lang="en-US" sz="2400" dirty="0"/>
              <a:t>Data Design Approaches –Architectural designs,  Input, Output, Interfaces, Data base and Files Designs.</a:t>
            </a:r>
          </a:p>
          <a:p>
            <a:pPr marL="457200" indent="-457200" algn="just">
              <a:buFont typeface="Arial" pitchFamily="34" charset="0"/>
              <a:buChar char="•"/>
            </a:pPr>
            <a:r>
              <a:rPr lang="en-US" dirty="0"/>
              <a:t>Design principles</a:t>
            </a:r>
            <a:endParaRPr lang="en-US" sz="2400" dirty="0"/>
          </a:p>
          <a:p>
            <a:pPr marL="457200" indent="-457200" algn="just">
              <a:buFont typeface="Arial" pitchFamily="34" charset="0"/>
              <a:buChar char="•"/>
            </a:pPr>
            <a:endParaRPr lang="en-US" sz="2400" dirty="0"/>
          </a:p>
          <a:p>
            <a:endParaRPr lang="en-US" dirty="0"/>
          </a:p>
        </p:txBody>
      </p:sp>
    </p:spTree>
    <p:extLst>
      <p:ext uri="{BB962C8B-B14F-4D97-AF65-F5344CB8AC3E}">
        <p14:creationId xmlns:p14="http://schemas.microsoft.com/office/powerpoint/2010/main" val="3506467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Dialogue designs</a:t>
            </a: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Guidelines for Menu Designs</a:t>
            </a:r>
          </a:p>
          <a:p>
            <a:pPr marL="0" indent="0">
              <a:buNone/>
            </a:pPr>
            <a:r>
              <a:rPr lang="en-US" dirty="0"/>
              <a:t>	</a:t>
            </a:r>
            <a:r>
              <a:rPr lang="en-US" b="1" dirty="0"/>
              <a:t>Wording</a:t>
            </a:r>
            <a:r>
              <a:rPr lang="en-US" dirty="0"/>
              <a:t>: Each menu should have a meaningful title; command verbs should clearly and specifically describe operations; items should be displayed in mixed uppercase and lowercase letters and have clear unambiguous interpretation.</a:t>
            </a:r>
          </a:p>
          <a:p>
            <a:pPr marL="0" indent="0">
              <a:buNone/>
            </a:pPr>
            <a:r>
              <a:rPr lang="en-US" dirty="0"/>
              <a:t>	</a:t>
            </a:r>
            <a:r>
              <a:rPr lang="en-US" b="1" dirty="0"/>
              <a:t>Organization: </a:t>
            </a:r>
            <a:r>
              <a:rPr lang="en-US" dirty="0"/>
              <a:t>Use a consistent principle that relates to the tasks the intended users perform; related options should be grouped together </a:t>
            </a:r>
            <a:endParaRPr lang="en-US" b="1" dirty="0"/>
          </a:p>
        </p:txBody>
      </p:sp>
    </p:spTree>
    <p:extLst>
      <p:ext uri="{BB962C8B-B14F-4D97-AF65-F5344CB8AC3E}">
        <p14:creationId xmlns:p14="http://schemas.microsoft.com/office/powerpoint/2010/main" val="48460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Menu Design</a:t>
            </a:r>
          </a:p>
        </p:txBody>
      </p:sp>
      <p:sp>
        <p:nvSpPr>
          <p:cNvPr id="3" name="Content Placeholder 2"/>
          <p:cNvSpPr>
            <a:spLocks noGrp="1"/>
          </p:cNvSpPr>
          <p:nvPr>
            <p:ph idx="1"/>
          </p:nvPr>
        </p:nvSpPr>
        <p:spPr/>
        <p:txBody>
          <a:bodyPr>
            <a:normAutofit/>
          </a:bodyPr>
          <a:lstStyle/>
          <a:p>
            <a:pPr marL="0" indent="0">
              <a:buNone/>
            </a:pPr>
            <a:r>
              <a:rPr lang="en-US" dirty="0"/>
              <a:t>Same options should have the same wording and codes each time it appears.</a:t>
            </a:r>
          </a:p>
          <a:p>
            <a:pPr marL="0" indent="0">
              <a:buNone/>
            </a:pPr>
            <a:r>
              <a:rPr lang="en-US" dirty="0"/>
              <a:t>	</a:t>
            </a:r>
            <a:r>
              <a:rPr lang="en-US" b="1" dirty="0"/>
              <a:t>Length: </a:t>
            </a:r>
            <a:r>
              <a:rPr lang="en-US" dirty="0"/>
              <a:t>The number of menu choices should not exceed the length of the screen; Use submenus to break exceedingly long menus.</a:t>
            </a:r>
          </a:p>
          <a:p>
            <a:pPr marL="0" indent="0">
              <a:buNone/>
            </a:pPr>
            <a:r>
              <a:rPr lang="en-US" b="1" dirty="0"/>
              <a:t>	Selection: </a:t>
            </a:r>
            <a:r>
              <a:rPr lang="en-US" dirty="0"/>
              <a:t>Selection and entry method should be consistent and reflect the size of the application and sophistication of the users</a:t>
            </a:r>
          </a:p>
          <a:p>
            <a:pPr marL="0" indent="0">
              <a:buNone/>
            </a:pPr>
            <a:r>
              <a:rPr lang="en-US" b="1" dirty="0"/>
              <a:t>	Highlighting: </a:t>
            </a:r>
            <a:r>
              <a:rPr lang="en-US" dirty="0"/>
              <a:t>Should be minimized and used only to convey selected options (</a:t>
            </a:r>
            <a:r>
              <a:rPr lang="en-US" dirty="0" err="1"/>
              <a:t>e.g</a:t>
            </a:r>
            <a:r>
              <a:rPr lang="en-US" dirty="0"/>
              <a:t>; a check mark) or unavailable option (</a:t>
            </a:r>
            <a:r>
              <a:rPr lang="en-US" dirty="0" err="1"/>
              <a:t>e.g</a:t>
            </a:r>
            <a:r>
              <a:rPr lang="en-US" dirty="0"/>
              <a:t>; dimmed text)</a:t>
            </a:r>
            <a:endParaRPr lang="en-US" b="1" dirty="0"/>
          </a:p>
        </p:txBody>
      </p:sp>
    </p:spTree>
    <p:extLst>
      <p:ext uri="{BB962C8B-B14F-4D97-AF65-F5344CB8AC3E}">
        <p14:creationId xmlns:p14="http://schemas.microsoft.com/office/powerpoint/2010/main" val="3750025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Intranet and Internet Page design guideline </a:t>
            </a:r>
          </a:p>
        </p:txBody>
      </p:sp>
      <p:sp>
        <p:nvSpPr>
          <p:cNvPr id="3" name="Content Placeholder 2"/>
          <p:cNvSpPr>
            <a:spLocks noGrp="1"/>
          </p:cNvSpPr>
          <p:nvPr>
            <p:ph idx="1"/>
          </p:nvPr>
        </p:nvSpPr>
        <p:spPr/>
        <p:txBody>
          <a:bodyPr>
            <a:normAutofit fontScale="92500" lnSpcReduction="20000"/>
          </a:bodyPr>
          <a:lstStyle/>
          <a:p>
            <a:r>
              <a:rPr lang="en-US" dirty="0"/>
              <a:t>Provide clear instructions. Web users may not be familiar with technical terminology</a:t>
            </a:r>
          </a:p>
          <a:p>
            <a:r>
              <a:rPr lang="en-US" dirty="0"/>
              <a:t>Demonstrate a logical entry sequence for fill in forms. Users may scroll to regions of the page not visible</a:t>
            </a:r>
          </a:p>
          <a:p>
            <a:r>
              <a:rPr lang="en-US" dirty="0"/>
              <a:t>Create interest in the form. Use a variety of text boxes, push buttons, drop down menus, check boxes to serve specific functions</a:t>
            </a:r>
          </a:p>
          <a:p>
            <a:r>
              <a:rPr lang="en-US" dirty="0"/>
              <a:t>Provide scrolling text box if you are uncertain about how much space users need</a:t>
            </a:r>
          </a:p>
          <a:p>
            <a:pPr>
              <a:buFont typeface="Wingdings" panose="05000000000000000000" pitchFamily="2" charset="2"/>
              <a:buChar char="§"/>
            </a:pPr>
            <a:r>
              <a:rPr lang="en-US" dirty="0"/>
              <a:t>Prepare two basic buttons on every web fill in form: submit and clear forms</a:t>
            </a:r>
          </a:p>
          <a:p>
            <a:pPr>
              <a:buFont typeface="Wingdings" panose="05000000000000000000" pitchFamily="2" charset="2"/>
              <a:buChar char="§"/>
            </a:pPr>
            <a:r>
              <a:rPr lang="en-US" dirty="0"/>
              <a:t>If form is lengthy and users must scroll excessively, divide it into several simpler forms on separate pages</a:t>
            </a:r>
          </a:p>
          <a:p>
            <a:pPr>
              <a:buFont typeface="Wingdings" panose="05000000000000000000" pitchFamily="2" charset="2"/>
              <a:buChar char="§"/>
            </a:pPr>
            <a:r>
              <a:rPr lang="en-US" dirty="0"/>
              <a:t>Create a feedback screen that refuses submission of forms unless mandatory fields are filled</a:t>
            </a:r>
          </a:p>
          <a:p>
            <a:pPr marL="0" indent="0">
              <a:buNone/>
            </a:pPr>
            <a:endParaRPr lang="en-US" dirty="0"/>
          </a:p>
        </p:txBody>
      </p:sp>
    </p:spTree>
    <p:extLst>
      <p:ext uri="{BB962C8B-B14F-4D97-AF65-F5344CB8AC3E}">
        <p14:creationId xmlns:p14="http://schemas.microsoft.com/office/powerpoint/2010/main" val="410839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01429D05-8BD8-E726-652D-00219B11BC7B}"/>
              </a:ext>
            </a:extLst>
          </p:cNvPr>
          <p:cNvSpPr>
            <a:spLocks noGrp="1" noChangeArrowheads="1"/>
          </p:cNvSpPr>
          <p:nvPr>
            <p:ph type="title"/>
          </p:nvPr>
        </p:nvSpPr>
        <p:spPr>
          <a:xfrm>
            <a:off x="800100" y="-457200"/>
            <a:ext cx="7543800" cy="1450757"/>
          </a:xfrm>
        </p:spPr>
        <p:txBody>
          <a:bodyPr/>
          <a:lstStyle/>
          <a:p>
            <a:r>
              <a:rPr lang="en-US" altLang="en-US" dirty="0"/>
              <a:t>The Information System</a:t>
            </a:r>
          </a:p>
        </p:txBody>
      </p:sp>
      <p:sp>
        <p:nvSpPr>
          <p:cNvPr id="10245" name="Rectangle 5">
            <a:extLst>
              <a:ext uri="{FF2B5EF4-FFF2-40B4-BE49-F238E27FC236}">
                <a16:creationId xmlns:a16="http://schemas.microsoft.com/office/drawing/2014/main" id="{BE3E76AD-86EB-E20A-95DE-D84BBAA759E6}"/>
              </a:ext>
            </a:extLst>
          </p:cNvPr>
          <p:cNvSpPr>
            <a:spLocks noGrp="1" noChangeArrowheads="1"/>
          </p:cNvSpPr>
          <p:nvPr>
            <p:ph idx="1"/>
          </p:nvPr>
        </p:nvSpPr>
        <p:spPr>
          <a:xfrm>
            <a:off x="533400" y="1871221"/>
            <a:ext cx="8077200" cy="4572000"/>
          </a:xfrm>
        </p:spPr>
        <p:txBody>
          <a:bodyPr>
            <a:normAutofit fontScale="85000" lnSpcReduction="20000"/>
          </a:bodyPr>
          <a:lstStyle/>
          <a:p>
            <a:r>
              <a:rPr lang="en-US" altLang="en-US" dirty="0"/>
              <a:t>Provides for data collection, storage, and retrieval</a:t>
            </a:r>
          </a:p>
          <a:p>
            <a:r>
              <a:rPr lang="en-US" altLang="en-US" dirty="0"/>
              <a:t>Composed of:</a:t>
            </a:r>
          </a:p>
          <a:p>
            <a:pPr lvl="1"/>
            <a:r>
              <a:rPr lang="en-US" altLang="en-US" dirty="0"/>
              <a:t>People, hardware, software</a:t>
            </a:r>
          </a:p>
          <a:p>
            <a:pPr lvl="1"/>
            <a:r>
              <a:rPr lang="en-US" altLang="en-US" dirty="0"/>
              <a:t>Database(s), application programs, procedures</a:t>
            </a:r>
          </a:p>
          <a:p>
            <a:r>
              <a:rPr lang="en-US" altLang="en-US" b="1" dirty="0"/>
              <a:t>Systems analysis</a:t>
            </a:r>
            <a:r>
              <a:rPr lang="en-US" altLang="en-US" dirty="0"/>
              <a:t> </a:t>
            </a:r>
          </a:p>
          <a:p>
            <a:pPr lvl="1"/>
            <a:r>
              <a:rPr lang="en-US" altLang="en-US" dirty="0"/>
              <a:t>Process that establishes need for and extent of information system</a:t>
            </a:r>
          </a:p>
          <a:p>
            <a:r>
              <a:rPr lang="en-US" altLang="en-US" b="1" dirty="0"/>
              <a:t>Systems development</a:t>
            </a:r>
          </a:p>
          <a:p>
            <a:pPr lvl="1"/>
            <a:r>
              <a:rPr lang="en-US" altLang="en-US" dirty="0"/>
              <a:t>Process of creating information system</a:t>
            </a:r>
          </a:p>
          <a:p>
            <a:pPr>
              <a:lnSpc>
                <a:spcPct val="90000"/>
              </a:lnSpc>
            </a:pPr>
            <a:r>
              <a:rPr lang="en-US" altLang="en-US" b="1" dirty="0"/>
              <a:t>Application Development</a:t>
            </a:r>
          </a:p>
          <a:p>
            <a:pPr lvl="1">
              <a:lnSpc>
                <a:spcPct val="90000"/>
              </a:lnSpc>
            </a:pPr>
            <a:r>
              <a:rPr lang="en-US" altLang="en-US" dirty="0"/>
              <a:t>Transform data into information that forms basis for decision making</a:t>
            </a:r>
          </a:p>
          <a:p>
            <a:pPr lvl="1">
              <a:lnSpc>
                <a:spcPct val="90000"/>
              </a:lnSpc>
            </a:pPr>
            <a:r>
              <a:rPr lang="en-US" altLang="en-US" dirty="0"/>
              <a:t>Usually produce the following: </a:t>
            </a:r>
          </a:p>
          <a:p>
            <a:pPr lvl="2">
              <a:lnSpc>
                <a:spcPct val="90000"/>
              </a:lnSpc>
            </a:pPr>
            <a:r>
              <a:rPr lang="en-US" altLang="en-US" dirty="0"/>
              <a:t>Formal report</a:t>
            </a:r>
          </a:p>
          <a:p>
            <a:pPr lvl="2">
              <a:lnSpc>
                <a:spcPct val="90000"/>
              </a:lnSpc>
            </a:pPr>
            <a:r>
              <a:rPr lang="en-US" altLang="en-US" dirty="0"/>
              <a:t>Tabulations</a:t>
            </a:r>
          </a:p>
          <a:p>
            <a:pPr lvl="2">
              <a:lnSpc>
                <a:spcPct val="90000"/>
              </a:lnSpc>
            </a:pPr>
            <a:r>
              <a:rPr lang="en-US" altLang="en-US" dirty="0"/>
              <a:t>Graphic displays</a:t>
            </a:r>
          </a:p>
          <a:p>
            <a:pPr lvl="1">
              <a:lnSpc>
                <a:spcPct val="90000"/>
              </a:lnSpc>
            </a:pPr>
            <a:r>
              <a:rPr lang="en-US" altLang="en-US" dirty="0"/>
              <a:t>Composed of following two parts:</a:t>
            </a:r>
          </a:p>
          <a:p>
            <a:pPr lvl="2">
              <a:lnSpc>
                <a:spcPct val="90000"/>
              </a:lnSpc>
            </a:pPr>
            <a:r>
              <a:rPr lang="en-US" altLang="en-US" b="1" dirty="0">
                <a:solidFill>
                  <a:srgbClr val="FF0000"/>
                </a:solidFill>
              </a:rPr>
              <a:t>Data </a:t>
            </a:r>
          </a:p>
          <a:p>
            <a:pPr lvl="2">
              <a:lnSpc>
                <a:spcPct val="90000"/>
              </a:lnSpc>
            </a:pPr>
            <a:r>
              <a:rPr lang="en-US" altLang="en-US" dirty="0"/>
              <a:t>Code by which data are transformed into information</a:t>
            </a:r>
          </a:p>
          <a:p>
            <a:pPr lvl="1"/>
            <a:endParaRPr lang="en-US" altLang="en-US" dirty="0"/>
          </a:p>
        </p:txBody>
      </p:sp>
      <p:sp>
        <p:nvSpPr>
          <p:cNvPr id="10243" name="Slide Number Placeholder 4">
            <a:extLst>
              <a:ext uri="{FF2B5EF4-FFF2-40B4-BE49-F238E27FC236}">
                <a16:creationId xmlns:a16="http://schemas.microsoft.com/office/drawing/2014/main" id="{42EF3125-8F13-DFC7-648C-36203BFA8C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222222"/>
                </a:solidFill>
                <a:latin typeface="Arial" panose="020B0604020202020204" pitchFamily="34" charset="0"/>
              </a:defRPr>
            </a:lvl1pPr>
            <a:lvl2pPr marL="742950" indent="-285750">
              <a:spcBef>
                <a:spcPct val="20000"/>
              </a:spcBef>
              <a:buChar char="–"/>
              <a:defRPr sz="2600">
                <a:solidFill>
                  <a:srgbClr val="222222"/>
                </a:solidFill>
                <a:latin typeface="Arial" panose="020B0604020202020204" pitchFamily="34" charset="0"/>
              </a:defRPr>
            </a:lvl2pPr>
            <a:lvl3pPr marL="1143000" indent="-228600">
              <a:spcBef>
                <a:spcPct val="20000"/>
              </a:spcBef>
              <a:buChar char="•"/>
              <a:defRPr sz="2400">
                <a:solidFill>
                  <a:srgbClr val="222222"/>
                </a:solidFill>
                <a:latin typeface="Arial" panose="020B0604020202020204" pitchFamily="34" charset="0"/>
              </a:defRPr>
            </a:lvl3pPr>
            <a:lvl4pPr marL="1600200" indent="-228600">
              <a:spcBef>
                <a:spcPct val="20000"/>
              </a:spcBef>
              <a:buChar char="–"/>
              <a:defRPr sz="24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EDE1E5-D72C-474A-B794-9078F3F83751}" type="slidenum">
              <a:rPr lang="en-US" altLang="en-US" sz="1400">
                <a:solidFill>
                  <a:schemeClr val="tx1"/>
                </a:solidFill>
                <a:latin typeface="Times New Roman" panose="02020603050405020304" pitchFamily="18" charset="0"/>
              </a:rPr>
              <a:pPr>
                <a:spcBef>
                  <a:spcPct val="0"/>
                </a:spcBef>
                <a:buFontTx/>
                <a:buNone/>
              </a:pPr>
              <a:t>3</a:t>
            </a:fld>
            <a:endParaRPr lang="en-US" altLang="en-US" sz="1400">
              <a:solidFill>
                <a:schemeClr val="tx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0" name="Rectangle 4">
            <a:extLst>
              <a:ext uri="{FF2B5EF4-FFF2-40B4-BE49-F238E27FC236}">
                <a16:creationId xmlns:a16="http://schemas.microsoft.com/office/drawing/2014/main" id="{D53FA089-13C4-1286-281C-234A40A5F730}"/>
              </a:ext>
            </a:extLst>
          </p:cNvPr>
          <p:cNvSpPr>
            <a:spLocks noChangeArrowheads="1"/>
          </p:cNvSpPr>
          <p:nvPr/>
        </p:nvSpPr>
        <p:spPr bwMode="auto">
          <a:xfrm>
            <a:off x="2640013" y="4495800"/>
            <a:ext cx="19319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400">
                <a:latin typeface="Arial" panose="020B0604020202020204" pitchFamily="34" charset="0"/>
              </a:rPr>
              <a:t>high level specs</a:t>
            </a:r>
          </a:p>
          <a:p>
            <a:endParaRPr lang="en-US" altLang="en-US" sz="1400">
              <a:latin typeface="Arial" panose="020B0604020202020204" pitchFamily="34" charset="0"/>
            </a:endParaRPr>
          </a:p>
        </p:txBody>
      </p:sp>
      <p:sp>
        <p:nvSpPr>
          <p:cNvPr id="521221" name="Rectangle 5">
            <a:extLst>
              <a:ext uri="{FF2B5EF4-FFF2-40B4-BE49-F238E27FC236}">
                <a16:creationId xmlns:a16="http://schemas.microsoft.com/office/drawing/2014/main" id="{13BD2DBD-C5AA-51C5-8112-DF554D1FDDEB}"/>
              </a:ext>
            </a:extLst>
          </p:cNvPr>
          <p:cNvSpPr>
            <a:spLocks noChangeArrowheads="1"/>
          </p:cNvSpPr>
          <p:nvPr/>
        </p:nvSpPr>
        <p:spPr bwMode="auto">
          <a:xfrm>
            <a:off x="6553200" y="3733800"/>
            <a:ext cx="171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a:latin typeface="Arial" panose="020B0604020202020204" pitchFamily="34" charset="0"/>
              </a:rPr>
              <a:t>conceptual schema</a:t>
            </a:r>
          </a:p>
        </p:txBody>
      </p:sp>
      <p:sp>
        <p:nvSpPr>
          <p:cNvPr id="521222" name="Rectangle 6">
            <a:extLst>
              <a:ext uri="{FF2B5EF4-FFF2-40B4-BE49-F238E27FC236}">
                <a16:creationId xmlns:a16="http://schemas.microsoft.com/office/drawing/2014/main" id="{055108EE-A554-E33B-D09D-0E8D95173CC9}"/>
              </a:ext>
            </a:extLst>
          </p:cNvPr>
          <p:cNvSpPr>
            <a:spLocks noChangeArrowheads="1"/>
          </p:cNvSpPr>
          <p:nvPr/>
        </p:nvSpPr>
        <p:spPr bwMode="auto">
          <a:xfrm>
            <a:off x="6553200" y="4267200"/>
            <a:ext cx="15351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a:latin typeface="Arial" panose="020B0604020202020204" pitchFamily="34" charset="0"/>
              </a:rPr>
              <a:t>logical schema</a:t>
            </a:r>
          </a:p>
          <a:p>
            <a:r>
              <a:rPr lang="en-US" altLang="en-US" sz="1400">
                <a:latin typeface="Arial" panose="020B0604020202020204" pitchFamily="34" charset="0"/>
              </a:rPr>
              <a:t>(in DBMS model)</a:t>
            </a:r>
          </a:p>
        </p:txBody>
      </p:sp>
      <p:sp>
        <p:nvSpPr>
          <p:cNvPr id="521223" name="Rectangle 7">
            <a:extLst>
              <a:ext uri="{FF2B5EF4-FFF2-40B4-BE49-F238E27FC236}">
                <a16:creationId xmlns:a16="http://schemas.microsoft.com/office/drawing/2014/main" id="{4E2AEAFD-5E0D-7407-E529-67A59B111EE1}"/>
              </a:ext>
            </a:extLst>
          </p:cNvPr>
          <p:cNvSpPr>
            <a:spLocks noChangeArrowheads="1"/>
          </p:cNvSpPr>
          <p:nvPr/>
        </p:nvSpPr>
        <p:spPr bwMode="auto">
          <a:xfrm>
            <a:off x="3886200" y="1676400"/>
            <a:ext cx="165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2000" b="1">
                <a:latin typeface="Arial" panose="020B0604020202020204" pitchFamily="34" charset="0"/>
              </a:rPr>
              <a:t>miniworld</a:t>
            </a:r>
          </a:p>
        </p:txBody>
      </p:sp>
      <p:sp>
        <p:nvSpPr>
          <p:cNvPr id="521224" name="Rectangle 8">
            <a:extLst>
              <a:ext uri="{FF2B5EF4-FFF2-40B4-BE49-F238E27FC236}">
                <a16:creationId xmlns:a16="http://schemas.microsoft.com/office/drawing/2014/main" id="{8505F6B8-22B7-5784-A5F0-E34C5A8F46FD}"/>
              </a:ext>
            </a:extLst>
          </p:cNvPr>
          <p:cNvSpPr>
            <a:spLocks noChangeArrowheads="1"/>
          </p:cNvSpPr>
          <p:nvPr/>
        </p:nvSpPr>
        <p:spPr bwMode="auto">
          <a:xfrm>
            <a:off x="5462588" y="2941638"/>
            <a:ext cx="1966912"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50000"/>
              </a:spcBef>
            </a:pPr>
            <a:endParaRPr lang="en-US" altLang="en-US" sz="1600" b="1">
              <a:latin typeface="Arial" panose="020B0604020202020204" pitchFamily="34" charset="0"/>
            </a:endParaRPr>
          </a:p>
          <a:p>
            <a:pPr>
              <a:spcBef>
                <a:spcPct val="50000"/>
              </a:spcBef>
            </a:pPr>
            <a:r>
              <a:rPr lang="en-US" altLang="en-US" sz="1600" b="1">
                <a:latin typeface="Arial" panose="020B0604020202020204" pitchFamily="34" charset="0"/>
              </a:rPr>
              <a:t>conceptual design</a:t>
            </a:r>
          </a:p>
          <a:p>
            <a:pPr>
              <a:spcBef>
                <a:spcPct val="50000"/>
              </a:spcBef>
            </a:pPr>
            <a:endParaRPr lang="en-US" altLang="en-US" sz="1600" b="1">
              <a:latin typeface="Arial" panose="020B0604020202020204" pitchFamily="34" charset="0"/>
            </a:endParaRPr>
          </a:p>
          <a:p>
            <a:pPr>
              <a:spcBef>
                <a:spcPct val="50000"/>
              </a:spcBef>
            </a:pPr>
            <a:r>
              <a:rPr lang="en-US" altLang="en-US" sz="1600" b="1">
                <a:latin typeface="Arial" panose="020B0604020202020204" pitchFamily="34" charset="0"/>
              </a:rPr>
              <a:t>logical design</a:t>
            </a:r>
          </a:p>
          <a:p>
            <a:pPr>
              <a:spcBef>
                <a:spcPct val="50000"/>
              </a:spcBef>
            </a:pPr>
            <a:endParaRPr lang="en-US" altLang="en-US" sz="1600" b="1">
              <a:latin typeface="Arial" panose="020B0604020202020204" pitchFamily="34" charset="0"/>
            </a:endParaRPr>
          </a:p>
          <a:p>
            <a:pPr>
              <a:spcBef>
                <a:spcPct val="50000"/>
              </a:spcBef>
            </a:pPr>
            <a:r>
              <a:rPr lang="en-US" altLang="en-US" sz="1600" b="1">
                <a:latin typeface="Arial" panose="020B0604020202020204" pitchFamily="34" charset="0"/>
              </a:rPr>
              <a:t>physical design</a:t>
            </a:r>
          </a:p>
        </p:txBody>
      </p:sp>
      <p:sp>
        <p:nvSpPr>
          <p:cNvPr id="521225" name="Rectangle 9">
            <a:extLst>
              <a:ext uri="{FF2B5EF4-FFF2-40B4-BE49-F238E27FC236}">
                <a16:creationId xmlns:a16="http://schemas.microsoft.com/office/drawing/2014/main" id="{680F8CDD-C0AE-893F-D364-67EA43300459}"/>
              </a:ext>
            </a:extLst>
          </p:cNvPr>
          <p:cNvSpPr>
            <a:spLocks noChangeArrowheads="1"/>
          </p:cNvSpPr>
          <p:nvPr/>
        </p:nvSpPr>
        <p:spPr bwMode="auto">
          <a:xfrm>
            <a:off x="838200" y="3352800"/>
            <a:ext cx="406241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600" b="1">
                <a:latin typeface="Arial" panose="020B0604020202020204" pitchFamily="34" charset="0"/>
              </a:rPr>
              <a:t>functional analysis</a:t>
            </a:r>
          </a:p>
          <a:p>
            <a:endParaRPr lang="en-US" altLang="en-US" sz="1600" b="1">
              <a:latin typeface="Arial" panose="020B0604020202020204" pitchFamily="34" charset="0"/>
            </a:endParaRPr>
          </a:p>
          <a:p>
            <a:endParaRPr lang="en-US" altLang="en-US" sz="1600" b="1">
              <a:latin typeface="Arial" panose="020B0604020202020204" pitchFamily="34" charset="0"/>
            </a:endParaRPr>
          </a:p>
          <a:p>
            <a:r>
              <a:rPr lang="en-US" altLang="en-US" sz="1600" b="1">
                <a:latin typeface="Arial" panose="020B0604020202020204" pitchFamily="34" charset="0"/>
              </a:rPr>
              <a:t>application  design</a:t>
            </a:r>
          </a:p>
          <a:p>
            <a:endParaRPr lang="en-US" altLang="en-US" sz="1600" b="1">
              <a:latin typeface="Arial" panose="020B0604020202020204" pitchFamily="34" charset="0"/>
            </a:endParaRPr>
          </a:p>
          <a:p>
            <a:endParaRPr lang="en-US" altLang="en-US" sz="1600" b="1">
              <a:latin typeface="Arial" panose="020B0604020202020204" pitchFamily="34" charset="0"/>
            </a:endParaRPr>
          </a:p>
          <a:p>
            <a:r>
              <a:rPr lang="en-US" altLang="en-US" sz="1600" b="1">
                <a:latin typeface="Arial" panose="020B0604020202020204" pitchFamily="34" charset="0"/>
              </a:rPr>
              <a:t>transaction implementation</a:t>
            </a:r>
          </a:p>
        </p:txBody>
      </p:sp>
      <p:sp>
        <p:nvSpPr>
          <p:cNvPr id="521226" name="Rectangle 10">
            <a:extLst>
              <a:ext uri="{FF2B5EF4-FFF2-40B4-BE49-F238E27FC236}">
                <a16:creationId xmlns:a16="http://schemas.microsoft.com/office/drawing/2014/main" id="{F11449E3-F06B-C1F9-FD36-966B7D1119C1}"/>
              </a:ext>
            </a:extLst>
          </p:cNvPr>
          <p:cNvSpPr>
            <a:spLocks noChangeArrowheads="1"/>
          </p:cNvSpPr>
          <p:nvPr/>
        </p:nvSpPr>
        <p:spPr bwMode="auto">
          <a:xfrm>
            <a:off x="5562600" y="2743200"/>
            <a:ext cx="1697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400">
                <a:latin typeface="Arial" panose="020B0604020202020204" pitchFamily="34" charset="0"/>
              </a:rPr>
              <a:t>Data requirements</a:t>
            </a:r>
          </a:p>
        </p:txBody>
      </p:sp>
      <p:sp>
        <p:nvSpPr>
          <p:cNvPr id="521227" name="Rectangle 11">
            <a:extLst>
              <a:ext uri="{FF2B5EF4-FFF2-40B4-BE49-F238E27FC236}">
                <a16:creationId xmlns:a16="http://schemas.microsoft.com/office/drawing/2014/main" id="{F2828B93-51C5-CB95-E71A-E8076764D88B}"/>
              </a:ext>
            </a:extLst>
          </p:cNvPr>
          <p:cNvSpPr>
            <a:spLocks noChangeArrowheads="1"/>
          </p:cNvSpPr>
          <p:nvPr/>
        </p:nvSpPr>
        <p:spPr bwMode="auto">
          <a:xfrm>
            <a:off x="1403350" y="2743200"/>
            <a:ext cx="2025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a:latin typeface="Arial" panose="020B0604020202020204" pitchFamily="34" charset="0"/>
              </a:rPr>
              <a:t>functional requirements</a:t>
            </a:r>
          </a:p>
          <a:p>
            <a:pPr algn="ctr"/>
            <a:endParaRPr lang="en-US" altLang="en-US" sz="1400">
              <a:latin typeface="Arial" panose="020B0604020202020204" pitchFamily="34" charset="0"/>
            </a:endParaRPr>
          </a:p>
        </p:txBody>
      </p:sp>
      <p:sp>
        <p:nvSpPr>
          <p:cNvPr id="521228" name="Rectangle 12">
            <a:extLst>
              <a:ext uri="{FF2B5EF4-FFF2-40B4-BE49-F238E27FC236}">
                <a16:creationId xmlns:a16="http://schemas.microsoft.com/office/drawing/2014/main" id="{22DF9229-CD07-09AB-D8F6-B60E7052882A}"/>
              </a:ext>
            </a:extLst>
          </p:cNvPr>
          <p:cNvSpPr>
            <a:spLocks noChangeArrowheads="1"/>
          </p:cNvSpPr>
          <p:nvPr/>
        </p:nvSpPr>
        <p:spPr bwMode="auto">
          <a:xfrm>
            <a:off x="1066800" y="54864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a:latin typeface="Arial" panose="020B0604020202020204" pitchFamily="34" charset="0"/>
              </a:rPr>
              <a:t>application programs</a:t>
            </a:r>
          </a:p>
        </p:txBody>
      </p:sp>
      <p:sp>
        <p:nvSpPr>
          <p:cNvPr id="521229" name="Rectangle 13">
            <a:extLst>
              <a:ext uri="{FF2B5EF4-FFF2-40B4-BE49-F238E27FC236}">
                <a16:creationId xmlns:a16="http://schemas.microsoft.com/office/drawing/2014/main" id="{69E9DF0D-DE3E-E997-5566-C67FAEC18941}"/>
              </a:ext>
            </a:extLst>
          </p:cNvPr>
          <p:cNvSpPr>
            <a:spLocks noChangeArrowheads="1"/>
          </p:cNvSpPr>
          <p:nvPr/>
        </p:nvSpPr>
        <p:spPr bwMode="auto">
          <a:xfrm>
            <a:off x="5867400" y="5486400"/>
            <a:ext cx="156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a:latin typeface="Arial" panose="020B0604020202020204" pitchFamily="34" charset="0"/>
              </a:rPr>
              <a:t>Physical  schema</a:t>
            </a:r>
          </a:p>
        </p:txBody>
      </p:sp>
      <p:sp>
        <p:nvSpPr>
          <p:cNvPr id="521231" name="Text Box 15">
            <a:extLst>
              <a:ext uri="{FF2B5EF4-FFF2-40B4-BE49-F238E27FC236}">
                <a16:creationId xmlns:a16="http://schemas.microsoft.com/office/drawing/2014/main" id="{A0D35112-F983-A33D-DA18-031E5383B530}"/>
              </a:ext>
            </a:extLst>
          </p:cNvPr>
          <p:cNvSpPr txBox="1">
            <a:spLocks noChangeArrowheads="1"/>
          </p:cNvSpPr>
          <p:nvPr/>
        </p:nvSpPr>
        <p:spPr bwMode="auto">
          <a:xfrm>
            <a:off x="3124200" y="2165350"/>
            <a:ext cx="294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latin typeface="Arial" panose="020B0604020202020204" pitchFamily="34" charset="0"/>
              </a:rPr>
              <a:t>Requirement Analysis</a:t>
            </a:r>
          </a:p>
        </p:txBody>
      </p:sp>
      <p:sp>
        <p:nvSpPr>
          <p:cNvPr id="521235" name="AutoShape 19">
            <a:extLst>
              <a:ext uri="{FF2B5EF4-FFF2-40B4-BE49-F238E27FC236}">
                <a16:creationId xmlns:a16="http://schemas.microsoft.com/office/drawing/2014/main" id="{E45C464E-0EDE-9B9C-5E99-E80FEC498EB9}"/>
              </a:ext>
            </a:extLst>
          </p:cNvPr>
          <p:cNvSpPr>
            <a:spLocks noChangeArrowheads="1"/>
          </p:cNvSpPr>
          <p:nvPr/>
        </p:nvSpPr>
        <p:spPr bwMode="auto">
          <a:xfrm>
            <a:off x="812800" y="3181350"/>
            <a:ext cx="3352800" cy="28575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38" name="AutoShape 22">
            <a:extLst>
              <a:ext uri="{FF2B5EF4-FFF2-40B4-BE49-F238E27FC236}">
                <a16:creationId xmlns:a16="http://schemas.microsoft.com/office/drawing/2014/main" id="{4C380CD4-500A-C9A0-95E2-506697E9B065}"/>
              </a:ext>
            </a:extLst>
          </p:cNvPr>
          <p:cNvSpPr>
            <a:spLocks noChangeArrowheads="1"/>
          </p:cNvSpPr>
          <p:nvPr/>
        </p:nvSpPr>
        <p:spPr bwMode="auto">
          <a:xfrm>
            <a:off x="4978400" y="3238500"/>
            <a:ext cx="3251200" cy="268605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0" name="Text Box 34">
            <a:extLst>
              <a:ext uri="{FF2B5EF4-FFF2-40B4-BE49-F238E27FC236}">
                <a16:creationId xmlns:a16="http://schemas.microsoft.com/office/drawing/2014/main" id="{E01FC5AF-358E-FBBE-FBAC-61AFA160C6E0}"/>
              </a:ext>
            </a:extLst>
          </p:cNvPr>
          <p:cNvSpPr txBox="1">
            <a:spLocks noChangeArrowheads="1"/>
          </p:cNvSpPr>
          <p:nvPr/>
        </p:nvSpPr>
        <p:spPr bwMode="auto">
          <a:xfrm>
            <a:off x="1320800" y="6210300"/>
            <a:ext cx="233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b="1">
                <a:latin typeface="Arial" panose="020B0604020202020204" pitchFamily="34" charset="0"/>
              </a:rPr>
              <a:t>Functional Design</a:t>
            </a:r>
          </a:p>
        </p:txBody>
      </p:sp>
      <p:sp>
        <p:nvSpPr>
          <p:cNvPr id="521251" name="Text Box 35">
            <a:extLst>
              <a:ext uri="{FF2B5EF4-FFF2-40B4-BE49-F238E27FC236}">
                <a16:creationId xmlns:a16="http://schemas.microsoft.com/office/drawing/2014/main" id="{DA11D586-0510-DD54-6EBD-B4F5CFEE309A}"/>
              </a:ext>
            </a:extLst>
          </p:cNvPr>
          <p:cNvSpPr txBox="1">
            <a:spLocks noChangeArrowheads="1"/>
          </p:cNvSpPr>
          <p:nvPr/>
        </p:nvSpPr>
        <p:spPr bwMode="auto">
          <a:xfrm>
            <a:off x="4978400" y="6153150"/>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b="1">
                <a:latin typeface="Arial" panose="020B0604020202020204" pitchFamily="34" charset="0"/>
              </a:rPr>
              <a:t>Database Design</a:t>
            </a:r>
          </a:p>
        </p:txBody>
      </p:sp>
      <p:sp>
        <p:nvSpPr>
          <p:cNvPr id="521252" name="Rectangle 36">
            <a:extLst>
              <a:ext uri="{FF2B5EF4-FFF2-40B4-BE49-F238E27FC236}">
                <a16:creationId xmlns:a16="http://schemas.microsoft.com/office/drawing/2014/main" id="{23DE8A28-305D-B386-8628-78313CEA7CED}"/>
              </a:ext>
            </a:extLst>
          </p:cNvPr>
          <p:cNvSpPr>
            <a:spLocks noGrp="1" noChangeArrowheads="1"/>
          </p:cNvSpPr>
          <p:nvPr>
            <p:ph type="title"/>
          </p:nvPr>
        </p:nvSpPr>
        <p:spPr>
          <a:xfrm>
            <a:off x="609600" y="533400"/>
            <a:ext cx="8305800" cy="838200"/>
          </a:xfrm>
        </p:spPr>
        <p:txBody>
          <a:bodyPr>
            <a:normAutofit fontScale="90000"/>
          </a:bodyPr>
          <a:lstStyle/>
          <a:p>
            <a:r>
              <a:rPr lang="en-US" altLang="en-US" dirty="0"/>
              <a:t>System and the Database Design Process</a:t>
            </a:r>
          </a:p>
        </p:txBody>
      </p:sp>
      <p:sp>
        <p:nvSpPr>
          <p:cNvPr id="521253" name="Rectangle 37" descr="Rectangle: Click to edit Master text styles&#10;Second level&#10;Third level&#10;Fourth level&#10;Fifth level">
            <a:extLst>
              <a:ext uri="{FF2B5EF4-FFF2-40B4-BE49-F238E27FC236}">
                <a16:creationId xmlns:a16="http://schemas.microsoft.com/office/drawing/2014/main" id="{C682854D-0393-2A2B-6DBC-3D2511AB5E5D}"/>
              </a:ext>
            </a:extLst>
          </p:cNvPr>
          <p:cNvSpPr>
            <a:spLocks noGrp="1" noChangeArrowheads="1"/>
          </p:cNvSpPr>
          <p:nvPr>
            <p:ph idx="1"/>
          </p:nvPr>
        </p:nvSpPr>
        <p:spPr>
          <a:xfrm>
            <a:off x="838200" y="2743200"/>
            <a:ext cx="7772400" cy="4114800"/>
          </a:xfrm>
        </p:spPr>
        <p:txBody>
          <a:bodyPr/>
          <a:lstStyle/>
          <a:p>
            <a:endParaRPr lang="en-US" altLang="en-US"/>
          </a:p>
          <a:p>
            <a:endParaRPr lang="en-US" altLang="en-US"/>
          </a:p>
        </p:txBody>
      </p:sp>
      <p:sp>
        <p:nvSpPr>
          <p:cNvPr id="521262" name="Line 46">
            <a:extLst>
              <a:ext uri="{FF2B5EF4-FFF2-40B4-BE49-F238E27FC236}">
                <a16:creationId xmlns:a16="http://schemas.microsoft.com/office/drawing/2014/main" id="{A1AF74C6-CE63-BB15-24A2-CA7ABB8B93CC}"/>
              </a:ext>
            </a:extLst>
          </p:cNvPr>
          <p:cNvSpPr>
            <a:spLocks noChangeShapeType="1"/>
          </p:cNvSpPr>
          <p:nvPr/>
        </p:nvSpPr>
        <p:spPr bwMode="auto">
          <a:xfrm>
            <a:off x="1676400" y="36576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3" name="Line 47">
            <a:extLst>
              <a:ext uri="{FF2B5EF4-FFF2-40B4-BE49-F238E27FC236}">
                <a16:creationId xmlns:a16="http://schemas.microsoft.com/office/drawing/2014/main" id="{2E79415F-809B-1434-BFAB-6AAD1270B7B3}"/>
              </a:ext>
            </a:extLst>
          </p:cNvPr>
          <p:cNvSpPr>
            <a:spLocks noChangeShapeType="1"/>
          </p:cNvSpPr>
          <p:nvPr/>
        </p:nvSpPr>
        <p:spPr bwMode="auto">
          <a:xfrm>
            <a:off x="1676400" y="44958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4" name="Line 48">
            <a:extLst>
              <a:ext uri="{FF2B5EF4-FFF2-40B4-BE49-F238E27FC236}">
                <a16:creationId xmlns:a16="http://schemas.microsoft.com/office/drawing/2014/main" id="{958E8EAE-16BA-3607-7F5D-6879E94C7C7E}"/>
              </a:ext>
            </a:extLst>
          </p:cNvPr>
          <p:cNvSpPr>
            <a:spLocks noChangeShapeType="1"/>
          </p:cNvSpPr>
          <p:nvPr/>
        </p:nvSpPr>
        <p:spPr bwMode="auto">
          <a:xfrm>
            <a:off x="1676400" y="51816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5" name="Line 49">
            <a:extLst>
              <a:ext uri="{FF2B5EF4-FFF2-40B4-BE49-F238E27FC236}">
                <a16:creationId xmlns:a16="http://schemas.microsoft.com/office/drawing/2014/main" id="{EB19C256-6EC4-3FCE-FF07-C04811448FBF}"/>
              </a:ext>
            </a:extLst>
          </p:cNvPr>
          <p:cNvSpPr>
            <a:spLocks noChangeShapeType="1"/>
          </p:cNvSpPr>
          <p:nvPr/>
        </p:nvSpPr>
        <p:spPr bwMode="auto">
          <a:xfrm>
            <a:off x="5943600" y="36576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6" name="Line 50">
            <a:extLst>
              <a:ext uri="{FF2B5EF4-FFF2-40B4-BE49-F238E27FC236}">
                <a16:creationId xmlns:a16="http://schemas.microsoft.com/office/drawing/2014/main" id="{3B74F51A-2403-FD8A-7A38-79A0BF9DC194}"/>
              </a:ext>
            </a:extLst>
          </p:cNvPr>
          <p:cNvSpPr>
            <a:spLocks noChangeShapeType="1"/>
          </p:cNvSpPr>
          <p:nvPr/>
        </p:nvSpPr>
        <p:spPr bwMode="auto">
          <a:xfrm>
            <a:off x="5943600" y="44958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7" name="Line 51">
            <a:extLst>
              <a:ext uri="{FF2B5EF4-FFF2-40B4-BE49-F238E27FC236}">
                <a16:creationId xmlns:a16="http://schemas.microsoft.com/office/drawing/2014/main" id="{44181A95-46EB-CF15-5D4E-52AB1FE6B8D6}"/>
              </a:ext>
            </a:extLst>
          </p:cNvPr>
          <p:cNvSpPr>
            <a:spLocks noChangeShapeType="1"/>
          </p:cNvSpPr>
          <p:nvPr/>
        </p:nvSpPr>
        <p:spPr bwMode="auto">
          <a:xfrm>
            <a:off x="5943600" y="51054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9" name="Line 53">
            <a:extLst>
              <a:ext uri="{FF2B5EF4-FFF2-40B4-BE49-F238E27FC236}">
                <a16:creationId xmlns:a16="http://schemas.microsoft.com/office/drawing/2014/main" id="{7F4756AF-9A8D-8C61-21FA-0AEA46C765D3}"/>
              </a:ext>
            </a:extLst>
          </p:cNvPr>
          <p:cNvSpPr>
            <a:spLocks noChangeShapeType="1"/>
          </p:cNvSpPr>
          <p:nvPr/>
        </p:nvSpPr>
        <p:spPr bwMode="auto">
          <a:xfrm>
            <a:off x="3810000" y="4800600"/>
            <a:ext cx="1524000" cy="228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70" name="Line 54">
            <a:extLst>
              <a:ext uri="{FF2B5EF4-FFF2-40B4-BE49-F238E27FC236}">
                <a16:creationId xmlns:a16="http://schemas.microsoft.com/office/drawing/2014/main" id="{6D71BE2F-FDA5-1A9D-26C7-D315D69BA2D7}"/>
              </a:ext>
            </a:extLst>
          </p:cNvPr>
          <p:cNvSpPr>
            <a:spLocks noChangeShapeType="1"/>
          </p:cNvSpPr>
          <p:nvPr/>
        </p:nvSpPr>
        <p:spPr bwMode="auto">
          <a:xfrm>
            <a:off x="1676400" y="29718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71" name="Line 55">
            <a:extLst>
              <a:ext uri="{FF2B5EF4-FFF2-40B4-BE49-F238E27FC236}">
                <a16:creationId xmlns:a16="http://schemas.microsoft.com/office/drawing/2014/main" id="{9F49063C-04CB-9AB0-C106-157108F40887}"/>
              </a:ext>
            </a:extLst>
          </p:cNvPr>
          <p:cNvSpPr>
            <a:spLocks noChangeShapeType="1"/>
          </p:cNvSpPr>
          <p:nvPr/>
        </p:nvSpPr>
        <p:spPr bwMode="auto">
          <a:xfrm>
            <a:off x="5943600" y="2971800"/>
            <a:ext cx="0" cy="3810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73" name="Line 57">
            <a:extLst>
              <a:ext uri="{FF2B5EF4-FFF2-40B4-BE49-F238E27FC236}">
                <a16:creationId xmlns:a16="http://schemas.microsoft.com/office/drawing/2014/main" id="{E1A2B0E9-C129-FD20-23D8-F01F974880DB}"/>
              </a:ext>
            </a:extLst>
          </p:cNvPr>
          <p:cNvSpPr>
            <a:spLocks noChangeShapeType="1"/>
          </p:cNvSpPr>
          <p:nvPr/>
        </p:nvSpPr>
        <p:spPr bwMode="auto">
          <a:xfrm flipH="1">
            <a:off x="3276600" y="2438400"/>
            <a:ext cx="1295400" cy="3048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75" name="Line 59">
            <a:extLst>
              <a:ext uri="{FF2B5EF4-FFF2-40B4-BE49-F238E27FC236}">
                <a16:creationId xmlns:a16="http://schemas.microsoft.com/office/drawing/2014/main" id="{12EB4184-64C0-92BA-06A3-EFBB8D3AB4EC}"/>
              </a:ext>
            </a:extLst>
          </p:cNvPr>
          <p:cNvSpPr>
            <a:spLocks noChangeShapeType="1"/>
          </p:cNvSpPr>
          <p:nvPr/>
        </p:nvSpPr>
        <p:spPr bwMode="auto">
          <a:xfrm rot="12398742" flipH="1">
            <a:off x="4572000" y="2438400"/>
            <a:ext cx="1295400" cy="30480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77" name="Line 61">
            <a:extLst>
              <a:ext uri="{FF2B5EF4-FFF2-40B4-BE49-F238E27FC236}">
                <a16:creationId xmlns:a16="http://schemas.microsoft.com/office/drawing/2014/main" id="{004EBB31-BEB4-E444-D66D-2FD82C512342}"/>
              </a:ext>
            </a:extLst>
          </p:cNvPr>
          <p:cNvSpPr>
            <a:spLocks noChangeShapeType="1"/>
          </p:cNvSpPr>
          <p:nvPr/>
        </p:nvSpPr>
        <p:spPr bwMode="auto">
          <a:xfrm flipH="1">
            <a:off x="3810000" y="4572000"/>
            <a:ext cx="2514600" cy="4572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80" name="Line 64">
            <a:extLst>
              <a:ext uri="{FF2B5EF4-FFF2-40B4-BE49-F238E27FC236}">
                <a16:creationId xmlns:a16="http://schemas.microsoft.com/office/drawing/2014/main" id="{BABDDE81-FBED-CB33-C3E5-AA87D00C0032}"/>
              </a:ext>
            </a:extLst>
          </p:cNvPr>
          <p:cNvSpPr>
            <a:spLocks noChangeShapeType="1"/>
          </p:cNvSpPr>
          <p:nvPr/>
        </p:nvSpPr>
        <p:spPr bwMode="auto">
          <a:xfrm rot="433638" flipH="1" flipV="1">
            <a:off x="3579813" y="5272088"/>
            <a:ext cx="2286000" cy="2286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21288" name="Freeform 72">
            <a:extLst>
              <a:ext uri="{FF2B5EF4-FFF2-40B4-BE49-F238E27FC236}">
                <a16:creationId xmlns:a16="http://schemas.microsoft.com/office/drawing/2014/main" id="{2227FF96-AFB0-400E-BBDC-6BE7DA34FAFD}"/>
              </a:ext>
            </a:extLst>
          </p:cNvPr>
          <p:cNvSpPr>
            <a:spLocks/>
          </p:cNvSpPr>
          <p:nvPr/>
        </p:nvSpPr>
        <p:spPr bwMode="auto">
          <a:xfrm>
            <a:off x="5257800" y="3429000"/>
            <a:ext cx="228600" cy="762000"/>
          </a:xfrm>
          <a:custGeom>
            <a:avLst/>
            <a:gdLst>
              <a:gd name="T0" fmla="*/ 144 w 144"/>
              <a:gd name="T1" fmla="*/ 480 h 480"/>
              <a:gd name="T2" fmla="*/ 0 w 144"/>
              <a:gd name="T3" fmla="*/ 240 h 480"/>
              <a:gd name="T4" fmla="*/ 144 w 144"/>
              <a:gd name="T5" fmla="*/ 0 h 480"/>
            </a:gdLst>
            <a:ahLst/>
            <a:cxnLst>
              <a:cxn ang="0">
                <a:pos x="T0" y="T1"/>
              </a:cxn>
              <a:cxn ang="0">
                <a:pos x="T2" y="T3"/>
              </a:cxn>
              <a:cxn ang="0">
                <a:pos x="T4" y="T5"/>
              </a:cxn>
            </a:cxnLst>
            <a:rect l="0" t="0" r="r" b="b"/>
            <a:pathLst>
              <a:path w="144" h="480">
                <a:moveTo>
                  <a:pt x="144" y="480"/>
                </a:moveTo>
                <a:cubicBezTo>
                  <a:pt x="72" y="400"/>
                  <a:pt x="0" y="320"/>
                  <a:pt x="0" y="240"/>
                </a:cubicBezTo>
                <a:cubicBezTo>
                  <a:pt x="0" y="160"/>
                  <a:pt x="120" y="40"/>
                  <a:pt x="144" y="0"/>
                </a:cubicBez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89" name="Freeform 73">
            <a:extLst>
              <a:ext uri="{FF2B5EF4-FFF2-40B4-BE49-F238E27FC236}">
                <a16:creationId xmlns:a16="http://schemas.microsoft.com/office/drawing/2014/main" id="{14950B95-C459-892D-D851-F7D95DBE3A5E}"/>
              </a:ext>
            </a:extLst>
          </p:cNvPr>
          <p:cNvSpPr>
            <a:spLocks/>
          </p:cNvSpPr>
          <p:nvPr/>
        </p:nvSpPr>
        <p:spPr bwMode="auto">
          <a:xfrm>
            <a:off x="5334000" y="4267200"/>
            <a:ext cx="228600" cy="762000"/>
          </a:xfrm>
          <a:custGeom>
            <a:avLst/>
            <a:gdLst>
              <a:gd name="T0" fmla="*/ 144 w 144"/>
              <a:gd name="T1" fmla="*/ 480 h 480"/>
              <a:gd name="T2" fmla="*/ 0 w 144"/>
              <a:gd name="T3" fmla="*/ 240 h 480"/>
              <a:gd name="T4" fmla="*/ 144 w 144"/>
              <a:gd name="T5" fmla="*/ 0 h 480"/>
            </a:gdLst>
            <a:ahLst/>
            <a:cxnLst>
              <a:cxn ang="0">
                <a:pos x="T0" y="T1"/>
              </a:cxn>
              <a:cxn ang="0">
                <a:pos x="T2" y="T3"/>
              </a:cxn>
              <a:cxn ang="0">
                <a:pos x="T4" y="T5"/>
              </a:cxn>
            </a:cxnLst>
            <a:rect l="0" t="0" r="r" b="b"/>
            <a:pathLst>
              <a:path w="144" h="480">
                <a:moveTo>
                  <a:pt x="144" y="480"/>
                </a:moveTo>
                <a:cubicBezTo>
                  <a:pt x="72" y="400"/>
                  <a:pt x="0" y="320"/>
                  <a:pt x="0" y="240"/>
                </a:cubicBezTo>
                <a:cubicBezTo>
                  <a:pt x="0" y="160"/>
                  <a:pt x="120" y="40"/>
                  <a:pt x="144" y="0"/>
                </a:cubicBez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90" name="Freeform 74">
            <a:extLst>
              <a:ext uri="{FF2B5EF4-FFF2-40B4-BE49-F238E27FC236}">
                <a16:creationId xmlns:a16="http://schemas.microsoft.com/office/drawing/2014/main" id="{8476F3C5-C610-ADB2-BD7C-8D62F652CE54}"/>
              </a:ext>
            </a:extLst>
          </p:cNvPr>
          <p:cNvSpPr>
            <a:spLocks/>
          </p:cNvSpPr>
          <p:nvPr/>
        </p:nvSpPr>
        <p:spPr bwMode="auto">
          <a:xfrm>
            <a:off x="4800600" y="3505200"/>
            <a:ext cx="546100" cy="1371600"/>
          </a:xfrm>
          <a:custGeom>
            <a:avLst/>
            <a:gdLst>
              <a:gd name="T0" fmla="*/ 344 w 344"/>
              <a:gd name="T1" fmla="*/ 864 h 864"/>
              <a:gd name="T2" fmla="*/ 8 w 344"/>
              <a:gd name="T3" fmla="*/ 480 h 864"/>
              <a:gd name="T4" fmla="*/ 296 w 344"/>
              <a:gd name="T5" fmla="*/ 0 h 864"/>
            </a:gdLst>
            <a:ahLst/>
            <a:cxnLst>
              <a:cxn ang="0">
                <a:pos x="T0" y="T1"/>
              </a:cxn>
              <a:cxn ang="0">
                <a:pos x="T2" y="T3"/>
              </a:cxn>
              <a:cxn ang="0">
                <a:pos x="T4" y="T5"/>
              </a:cxn>
            </a:cxnLst>
            <a:rect l="0" t="0" r="r" b="b"/>
            <a:pathLst>
              <a:path w="344" h="864">
                <a:moveTo>
                  <a:pt x="344" y="864"/>
                </a:moveTo>
                <a:cubicBezTo>
                  <a:pt x="180" y="744"/>
                  <a:pt x="16" y="624"/>
                  <a:pt x="8" y="480"/>
                </a:cubicBezTo>
                <a:cubicBezTo>
                  <a:pt x="0" y="336"/>
                  <a:pt x="240" y="80"/>
                  <a:pt x="296" y="0"/>
                </a:cubicBez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91764ECF-75C1-65ED-CBF1-333C7C061113}"/>
              </a:ext>
            </a:extLst>
          </p:cNvPr>
          <p:cNvSpPr>
            <a:spLocks noGrp="1" noChangeArrowheads="1"/>
          </p:cNvSpPr>
          <p:nvPr>
            <p:ph type="title"/>
          </p:nvPr>
        </p:nvSpPr>
        <p:spPr/>
        <p:txBody>
          <a:bodyPr/>
          <a:lstStyle/>
          <a:p>
            <a:r>
              <a:rPr lang="en-US" altLang="en-US"/>
              <a:t>The Information System (continued)</a:t>
            </a:r>
          </a:p>
        </p:txBody>
      </p:sp>
      <p:sp>
        <p:nvSpPr>
          <p:cNvPr id="16389" name="Rectangle 5">
            <a:extLst>
              <a:ext uri="{FF2B5EF4-FFF2-40B4-BE49-F238E27FC236}">
                <a16:creationId xmlns:a16="http://schemas.microsoft.com/office/drawing/2014/main" id="{DAC25FE0-5468-09C7-C16D-5491EDA6A67C}"/>
              </a:ext>
            </a:extLst>
          </p:cNvPr>
          <p:cNvSpPr>
            <a:spLocks noGrp="1" noChangeArrowheads="1"/>
          </p:cNvSpPr>
          <p:nvPr>
            <p:ph idx="1"/>
          </p:nvPr>
        </p:nvSpPr>
        <p:spPr/>
        <p:txBody>
          <a:bodyPr/>
          <a:lstStyle/>
          <a:p>
            <a:pPr>
              <a:lnSpc>
                <a:spcPct val="90000"/>
              </a:lnSpc>
            </a:pPr>
            <a:r>
              <a:rPr lang="en-US" altLang="en-US" dirty="0"/>
              <a:t>Performance depends on three factors:</a:t>
            </a:r>
          </a:p>
          <a:p>
            <a:pPr lvl="1">
              <a:lnSpc>
                <a:spcPct val="90000"/>
              </a:lnSpc>
            </a:pPr>
            <a:r>
              <a:rPr lang="en-US" altLang="en-US" b="1" dirty="0">
                <a:solidFill>
                  <a:srgbClr val="FF0000"/>
                </a:solidFill>
              </a:rPr>
              <a:t>Database design and implementation</a:t>
            </a:r>
          </a:p>
          <a:p>
            <a:pPr lvl="1">
              <a:lnSpc>
                <a:spcPct val="90000"/>
              </a:lnSpc>
            </a:pPr>
            <a:r>
              <a:rPr lang="en-US" altLang="en-US" b="1" dirty="0">
                <a:solidFill>
                  <a:srgbClr val="FF0000"/>
                </a:solidFill>
              </a:rPr>
              <a:t>Application design and implementation</a:t>
            </a:r>
          </a:p>
          <a:p>
            <a:pPr lvl="1">
              <a:lnSpc>
                <a:spcPct val="90000"/>
              </a:lnSpc>
            </a:pPr>
            <a:r>
              <a:rPr lang="en-US" altLang="en-US" b="1" dirty="0">
                <a:solidFill>
                  <a:srgbClr val="FF0000"/>
                </a:solidFill>
              </a:rPr>
              <a:t>Administrative procedures</a:t>
            </a:r>
          </a:p>
          <a:p>
            <a:pPr>
              <a:lnSpc>
                <a:spcPct val="90000"/>
              </a:lnSpc>
            </a:pPr>
            <a:r>
              <a:rPr lang="en-US" altLang="en-US" b="1" dirty="0"/>
              <a:t>Database development</a:t>
            </a:r>
            <a:r>
              <a:rPr lang="en-US" altLang="en-US" dirty="0"/>
              <a:t> </a:t>
            </a:r>
          </a:p>
          <a:p>
            <a:pPr lvl="1">
              <a:lnSpc>
                <a:spcPct val="90000"/>
              </a:lnSpc>
            </a:pPr>
            <a:r>
              <a:rPr lang="en-US" altLang="en-US" dirty="0"/>
              <a:t>Process of database design and implementation</a:t>
            </a:r>
          </a:p>
          <a:p>
            <a:pPr lvl="1">
              <a:lnSpc>
                <a:spcPct val="90000"/>
              </a:lnSpc>
            </a:pPr>
            <a:r>
              <a:rPr lang="en-US" altLang="en-US" dirty="0"/>
              <a:t>Implementation phase includes:</a:t>
            </a:r>
          </a:p>
          <a:p>
            <a:pPr lvl="2">
              <a:lnSpc>
                <a:spcPct val="90000"/>
              </a:lnSpc>
            </a:pPr>
            <a:r>
              <a:rPr lang="en-US" altLang="en-US" dirty="0"/>
              <a:t>Creating database storage structure</a:t>
            </a:r>
          </a:p>
          <a:p>
            <a:pPr lvl="2">
              <a:lnSpc>
                <a:spcPct val="90000"/>
              </a:lnSpc>
            </a:pPr>
            <a:r>
              <a:rPr lang="en-US" altLang="en-US" dirty="0"/>
              <a:t>Loading data into the database</a:t>
            </a:r>
          </a:p>
          <a:p>
            <a:pPr lvl="2">
              <a:lnSpc>
                <a:spcPct val="90000"/>
              </a:lnSpc>
            </a:pPr>
            <a:r>
              <a:rPr lang="en-US" altLang="en-US" dirty="0"/>
              <a:t>Providing for data management</a:t>
            </a:r>
          </a:p>
        </p:txBody>
      </p:sp>
      <p:sp>
        <p:nvSpPr>
          <p:cNvPr id="16387" name="Slide Number Placeholder 4">
            <a:extLst>
              <a:ext uri="{FF2B5EF4-FFF2-40B4-BE49-F238E27FC236}">
                <a16:creationId xmlns:a16="http://schemas.microsoft.com/office/drawing/2014/main" id="{AED5C6CB-E6AD-E775-CCCA-6B1A86935B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222222"/>
                </a:solidFill>
                <a:latin typeface="Arial" panose="020B0604020202020204" pitchFamily="34" charset="0"/>
              </a:defRPr>
            </a:lvl1pPr>
            <a:lvl2pPr marL="742950" indent="-285750">
              <a:spcBef>
                <a:spcPct val="20000"/>
              </a:spcBef>
              <a:buChar char="–"/>
              <a:defRPr sz="2600">
                <a:solidFill>
                  <a:srgbClr val="222222"/>
                </a:solidFill>
                <a:latin typeface="Arial" panose="020B0604020202020204" pitchFamily="34" charset="0"/>
              </a:defRPr>
            </a:lvl2pPr>
            <a:lvl3pPr marL="1143000" indent="-228600">
              <a:spcBef>
                <a:spcPct val="20000"/>
              </a:spcBef>
              <a:buChar char="•"/>
              <a:defRPr sz="2400">
                <a:solidFill>
                  <a:srgbClr val="222222"/>
                </a:solidFill>
                <a:latin typeface="Arial" panose="020B0604020202020204" pitchFamily="34" charset="0"/>
              </a:defRPr>
            </a:lvl3pPr>
            <a:lvl4pPr marL="1600200" indent="-228600">
              <a:spcBef>
                <a:spcPct val="20000"/>
              </a:spcBef>
              <a:buChar char="–"/>
              <a:defRPr sz="24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3527015-3B0D-4681-9F8A-771C0521A30A}" type="slidenum">
              <a:rPr lang="en-US" altLang="en-US" sz="1400">
                <a:solidFill>
                  <a:schemeClr val="tx1"/>
                </a:solidFill>
                <a:latin typeface="Times New Roman" panose="02020603050405020304" pitchFamily="18" charset="0"/>
              </a:rPr>
              <a:pPr>
                <a:spcBef>
                  <a:spcPct val="0"/>
                </a:spcBef>
                <a:buFontTx/>
                <a:buNone/>
              </a:pPr>
              <a:t>5</a:t>
            </a:fld>
            <a:endParaRPr lang="en-US" altLang="en-US" sz="1400">
              <a:solidFill>
                <a:schemeClr val="tx1"/>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Information, and Knowledge</a:t>
            </a:r>
          </a:p>
        </p:txBody>
      </p:sp>
      <p:sp>
        <p:nvSpPr>
          <p:cNvPr id="3" name="Content Placeholder 2"/>
          <p:cNvSpPr>
            <a:spLocks noGrp="1"/>
          </p:cNvSpPr>
          <p:nvPr>
            <p:ph idx="1"/>
          </p:nvPr>
        </p:nvSpPr>
        <p:spPr>
          <a:xfrm>
            <a:off x="628650" y="1825625"/>
            <a:ext cx="7886700" cy="4798459"/>
          </a:xfrm>
        </p:spPr>
        <p:txBody>
          <a:bodyPr>
            <a:normAutofit/>
          </a:bodyPr>
          <a:lstStyle/>
          <a:p>
            <a:pPr marL="0" indent="0">
              <a:buNone/>
            </a:pPr>
            <a:endParaRPr lang="en-US" dirty="0"/>
          </a:p>
          <a:p>
            <a:pPr marL="0" indent="0">
              <a:buNone/>
            </a:pPr>
            <a:endParaRPr lang="en-US" dirty="0"/>
          </a:p>
          <a:p>
            <a:r>
              <a:rPr lang="en-US" dirty="0"/>
              <a:t>Data is raw bits and pieces of information</a:t>
            </a:r>
          </a:p>
          <a:p>
            <a:pPr lvl="1"/>
            <a:r>
              <a:rPr lang="en-US" dirty="0"/>
              <a:t>Quantitative – numeric</a:t>
            </a:r>
          </a:p>
          <a:p>
            <a:pPr lvl="1"/>
            <a:r>
              <a:rPr lang="en-US" dirty="0"/>
              <a:t>Qualitative – descriptive</a:t>
            </a:r>
          </a:p>
          <a:p>
            <a:pPr lvl="1"/>
            <a:r>
              <a:rPr lang="en-US" dirty="0"/>
              <a:t>Alone is not useful</a:t>
            </a:r>
          </a:p>
          <a:p>
            <a:r>
              <a:rPr lang="en-US" dirty="0"/>
              <a:t>Information is when data is given context and more specific</a:t>
            </a:r>
          </a:p>
          <a:p>
            <a:r>
              <a:rPr lang="en-US" dirty="0"/>
              <a:t>Knowledge is developed when information has been aggregated and analyzed to make decisions, set policies, and spark innovation</a:t>
            </a:r>
          </a:p>
          <a:p>
            <a:r>
              <a:rPr lang="en-US" dirty="0"/>
              <a:t>Wisdom is the combination of knowledge and </a:t>
            </a:r>
            <a:br>
              <a:rPr lang="en-US" dirty="0"/>
            </a:br>
            <a:r>
              <a:rPr lang="en-US" dirty="0"/>
              <a:t>experience</a:t>
            </a:r>
          </a:p>
          <a:p>
            <a:pPr lvl="1"/>
            <a:r>
              <a:rPr lang="en-US" dirty="0"/>
              <a:t>May take years to develop</a:t>
            </a:r>
          </a:p>
          <a:p>
            <a:endParaRPr lang="en-US" dirty="0"/>
          </a:p>
        </p:txBody>
      </p:sp>
      <p:graphicFrame>
        <p:nvGraphicFramePr>
          <p:cNvPr id="5" name="Diagram 4"/>
          <p:cNvGraphicFramePr/>
          <p:nvPr/>
        </p:nvGraphicFramePr>
        <p:xfrm>
          <a:off x="1274618" y="365125"/>
          <a:ext cx="6096000" cy="361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51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Design?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t>Process of defining the architecture, components, modules, interfaces, and data storage for an Information system which satisfies the requirements already identified</a:t>
            </a:r>
          </a:p>
          <a:p>
            <a:pPr algn="just">
              <a:buFont typeface="Wingdings" panose="05000000000000000000" pitchFamily="2" charset="2"/>
              <a:buChar char="q"/>
            </a:pPr>
            <a:endParaRPr lang="en-US" dirty="0"/>
          </a:p>
          <a:p>
            <a:pPr algn="just">
              <a:buFont typeface="Wingdings" panose="05000000000000000000" pitchFamily="2" charset="2"/>
              <a:buChar char="q"/>
            </a:pPr>
            <a:r>
              <a:rPr lang="en-ZA" b="1" dirty="0"/>
              <a:t>Data </a:t>
            </a:r>
            <a:r>
              <a:rPr lang="en-ZA" b="1" dirty="0" err="1"/>
              <a:t>modeling</a:t>
            </a:r>
            <a:r>
              <a:rPr lang="en-ZA" dirty="0"/>
              <a:t> in </a:t>
            </a:r>
            <a:r>
              <a:rPr lang="en-ZA" u="sng" dirty="0">
                <a:hlinkClick r:id="rId2" tooltip="Software engineering"/>
              </a:rPr>
              <a:t>software engineering</a:t>
            </a:r>
            <a:r>
              <a:rPr lang="en-ZA" dirty="0"/>
              <a:t> is the process of creating a </a:t>
            </a:r>
            <a:r>
              <a:rPr lang="en-ZA" u="sng" dirty="0">
                <a:hlinkClick r:id="rId3" tooltip="Data model"/>
              </a:rPr>
              <a:t>data model</a:t>
            </a:r>
            <a:r>
              <a:rPr lang="en-ZA" dirty="0"/>
              <a:t> for an </a:t>
            </a:r>
            <a:r>
              <a:rPr lang="en-ZA" u="sng" dirty="0">
                <a:hlinkClick r:id="rId4" tooltip="Information system"/>
              </a:rPr>
              <a:t>information system</a:t>
            </a:r>
            <a:r>
              <a:rPr lang="en-ZA" dirty="0"/>
              <a:t> by applying formal data </a:t>
            </a:r>
            <a:r>
              <a:rPr lang="en-ZA" dirty="0" err="1"/>
              <a:t>modeling</a:t>
            </a:r>
            <a:r>
              <a:rPr lang="en-ZA" dirty="0"/>
              <a:t> techniques </a:t>
            </a:r>
          </a:p>
          <a:p>
            <a:pPr marL="0" indent="0" algn="just">
              <a:buNone/>
            </a:pPr>
            <a:r>
              <a:rPr lang="en-ZA" dirty="0"/>
              <a:t>Data </a:t>
            </a:r>
            <a:r>
              <a:rPr lang="en-ZA" dirty="0" err="1"/>
              <a:t>modeling</a:t>
            </a:r>
            <a:r>
              <a:rPr lang="en-ZA" dirty="0"/>
              <a:t> defines not just data elements, but also their structures and the relationships between them.</a:t>
            </a:r>
          </a:p>
          <a:p>
            <a:pPr marL="0" indent="0" algn="l">
              <a:buNone/>
            </a:pPr>
            <a:endParaRPr lang="en-US" b="1" dirty="0"/>
          </a:p>
          <a:p>
            <a:pPr algn="just"/>
            <a:endParaRPr lang="en-US" b="1" dirty="0"/>
          </a:p>
        </p:txBody>
      </p:sp>
    </p:spTree>
    <p:extLst>
      <p:ext uri="{BB962C8B-B14F-4D97-AF65-F5344CB8AC3E}">
        <p14:creationId xmlns:p14="http://schemas.microsoft.com/office/powerpoint/2010/main" val="3999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Significance of data </a:t>
            </a:r>
            <a:r>
              <a:rPr lang="en-ZA" dirty="0" err="1"/>
              <a:t>modeling</a:t>
            </a:r>
            <a:endParaRPr lang="en-ZA"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ZA" dirty="0"/>
              <a:t>The use of data </a:t>
            </a:r>
            <a:r>
              <a:rPr lang="en-ZA" dirty="0" err="1"/>
              <a:t>modeling</a:t>
            </a:r>
            <a:r>
              <a:rPr lang="en-ZA" dirty="0"/>
              <a:t> standards is strongly recommended for all projects requiring a standard means of defining and analysing data within an organization for the following reasons:</a:t>
            </a:r>
          </a:p>
          <a:p>
            <a:pPr lvl="0" algn="just"/>
            <a:r>
              <a:rPr lang="en-ZA" dirty="0"/>
              <a:t>to assist business analysts, programmers, testers, manual writers, IT package selectors, engineers, managers, related organizations and clients to understand and use an agreed semi-formal model of the organization and how they relate to one another</a:t>
            </a:r>
          </a:p>
          <a:p>
            <a:pPr lvl="0" algn="just"/>
            <a:r>
              <a:rPr lang="en-ZA" dirty="0"/>
              <a:t>to manage data as a resource</a:t>
            </a:r>
          </a:p>
          <a:p>
            <a:pPr lvl="0" algn="just"/>
            <a:r>
              <a:rPr lang="en-ZA" dirty="0"/>
              <a:t>for the integration of information systems</a:t>
            </a:r>
          </a:p>
          <a:p>
            <a:pPr lvl="0" algn="just"/>
            <a:r>
              <a:rPr lang="en-ZA" b="1" dirty="0"/>
              <a:t>for designing databases/data warehouses </a:t>
            </a:r>
            <a:r>
              <a:rPr lang="en-ZA" dirty="0"/>
              <a:t>( data repositories)</a:t>
            </a:r>
          </a:p>
          <a:p>
            <a:pPr algn="just"/>
            <a:endParaRPr lang="en-ZA" dirty="0"/>
          </a:p>
        </p:txBody>
      </p:sp>
    </p:spTree>
    <p:extLst>
      <p:ext uri="{BB962C8B-B14F-4D97-AF65-F5344CB8AC3E}">
        <p14:creationId xmlns:p14="http://schemas.microsoft.com/office/powerpoint/2010/main" val="327751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8229600" cy="990600"/>
          </a:xfrm>
        </p:spPr>
        <p:txBody>
          <a:bodyPr/>
          <a:lstStyle/>
          <a:p>
            <a:r>
              <a:rPr lang="en-ZA" dirty="0"/>
              <a:t>Summary of data models</a:t>
            </a:r>
          </a:p>
        </p:txBody>
      </p:sp>
      <p:sp>
        <p:nvSpPr>
          <p:cNvPr id="3" name="Content Placeholder 2"/>
          <p:cNvSpPr>
            <a:spLocks noGrp="1"/>
          </p:cNvSpPr>
          <p:nvPr>
            <p:ph idx="1"/>
          </p:nvPr>
        </p:nvSpPr>
        <p:spPr>
          <a:xfrm>
            <a:off x="457200" y="1143000"/>
            <a:ext cx="8229600" cy="5334000"/>
          </a:xfrm>
        </p:spPr>
        <p:txBody>
          <a:bodyPr>
            <a:normAutofit lnSpcReduction="10000"/>
          </a:bodyPr>
          <a:lstStyle/>
          <a:p>
            <a:pPr algn="just">
              <a:buFont typeface="Wingdings" panose="05000000000000000000" pitchFamily="2" charset="2"/>
              <a:buChar char="q"/>
            </a:pPr>
            <a:r>
              <a:rPr lang="en-ZA" dirty="0"/>
              <a:t>There are three different types of data models produced while progressing from requirements to the actual database to be used for the information system.</a:t>
            </a:r>
          </a:p>
          <a:p>
            <a:pPr algn="just">
              <a:buFont typeface="Wingdings" panose="05000000000000000000" pitchFamily="2" charset="2"/>
              <a:buChar char="q"/>
            </a:pPr>
            <a:r>
              <a:rPr lang="en-ZA" dirty="0"/>
              <a:t> </a:t>
            </a:r>
          </a:p>
          <a:p>
            <a:pPr lvl="2" algn="just">
              <a:buFont typeface="Wingdings" panose="05000000000000000000" pitchFamily="2" charset="2"/>
              <a:buChar char="q"/>
            </a:pPr>
            <a:r>
              <a:rPr lang="en-US" b="1" dirty="0"/>
              <a:t>Conceptual Design</a:t>
            </a:r>
            <a:r>
              <a:rPr lang="en-US" dirty="0"/>
              <a:t>, </a:t>
            </a:r>
          </a:p>
          <a:p>
            <a:pPr lvl="2" algn="just">
              <a:buFont typeface="Wingdings" panose="05000000000000000000" pitchFamily="2" charset="2"/>
              <a:buChar char="q"/>
            </a:pPr>
            <a:r>
              <a:rPr lang="en-US" b="1" dirty="0"/>
              <a:t>Logical design </a:t>
            </a:r>
          </a:p>
          <a:p>
            <a:pPr lvl="2" algn="just">
              <a:buFont typeface="Wingdings" panose="05000000000000000000" pitchFamily="2" charset="2"/>
              <a:buChar char="q"/>
            </a:pPr>
            <a:r>
              <a:rPr lang="en-US" dirty="0"/>
              <a:t>Physical  </a:t>
            </a:r>
            <a:endParaRPr lang="en-ZA" dirty="0"/>
          </a:p>
          <a:p>
            <a:pPr algn="just"/>
            <a:r>
              <a:rPr lang="en-ZA" dirty="0"/>
              <a:t>The data requirements are initially recorded as a </a:t>
            </a:r>
            <a:r>
              <a:rPr lang="en-ZA" u="sng" dirty="0">
                <a:hlinkClick r:id="rId2" tooltip="Conceptual schema"/>
              </a:rPr>
              <a:t>conceptual data model</a:t>
            </a:r>
            <a:r>
              <a:rPr lang="en-ZA" dirty="0"/>
              <a:t> which is essentially a set of technology independent specifications about the data and is used to discuss initial requirements with the business stakeholders. </a:t>
            </a:r>
          </a:p>
          <a:p>
            <a:pPr algn="just"/>
            <a:r>
              <a:rPr lang="en-ZA" dirty="0"/>
              <a:t>The </a:t>
            </a:r>
            <a:r>
              <a:rPr lang="en-ZA" u="sng" dirty="0">
                <a:hlinkClick r:id="rId3" tooltip="Conceptual modeling"/>
              </a:rPr>
              <a:t>conceptual model</a:t>
            </a:r>
            <a:r>
              <a:rPr lang="en-ZA" dirty="0"/>
              <a:t> is then translated into a </a:t>
            </a:r>
            <a:r>
              <a:rPr lang="en-ZA" u="sng" dirty="0">
                <a:hlinkClick r:id="rId4" tooltip="Logical data model"/>
              </a:rPr>
              <a:t>logical data model</a:t>
            </a:r>
            <a:r>
              <a:rPr lang="en-ZA" dirty="0"/>
              <a:t>, which </a:t>
            </a:r>
            <a:r>
              <a:rPr lang="en-ZA" b="1" dirty="0"/>
              <a:t>documents structures of the data that can be implemented in databases</a:t>
            </a:r>
            <a:r>
              <a:rPr lang="en-ZA" dirty="0"/>
              <a:t>. Implementation of one conceptual data model may require multiple logical data models. </a:t>
            </a:r>
          </a:p>
          <a:p>
            <a:pPr algn="just"/>
            <a:r>
              <a:rPr lang="en-ZA" dirty="0"/>
              <a:t>The last step in data </a:t>
            </a:r>
            <a:r>
              <a:rPr lang="en-ZA" dirty="0" err="1"/>
              <a:t>modeling</a:t>
            </a:r>
            <a:r>
              <a:rPr lang="en-ZA" dirty="0"/>
              <a:t> is transforming the logical data model to a </a:t>
            </a:r>
            <a:r>
              <a:rPr lang="en-ZA" u="sng" dirty="0">
                <a:hlinkClick r:id="rId5" tooltip="Physical data model"/>
              </a:rPr>
              <a:t>physical data model</a:t>
            </a:r>
            <a:r>
              <a:rPr lang="en-ZA" dirty="0"/>
              <a:t> that </a:t>
            </a:r>
            <a:r>
              <a:rPr lang="en-ZA" b="1" dirty="0"/>
              <a:t>organizes the data into tables, and accounts for access, performance and storage details</a:t>
            </a:r>
            <a:endParaRPr lang="en-ZA" dirty="0"/>
          </a:p>
        </p:txBody>
      </p:sp>
    </p:spTree>
    <p:extLst>
      <p:ext uri="{BB962C8B-B14F-4D97-AF65-F5344CB8AC3E}">
        <p14:creationId xmlns:p14="http://schemas.microsoft.com/office/powerpoint/2010/main" val="1634904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8094</TotalTime>
  <Words>1918</Words>
  <Application>Microsoft Office PowerPoint</Application>
  <PresentationFormat>On-screen Show (4:3)</PresentationFormat>
  <Paragraphs>234</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Lucida Sans Unicode</vt:lpstr>
      <vt:lpstr>Times New Roman</vt:lpstr>
      <vt:lpstr>Wingdings</vt:lpstr>
      <vt:lpstr>Retrospect</vt:lpstr>
      <vt:lpstr>CSI 482 System Analysis and design Lecture 7 September 2022</vt:lpstr>
      <vt:lpstr> INORMATION SYSTEM DESIGN</vt:lpstr>
      <vt:lpstr>The Information System</vt:lpstr>
      <vt:lpstr>System and the Database Design Process</vt:lpstr>
      <vt:lpstr>The Information System (continued)</vt:lpstr>
      <vt:lpstr>Data, Information, and Knowledge</vt:lpstr>
      <vt:lpstr>What is Data Design?</vt:lpstr>
      <vt:lpstr>Significance of data modeling</vt:lpstr>
      <vt:lpstr>Summary of data models</vt:lpstr>
      <vt:lpstr>Database Design Process</vt:lpstr>
      <vt:lpstr>The Conceptual Modelling</vt:lpstr>
      <vt:lpstr>Logical Data Modelling</vt:lpstr>
      <vt:lpstr>Some Rules of logical Data Modelling</vt:lpstr>
      <vt:lpstr>Physical Design</vt:lpstr>
      <vt:lpstr>Physical Design: Further elaboration</vt:lpstr>
      <vt:lpstr>Interface Design?</vt:lpstr>
      <vt:lpstr>Designing Forms and Reports</vt:lpstr>
      <vt:lpstr>Designing effective input </vt:lpstr>
      <vt:lpstr>Designing Effective Output  (see Chap 11, Kendall)</vt:lpstr>
      <vt:lpstr>Dialogue designs</vt:lpstr>
      <vt:lpstr>Guidelines for Menu Design</vt:lpstr>
      <vt:lpstr>Intranet and Internet Page design guideline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9-10 LECTURES SYSTEM DESIGN</dc:title>
  <dc:creator>user</dc:creator>
  <cp:lastModifiedBy>Masizana (DR)</cp:lastModifiedBy>
  <cp:revision>65</cp:revision>
  <cp:lastPrinted>2014-10-12T17:07:36Z</cp:lastPrinted>
  <dcterms:created xsi:type="dcterms:W3CDTF">2013-03-20T08:34:22Z</dcterms:created>
  <dcterms:modified xsi:type="dcterms:W3CDTF">2022-09-28T12:02:37Z</dcterms:modified>
</cp:coreProperties>
</file>