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Roboto"/>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709dfa22f6_0_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709dfa22f6_0_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709dfa22f6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709dfa22f6_0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709dfa22f6_0_9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709dfa22f6_0_9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dacd7c4a6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dacd7c4a6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dacd7c4a6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dacd7c4a6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dacd7c4a6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dacd7c4a6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dacd7c4a6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dacd7c4a6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dacd7c4a6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dacd7c4a6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dacd7c4a6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dacd7c4a6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dacd7c4a6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dacd7c4a6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709dfa22f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709dfa22f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dacd7c4a6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dacd7c4a6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709dfa22f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709dfa22f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709dfa22f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709dfa22f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709dfa22f6_0_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709dfa22f6_0_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709dfa22f6_0_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709dfa22f6_0_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709dfa22f6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709dfa22f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709dfa22f6_0_9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709dfa22f6_0_9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709dfa22f6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709dfa22f6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28.png"/><Relationship Id="rId5"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8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SQL CAPSTONE PROJECT</a:t>
            </a:r>
            <a:endParaRPr/>
          </a:p>
        </p:txBody>
      </p:sp>
      <p:sp>
        <p:nvSpPr>
          <p:cNvPr id="87" name="Google Shape;87;p13"/>
          <p:cNvSpPr txBox="1"/>
          <p:nvPr>
            <p:ph idx="1" type="subTitle"/>
          </p:nvPr>
        </p:nvSpPr>
        <p:spPr>
          <a:xfrm>
            <a:off x="977050" y="2474250"/>
            <a:ext cx="7688100" cy="18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latin typeface="Raleway"/>
                <a:ea typeface="Raleway"/>
                <a:cs typeface="Raleway"/>
                <a:sym typeface="Raleway"/>
              </a:rPr>
              <a:t>Name :  santhosh kumar ciliveru</a:t>
            </a:r>
            <a:endParaRPr b="1" sz="1800">
              <a:latin typeface="Raleway"/>
              <a:ea typeface="Raleway"/>
              <a:cs typeface="Raleway"/>
              <a:sym typeface="Raleway"/>
            </a:endParaRPr>
          </a:p>
          <a:p>
            <a:pPr indent="0" lvl="0" marL="0" rtl="0" algn="l">
              <a:spcBef>
                <a:spcPts val="0"/>
              </a:spcBef>
              <a:spcAft>
                <a:spcPts val="0"/>
              </a:spcAft>
              <a:buNone/>
            </a:pPr>
            <a:r>
              <a:rPr b="1" lang="en" sz="1800">
                <a:latin typeface="Raleway"/>
                <a:ea typeface="Raleway"/>
                <a:cs typeface="Raleway"/>
                <a:sym typeface="Raleway"/>
              </a:rPr>
              <a:t>ID         :  S7946</a:t>
            </a:r>
            <a:endParaRPr b="1" sz="1800">
              <a:latin typeface="Raleway"/>
              <a:ea typeface="Raleway"/>
              <a:cs typeface="Raleway"/>
              <a:sym typeface="Raleway"/>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Sales analysis</a:t>
            </a:r>
            <a:endParaRPr/>
          </a:p>
        </p:txBody>
      </p:sp>
      <p:sp>
        <p:nvSpPr>
          <p:cNvPr id="151" name="Google Shape;151;p22"/>
          <p:cNvSpPr txBox="1"/>
          <p:nvPr>
            <p:ph idx="1" type="body"/>
          </p:nvPr>
        </p:nvSpPr>
        <p:spPr>
          <a:xfrm>
            <a:off x="729450" y="2078875"/>
            <a:ext cx="3842700" cy="2060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500">
                <a:latin typeface="Arial"/>
                <a:ea typeface="Arial"/>
                <a:cs typeface="Arial"/>
                <a:sym typeface="Arial"/>
              </a:rPr>
              <a:t>The</a:t>
            </a:r>
            <a:r>
              <a:rPr lang="en" sz="1500">
                <a:latin typeface="Arial"/>
                <a:ea typeface="Arial"/>
                <a:cs typeface="Arial"/>
                <a:sym typeface="Arial"/>
              </a:rPr>
              <a:t> total </a:t>
            </a:r>
            <a:r>
              <a:rPr lang="en" sz="1500">
                <a:latin typeface="Arial"/>
                <a:ea typeface="Arial"/>
                <a:cs typeface="Arial"/>
                <a:sym typeface="Arial"/>
              </a:rPr>
              <a:t>quantity of products sold are:</a:t>
            </a:r>
            <a:endParaRPr sz="1500">
              <a:latin typeface="Arial"/>
              <a:ea typeface="Arial"/>
              <a:cs typeface="Arial"/>
              <a:sym typeface="Arial"/>
            </a:endParaRPr>
          </a:p>
          <a:p>
            <a:pPr indent="0" lvl="0" marL="0" rtl="0" algn="l">
              <a:spcBef>
                <a:spcPts val="1200"/>
              </a:spcBef>
              <a:spcAft>
                <a:spcPts val="0"/>
              </a:spcAft>
              <a:buNone/>
            </a:pPr>
            <a:r>
              <a:rPr b="1" lang="en" sz="1517">
                <a:solidFill>
                  <a:srgbClr val="0D0D0D"/>
                </a:solidFill>
                <a:highlight>
                  <a:srgbClr val="FFFFFF"/>
                </a:highlight>
                <a:latin typeface="Arial"/>
                <a:ea typeface="Arial"/>
                <a:cs typeface="Arial"/>
                <a:sym typeface="Arial"/>
              </a:rPr>
              <a:t>Health and beauty</a:t>
            </a:r>
            <a:r>
              <a:rPr lang="en" sz="1517">
                <a:solidFill>
                  <a:srgbClr val="0D0D0D"/>
                </a:solidFill>
                <a:highlight>
                  <a:srgbClr val="FFFFFF"/>
                </a:highlight>
                <a:latin typeface="Arial"/>
                <a:ea typeface="Arial"/>
                <a:cs typeface="Arial"/>
                <a:sym typeface="Arial"/>
              </a:rPr>
              <a:t> products sold the lowest quantity (152 units).</a:t>
            </a:r>
            <a:endParaRPr sz="1517">
              <a:solidFill>
                <a:srgbClr val="0D0D0D"/>
              </a:solidFill>
              <a:highlight>
                <a:srgbClr val="FFFFFF"/>
              </a:highlight>
              <a:latin typeface="Arial"/>
              <a:ea typeface="Arial"/>
              <a:cs typeface="Arial"/>
              <a:sym typeface="Arial"/>
            </a:endParaRPr>
          </a:p>
          <a:p>
            <a:pPr indent="0" lvl="0" marL="0" rtl="0" algn="l">
              <a:spcBef>
                <a:spcPts val="1200"/>
              </a:spcBef>
              <a:spcAft>
                <a:spcPts val="0"/>
              </a:spcAft>
              <a:buNone/>
            </a:pPr>
            <a:r>
              <a:rPr b="1" lang="en" sz="1517">
                <a:solidFill>
                  <a:srgbClr val="0D0D0D"/>
                </a:solidFill>
                <a:highlight>
                  <a:srgbClr val="FFFFFF"/>
                </a:highlight>
                <a:latin typeface="Arial"/>
                <a:ea typeface="Arial"/>
                <a:cs typeface="Arial"/>
                <a:sym typeface="Arial"/>
              </a:rPr>
              <a:t>Fashion accessories</a:t>
            </a:r>
            <a:r>
              <a:rPr lang="en" sz="1517">
                <a:solidFill>
                  <a:srgbClr val="0D0D0D"/>
                </a:solidFill>
                <a:highlight>
                  <a:srgbClr val="FFFFFF"/>
                </a:highlight>
                <a:latin typeface="Arial"/>
                <a:ea typeface="Arial"/>
                <a:cs typeface="Arial"/>
                <a:sym typeface="Arial"/>
              </a:rPr>
              <a:t> recorded the highest quantity sold (178 units).</a:t>
            </a:r>
            <a:endParaRPr sz="1517">
              <a:solidFill>
                <a:srgbClr val="0D0D0D"/>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500">
              <a:latin typeface="Arial"/>
              <a:ea typeface="Arial"/>
              <a:cs typeface="Arial"/>
              <a:sym typeface="Arial"/>
            </a:endParaRPr>
          </a:p>
        </p:txBody>
      </p:sp>
      <p:pic>
        <p:nvPicPr>
          <p:cNvPr id="152" name="Google Shape;152;p22"/>
          <p:cNvPicPr preferRelativeResize="0"/>
          <p:nvPr/>
        </p:nvPicPr>
        <p:blipFill>
          <a:blip r:embed="rId3">
            <a:alphaModFix/>
          </a:blip>
          <a:stretch>
            <a:fillRect/>
          </a:stretch>
        </p:blipFill>
        <p:spPr>
          <a:xfrm>
            <a:off x="4506025" y="2670075"/>
            <a:ext cx="3197426" cy="1855300"/>
          </a:xfrm>
          <a:prstGeom prst="rect">
            <a:avLst/>
          </a:prstGeom>
          <a:noFill/>
          <a:ln>
            <a:noFill/>
          </a:ln>
        </p:spPr>
      </p:pic>
      <p:pic>
        <p:nvPicPr>
          <p:cNvPr id="153" name="Google Shape;153;p22"/>
          <p:cNvPicPr preferRelativeResize="0"/>
          <p:nvPr/>
        </p:nvPicPr>
        <p:blipFill>
          <a:blip r:embed="rId4">
            <a:alphaModFix/>
          </a:blip>
          <a:stretch>
            <a:fillRect/>
          </a:stretch>
        </p:blipFill>
        <p:spPr>
          <a:xfrm>
            <a:off x="4506035" y="1509975"/>
            <a:ext cx="4285815" cy="984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Sales analysis</a:t>
            </a:r>
            <a:endParaRPr/>
          </a:p>
        </p:txBody>
      </p:sp>
      <p:sp>
        <p:nvSpPr>
          <p:cNvPr id="159" name="Google Shape;159;p23"/>
          <p:cNvSpPr txBox="1"/>
          <p:nvPr>
            <p:ph idx="1" type="body"/>
          </p:nvPr>
        </p:nvSpPr>
        <p:spPr>
          <a:xfrm>
            <a:off x="729450" y="2078875"/>
            <a:ext cx="3503400" cy="230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latin typeface="Arial"/>
                <a:ea typeface="Arial"/>
                <a:cs typeface="Arial"/>
                <a:sym typeface="Arial"/>
              </a:rPr>
              <a:t>In terms of the revenue, </a:t>
            </a:r>
            <a:r>
              <a:rPr b="1" lang="en" sz="1500">
                <a:latin typeface="Arial"/>
                <a:ea typeface="Arial"/>
                <a:cs typeface="Arial"/>
                <a:sym typeface="Arial"/>
              </a:rPr>
              <a:t>food and beverages </a:t>
            </a:r>
            <a:r>
              <a:rPr lang="en" sz="1500">
                <a:latin typeface="Arial"/>
                <a:ea typeface="Arial"/>
                <a:cs typeface="Arial"/>
                <a:sym typeface="Arial"/>
              </a:rPr>
              <a:t>generated the highest revenue whereas </a:t>
            </a:r>
            <a:r>
              <a:rPr b="1" lang="en" sz="1500">
                <a:latin typeface="Arial"/>
                <a:ea typeface="Arial"/>
                <a:cs typeface="Arial"/>
                <a:sym typeface="Arial"/>
              </a:rPr>
              <a:t>health and beauty </a:t>
            </a:r>
            <a:r>
              <a:rPr lang="en" sz="1500">
                <a:latin typeface="Arial"/>
                <a:ea typeface="Arial"/>
                <a:cs typeface="Arial"/>
                <a:sym typeface="Arial"/>
              </a:rPr>
              <a:t>generated the lowest revenue</a:t>
            </a:r>
            <a:endParaRPr sz="1500">
              <a:latin typeface="Arial"/>
              <a:ea typeface="Arial"/>
              <a:cs typeface="Arial"/>
              <a:sym typeface="Arial"/>
            </a:endParaRPr>
          </a:p>
        </p:txBody>
      </p:sp>
      <p:pic>
        <p:nvPicPr>
          <p:cNvPr id="160" name="Google Shape;160;p23"/>
          <p:cNvPicPr preferRelativeResize="0"/>
          <p:nvPr/>
        </p:nvPicPr>
        <p:blipFill>
          <a:blip r:embed="rId3">
            <a:alphaModFix/>
          </a:blip>
          <a:stretch>
            <a:fillRect/>
          </a:stretch>
        </p:blipFill>
        <p:spPr>
          <a:xfrm>
            <a:off x="4572000" y="1685925"/>
            <a:ext cx="4219575" cy="885825"/>
          </a:xfrm>
          <a:prstGeom prst="rect">
            <a:avLst/>
          </a:prstGeom>
          <a:noFill/>
          <a:ln>
            <a:noFill/>
          </a:ln>
        </p:spPr>
      </p:pic>
      <p:pic>
        <p:nvPicPr>
          <p:cNvPr id="161" name="Google Shape;161;p23"/>
          <p:cNvPicPr preferRelativeResize="0"/>
          <p:nvPr/>
        </p:nvPicPr>
        <p:blipFill>
          <a:blip r:embed="rId4">
            <a:alphaModFix/>
          </a:blip>
          <a:stretch>
            <a:fillRect/>
          </a:stretch>
        </p:blipFill>
        <p:spPr>
          <a:xfrm>
            <a:off x="4572000" y="2703450"/>
            <a:ext cx="3329582" cy="2266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Sales analysis</a:t>
            </a:r>
            <a:endParaRPr/>
          </a:p>
        </p:txBody>
      </p:sp>
      <p:sp>
        <p:nvSpPr>
          <p:cNvPr id="167" name="Google Shape;167;p24"/>
          <p:cNvSpPr txBox="1"/>
          <p:nvPr>
            <p:ph idx="1" type="body"/>
          </p:nvPr>
        </p:nvSpPr>
        <p:spPr>
          <a:xfrm>
            <a:off x="269075" y="2111225"/>
            <a:ext cx="4770900" cy="2835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807">
                <a:latin typeface="Arial"/>
                <a:ea typeface="Arial"/>
                <a:cs typeface="Arial"/>
                <a:sym typeface="Arial"/>
              </a:rPr>
              <a:t>Branch wise sales analysis with the</a:t>
            </a:r>
            <a:endParaRPr sz="5807">
              <a:latin typeface="Arial"/>
              <a:ea typeface="Arial"/>
              <a:cs typeface="Arial"/>
              <a:sym typeface="Arial"/>
            </a:endParaRPr>
          </a:p>
          <a:p>
            <a:pPr indent="0" lvl="0" marL="0" rtl="0" algn="l">
              <a:spcBef>
                <a:spcPts val="1200"/>
              </a:spcBef>
              <a:spcAft>
                <a:spcPts val="0"/>
              </a:spcAft>
              <a:buNone/>
            </a:pPr>
            <a:r>
              <a:rPr lang="en" sz="5807">
                <a:latin typeface="Arial"/>
                <a:ea typeface="Arial"/>
                <a:cs typeface="Arial"/>
                <a:sym typeface="Arial"/>
              </a:rPr>
              <a:t>highest and lowest sales</a:t>
            </a:r>
            <a:endParaRPr sz="5807">
              <a:latin typeface="Arial"/>
              <a:ea typeface="Arial"/>
              <a:cs typeface="Arial"/>
              <a:sym typeface="Arial"/>
            </a:endParaRPr>
          </a:p>
          <a:p>
            <a:pPr indent="0" lvl="0" marL="0" rtl="0" algn="l">
              <a:spcBef>
                <a:spcPts val="1200"/>
              </a:spcBef>
              <a:spcAft>
                <a:spcPts val="0"/>
              </a:spcAft>
              <a:buNone/>
            </a:pPr>
            <a:r>
              <a:rPr lang="en" sz="5807">
                <a:latin typeface="Arial"/>
                <a:ea typeface="Arial"/>
                <a:cs typeface="Arial"/>
                <a:sym typeface="Arial"/>
              </a:rPr>
              <a:t>BRANCH A = highest = home and lifestyle(22417)</a:t>
            </a:r>
            <a:endParaRPr sz="5807">
              <a:latin typeface="Arial"/>
              <a:ea typeface="Arial"/>
              <a:cs typeface="Arial"/>
              <a:sym typeface="Arial"/>
            </a:endParaRPr>
          </a:p>
          <a:p>
            <a:pPr indent="0" lvl="0" marL="0" rtl="0" algn="l">
              <a:spcBef>
                <a:spcPts val="1200"/>
              </a:spcBef>
              <a:spcAft>
                <a:spcPts val="0"/>
              </a:spcAft>
              <a:buNone/>
            </a:pPr>
            <a:r>
              <a:rPr lang="en" sz="5807">
                <a:latin typeface="Arial"/>
                <a:ea typeface="Arial"/>
                <a:cs typeface="Arial"/>
                <a:sym typeface="Arial"/>
              </a:rPr>
              <a:t>BRANCH A  = lowest = health and beauty (12597)</a:t>
            </a:r>
            <a:endParaRPr sz="5807">
              <a:latin typeface="Arial"/>
              <a:ea typeface="Arial"/>
              <a:cs typeface="Arial"/>
              <a:sym typeface="Arial"/>
            </a:endParaRPr>
          </a:p>
          <a:p>
            <a:pPr indent="0" lvl="0" marL="0" rtl="0" algn="l">
              <a:spcBef>
                <a:spcPts val="1200"/>
              </a:spcBef>
              <a:spcAft>
                <a:spcPts val="0"/>
              </a:spcAft>
              <a:buNone/>
            </a:pPr>
            <a:r>
              <a:rPr lang="en" sz="5807">
                <a:latin typeface="Arial"/>
                <a:ea typeface="Arial"/>
                <a:cs typeface="Arial"/>
                <a:sym typeface="Arial"/>
              </a:rPr>
              <a:t>BRANCH B = highest = sports and travel(19988)</a:t>
            </a:r>
            <a:endParaRPr sz="5807">
              <a:latin typeface="Arial"/>
              <a:ea typeface="Arial"/>
              <a:cs typeface="Arial"/>
              <a:sym typeface="Arial"/>
            </a:endParaRPr>
          </a:p>
          <a:p>
            <a:pPr indent="0" lvl="0" marL="0" rtl="0" algn="l">
              <a:spcBef>
                <a:spcPts val="1200"/>
              </a:spcBef>
              <a:spcAft>
                <a:spcPts val="0"/>
              </a:spcAft>
              <a:buNone/>
            </a:pPr>
            <a:r>
              <a:rPr lang="en" sz="5807">
                <a:latin typeface="Arial"/>
                <a:ea typeface="Arial"/>
                <a:cs typeface="Arial"/>
                <a:sym typeface="Arial"/>
              </a:rPr>
              <a:t>BRANCH B = lowest. = food and beverages(15214)</a:t>
            </a:r>
            <a:endParaRPr sz="5807">
              <a:latin typeface="Arial"/>
              <a:ea typeface="Arial"/>
              <a:cs typeface="Arial"/>
              <a:sym typeface="Arial"/>
            </a:endParaRPr>
          </a:p>
          <a:p>
            <a:pPr indent="0" lvl="0" marL="0" rtl="0" algn="l">
              <a:spcBef>
                <a:spcPts val="1200"/>
              </a:spcBef>
              <a:spcAft>
                <a:spcPts val="0"/>
              </a:spcAft>
              <a:buNone/>
            </a:pPr>
            <a:r>
              <a:rPr lang="en" sz="5807">
                <a:latin typeface="Arial"/>
                <a:ea typeface="Arial"/>
                <a:cs typeface="Arial"/>
                <a:sym typeface="Arial"/>
              </a:rPr>
              <a:t>BRANCH C = highest = Food and </a:t>
            </a:r>
            <a:r>
              <a:rPr lang="en" sz="5807">
                <a:latin typeface="Arial"/>
                <a:ea typeface="Arial"/>
                <a:cs typeface="Arial"/>
                <a:sym typeface="Arial"/>
              </a:rPr>
              <a:t>beverages</a:t>
            </a:r>
            <a:r>
              <a:rPr lang="en" sz="5807">
                <a:latin typeface="Arial"/>
                <a:ea typeface="Arial"/>
                <a:cs typeface="Arial"/>
                <a:sym typeface="Arial"/>
              </a:rPr>
              <a:t>(23766)</a:t>
            </a:r>
            <a:endParaRPr sz="5807">
              <a:latin typeface="Arial"/>
              <a:ea typeface="Arial"/>
              <a:cs typeface="Arial"/>
              <a:sym typeface="Arial"/>
            </a:endParaRPr>
          </a:p>
          <a:p>
            <a:pPr indent="0" lvl="0" marL="0" rtl="0" algn="l">
              <a:spcBef>
                <a:spcPts val="1200"/>
              </a:spcBef>
              <a:spcAft>
                <a:spcPts val="0"/>
              </a:spcAft>
              <a:buNone/>
            </a:pPr>
            <a:r>
              <a:rPr lang="en" sz="5807">
                <a:latin typeface="Arial"/>
                <a:ea typeface="Arial"/>
                <a:cs typeface="Arial"/>
                <a:sym typeface="Arial"/>
              </a:rPr>
              <a:t>BRANCH C = lowest  = home and lifestyle (13895)</a:t>
            </a:r>
            <a:endParaRPr sz="5807">
              <a:latin typeface="Arial"/>
              <a:ea typeface="Arial"/>
              <a:cs typeface="Arial"/>
              <a:sym typeface="Arial"/>
            </a:endParaRPr>
          </a:p>
          <a:p>
            <a:pPr indent="0" lvl="0" marL="0" rtl="0" algn="l">
              <a:spcBef>
                <a:spcPts val="1200"/>
              </a:spcBef>
              <a:spcAft>
                <a:spcPts val="1200"/>
              </a:spcAft>
              <a:buNone/>
            </a:pPr>
            <a:r>
              <a:t/>
            </a:r>
            <a:endParaRPr sz="1500">
              <a:latin typeface="Arial"/>
              <a:ea typeface="Arial"/>
              <a:cs typeface="Arial"/>
              <a:sym typeface="Arial"/>
            </a:endParaRPr>
          </a:p>
        </p:txBody>
      </p:sp>
      <p:pic>
        <p:nvPicPr>
          <p:cNvPr id="168" name="Google Shape;168;p24"/>
          <p:cNvPicPr preferRelativeResize="0"/>
          <p:nvPr/>
        </p:nvPicPr>
        <p:blipFill>
          <a:blip r:embed="rId3">
            <a:alphaModFix/>
          </a:blip>
          <a:stretch>
            <a:fillRect/>
          </a:stretch>
        </p:blipFill>
        <p:spPr>
          <a:xfrm>
            <a:off x="4489199" y="1709279"/>
            <a:ext cx="4572001" cy="862475"/>
          </a:xfrm>
          <a:prstGeom prst="rect">
            <a:avLst/>
          </a:prstGeom>
          <a:noFill/>
          <a:ln>
            <a:noFill/>
          </a:ln>
        </p:spPr>
      </p:pic>
      <p:pic>
        <p:nvPicPr>
          <p:cNvPr id="169" name="Google Shape;169;p24"/>
          <p:cNvPicPr preferRelativeResize="0"/>
          <p:nvPr/>
        </p:nvPicPr>
        <p:blipFill>
          <a:blip r:embed="rId4">
            <a:alphaModFix/>
          </a:blip>
          <a:stretch>
            <a:fillRect/>
          </a:stretch>
        </p:blipFill>
        <p:spPr>
          <a:xfrm>
            <a:off x="6417899" y="2571750"/>
            <a:ext cx="2352101" cy="2685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Sales analysis</a:t>
            </a:r>
            <a:endParaRPr/>
          </a:p>
        </p:txBody>
      </p:sp>
      <p:sp>
        <p:nvSpPr>
          <p:cNvPr id="175" name="Google Shape;175;p25"/>
          <p:cNvSpPr txBox="1"/>
          <p:nvPr>
            <p:ph idx="1" type="body"/>
          </p:nvPr>
        </p:nvSpPr>
        <p:spPr>
          <a:xfrm>
            <a:off x="729450" y="1966325"/>
            <a:ext cx="3110100" cy="237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Arial"/>
                <a:ea typeface="Arial"/>
                <a:cs typeface="Arial"/>
                <a:sym typeface="Arial"/>
              </a:rPr>
              <a:t>The customers have used ewallet and cash as their payment options most of the time</a:t>
            </a:r>
            <a:endParaRPr sz="1500">
              <a:latin typeface="Arial"/>
              <a:ea typeface="Arial"/>
              <a:cs typeface="Arial"/>
              <a:sym typeface="Arial"/>
            </a:endParaRPr>
          </a:p>
          <a:p>
            <a:pPr indent="0" lvl="0" marL="0" rtl="0" algn="l">
              <a:spcBef>
                <a:spcPts val="1200"/>
              </a:spcBef>
              <a:spcAft>
                <a:spcPts val="0"/>
              </a:spcAft>
              <a:buNone/>
            </a:pPr>
            <a:r>
              <a:rPr lang="en" sz="1500">
                <a:latin typeface="Arial"/>
                <a:ea typeface="Arial"/>
                <a:cs typeface="Arial"/>
                <a:sym typeface="Arial"/>
              </a:rPr>
              <a:t>We can improve credit card payment option by providing card offers for the customers</a:t>
            </a:r>
            <a:endParaRPr sz="1500">
              <a:latin typeface="Arial"/>
              <a:ea typeface="Arial"/>
              <a:cs typeface="Arial"/>
              <a:sym typeface="Arial"/>
            </a:endParaRPr>
          </a:p>
          <a:p>
            <a:pPr indent="0" lvl="0" marL="0" rtl="0" algn="l">
              <a:spcBef>
                <a:spcPts val="1200"/>
              </a:spcBef>
              <a:spcAft>
                <a:spcPts val="1200"/>
              </a:spcAft>
              <a:buNone/>
            </a:pPr>
            <a:r>
              <a:t/>
            </a:r>
            <a:endParaRPr sz="1500">
              <a:latin typeface="Arial"/>
              <a:ea typeface="Arial"/>
              <a:cs typeface="Arial"/>
              <a:sym typeface="Arial"/>
            </a:endParaRPr>
          </a:p>
        </p:txBody>
      </p:sp>
      <p:pic>
        <p:nvPicPr>
          <p:cNvPr id="176" name="Google Shape;176;p25"/>
          <p:cNvPicPr preferRelativeResize="0"/>
          <p:nvPr/>
        </p:nvPicPr>
        <p:blipFill>
          <a:blip r:embed="rId3">
            <a:alphaModFix/>
          </a:blip>
          <a:stretch>
            <a:fillRect/>
          </a:stretch>
        </p:blipFill>
        <p:spPr>
          <a:xfrm>
            <a:off x="4005100" y="1318650"/>
            <a:ext cx="4798299" cy="895850"/>
          </a:xfrm>
          <a:prstGeom prst="rect">
            <a:avLst/>
          </a:prstGeom>
          <a:noFill/>
          <a:ln>
            <a:noFill/>
          </a:ln>
        </p:spPr>
      </p:pic>
      <p:pic>
        <p:nvPicPr>
          <p:cNvPr id="177" name="Google Shape;177;p25"/>
          <p:cNvPicPr preferRelativeResize="0"/>
          <p:nvPr/>
        </p:nvPicPr>
        <p:blipFill>
          <a:blip r:embed="rId4">
            <a:alphaModFix/>
          </a:blip>
          <a:stretch>
            <a:fillRect/>
          </a:stretch>
        </p:blipFill>
        <p:spPr>
          <a:xfrm>
            <a:off x="4054050" y="2214500"/>
            <a:ext cx="2628900" cy="1828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Sales analysis</a:t>
            </a:r>
            <a:endParaRPr/>
          </a:p>
        </p:txBody>
      </p:sp>
      <p:sp>
        <p:nvSpPr>
          <p:cNvPr id="183" name="Google Shape;183;p26"/>
          <p:cNvSpPr txBox="1"/>
          <p:nvPr>
            <p:ph idx="1" type="body"/>
          </p:nvPr>
        </p:nvSpPr>
        <p:spPr>
          <a:xfrm>
            <a:off x="729450" y="2078875"/>
            <a:ext cx="3265200" cy="1833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0D0D0D"/>
                </a:solidFill>
                <a:highlight>
                  <a:srgbClr val="FFFFFF"/>
                </a:highlight>
                <a:latin typeface="Arial"/>
                <a:ea typeface="Arial"/>
                <a:cs typeface="Arial"/>
                <a:sym typeface="Arial"/>
              </a:rPr>
              <a:t>February sales hit a low point, contrasting with January's peak sales performance during the first quarter.</a:t>
            </a:r>
            <a:endParaRPr sz="1800">
              <a:latin typeface="Arial"/>
              <a:ea typeface="Arial"/>
              <a:cs typeface="Arial"/>
              <a:sym typeface="Arial"/>
            </a:endParaRPr>
          </a:p>
        </p:txBody>
      </p:sp>
      <p:pic>
        <p:nvPicPr>
          <p:cNvPr id="184" name="Google Shape;184;p26"/>
          <p:cNvPicPr preferRelativeResize="0"/>
          <p:nvPr/>
        </p:nvPicPr>
        <p:blipFill>
          <a:blip r:embed="rId3">
            <a:alphaModFix/>
          </a:blip>
          <a:stretch>
            <a:fillRect/>
          </a:stretch>
        </p:blipFill>
        <p:spPr>
          <a:xfrm>
            <a:off x="4271875" y="1366175"/>
            <a:ext cx="4224724" cy="926150"/>
          </a:xfrm>
          <a:prstGeom prst="rect">
            <a:avLst/>
          </a:prstGeom>
          <a:noFill/>
          <a:ln>
            <a:noFill/>
          </a:ln>
        </p:spPr>
      </p:pic>
      <p:pic>
        <p:nvPicPr>
          <p:cNvPr id="185" name="Google Shape;185;p26"/>
          <p:cNvPicPr preferRelativeResize="0"/>
          <p:nvPr/>
        </p:nvPicPr>
        <p:blipFill>
          <a:blip r:embed="rId4">
            <a:alphaModFix/>
          </a:blip>
          <a:stretch>
            <a:fillRect/>
          </a:stretch>
        </p:blipFill>
        <p:spPr>
          <a:xfrm>
            <a:off x="4555438" y="2393000"/>
            <a:ext cx="3657600" cy="1371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Sales analysis</a:t>
            </a:r>
            <a:endParaRPr/>
          </a:p>
        </p:txBody>
      </p:sp>
      <p:sp>
        <p:nvSpPr>
          <p:cNvPr id="191" name="Google Shape;191;p27"/>
          <p:cNvSpPr txBox="1"/>
          <p:nvPr>
            <p:ph idx="1" type="body"/>
          </p:nvPr>
        </p:nvSpPr>
        <p:spPr>
          <a:xfrm>
            <a:off x="729450" y="1895675"/>
            <a:ext cx="3785100" cy="238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0D0D0D"/>
                </a:solidFill>
                <a:highlight>
                  <a:srgbClr val="FFFFFF"/>
                </a:highlight>
                <a:latin typeface="Arial"/>
                <a:ea typeface="Arial"/>
                <a:cs typeface="Arial"/>
                <a:sym typeface="Arial"/>
              </a:rPr>
              <a:t>The majority of product orders occur in the evening, with the lowest traffic observed during morning hours.</a:t>
            </a:r>
            <a:endParaRPr sz="1800">
              <a:latin typeface="Arial"/>
              <a:ea typeface="Arial"/>
              <a:cs typeface="Arial"/>
              <a:sym typeface="Arial"/>
            </a:endParaRPr>
          </a:p>
          <a:p>
            <a:pPr indent="0" lvl="0" marL="0" rtl="0" algn="l">
              <a:spcBef>
                <a:spcPts val="1200"/>
              </a:spcBef>
              <a:spcAft>
                <a:spcPts val="0"/>
              </a:spcAft>
              <a:buNone/>
            </a:pPr>
            <a:r>
              <a:t/>
            </a:r>
            <a:endParaRPr sz="1500">
              <a:latin typeface="Arial"/>
              <a:ea typeface="Arial"/>
              <a:cs typeface="Arial"/>
              <a:sym typeface="Arial"/>
            </a:endParaRPr>
          </a:p>
          <a:p>
            <a:pPr indent="0" lvl="0" marL="0" rtl="0" algn="l">
              <a:spcBef>
                <a:spcPts val="1200"/>
              </a:spcBef>
              <a:spcAft>
                <a:spcPts val="1200"/>
              </a:spcAft>
              <a:buNone/>
            </a:pPr>
            <a:r>
              <a:t/>
            </a:r>
            <a:endParaRPr sz="1500">
              <a:latin typeface="Arial"/>
              <a:ea typeface="Arial"/>
              <a:cs typeface="Arial"/>
              <a:sym typeface="Arial"/>
            </a:endParaRPr>
          </a:p>
        </p:txBody>
      </p:sp>
      <p:pic>
        <p:nvPicPr>
          <p:cNvPr id="192" name="Google Shape;192;p27"/>
          <p:cNvPicPr preferRelativeResize="0"/>
          <p:nvPr/>
        </p:nvPicPr>
        <p:blipFill>
          <a:blip r:embed="rId3">
            <a:alphaModFix/>
          </a:blip>
          <a:stretch>
            <a:fillRect/>
          </a:stretch>
        </p:blipFill>
        <p:spPr>
          <a:xfrm>
            <a:off x="4599050" y="2697225"/>
            <a:ext cx="2590800" cy="1485900"/>
          </a:xfrm>
          <a:prstGeom prst="rect">
            <a:avLst/>
          </a:prstGeom>
          <a:noFill/>
          <a:ln>
            <a:noFill/>
          </a:ln>
        </p:spPr>
      </p:pic>
      <p:pic>
        <p:nvPicPr>
          <p:cNvPr id="193" name="Google Shape;193;p27"/>
          <p:cNvPicPr preferRelativeResize="0"/>
          <p:nvPr/>
        </p:nvPicPr>
        <p:blipFill>
          <a:blip r:embed="rId4">
            <a:alphaModFix/>
          </a:blip>
          <a:stretch>
            <a:fillRect/>
          </a:stretch>
        </p:blipFill>
        <p:spPr>
          <a:xfrm>
            <a:off x="4599057" y="1451175"/>
            <a:ext cx="3947343" cy="992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Customer analysis</a:t>
            </a:r>
            <a:endParaRPr/>
          </a:p>
        </p:txBody>
      </p:sp>
      <p:sp>
        <p:nvSpPr>
          <p:cNvPr id="199" name="Google Shape;199;p28"/>
          <p:cNvSpPr txBox="1"/>
          <p:nvPr>
            <p:ph idx="1" type="body"/>
          </p:nvPr>
        </p:nvSpPr>
        <p:spPr>
          <a:xfrm>
            <a:off x="729450" y="2004400"/>
            <a:ext cx="3439500" cy="227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0D0D0D"/>
                </a:solidFill>
                <a:highlight>
                  <a:srgbClr val="FFFFFF"/>
                </a:highlight>
                <a:latin typeface="Arial"/>
                <a:ea typeface="Arial"/>
                <a:cs typeface="Arial"/>
                <a:sym typeface="Arial"/>
              </a:rPr>
              <a:t>Female customers, encompassing both members and regular users, have yielded higher revenue in contrast to male customers.</a:t>
            </a:r>
            <a:endParaRPr sz="1500">
              <a:latin typeface="Arial"/>
              <a:ea typeface="Arial"/>
              <a:cs typeface="Arial"/>
              <a:sym typeface="Arial"/>
            </a:endParaRPr>
          </a:p>
        </p:txBody>
      </p:sp>
      <p:pic>
        <p:nvPicPr>
          <p:cNvPr id="200" name="Google Shape;200;p28"/>
          <p:cNvPicPr preferRelativeResize="0"/>
          <p:nvPr/>
        </p:nvPicPr>
        <p:blipFill>
          <a:blip r:embed="rId3">
            <a:alphaModFix/>
          </a:blip>
          <a:stretch>
            <a:fillRect/>
          </a:stretch>
        </p:blipFill>
        <p:spPr>
          <a:xfrm>
            <a:off x="4168949" y="1168100"/>
            <a:ext cx="4815050" cy="836297"/>
          </a:xfrm>
          <a:prstGeom prst="rect">
            <a:avLst/>
          </a:prstGeom>
          <a:noFill/>
          <a:ln>
            <a:noFill/>
          </a:ln>
        </p:spPr>
      </p:pic>
      <p:pic>
        <p:nvPicPr>
          <p:cNvPr id="201" name="Google Shape;201;p28"/>
          <p:cNvPicPr preferRelativeResize="0"/>
          <p:nvPr/>
        </p:nvPicPr>
        <p:blipFill>
          <a:blip r:embed="rId4">
            <a:alphaModFix/>
          </a:blip>
          <a:stretch>
            <a:fillRect/>
          </a:stretch>
        </p:blipFill>
        <p:spPr>
          <a:xfrm>
            <a:off x="6037275" y="1853847"/>
            <a:ext cx="2171700" cy="1257300"/>
          </a:xfrm>
          <a:prstGeom prst="rect">
            <a:avLst/>
          </a:prstGeom>
          <a:noFill/>
          <a:ln>
            <a:noFill/>
          </a:ln>
        </p:spPr>
      </p:pic>
      <p:pic>
        <p:nvPicPr>
          <p:cNvPr id="202" name="Google Shape;202;p28"/>
          <p:cNvPicPr preferRelativeResize="0"/>
          <p:nvPr/>
        </p:nvPicPr>
        <p:blipFill>
          <a:blip r:embed="rId5">
            <a:alphaModFix/>
          </a:blip>
          <a:stretch>
            <a:fillRect/>
          </a:stretch>
        </p:blipFill>
        <p:spPr>
          <a:xfrm>
            <a:off x="4168950" y="3111150"/>
            <a:ext cx="4629150" cy="1828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729450" y="1318650"/>
            <a:ext cx="3213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Customer analysis</a:t>
            </a:r>
            <a:endParaRPr/>
          </a:p>
        </p:txBody>
      </p:sp>
      <p:sp>
        <p:nvSpPr>
          <p:cNvPr id="208" name="Google Shape;208;p29"/>
          <p:cNvSpPr txBox="1"/>
          <p:nvPr>
            <p:ph idx="1" type="body"/>
          </p:nvPr>
        </p:nvSpPr>
        <p:spPr>
          <a:xfrm>
            <a:off x="729450" y="1935275"/>
            <a:ext cx="3306600" cy="2363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500">
                <a:solidFill>
                  <a:srgbClr val="0D0D0D"/>
                </a:solidFill>
                <a:highlight>
                  <a:srgbClr val="FFFFFF"/>
                </a:highlight>
                <a:latin typeface="Arial"/>
                <a:ea typeface="Arial"/>
                <a:cs typeface="Arial"/>
                <a:sym typeface="Arial"/>
              </a:rPr>
              <a:t>Saturday</a:t>
            </a:r>
            <a:r>
              <a:rPr lang="en" sz="1500">
                <a:solidFill>
                  <a:srgbClr val="0D0D0D"/>
                </a:solidFill>
                <a:highlight>
                  <a:srgbClr val="FFFFFF"/>
                </a:highlight>
                <a:latin typeface="Arial"/>
                <a:ea typeface="Arial"/>
                <a:cs typeface="Arial"/>
                <a:sym typeface="Arial"/>
              </a:rPr>
              <a:t> and </a:t>
            </a:r>
            <a:r>
              <a:rPr b="1" lang="en" sz="1500">
                <a:solidFill>
                  <a:srgbClr val="0D0D0D"/>
                </a:solidFill>
                <a:highlight>
                  <a:srgbClr val="FFFFFF"/>
                </a:highlight>
                <a:latin typeface="Arial"/>
                <a:ea typeface="Arial"/>
                <a:cs typeface="Arial"/>
                <a:sym typeface="Arial"/>
              </a:rPr>
              <a:t>Tuesday</a:t>
            </a:r>
            <a:r>
              <a:rPr lang="en" sz="1500">
                <a:solidFill>
                  <a:srgbClr val="0D0D0D"/>
                </a:solidFill>
                <a:highlight>
                  <a:srgbClr val="FFFFFF"/>
                </a:highlight>
                <a:latin typeface="Arial"/>
                <a:ea typeface="Arial"/>
                <a:cs typeface="Arial"/>
                <a:sym typeface="Arial"/>
              </a:rPr>
              <a:t> witness the highest customer purchasing activity, contrasting with lower engagement levels on</a:t>
            </a:r>
            <a:r>
              <a:rPr b="1" lang="en" sz="1500">
                <a:solidFill>
                  <a:srgbClr val="0D0D0D"/>
                </a:solidFill>
                <a:highlight>
                  <a:srgbClr val="FFFFFF"/>
                </a:highlight>
                <a:latin typeface="Arial"/>
                <a:ea typeface="Arial"/>
                <a:cs typeface="Arial"/>
                <a:sym typeface="Arial"/>
              </a:rPr>
              <a:t> Sunday</a:t>
            </a:r>
            <a:r>
              <a:rPr lang="en" sz="1500">
                <a:solidFill>
                  <a:srgbClr val="0D0D0D"/>
                </a:solidFill>
                <a:highlight>
                  <a:srgbClr val="FFFFFF"/>
                </a:highlight>
                <a:latin typeface="Arial"/>
                <a:ea typeface="Arial"/>
                <a:cs typeface="Arial"/>
                <a:sym typeface="Arial"/>
              </a:rPr>
              <a:t> and </a:t>
            </a:r>
            <a:r>
              <a:rPr b="1" lang="en" sz="1500">
                <a:solidFill>
                  <a:srgbClr val="0D0D0D"/>
                </a:solidFill>
                <a:highlight>
                  <a:srgbClr val="FFFFFF"/>
                </a:highlight>
                <a:latin typeface="Arial"/>
                <a:ea typeface="Arial"/>
                <a:cs typeface="Arial"/>
                <a:sym typeface="Arial"/>
              </a:rPr>
              <a:t>Monday</a:t>
            </a:r>
            <a:r>
              <a:rPr lang="en" sz="1500">
                <a:solidFill>
                  <a:srgbClr val="0D0D0D"/>
                </a:solidFill>
                <a:highlight>
                  <a:srgbClr val="FFFFFF"/>
                </a:highlight>
                <a:latin typeface="Arial"/>
                <a:ea typeface="Arial"/>
                <a:cs typeface="Arial"/>
                <a:sym typeface="Arial"/>
              </a:rPr>
              <a:t>, indicating varied weekly trends in consumer behavior</a:t>
            </a:r>
            <a:r>
              <a:rPr lang="en" sz="1200">
                <a:solidFill>
                  <a:srgbClr val="0D0D0D"/>
                </a:solidFill>
                <a:highlight>
                  <a:srgbClr val="FFFFFF"/>
                </a:highlight>
                <a:latin typeface="Roboto"/>
                <a:ea typeface="Roboto"/>
                <a:cs typeface="Roboto"/>
                <a:sym typeface="Roboto"/>
              </a:rPr>
              <a:t>.</a:t>
            </a:r>
            <a:endParaRPr/>
          </a:p>
        </p:txBody>
      </p:sp>
      <p:pic>
        <p:nvPicPr>
          <p:cNvPr id="209" name="Google Shape;209;p29"/>
          <p:cNvPicPr preferRelativeResize="0"/>
          <p:nvPr/>
        </p:nvPicPr>
        <p:blipFill>
          <a:blip r:embed="rId3">
            <a:alphaModFix/>
          </a:blip>
          <a:stretch>
            <a:fillRect/>
          </a:stretch>
        </p:blipFill>
        <p:spPr>
          <a:xfrm>
            <a:off x="4112175" y="1318650"/>
            <a:ext cx="3569925" cy="1026350"/>
          </a:xfrm>
          <a:prstGeom prst="rect">
            <a:avLst/>
          </a:prstGeom>
          <a:noFill/>
          <a:ln>
            <a:noFill/>
          </a:ln>
        </p:spPr>
      </p:pic>
      <p:pic>
        <p:nvPicPr>
          <p:cNvPr id="210" name="Google Shape;210;p29"/>
          <p:cNvPicPr preferRelativeResize="0"/>
          <p:nvPr/>
        </p:nvPicPr>
        <p:blipFill>
          <a:blip r:embed="rId4">
            <a:alphaModFix/>
          </a:blip>
          <a:stretch>
            <a:fillRect/>
          </a:stretch>
        </p:blipFill>
        <p:spPr>
          <a:xfrm>
            <a:off x="4112163" y="2345000"/>
            <a:ext cx="2647950" cy="2705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Customer analysis</a:t>
            </a:r>
            <a:endParaRPr/>
          </a:p>
        </p:txBody>
      </p:sp>
      <p:sp>
        <p:nvSpPr>
          <p:cNvPr id="216" name="Google Shape;216;p30"/>
          <p:cNvSpPr txBox="1"/>
          <p:nvPr>
            <p:ph idx="1" type="body"/>
          </p:nvPr>
        </p:nvSpPr>
        <p:spPr>
          <a:xfrm>
            <a:off x="729450" y="2047825"/>
            <a:ext cx="3358500" cy="3012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solidFill>
                  <a:srgbClr val="0D0D0D"/>
                </a:solidFill>
                <a:highlight>
                  <a:srgbClr val="FFFFFF"/>
                </a:highlight>
                <a:latin typeface="Arial"/>
                <a:ea typeface="Arial"/>
                <a:cs typeface="Arial"/>
                <a:sym typeface="Arial"/>
              </a:rPr>
              <a:t>Most purchases by females include </a:t>
            </a:r>
            <a:r>
              <a:rPr b="1" lang="en" sz="1500">
                <a:solidFill>
                  <a:srgbClr val="0D0D0D"/>
                </a:solidFill>
                <a:highlight>
                  <a:srgbClr val="FFFFFF"/>
                </a:highlight>
                <a:latin typeface="Arial"/>
                <a:ea typeface="Arial"/>
                <a:cs typeface="Arial"/>
                <a:sym typeface="Arial"/>
              </a:rPr>
              <a:t>fashion accessories, food and beverages, and sports and travel </a:t>
            </a:r>
            <a:r>
              <a:rPr lang="en" sz="1500">
                <a:solidFill>
                  <a:srgbClr val="0D0D0D"/>
                </a:solidFill>
                <a:highlight>
                  <a:srgbClr val="FFFFFF"/>
                </a:highlight>
                <a:latin typeface="Arial"/>
                <a:ea typeface="Arial"/>
                <a:cs typeface="Arial"/>
                <a:sym typeface="Arial"/>
              </a:rPr>
              <a:t>items, while their least purchased category is </a:t>
            </a:r>
            <a:r>
              <a:rPr b="1" lang="en" sz="1500">
                <a:solidFill>
                  <a:srgbClr val="0D0D0D"/>
                </a:solidFill>
                <a:highlight>
                  <a:srgbClr val="FFFFFF"/>
                </a:highlight>
                <a:latin typeface="Arial"/>
                <a:ea typeface="Arial"/>
                <a:cs typeface="Arial"/>
                <a:sym typeface="Arial"/>
              </a:rPr>
              <a:t>health and beauty</a:t>
            </a:r>
            <a:r>
              <a:rPr lang="en" sz="1500">
                <a:solidFill>
                  <a:srgbClr val="0D0D0D"/>
                </a:solidFill>
                <a:highlight>
                  <a:srgbClr val="FFFFFF"/>
                </a:highlight>
                <a:latin typeface="Arial"/>
                <a:ea typeface="Arial"/>
                <a:cs typeface="Arial"/>
                <a:sym typeface="Arial"/>
              </a:rPr>
              <a:t> products. For males, popular purchases are </a:t>
            </a:r>
            <a:r>
              <a:rPr b="1" lang="en" sz="1500">
                <a:solidFill>
                  <a:srgbClr val="0D0D0D"/>
                </a:solidFill>
                <a:highlight>
                  <a:srgbClr val="FFFFFF"/>
                </a:highlight>
                <a:latin typeface="Arial"/>
                <a:ea typeface="Arial"/>
                <a:cs typeface="Arial"/>
                <a:sym typeface="Arial"/>
              </a:rPr>
              <a:t>health and beauty products, electronic accessories,</a:t>
            </a:r>
            <a:r>
              <a:rPr lang="en" sz="1500">
                <a:solidFill>
                  <a:srgbClr val="0D0D0D"/>
                </a:solidFill>
                <a:highlight>
                  <a:srgbClr val="FFFFFF"/>
                </a:highlight>
                <a:latin typeface="Arial"/>
                <a:ea typeface="Arial"/>
                <a:cs typeface="Arial"/>
                <a:sym typeface="Arial"/>
              </a:rPr>
              <a:t> and</a:t>
            </a:r>
            <a:r>
              <a:rPr b="1" lang="en" sz="1500">
                <a:solidFill>
                  <a:srgbClr val="0D0D0D"/>
                </a:solidFill>
                <a:highlight>
                  <a:srgbClr val="FFFFFF"/>
                </a:highlight>
                <a:latin typeface="Arial"/>
                <a:ea typeface="Arial"/>
                <a:cs typeface="Arial"/>
                <a:sym typeface="Arial"/>
              </a:rPr>
              <a:t> food and beverages</a:t>
            </a:r>
            <a:r>
              <a:rPr lang="en" sz="1500">
                <a:solidFill>
                  <a:srgbClr val="0D0D0D"/>
                </a:solidFill>
                <a:highlight>
                  <a:srgbClr val="FFFFFF"/>
                </a:highlight>
                <a:latin typeface="Arial"/>
                <a:ea typeface="Arial"/>
                <a:cs typeface="Arial"/>
                <a:sym typeface="Arial"/>
              </a:rPr>
              <a:t>, with </a:t>
            </a:r>
            <a:r>
              <a:rPr b="1" lang="en" sz="1500">
                <a:solidFill>
                  <a:srgbClr val="0D0D0D"/>
                </a:solidFill>
                <a:highlight>
                  <a:srgbClr val="FFFFFF"/>
                </a:highlight>
                <a:latin typeface="Arial"/>
                <a:ea typeface="Arial"/>
                <a:cs typeface="Arial"/>
                <a:sym typeface="Arial"/>
              </a:rPr>
              <a:t>sports and travel </a:t>
            </a:r>
            <a:r>
              <a:rPr lang="en" sz="1500">
                <a:solidFill>
                  <a:srgbClr val="0D0D0D"/>
                </a:solidFill>
                <a:highlight>
                  <a:srgbClr val="FFFFFF"/>
                </a:highlight>
                <a:latin typeface="Arial"/>
                <a:ea typeface="Arial"/>
                <a:cs typeface="Arial"/>
                <a:sym typeface="Arial"/>
              </a:rPr>
              <a:t>items being their least purchased category.</a:t>
            </a:r>
            <a:endParaRPr sz="1800">
              <a:latin typeface="Arial"/>
              <a:ea typeface="Arial"/>
              <a:cs typeface="Arial"/>
              <a:sym typeface="Arial"/>
            </a:endParaRPr>
          </a:p>
        </p:txBody>
      </p:sp>
      <p:pic>
        <p:nvPicPr>
          <p:cNvPr id="217" name="Google Shape;217;p30"/>
          <p:cNvPicPr preferRelativeResize="0"/>
          <p:nvPr/>
        </p:nvPicPr>
        <p:blipFill>
          <a:blip r:embed="rId3">
            <a:alphaModFix/>
          </a:blip>
          <a:stretch>
            <a:fillRect/>
          </a:stretch>
        </p:blipFill>
        <p:spPr>
          <a:xfrm>
            <a:off x="5163078" y="2571750"/>
            <a:ext cx="2354547" cy="2419350"/>
          </a:xfrm>
          <a:prstGeom prst="rect">
            <a:avLst/>
          </a:prstGeom>
          <a:noFill/>
          <a:ln>
            <a:noFill/>
          </a:ln>
        </p:spPr>
      </p:pic>
      <p:pic>
        <p:nvPicPr>
          <p:cNvPr id="218" name="Google Shape;218;p30"/>
          <p:cNvPicPr preferRelativeResize="0"/>
          <p:nvPr/>
        </p:nvPicPr>
        <p:blipFill>
          <a:blip r:embed="rId4">
            <a:alphaModFix/>
          </a:blip>
          <a:stretch>
            <a:fillRect/>
          </a:stretch>
        </p:blipFill>
        <p:spPr>
          <a:xfrm>
            <a:off x="4087875" y="1318650"/>
            <a:ext cx="4720175" cy="993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1"/>
          <p:cNvSpPr txBox="1"/>
          <p:nvPr>
            <p:ph idx="1" type="body"/>
          </p:nvPr>
        </p:nvSpPr>
        <p:spPr>
          <a:xfrm>
            <a:off x="729450" y="1853850"/>
            <a:ext cx="7688700" cy="32898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sz="1735">
                <a:solidFill>
                  <a:srgbClr val="0D0D0D"/>
                </a:solidFill>
                <a:highlight>
                  <a:srgbClr val="FFFFFF"/>
                </a:highlight>
                <a:latin typeface="Arial"/>
                <a:ea typeface="Arial"/>
                <a:cs typeface="Arial"/>
                <a:sym typeface="Arial"/>
              </a:rPr>
              <a:t>Generate Buzz</a:t>
            </a:r>
            <a:r>
              <a:rPr lang="en" sz="1735">
                <a:solidFill>
                  <a:srgbClr val="0D0D0D"/>
                </a:solidFill>
                <a:highlight>
                  <a:srgbClr val="FFFFFF"/>
                </a:highlight>
                <a:latin typeface="Arial"/>
                <a:ea typeface="Arial"/>
                <a:cs typeface="Arial"/>
                <a:sym typeface="Arial"/>
              </a:rPr>
              <a:t>: Early bird offers create anticipation and excitement among customers. By offering special deals to those who purchase early, you can generate buzz around  product and encourage people to buy sooner rather than later.</a:t>
            </a:r>
            <a:endParaRPr sz="1735">
              <a:solidFill>
                <a:srgbClr val="0D0D0D"/>
              </a:solidFill>
              <a:highlight>
                <a:srgbClr val="FFFFFF"/>
              </a:highlight>
              <a:latin typeface="Arial"/>
              <a:ea typeface="Arial"/>
              <a:cs typeface="Arial"/>
              <a:sym typeface="Arial"/>
            </a:endParaRPr>
          </a:p>
          <a:p>
            <a:pPr indent="0" lvl="0" marL="0" rtl="0" algn="l">
              <a:spcBef>
                <a:spcPts val="0"/>
              </a:spcBef>
              <a:spcAft>
                <a:spcPts val="0"/>
              </a:spcAft>
              <a:buNone/>
            </a:pPr>
            <a:r>
              <a:t/>
            </a:r>
            <a:endParaRPr sz="1500">
              <a:solidFill>
                <a:srgbClr val="0D0D0D"/>
              </a:solidFill>
              <a:highlight>
                <a:srgbClr val="FFFFFF"/>
              </a:highlight>
              <a:latin typeface="Arial"/>
              <a:ea typeface="Arial"/>
              <a:cs typeface="Arial"/>
              <a:sym typeface="Arial"/>
            </a:endParaRPr>
          </a:p>
          <a:p>
            <a:pPr indent="0" lvl="0" marL="0" rtl="0" algn="l">
              <a:spcBef>
                <a:spcPts val="0"/>
              </a:spcBef>
              <a:spcAft>
                <a:spcPts val="0"/>
              </a:spcAft>
              <a:buNone/>
            </a:pPr>
            <a:r>
              <a:rPr b="1" lang="en" sz="1750">
                <a:solidFill>
                  <a:srgbClr val="0D0D0D"/>
                </a:solidFill>
                <a:highlight>
                  <a:srgbClr val="FFFFFF"/>
                </a:highlight>
                <a:latin typeface="Arial"/>
                <a:ea typeface="Arial"/>
                <a:cs typeface="Arial"/>
                <a:sym typeface="Arial"/>
              </a:rPr>
              <a:t>Partnership Opportunities</a:t>
            </a:r>
            <a:r>
              <a:rPr lang="en" sz="1750">
                <a:solidFill>
                  <a:srgbClr val="0D0D0D"/>
                </a:solidFill>
                <a:highlight>
                  <a:srgbClr val="FFFFFF"/>
                </a:highlight>
                <a:latin typeface="Arial"/>
                <a:ea typeface="Arial"/>
                <a:cs typeface="Arial"/>
                <a:sym typeface="Arial"/>
              </a:rPr>
              <a:t>: Collaborating with credit card companies to offer exclusive deals can be mutually beneficial. Credit card companies may be willing to promote your products to their cardholders, potentially increasing your customer base.</a:t>
            </a:r>
            <a:endParaRPr sz="1750">
              <a:solidFill>
                <a:srgbClr val="0D0D0D"/>
              </a:solidFill>
              <a:highlight>
                <a:srgbClr val="FFFFFF"/>
              </a:highlight>
              <a:latin typeface="Arial"/>
              <a:ea typeface="Arial"/>
              <a:cs typeface="Arial"/>
              <a:sym typeface="Arial"/>
            </a:endParaRPr>
          </a:p>
          <a:p>
            <a:pPr indent="0" lvl="0" marL="0" rtl="0" algn="l">
              <a:spcBef>
                <a:spcPts val="0"/>
              </a:spcBef>
              <a:spcAft>
                <a:spcPts val="0"/>
              </a:spcAft>
              <a:buNone/>
            </a:pPr>
            <a:r>
              <a:t/>
            </a:r>
            <a:endParaRPr sz="1750">
              <a:solidFill>
                <a:srgbClr val="0D0D0D"/>
              </a:solidFill>
              <a:highlight>
                <a:srgbClr val="FFFFFF"/>
              </a:highlight>
              <a:latin typeface="Arial"/>
              <a:ea typeface="Arial"/>
              <a:cs typeface="Arial"/>
              <a:sym typeface="Arial"/>
            </a:endParaRPr>
          </a:p>
          <a:p>
            <a:pPr indent="0" lvl="0" marL="0" rtl="0" algn="l">
              <a:spcBef>
                <a:spcPts val="0"/>
              </a:spcBef>
              <a:spcAft>
                <a:spcPts val="0"/>
              </a:spcAft>
              <a:buNone/>
            </a:pPr>
            <a:r>
              <a:rPr b="1" lang="en" sz="1717">
                <a:solidFill>
                  <a:srgbClr val="0D0D0D"/>
                </a:solidFill>
                <a:highlight>
                  <a:srgbClr val="FFFFFF"/>
                </a:highlight>
                <a:latin typeface="Roboto"/>
                <a:ea typeface="Roboto"/>
                <a:cs typeface="Roboto"/>
                <a:sym typeface="Roboto"/>
              </a:rPr>
              <a:t>Personalised </a:t>
            </a:r>
            <a:r>
              <a:rPr b="1" lang="en" sz="1717">
                <a:solidFill>
                  <a:srgbClr val="0D0D0D"/>
                </a:solidFill>
                <a:highlight>
                  <a:srgbClr val="FFFFFF"/>
                </a:highlight>
                <a:latin typeface="Roboto"/>
                <a:ea typeface="Roboto"/>
                <a:cs typeface="Roboto"/>
                <a:sym typeface="Roboto"/>
              </a:rPr>
              <a:t>ads</a:t>
            </a:r>
            <a:r>
              <a:rPr lang="en" sz="1717">
                <a:solidFill>
                  <a:srgbClr val="0D0D0D"/>
                </a:solidFill>
                <a:highlight>
                  <a:srgbClr val="FFFFFF"/>
                </a:highlight>
                <a:latin typeface="Roboto"/>
                <a:ea typeface="Roboto"/>
                <a:cs typeface="Roboto"/>
                <a:sym typeface="Roboto"/>
              </a:rPr>
              <a:t>: Personalized ads are more relevant to the individual consumer because they are based on their demographics, interests, past behavior, and other data points. When an ad speaks directly to a person's needs or desires, they are more likely to pay attention and engage with it.</a:t>
            </a:r>
            <a:endParaRPr sz="1717">
              <a:solidFill>
                <a:srgbClr val="0D0D0D"/>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sz="1717">
              <a:latin typeface="Arial"/>
              <a:ea typeface="Arial"/>
              <a:cs typeface="Arial"/>
              <a:sym typeface="Arial"/>
            </a:endParaRPr>
          </a:p>
        </p:txBody>
      </p:sp>
      <p:sp>
        <p:nvSpPr>
          <p:cNvPr id="224" name="Google Shape;224;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problem</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75000"/>
              </a:lnSpc>
              <a:spcBef>
                <a:spcPts val="0"/>
              </a:spcBef>
              <a:spcAft>
                <a:spcPts val="0"/>
              </a:spcAft>
              <a:buNone/>
            </a:pPr>
            <a:r>
              <a:rPr lang="en" sz="1500">
                <a:latin typeface="Arial"/>
                <a:ea typeface="Arial"/>
                <a:cs typeface="Arial"/>
                <a:sym typeface="Arial"/>
              </a:rPr>
              <a:t>The project seeks to analyze Amazon's sales data to gain insights into the factors influencing the sales performance of its branches. It aims to understand consumer behavior, market trends, and the effectiveness of strategies such as pricing, marketing, and the impact of external factors like seasonality and economic conditions.</a:t>
            </a:r>
            <a:endParaRPr sz="1500">
              <a:latin typeface="Arial"/>
              <a:ea typeface="Arial"/>
              <a:cs typeface="Arial"/>
              <a:sym typeface="Arial"/>
            </a:endParaRPr>
          </a:p>
          <a:p>
            <a:pPr indent="0" lvl="0" marL="0" rtl="0" algn="l">
              <a:spcBef>
                <a:spcPts val="0"/>
              </a:spcBef>
              <a:spcAft>
                <a:spcPts val="1200"/>
              </a:spcAft>
              <a:buNone/>
            </a:pPr>
            <a:r>
              <a:t/>
            </a:r>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30" name="Google Shape;230;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0D0D0D"/>
                </a:solidFill>
                <a:highlight>
                  <a:srgbClr val="FFFFFF"/>
                </a:highlight>
                <a:latin typeface="Arial"/>
                <a:ea typeface="Arial"/>
                <a:cs typeface="Arial"/>
                <a:sym typeface="Arial"/>
              </a:rPr>
              <a:t>We've tackled various inquiries, from assessing product performance and sales trends to delving into customer behavior. These insights are vital for Amazon's sales strategies and can inform future optimizations.</a:t>
            </a:r>
            <a:endParaRPr sz="1500">
              <a:solidFill>
                <a:srgbClr val="0D0D0D"/>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500">
              <a:solidFill>
                <a:srgbClr val="0D0D0D"/>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500">
              <a:solidFill>
                <a:srgbClr val="0D0D0D"/>
              </a:solidFill>
              <a:highlight>
                <a:srgbClr val="FFFFFF"/>
              </a:highlight>
              <a:latin typeface="Arial"/>
              <a:ea typeface="Arial"/>
              <a:cs typeface="Arial"/>
              <a:sym typeface="Arial"/>
            </a:endParaRPr>
          </a:p>
        </p:txBody>
      </p:sp>
      <p:sp>
        <p:nvSpPr>
          <p:cNvPr id="231" name="Google Shape;231;p32"/>
          <p:cNvSpPr txBox="1"/>
          <p:nvPr/>
        </p:nvSpPr>
        <p:spPr>
          <a:xfrm>
            <a:off x="2607975" y="538150"/>
            <a:ext cx="5961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5"/>
          <p:cNvPicPr preferRelativeResize="0"/>
          <p:nvPr/>
        </p:nvPicPr>
        <p:blipFill>
          <a:blip r:embed="rId3">
            <a:alphaModFix/>
          </a:blip>
          <a:stretch>
            <a:fillRect/>
          </a:stretch>
        </p:blipFill>
        <p:spPr>
          <a:xfrm>
            <a:off x="126675" y="1980400"/>
            <a:ext cx="9017324" cy="30062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7650" y="1329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a:t>
            </a:r>
            <a:endParaRPr/>
          </a:p>
        </p:txBody>
      </p:sp>
      <p:sp>
        <p:nvSpPr>
          <p:cNvPr id="106" name="Google Shape;106;p16"/>
          <p:cNvSpPr txBox="1"/>
          <p:nvPr>
            <p:ph idx="1" type="body"/>
          </p:nvPr>
        </p:nvSpPr>
        <p:spPr>
          <a:xfrm>
            <a:off x="557400" y="1992800"/>
            <a:ext cx="4014600" cy="1901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0D0D0D"/>
                </a:solidFill>
                <a:highlight>
                  <a:srgbClr val="FFFFFF"/>
                </a:highlight>
                <a:latin typeface="Arial"/>
                <a:ea typeface="Arial"/>
                <a:cs typeface="Arial"/>
                <a:sym typeface="Arial"/>
              </a:rPr>
              <a:t>1.By adding a "timeofday" column categorizing sales into Morning, Afternoon, and Evening, the analysis gains insights into peak purchase times, aiding in understanding consumer behavior and optimizing marketing strategies accordingly.</a:t>
            </a:r>
            <a:endParaRPr sz="1600">
              <a:latin typeface="Arial"/>
              <a:ea typeface="Arial"/>
              <a:cs typeface="Arial"/>
              <a:sym typeface="Arial"/>
            </a:endParaRPr>
          </a:p>
        </p:txBody>
      </p:sp>
      <p:sp>
        <p:nvSpPr>
          <p:cNvPr id="107" name="Google Shape;107;p16"/>
          <p:cNvSpPr txBox="1"/>
          <p:nvPr/>
        </p:nvSpPr>
        <p:spPr>
          <a:xfrm>
            <a:off x="5405850" y="2186850"/>
            <a:ext cx="3012300" cy="13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108" name="Google Shape;108;p16"/>
          <p:cNvPicPr preferRelativeResize="0"/>
          <p:nvPr/>
        </p:nvPicPr>
        <p:blipFill>
          <a:blip r:embed="rId3">
            <a:alphaModFix/>
          </a:blip>
          <a:stretch>
            <a:fillRect/>
          </a:stretch>
        </p:blipFill>
        <p:spPr>
          <a:xfrm>
            <a:off x="4501800" y="1521075"/>
            <a:ext cx="4642200" cy="2554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a:t>
            </a:r>
            <a:endParaRPr/>
          </a:p>
        </p:txBody>
      </p:sp>
      <p:sp>
        <p:nvSpPr>
          <p:cNvPr id="114" name="Google Shape;114;p17"/>
          <p:cNvSpPr txBox="1"/>
          <p:nvPr>
            <p:ph idx="1" type="body"/>
          </p:nvPr>
        </p:nvSpPr>
        <p:spPr>
          <a:xfrm>
            <a:off x="729450" y="2078875"/>
            <a:ext cx="36585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0D0D0D"/>
                </a:solidFill>
                <a:highlight>
                  <a:srgbClr val="FFFFFF"/>
                </a:highlight>
                <a:latin typeface="Arial"/>
                <a:ea typeface="Arial"/>
                <a:cs typeface="Arial"/>
                <a:sym typeface="Arial"/>
              </a:rPr>
              <a:t>2.Adding a "dayname" column extracts weekdays from transaction data, revealing busiest days for each branch, aiding scheduling and resource allocation.</a:t>
            </a:r>
            <a:endParaRPr sz="1600">
              <a:latin typeface="Arial"/>
              <a:ea typeface="Arial"/>
              <a:cs typeface="Arial"/>
              <a:sym typeface="Arial"/>
            </a:endParaRPr>
          </a:p>
        </p:txBody>
      </p:sp>
      <p:pic>
        <p:nvPicPr>
          <p:cNvPr id="115" name="Google Shape;115;p17"/>
          <p:cNvPicPr preferRelativeResize="0"/>
          <p:nvPr/>
        </p:nvPicPr>
        <p:blipFill>
          <a:blip r:embed="rId3">
            <a:alphaModFix/>
          </a:blip>
          <a:stretch>
            <a:fillRect/>
          </a:stretch>
        </p:blipFill>
        <p:spPr>
          <a:xfrm>
            <a:off x="4217106" y="1923450"/>
            <a:ext cx="3956919" cy="2261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a:t>
            </a:r>
            <a:endParaRPr/>
          </a:p>
        </p:txBody>
      </p:sp>
      <p:sp>
        <p:nvSpPr>
          <p:cNvPr id="121" name="Google Shape;121;p18"/>
          <p:cNvSpPr txBox="1"/>
          <p:nvPr>
            <p:ph idx="1" type="body"/>
          </p:nvPr>
        </p:nvSpPr>
        <p:spPr>
          <a:xfrm>
            <a:off x="729450" y="2078875"/>
            <a:ext cx="4196700" cy="211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0D0D0D"/>
                </a:solidFill>
                <a:highlight>
                  <a:srgbClr val="FFFFFF"/>
                </a:highlight>
                <a:latin typeface="Arial"/>
                <a:ea typeface="Arial"/>
                <a:cs typeface="Arial"/>
                <a:sym typeface="Arial"/>
              </a:rPr>
              <a:t>3.By introducing a new column called "monthname," the analysis can extract the month of the year from transaction data, facilitating identification of the highest sales and profit months.</a:t>
            </a:r>
            <a:endParaRPr sz="1800">
              <a:latin typeface="Arial"/>
              <a:ea typeface="Arial"/>
              <a:cs typeface="Arial"/>
              <a:sym typeface="Arial"/>
            </a:endParaRPr>
          </a:p>
        </p:txBody>
      </p:sp>
      <p:pic>
        <p:nvPicPr>
          <p:cNvPr id="122" name="Google Shape;122;p18"/>
          <p:cNvPicPr preferRelativeResize="0"/>
          <p:nvPr/>
        </p:nvPicPr>
        <p:blipFill>
          <a:blip r:embed="rId3">
            <a:alphaModFix/>
          </a:blip>
          <a:stretch>
            <a:fillRect/>
          </a:stretch>
        </p:blipFill>
        <p:spPr>
          <a:xfrm>
            <a:off x="4657100" y="695450"/>
            <a:ext cx="3529026" cy="43741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analysis</a:t>
            </a:r>
            <a:endParaRPr/>
          </a:p>
        </p:txBody>
      </p:sp>
      <p:sp>
        <p:nvSpPr>
          <p:cNvPr id="128" name="Google Shape;128;p19"/>
          <p:cNvSpPr txBox="1"/>
          <p:nvPr>
            <p:ph idx="1" type="body"/>
          </p:nvPr>
        </p:nvSpPr>
        <p:spPr>
          <a:xfrm>
            <a:off x="729450" y="2078875"/>
            <a:ext cx="3906900" cy="156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latin typeface="Arial"/>
                <a:ea typeface="Arial"/>
                <a:cs typeface="Arial"/>
                <a:sym typeface="Arial"/>
              </a:rPr>
              <a:t>The product lines available in the dataset are:</a:t>
            </a:r>
            <a:endParaRPr sz="1500">
              <a:latin typeface="Arial"/>
              <a:ea typeface="Arial"/>
              <a:cs typeface="Arial"/>
              <a:sym typeface="Arial"/>
            </a:endParaRPr>
          </a:p>
        </p:txBody>
      </p:sp>
      <p:pic>
        <p:nvPicPr>
          <p:cNvPr id="129" name="Google Shape;129;p19"/>
          <p:cNvPicPr preferRelativeResize="0"/>
          <p:nvPr/>
        </p:nvPicPr>
        <p:blipFill>
          <a:blip r:embed="rId3">
            <a:alphaModFix/>
          </a:blip>
          <a:stretch>
            <a:fillRect/>
          </a:stretch>
        </p:blipFill>
        <p:spPr>
          <a:xfrm>
            <a:off x="1394250" y="2457900"/>
            <a:ext cx="2724150" cy="2441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29450" y="1318650"/>
            <a:ext cx="3596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analysis</a:t>
            </a:r>
            <a:endParaRPr/>
          </a:p>
        </p:txBody>
      </p:sp>
      <p:sp>
        <p:nvSpPr>
          <p:cNvPr id="135" name="Google Shape;135;p20"/>
          <p:cNvSpPr txBox="1"/>
          <p:nvPr>
            <p:ph idx="1" type="body"/>
          </p:nvPr>
        </p:nvSpPr>
        <p:spPr>
          <a:xfrm>
            <a:off x="729450" y="2058175"/>
            <a:ext cx="3927600" cy="21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Arial"/>
                <a:ea typeface="Arial"/>
                <a:cs typeface="Arial"/>
                <a:sym typeface="Arial"/>
              </a:rPr>
              <a:t>In </a:t>
            </a:r>
            <a:r>
              <a:rPr lang="en" sz="1500">
                <a:latin typeface="Arial"/>
                <a:ea typeface="Arial"/>
                <a:cs typeface="Arial"/>
                <a:sym typeface="Arial"/>
              </a:rPr>
              <a:t>comparison</a:t>
            </a:r>
            <a:r>
              <a:rPr lang="en" sz="1500">
                <a:latin typeface="Arial"/>
                <a:ea typeface="Arial"/>
                <a:cs typeface="Arial"/>
                <a:sym typeface="Arial"/>
              </a:rPr>
              <a:t> with the product lines </a:t>
            </a:r>
            <a:endParaRPr sz="1500">
              <a:latin typeface="Arial"/>
              <a:ea typeface="Arial"/>
              <a:cs typeface="Arial"/>
              <a:sym typeface="Arial"/>
            </a:endParaRPr>
          </a:p>
          <a:p>
            <a:pPr indent="0" lvl="0" marL="0" rtl="0" algn="l">
              <a:spcBef>
                <a:spcPts val="1200"/>
              </a:spcBef>
              <a:spcAft>
                <a:spcPts val="0"/>
              </a:spcAft>
              <a:buNone/>
            </a:pPr>
            <a:r>
              <a:rPr lang="en" sz="1500">
                <a:solidFill>
                  <a:srgbClr val="0D0D0D"/>
                </a:solidFill>
                <a:highlight>
                  <a:srgbClr val="FFFFFF"/>
                </a:highlight>
                <a:latin typeface="Arial"/>
                <a:ea typeface="Arial"/>
                <a:cs typeface="Arial"/>
                <a:sym typeface="Arial"/>
              </a:rPr>
              <a:t>Food and beverages boast the highest sales figures.</a:t>
            </a:r>
            <a:endParaRPr sz="1500">
              <a:solidFill>
                <a:srgbClr val="0D0D0D"/>
              </a:solidFill>
              <a:highlight>
                <a:srgbClr val="FFFFFF"/>
              </a:highlight>
              <a:latin typeface="Arial"/>
              <a:ea typeface="Arial"/>
              <a:cs typeface="Arial"/>
              <a:sym typeface="Arial"/>
            </a:endParaRPr>
          </a:p>
          <a:p>
            <a:pPr indent="0" lvl="0" marL="0" rtl="0" algn="l">
              <a:spcBef>
                <a:spcPts val="1200"/>
              </a:spcBef>
              <a:spcAft>
                <a:spcPts val="0"/>
              </a:spcAft>
              <a:buClr>
                <a:srgbClr val="0D0D0D"/>
              </a:buClr>
              <a:buSzPts val="1200"/>
              <a:buFont typeface="Roboto"/>
              <a:buNone/>
            </a:pPr>
            <a:r>
              <a:rPr lang="en" sz="1500">
                <a:solidFill>
                  <a:srgbClr val="0D0D0D"/>
                </a:solidFill>
                <a:highlight>
                  <a:srgbClr val="FFFFFF"/>
                </a:highlight>
                <a:latin typeface="Arial"/>
                <a:ea typeface="Arial"/>
                <a:cs typeface="Arial"/>
                <a:sym typeface="Arial"/>
              </a:rPr>
              <a:t>Health and beauty products lag behind with the lowest sales</a:t>
            </a:r>
            <a:r>
              <a:rPr lang="en" sz="1400">
                <a:solidFill>
                  <a:srgbClr val="0D0D0D"/>
                </a:solidFill>
                <a:highlight>
                  <a:srgbClr val="FFFFFF"/>
                </a:highlight>
                <a:latin typeface="Arial"/>
                <a:ea typeface="Arial"/>
                <a:cs typeface="Arial"/>
                <a:sym typeface="Arial"/>
              </a:rPr>
              <a:t>.</a:t>
            </a:r>
            <a:endParaRPr sz="1400">
              <a:solidFill>
                <a:srgbClr val="0D0D0D"/>
              </a:solidFill>
              <a:highlight>
                <a:srgbClr val="FFFFFF"/>
              </a:highlight>
              <a:latin typeface="Arial"/>
              <a:ea typeface="Arial"/>
              <a:cs typeface="Arial"/>
              <a:sym typeface="Arial"/>
            </a:endParaRPr>
          </a:p>
          <a:p>
            <a:pPr indent="0" lvl="0" marL="0" rtl="0" algn="l">
              <a:spcBef>
                <a:spcPts val="0"/>
              </a:spcBef>
              <a:spcAft>
                <a:spcPts val="1200"/>
              </a:spcAft>
              <a:buNone/>
            </a:pPr>
            <a:r>
              <a:t/>
            </a:r>
            <a:endParaRPr sz="1500">
              <a:latin typeface="Arial"/>
              <a:ea typeface="Arial"/>
              <a:cs typeface="Arial"/>
              <a:sym typeface="Arial"/>
            </a:endParaRPr>
          </a:p>
        </p:txBody>
      </p:sp>
      <p:pic>
        <p:nvPicPr>
          <p:cNvPr id="136" name="Google Shape;136;p20"/>
          <p:cNvPicPr preferRelativeResize="0"/>
          <p:nvPr/>
        </p:nvPicPr>
        <p:blipFill>
          <a:blip r:embed="rId3">
            <a:alphaModFix/>
          </a:blip>
          <a:stretch>
            <a:fillRect/>
          </a:stretch>
        </p:blipFill>
        <p:spPr>
          <a:xfrm>
            <a:off x="4487350" y="914225"/>
            <a:ext cx="4656649" cy="1344050"/>
          </a:xfrm>
          <a:prstGeom prst="rect">
            <a:avLst/>
          </a:prstGeom>
          <a:noFill/>
          <a:ln>
            <a:noFill/>
          </a:ln>
        </p:spPr>
      </p:pic>
      <p:pic>
        <p:nvPicPr>
          <p:cNvPr id="137" name="Google Shape;137;p20"/>
          <p:cNvPicPr preferRelativeResize="0"/>
          <p:nvPr/>
        </p:nvPicPr>
        <p:blipFill>
          <a:blip r:embed="rId4">
            <a:alphaModFix/>
          </a:blip>
          <a:stretch>
            <a:fillRect/>
          </a:stretch>
        </p:blipFill>
        <p:spPr>
          <a:xfrm>
            <a:off x="4809450" y="2410675"/>
            <a:ext cx="4182150" cy="21218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analysis</a:t>
            </a:r>
            <a:endParaRPr/>
          </a:p>
        </p:txBody>
      </p:sp>
      <p:sp>
        <p:nvSpPr>
          <p:cNvPr id="143" name="Google Shape;143;p21"/>
          <p:cNvSpPr txBox="1"/>
          <p:nvPr>
            <p:ph idx="1" type="body"/>
          </p:nvPr>
        </p:nvSpPr>
        <p:spPr>
          <a:xfrm>
            <a:off x="729450" y="2078875"/>
            <a:ext cx="3058200" cy="229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500">
                <a:latin typeface="Arial"/>
                <a:ea typeface="Arial"/>
                <a:cs typeface="Arial"/>
                <a:sym typeface="Arial"/>
              </a:rPr>
              <a:t>The average rating for the each product line:</a:t>
            </a:r>
            <a:endParaRPr sz="1500">
              <a:latin typeface="Arial"/>
              <a:ea typeface="Arial"/>
              <a:cs typeface="Arial"/>
              <a:sym typeface="Arial"/>
            </a:endParaRPr>
          </a:p>
          <a:p>
            <a:pPr indent="0" lvl="0" marL="0" rtl="0" algn="l">
              <a:spcBef>
                <a:spcPts val="1200"/>
              </a:spcBef>
              <a:spcAft>
                <a:spcPts val="0"/>
              </a:spcAft>
              <a:buNone/>
            </a:pPr>
            <a:r>
              <a:rPr lang="en" sz="1500">
                <a:solidFill>
                  <a:srgbClr val="0D0D0D"/>
                </a:solidFill>
                <a:highlight>
                  <a:srgbClr val="FFFFFF"/>
                </a:highlight>
                <a:latin typeface="Arial"/>
                <a:ea typeface="Arial"/>
                <a:cs typeface="Arial"/>
                <a:sym typeface="Arial"/>
              </a:rPr>
              <a:t>Home and lifestyle items receive the lowest average rating.</a:t>
            </a:r>
            <a:endParaRPr sz="1500">
              <a:solidFill>
                <a:srgbClr val="0D0D0D"/>
              </a:solidFill>
              <a:highlight>
                <a:srgbClr val="FFFFFF"/>
              </a:highlight>
              <a:latin typeface="Arial"/>
              <a:ea typeface="Arial"/>
              <a:cs typeface="Arial"/>
              <a:sym typeface="Arial"/>
            </a:endParaRPr>
          </a:p>
          <a:p>
            <a:pPr indent="0" lvl="0" marL="0" rtl="0" algn="l">
              <a:spcBef>
                <a:spcPts val="1200"/>
              </a:spcBef>
              <a:spcAft>
                <a:spcPts val="0"/>
              </a:spcAft>
              <a:buNone/>
            </a:pPr>
            <a:r>
              <a:rPr lang="en" sz="1500">
                <a:solidFill>
                  <a:srgbClr val="0D0D0D"/>
                </a:solidFill>
                <a:highlight>
                  <a:srgbClr val="FFFFFF"/>
                </a:highlight>
                <a:latin typeface="Arial"/>
                <a:ea typeface="Arial"/>
                <a:cs typeface="Arial"/>
                <a:sym typeface="Arial"/>
              </a:rPr>
              <a:t>Food and beverages</a:t>
            </a:r>
            <a:r>
              <a:rPr b="1" lang="en" sz="1500">
                <a:solidFill>
                  <a:srgbClr val="0D0D0D"/>
                </a:solidFill>
                <a:highlight>
                  <a:srgbClr val="FFFFFF"/>
                </a:highlight>
                <a:latin typeface="Arial"/>
                <a:ea typeface="Arial"/>
                <a:cs typeface="Arial"/>
                <a:sym typeface="Arial"/>
              </a:rPr>
              <a:t> </a:t>
            </a:r>
            <a:r>
              <a:rPr lang="en" sz="1500">
                <a:solidFill>
                  <a:srgbClr val="0D0D0D"/>
                </a:solidFill>
                <a:highlight>
                  <a:srgbClr val="FFFFFF"/>
                </a:highlight>
                <a:latin typeface="Arial"/>
                <a:ea typeface="Arial"/>
                <a:cs typeface="Arial"/>
                <a:sym typeface="Arial"/>
              </a:rPr>
              <a:t>garner the highest average rating.</a:t>
            </a:r>
            <a:endParaRPr sz="1500">
              <a:solidFill>
                <a:srgbClr val="0D0D0D"/>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500">
              <a:latin typeface="Arial"/>
              <a:ea typeface="Arial"/>
              <a:cs typeface="Arial"/>
              <a:sym typeface="Arial"/>
            </a:endParaRPr>
          </a:p>
        </p:txBody>
      </p:sp>
      <p:pic>
        <p:nvPicPr>
          <p:cNvPr id="144" name="Google Shape;144;p21"/>
          <p:cNvPicPr preferRelativeResize="0"/>
          <p:nvPr/>
        </p:nvPicPr>
        <p:blipFill>
          <a:blip r:embed="rId3">
            <a:alphaModFix/>
          </a:blip>
          <a:stretch>
            <a:fillRect/>
          </a:stretch>
        </p:blipFill>
        <p:spPr>
          <a:xfrm>
            <a:off x="3787650" y="1131100"/>
            <a:ext cx="5283099" cy="1518275"/>
          </a:xfrm>
          <a:prstGeom prst="rect">
            <a:avLst/>
          </a:prstGeom>
          <a:noFill/>
          <a:ln>
            <a:noFill/>
          </a:ln>
        </p:spPr>
      </p:pic>
      <p:pic>
        <p:nvPicPr>
          <p:cNvPr id="145" name="Google Shape;145;p21"/>
          <p:cNvPicPr preferRelativeResize="0"/>
          <p:nvPr/>
        </p:nvPicPr>
        <p:blipFill>
          <a:blip r:embed="rId4">
            <a:alphaModFix/>
          </a:blip>
          <a:stretch>
            <a:fillRect/>
          </a:stretch>
        </p:blipFill>
        <p:spPr>
          <a:xfrm>
            <a:off x="4302250" y="2760375"/>
            <a:ext cx="3773091" cy="2189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