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f72dee7c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f72dee7c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72dee7c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72dee7c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f72dee7c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f72dee7c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f72dee7c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f72dee7c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8f72dee7c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8f72dee7c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8f72dee7c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8f72dee7c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f72dee7c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f72dee7c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f72dee7c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f72dee7c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f72dee7c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f72dee7c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f72dee7c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f72dee7c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f72dee7c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f72dee7c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f72dee7c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f72dee7c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f72dee7c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f72dee7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f72dee7c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f72dee7c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10"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 Capstone project</a:t>
            </a:r>
            <a:endParaRPr/>
          </a:p>
        </p:txBody>
      </p:sp>
      <p:sp>
        <p:nvSpPr>
          <p:cNvPr id="87" name="Google Shape;87;p13"/>
          <p:cNvSpPr txBox="1"/>
          <p:nvPr>
            <p:ph idx="1" type="subTitle"/>
          </p:nvPr>
        </p:nvSpPr>
        <p:spPr>
          <a:xfrm>
            <a:off x="727952" y="24459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latin typeface="Arial"/>
                <a:ea typeface="Arial"/>
                <a:cs typeface="Arial"/>
                <a:sym typeface="Arial"/>
              </a:rPr>
              <a:t>Laptop Price Prediction</a:t>
            </a:r>
            <a:endParaRPr b="1" sz="2100">
              <a:latin typeface="Arial"/>
              <a:ea typeface="Arial"/>
              <a:cs typeface="Arial"/>
              <a:sym typeface="Arial"/>
            </a:endParaRPr>
          </a:p>
        </p:txBody>
      </p:sp>
      <p:sp>
        <p:nvSpPr>
          <p:cNvPr id="88" name="Google Shape;88;p13"/>
          <p:cNvSpPr txBox="1"/>
          <p:nvPr/>
        </p:nvSpPr>
        <p:spPr>
          <a:xfrm>
            <a:off x="729450" y="3320625"/>
            <a:ext cx="3823200" cy="5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Santhosh Kumar Ciliveru(S7946)</a:t>
            </a:r>
            <a:endParaRPr b="1"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48" name="Google Shape;148;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2"/>
          <p:cNvPicPr preferRelativeResize="0"/>
          <p:nvPr/>
        </p:nvPicPr>
        <p:blipFill>
          <a:blip r:embed="rId3">
            <a:alphaModFix/>
          </a:blip>
          <a:stretch>
            <a:fillRect/>
          </a:stretch>
        </p:blipFill>
        <p:spPr>
          <a:xfrm>
            <a:off x="635125" y="1853850"/>
            <a:ext cx="3936876" cy="3289650"/>
          </a:xfrm>
          <a:prstGeom prst="rect">
            <a:avLst/>
          </a:prstGeom>
          <a:noFill/>
          <a:ln>
            <a:noFill/>
          </a:ln>
        </p:spPr>
      </p:pic>
      <p:pic>
        <p:nvPicPr>
          <p:cNvPr id="150" name="Google Shape;150;p22"/>
          <p:cNvPicPr preferRelativeResize="0"/>
          <p:nvPr/>
        </p:nvPicPr>
        <p:blipFill>
          <a:blip r:embed="rId4">
            <a:alphaModFix/>
          </a:blip>
          <a:stretch>
            <a:fillRect/>
          </a:stretch>
        </p:blipFill>
        <p:spPr>
          <a:xfrm>
            <a:off x="4820775" y="1853850"/>
            <a:ext cx="4072376" cy="317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56" name="Google Shape;15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3"/>
          <p:cNvPicPr preferRelativeResize="0"/>
          <p:nvPr/>
        </p:nvPicPr>
        <p:blipFill>
          <a:blip r:embed="rId3">
            <a:alphaModFix/>
          </a:blip>
          <a:stretch>
            <a:fillRect/>
          </a:stretch>
        </p:blipFill>
        <p:spPr>
          <a:xfrm>
            <a:off x="729450" y="1770350"/>
            <a:ext cx="4268726" cy="3306376"/>
          </a:xfrm>
          <a:prstGeom prst="rect">
            <a:avLst/>
          </a:prstGeom>
          <a:noFill/>
          <a:ln>
            <a:noFill/>
          </a:ln>
        </p:spPr>
      </p:pic>
      <p:pic>
        <p:nvPicPr>
          <p:cNvPr id="158" name="Google Shape;158;p23"/>
          <p:cNvPicPr preferRelativeResize="0"/>
          <p:nvPr/>
        </p:nvPicPr>
        <p:blipFill>
          <a:blip r:embed="rId4">
            <a:alphaModFix/>
          </a:blip>
          <a:stretch>
            <a:fillRect/>
          </a:stretch>
        </p:blipFill>
        <p:spPr>
          <a:xfrm>
            <a:off x="4998175" y="1826813"/>
            <a:ext cx="3865949" cy="3193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evaluation</a:t>
            </a:r>
            <a:endParaRPr/>
          </a:p>
        </p:txBody>
      </p:sp>
      <p:sp>
        <p:nvSpPr>
          <p:cNvPr id="164" name="Google Shape;16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4"/>
          <p:cNvPicPr preferRelativeResize="0"/>
          <p:nvPr/>
        </p:nvPicPr>
        <p:blipFill>
          <a:blip r:embed="rId3">
            <a:alphaModFix/>
          </a:blip>
          <a:stretch>
            <a:fillRect/>
          </a:stretch>
        </p:blipFill>
        <p:spPr>
          <a:xfrm>
            <a:off x="850762" y="2328350"/>
            <a:ext cx="2184675" cy="376585"/>
          </a:xfrm>
          <a:prstGeom prst="rect">
            <a:avLst/>
          </a:prstGeom>
          <a:noFill/>
          <a:ln>
            <a:noFill/>
          </a:ln>
        </p:spPr>
      </p:pic>
      <p:pic>
        <p:nvPicPr>
          <p:cNvPr id="166" name="Google Shape;166;p24"/>
          <p:cNvPicPr preferRelativeResize="0"/>
          <p:nvPr/>
        </p:nvPicPr>
        <p:blipFill>
          <a:blip r:embed="rId4">
            <a:alphaModFix/>
          </a:blip>
          <a:stretch>
            <a:fillRect/>
          </a:stretch>
        </p:blipFill>
        <p:spPr>
          <a:xfrm>
            <a:off x="810325" y="2140057"/>
            <a:ext cx="1358041" cy="188293"/>
          </a:xfrm>
          <a:prstGeom prst="rect">
            <a:avLst/>
          </a:prstGeom>
          <a:noFill/>
          <a:ln>
            <a:noFill/>
          </a:ln>
        </p:spPr>
      </p:pic>
      <p:pic>
        <p:nvPicPr>
          <p:cNvPr id="167" name="Google Shape;167;p24"/>
          <p:cNvPicPr preferRelativeResize="0"/>
          <p:nvPr/>
        </p:nvPicPr>
        <p:blipFill>
          <a:blip r:embed="rId5">
            <a:alphaModFix/>
          </a:blip>
          <a:stretch>
            <a:fillRect/>
          </a:stretch>
        </p:blipFill>
        <p:spPr>
          <a:xfrm>
            <a:off x="810324" y="3422257"/>
            <a:ext cx="2265550" cy="339843"/>
          </a:xfrm>
          <a:prstGeom prst="rect">
            <a:avLst/>
          </a:prstGeom>
          <a:noFill/>
          <a:ln>
            <a:noFill/>
          </a:ln>
        </p:spPr>
      </p:pic>
      <p:pic>
        <p:nvPicPr>
          <p:cNvPr id="168" name="Google Shape;168;p24"/>
          <p:cNvPicPr preferRelativeResize="0"/>
          <p:nvPr/>
        </p:nvPicPr>
        <p:blipFill>
          <a:blip r:embed="rId6">
            <a:alphaModFix/>
          </a:blip>
          <a:stretch>
            <a:fillRect/>
          </a:stretch>
        </p:blipFill>
        <p:spPr>
          <a:xfrm>
            <a:off x="810325" y="3179425"/>
            <a:ext cx="1874820" cy="188300"/>
          </a:xfrm>
          <a:prstGeom prst="rect">
            <a:avLst/>
          </a:prstGeom>
          <a:noFill/>
          <a:ln>
            <a:noFill/>
          </a:ln>
        </p:spPr>
      </p:pic>
      <p:pic>
        <p:nvPicPr>
          <p:cNvPr id="169" name="Google Shape;169;p24"/>
          <p:cNvPicPr preferRelativeResize="0"/>
          <p:nvPr/>
        </p:nvPicPr>
        <p:blipFill>
          <a:blip r:embed="rId7">
            <a:alphaModFix/>
          </a:blip>
          <a:stretch>
            <a:fillRect/>
          </a:stretch>
        </p:blipFill>
        <p:spPr>
          <a:xfrm>
            <a:off x="3500875" y="2140050"/>
            <a:ext cx="1263019" cy="206675"/>
          </a:xfrm>
          <a:prstGeom prst="rect">
            <a:avLst/>
          </a:prstGeom>
          <a:noFill/>
          <a:ln>
            <a:noFill/>
          </a:ln>
        </p:spPr>
      </p:pic>
      <p:pic>
        <p:nvPicPr>
          <p:cNvPr id="170" name="Google Shape;170;p24"/>
          <p:cNvPicPr preferRelativeResize="0"/>
          <p:nvPr/>
        </p:nvPicPr>
        <p:blipFill>
          <a:blip r:embed="rId8">
            <a:alphaModFix/>
          </a:blip>
          <a:stretch>
            <a:fillRect/>
          </a:stretch>
        </p:blipFill>
        <p:spPr>
          <a:xfrm>
            <a:off x="3540175" y="2346725"/>
            <a:ext cx="2184676" cy="339850"/>
          </a:xfrm>
          <a:prstGeom prst="rect">
            <a:avLst/>
          </a:prstGeom>
          <a:noFill/>
          <a:ln>
            <a:noFill/>
          </a:ln>
        </p:spPr>
      </p:pic>
      <p:pic>
        <p:nvPicPr>
          <p:cNvPr id="171" name="Google Shape;171;p24"/>
          <p:cNvPicPr preferRelativeResize="0"/>
          <p:nvPr/>
        </p:nvPicPr>
        <p:blipFill>
          <a:blip r:embed="rId9">
            <a:alphaModFix/>
          </a:blip>
          <a:stretch>
            <a:fillRect/>
          </a:stretch>
        </p:blipFill>
        <p:spPr>
          <a:xfrm>
            <a:off x="3687450" y="3179450"/>
            <a:ext cx="688917" cy="206675"/>
          </a:xfrm>
          <a:prstGeom prst="rect">
            <a:avLst/>
          </a:prstGeom>
          <a:noFill/>
          <a:ln>
            <a:noFill/>
          </a:ln>
        </p:spPr>
      </p:pic>
      <p:pic>
        <p:nvPicPr>
          <p:cNvPr id="172" name="Google Shape;172;p24"/>
          <p:cNvPicPr preferRelativeResize="0"/>
          <p:nvPr/>
        </p:nvPicPr>
        <p:blipFill>
          <a:blip r:embed="rId10">
            <a:alphaModFix/>
          </a:blip>
          <a:stretch>
            <a:fillRect/>
          </a:stretch>
        </p:blipFill>
        <p:spPr>
          <a:xfrm>
            <a:off x="3702750" y="3367725"/>
            <a:ext cx="2022107" cy="33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Optimization</a:t>
            </a:r>
            <a:endParaRPr/>
          </a:p>
        </p:txBody>
      </p:sp>
      <p:sp>
        <p:nvSpPr>
          <p:cNvPr id="178" name="Google Shape;17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D0D0D"/>
                </a:solidFill>
                <a:highlight>
                  <a:srgbClr val="FFFFFF"/>
                </a:highlight>
                <a:latin typeface="Arial"/>
                <a:ea typeface="Arial"/>
                <a:cs typeface="Arial"/>
                <a:sym typeface="Arial"/>
              </a:rPr>
              <a:t>Following hyperparameter tuning with RandomizedSearchCV, the gradient boosting model achieves a higher R2 score, indicating improved performance in capturing variance and making more accurate predictions</a:t>
            </a:r>
            <a:endParaRPr sz="1600">
              <a:latin typeface="Arial"/>
              <a:ea typeface="Arial"/>
              <a:cs typeface="Arial"/>
              <a:sym typeface="Arial"/>
            </a:endParaRPr>
          </a:p>
        </p:txBody>
      </p:sp>
      <p:pic>
        <p:nvPicPr>
          <p:cNvPr id="179" name="Google Shape;179;p25"/>
          <p:cNvPicPr preferRelativeResize="0"/>
          <p:nvPr/>
        </p:nvPicPr>
        <p:blipFill>
          <a:blip r:embed="rId3">
            <a:alphaModFix/>
          </a:blip>
          <a:stretch>
            <a:fillRect/>
          </a:stretch>
        </p:blipFill>
        <p:spPr>
          <a:xfrm>
            <a:off x="806452" y="3485512"/>
            <a:ext cx="3013300" cy="70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5" name="Google Shape;18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D0D0D"/>
                </a:solidFill>
                <a:highlight>
                  <a:srgbClr val="FFFFFF"/>
                </a:highlight>
                <a:latin typeface="Arial"/>
                <a:ea typeface="Arial"/>
                <a:cs typeface="Arial"/>
                <a:sym typeface="Arial"/>
              </a:rPr>
              <a:t>In conclusion, the laptop price prediction project successfully developed predictive models using various Machine Learning algorithms and optimized the performance through hyperparameter tuning.The model provide valuable insights for consumers and businesses in making informed decisions in the dynamic laptop market.</a:t>
            </a:r>
            <a:endParaRPr sz="16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7" title="Thank you 1080P, 2K, 4K, 5K HD wallpapers free download ..."/>
          <p:cNvPicPr preferRelativeResize="0"/>
          <p:nvPr/>
        </p:nvPicPr>
        <p:blipFill>
          <a:blip r:embed="rId3">
            <a:alphaModFix/>
          </a:blip>
          <a:stretch>
            <a:fillRect/>
          </a:stretch>
        </p:blipFill>
        <p:spPr>
          <a:xfrm>
            <a:off x="314400" y="518600"/>
            <a:ext cx="8103750" cy="462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D0D0D"/>
                </a:solidFill>
                <a:highlight>
                  <a:srgbClr val="FFFFFF"/>
                </a:highlight>
                <a:latin typeface="Roboto"/>
                <a:ea typeface="Roboto"/>
                <a:cs typeface="Roboto"/>
                <a:sym typeface="Roboto"/>
              </a:rPr>
              <a:t>The goal of this project is to develop a predictive model that can accurately estimate the price of laptops based on various features such as brand, specifications, and other relevant attributes. This model will be valuable for consumers looking to make informed purchasing decisions and for businesses aiming to price their products competitively in the market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1200"/>
              </a:spcBef>
              <a:spcAft>
                <a:spcPts val="0"/>
              </a:spcAft>
              <a:buNone/>
            </a:pPr>
            <a:r>
              <a:rPr lang="en" sz="1600">
                <a:solidFill>
                  <a:srgbClr val="0D0D0D"/>
                </a:solidFill>
                <a:highlight>
                  <a:srgbClr val="FFFFFF"/>
                </a:highlight>
                <a:latin typeface="Arial"/>
                <a:ea typeface="Arial"/>
                <a:cs typeface="Arial"/>
                <a:sym typeface="Arial"/>
              </a:rPr>
              <a:t>I handled the 30 null values in the dataset and removed two unnecessary columns labeled as </a:t>
            </a:r>
            <a:r>
              <a:rPr lang="en" sz="1600">
                <a:solidFill>
                  <a:srgbClr val="0D0D0D"/>
                </a:solidFill>
                <a:highlight>
                  <a:srgbClr val="FFFFFF"/>
                </a:highlight>
                <a:latin typeface="Arial"/>
                <a:ea typeface="Arial"/>
                <a:cs typeface="Arial"/>
                <a:sym typeface="Arial"/>
              </a:rPr>
              <a:t>"Unnamed : 0", Unnamed : 0.1.</a:t>
            </a:r>
            <a:r>
              <a:rPr lang="en" sz="1600">
                <a:solidFill>
                  <a:srgbClr val="0D0D0D"/>
                </a:solidFill>
                <a:highlight>
                  <a:srgbClr val="FFFFFF"/>
                </a:highlight>
                <a:latin typeface="Arial"/>
                <a:ea typeface="Arial"/>
                <a:cs typeface="Arial"/>
                <a:sym typeface="Arial"/>
              </a:rPr>
              <a:t> This data cleaning step ensures the dataset is ready for further analysis by eliminating missing data and irrelevant columns, improving the overall quality and usability of the data.</a:t>
            </a:r>
            <a:endParaRPr sz="16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rPr lang="en" sz="1708">
                <a:solidFill>
                  <a:srgbClr val="0D0D0D"/>
                </a:solidFill>
                <a:highlight>
                  <a:srgbClr val="FFFFFF"/>
                </a:highlight>
                <a:latin typeface="Arial"/>
                <a:ea typeface="Arial"/>
                <a:cs typeface="Arial"/>
                <a:sym typeface="Arial"/>
              </a:rPr>
              <a:t>I identified 29 duplicate values in the dataset and removed them using df.duplicated().sum(). This step ensures that the dataset is free of redundant entries, improving data integrity for further analysis.</a:t>
            </a:r>
            <a:endParaRPr sz="1708">
              <a:solidFill>
                <a:srgbClr val="0D0D0D"/>
              </a:solidFill>
              <a:highlight>
                <a:srgbClr val="FFFFFF"/>
              </a:highlight>
              <a:latin typeface="Arial"/>
              <a:ea typeface="Arial"/>
              <a:cs typeface="Arial"/>
              <a:sym typeface="Arial"/>
            </a:endParaRPr>
          </a:p>
        </p:txBody>
      </p:sp>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D0D0D"/>
                </a:solidFill>
                <a:highlight>
                  <a:srgbClr val="FFFFFF"/>
                </a:highlight>
                <a:latin typeface="Arial"/>
                <a:ea typeface="Arial"/>
                <a:cs typeface="Arial"/>
                <a:sym typeface="Arial"/>
              </a:rPr>
              <a:t>I converted the 'Ram' and 'Weight' columns to 'int' and 'float' types, respectively, by removing the "GB" and "kg" strings. This step facilitates data extraction and ensures these columns are in the correct format for analysis</a:t>
            </a:r>
            <a:endParaRPr sz="1500">
              <a:latin typeface="Arial"/>
              <a:ea typeface="Arial"/>
              <a:cs typeface="Arial"/>
              <a:sym typeface="Arial"/>
            </a:endParaRPr>
          </a:p>
        </p:txBody>
      </p:sp>
      <p:pic>
        <p:nvPicPr>
          <p:cNvPr id="107" name="Google Shape;107;p16"/>
          <p:cNvPicPr preferRelativeResize="0"/>
          <p:nvPr/>
        </p:nvPicPr>
        <p:blipFill rotWithShape="1">
          <a:blip r:embed="rId3">
            <a:alphaModFix/>
          </a:blip>
          <a:srcRect b="2419" l="-5520" r="5519" t="-2420"/>
          <a:stretch/>
        </p:blipFill>
        <p:spPr>
          <a:xfrm>
            <a:off x="3724600" y="2854425"/>
            <a:ext cx="4693550" cy="1572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D0D0D"/>
                </a:solidFill>
                <a:highlight>
                  <a:srgbClr val="FFFFFF"/>
                </a:highlight>
                <a:latin typeface="Arial"/>
                <a:ea typeface="Arial"/>
                <a:cs typeface="Arial"/>
                <a:sym typeface="Arial"/>
              </a:rPr>
              <a:t>The graph reveals that the majority of laptops fall within</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 the price range of 30,000 to 100,000. This indicates</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 that this price bracket is the most prevalent in the dataset, </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500">
                <a:solidFill>
                  <a:srgbClr val="0D0D0D"/>
                </a:solidFill>
                <a:highlight>
                  <a:srgbClr val="FFFFFF"/>
                </a:highlight>
                <a:latin typeface="Arial"/>
                <a:ea typeface="Arial"/>
                <a:cs typeface="Arial"/>
                <a:sym typeface="Arial"/>
              </a:rPr>
              <a:t>suggesting that most consumers or retailers set laptop </a:t>
            </a:r>
            <a:endParaRPr sz="15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rPr lang="en" sz="1500">
                <a:solidFill>
                  <a:srgbClr val="0D0D0D"/>
                </a:solidFill>
                <a:highlight>
                  <a:srgbClr val="FFFFFF"/>
                </a:highlight>
                <a:latin typeface="Arial"/>
                <a:ea typeface="Arial"/>
                <a:cs typeface="Arial"/>
                <a:sym typeface="Arial"/>
              </a:rPr>
              <a:t>prices within this range</a:t>
            </a:r>
            <a:endParaRPr sz="1600">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5649750" y="2000250"/>
            <a:ext cx="3592801" cy="268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0" name="Google Shape;120;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latin typeface="Roboto"/>
                <a:ea typeface="Roboto"/>
                <a:cs typeface="Roboto"/>
                <a:sym typeface="Roboto"/>
              </a:rPr>
              <a:t>Razer laptops consistently have higher</a:t>
            </a:r>
            <a:endParaRPr sz="1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1600">
                <a:solidFill>
                  <a:srgbClr val="0D0D0D"/>
                </a:solidFill>
                <a:highlight>
                  <a:srgbClr val="FFFFFF"/>
                </a:highlight>
                <a:latin typeface="Roboto"/>
                <a:ea typeface="Roboto"/>
                <a:cs typeface="Roboto"/>
                <a:sym typeface="Roboto"/>
              </a:rPr>
              <a:t> prices than other brands, it suggests </a:t>
            </a:r>
            <a:endParaRPr sz="1600">
              <a:solidFill>
                <a:srgbClr val="0D0D0D"/>
              </a:solidFill>
              <a:highlight>
                <a:srgbClr val="FFFFFF"/>
              </a:highlight>
              <a:latin typeface="Roboto"/>
              <a:ea typeface="Roboto"/>
              <a:cs typeface="Roboto"/>
              <a:sym typeface="Roboto"/>
            </a:endParaRPr>
          </a:p>
          <a:p>
            <a:pPr indent="0" lvl="0" marL="0" rtl="0" algn="l">
              <a:spcBef>
                <a:spcPts val="1200"/>
              </a:spcBef>
              <a:spcAft>
                <a:spcPts val="0"/>
              </a:spcAft>
              <a:buNone/>
            </a:pPr>
            <a:r>
              <a:rPr lang="en" sz="1600">
                <a:solidFill>
                  <a:srgbClr val="0D0D0D"/>
                </a:solidFill>
                <a:highlight>
                  <a:srgbClr val="FFFFFF"/>
                </a:highlight>
                <a:latin typeface="Roboto"/>
                <a:ea typeface="Roboto"/>
                <a:cs typeface="Roboto"/>
                <a:sym typeface="Roboto"/>
              </a:rPr>
              <a:t>that Razer positions itself as  premium </a:t>
            </a:r>
            <a:endParaRPr sz="16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600">
                <a:solidFill>
                  <a:srgbClr val="0D0D0D"/>
                </a:solidFill>
                <a:highlight>
                  <a:srgbClr val="FFFFFF"/>
                </a:highlight>
                <a:latin typeface="Roboto"/>
                <a:ea typeface="Roboto"/>
                <a:cs typeface="Roboto"/>
                <a:sym typeface="Roboto"/>
              </a:rPr>
              <a:t>option in the market.</a:t>
            </a:r>
            <a:endParaRPr sz="1600"/>
          </a:p>
        </p:txBody>
      </p:sp>
      <p:pic>
        <p:nvPicPr>
          <p:cNvPr id="121" name="Google Shape;121;p18"/>
          <p:cNvPicPr preferRelativeResize="0"/>
          <p:nvPr/>
        </p:nvPicPr>
        <p:blipFill>
          <a:blip r:embed="rId3">
            <a:alphaModFix/>
          </a:blip>
          <a:stretch>
            <a:fillRect/>
          </a:stretch>
        </p:blipFill>
        <p:spPr>
          <a:xfrm>
            <a:off x="4428625" y="1853850"/>
            <a:ext cx="4715374" cy="3289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D0D0D"/>
                </a:solidFill>
                <a:highlight>
                  <a:srgbClr val="FFFFFF"/>
                </a:highlight>
                <a:latin typeface="Arial"/>
                <a:ea typeface="Arial"/>
                <a:cs typeface="Arial"/>
                <a:sym typeface="Arial"/>
              </a:rPr>
              <a:t>Non-touch screen laptops are typically more</a:t>
            </a:r>
            <a:endParaRPr sz="16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D0D0D"/>
                </a:solidFill>
                <a:highlight>
                  <a:srgbClr val="FFFFFF"/>
                </a:highlight>
                <a:latin typeface="Arial"/>
                <a:ea typeface="Arial"/>
                <a:cs typeface="Arial"/>
                <a:sym typeface="Arial"/>
              </a:rPr>
              <a:t> popular in terms of sales volume compared </a:t>
            </a:r>
            <a:endParaRPr sz="1600">
              <a:solidFill>
                <a:srgbClr val="0D0D0D"/>
              </a:solidFill>
              <a:highlight>
                <a:srgbClr val="FFFFFF"/>
              </a:highlight>
              <a:latin typeface="Arial"/>
              <a:ea typeface="Arial"/>
              <a:cs typeface="Arial"/>
              <a:sym typeface="Arial"/>
            </a:endParaRPr>
          </a:p>
          <a:p>
            <a:pPr indent="0" lvl="0" marL="0" rtl="0" algn="l">
              <a:spcBef>
                <a:spcPts val="1200"/>
              </a:spcBef>
              <a:spcAft>
                <a:spcPts val="0"/>
              </a:spcAft>
              <a:buNone/>
            </a:pPr>
            <a:r>
              <a:rPr lang="en" sz="1600">
                <a:solidFill>
                  <a:srgbClr val="0D0D0D"/>
                </a:solidFill>
                <a:highlight>
                  <a:srgbClr val="FFFFFF"/>
                </a:highlight>
                <a:latin typeface="Arial"/>
                <a:ea typeface="Arial"/>
                <a:cs typeface="Arial"/>
                <a:sym typeface="Arial"/>
              </a:rPr>
              <a:t>to touch screen laptops, Touch screens are</a:t>
            </a:r>
            <a:endParaRPr sz="1600">
              <a:solidFill>
                <a:srgbClr val="0D0D0D"/>
              </a:solidFill>
              <a:highlight>
                <a:srgbClr val="FFFFFF"/>
              </a:highlight>
              <a:latin typeface="Arial"/>
              <a:ea typeface="Arial"/>
              <a:cs typeface="Arial"/>
              <a:sym typeface="Arial"/>
            </a:endParaRPr>
          </a:p>
          <a:p>
            <a:pPr indent="0" lvl="0" marL="0" rtl="0" algn="l">
              <a:spcBef>
                <a:spcPts val="1200"/>
              </a:spcBef>
              <a:spcAft>
                <a:spcPts val="1200"/>
              </a:spcAft>
              <a:buNone/>
            </a:pPr>
            <a:r>
              <a:rPr lang="en" sz="1600">
                <a:solidFill>
                  <a:srgbClr val="0D0D0D"/>
                </a:solidFill>
                <a:highlight>
                  <a:srgbClr val="FFFFFF"/>
                </a:highlight>
                <a:latin typeface="Arial"/>
                <a:ea typeface="Arial"/>
                <a:cs typeface="Arial"/>
                <a:sym typeface="Arial"/>
              </a:rPr>
              <a:t>Priced high </a:t>
            </a:r>
            <a:endParaRPr sz="1600">
              <a:solidFill>
                <a:srgbClr val="0D0D0D"/>
              </a:solidFill>
              <a:highlight>
                <a:srgbClr val="FFFFFF"/>
              </a:highlight>
              <a:latin typeface="Arial"/>
              <a:ea typeface="Arial"/>
              <a:cs typeface="Arial"/>
              <a:sym typeface="Arial"/>
            </a:endParaRPr>
          </a:p>
        </p:txBody>
      </p:sp>
      <p:pic>
        <p:nvPicPr>
          <p:cNvPr id="128" name="Google Shape;128;p19"/>
          <p:cNvPicPr preferRelativeResize="0"/>
          <p:nvPr/>
        </p:nvPicPr>
        <p:blipFill>
          <a:blip r:embed="rId3">
            <a:alphaModFix/>
          </a:blip>
          <a:stretch>
            <a:fillRect/>
          </a:stretch>
        </p:blipFill>
        <p:spPr>
          <a:xfrm>
            <a:off x="4984878" y="2078875"/>
            <a:ext cx="4159125" cy="306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34" name="Google Shape;134;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0"/>
          <p:cNvPicPr preferRelativeResize="0"/>
          <p:nvPr/>
        </p:nvPicPr>
        <p:blipFill>
          <a:blip r:embed="rId3">
            <a:alphaModFix/>
          </a:blip>
          <a:stretch>
            <a:fillRect/>
          </a:stretch>
        </p:blipFill>
        <p:spPr>
          <a:xfrm>
            <a:off x="4394650" y="2010775"/>
            <a:ext cx="3847900" cy="2902925"/>
          </a:xfrm>
          <a:prstGeom prst="rect">
            <a:avLst/>
          </a:prstGeom>
          <a:noFill/>
          <a:ln>
            <a:noFill/>
          </a:ln>
        </p:spPr>
      </p:pic>
      <p:pic>
        <p:nvPicPr>
          <p:cNvPr id="136" name="Google Shape;136;p20"/>
          <p:cNvPicPr preferRelativeResize="0"/>
          <p:nvPr/>
        </p:nvPicPr>
        <p:blipFill>
          <a:blip r:embed="rId4">
            <a:alphaModFix/>
          </a:blip>
          <a:stretch>
            <a:fillRect/>
          </a:stretch>
        </p:blipFill>
        <p:spPr>
          <a:xfrm>
            <a:off x="-5" y="1962225"/>
            <a:ext cx="3847904" cy="32896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Development</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D0D0D"/>
                </a:solidFill>
                <a:highlight>
                  <a:srgbClr val="FFFFFF"/>
                </a:highlight>
                <a:latin typeface="Arial"/>
                <a:ea typeface="Arial"/>
                <a:cs typeface="Arial"/>
                <a:sym typeface="Arial"/>
              </a:rPr>
              <a:t>During model development, I employed a variety of algorithms including l</a:t>
            </a:r>
            <a:r>
              <a:rPr b="1" lang="en" sz="1600">
                <a:solidFill>
                  <a:srgbClr val="0D0D0D"/>
                </a:solidFill>
                <a:highlight>
                  <a:srgbClr val="FFFFFF"/>
                </a:highlight>
                <a:latin typeface="Arial"/>
                <a:ea typeface="Arial"/>
                <a:cs typeface="Arial"/>
                <a:sym typeface="Arial"/>
              </a:rPr>
              <a:t>inear regression, random forest regressor, gradient boosting, and XGBoost</a:t>
            </a:r>
            <a:r>
              <a:rPr lang="en" sz="1600">
                <a:solidFill>
                  <a:srgbClr val="0D0D0D"/>
                </a:solidFill>
                <a:highlight>
                  <a:srgbClr val="FFFFFF"/>
                </a:highlight>
                <a:latin typeface="Arial"/>
                <a:ea typeface="Arial"/>
                <a:cs typeface="Arial"/>
                <a:sym typeface="Arial"/>
              </a:rPr>
              <a:t>. This approach allowed for comprehensive exploration of different modeling techniques to identify the most effective strategy for predicting laptop prices accurately.</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