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3"/>
  </p:handoutMasterIdLst>
  <p:sldIdLst>
    <p:sldId id="257" r:id="rId3"/>
    <p:sldId id="1019" r:id="rId5"/>
    <p:sldId id="1020" r:id="rId6"/>
    <p:sldId id="1006" r:id="rId7"/>
    <p:sldId id="977" r:id="rId8"/>
    <p:sldId id="978" r:id="rId9"/>
    <p:sldId id="984" r:id="rId10"/>
    <p:sldId id="985" r:id="rId11"/>
    <p:sldId id="986" r:id="rId12"/>
    <p:sldId id="987" r:id="rId13"/>
    <p:sldId id="988" r:id="rId14"/>
    <p:sldId id="989" r:id="rId15"/>
    <p:sldId id="990" r:id="rId16"/>
    <p:sldId id="991" r:id="rId17"/>
    <p:sldId id="992" r:id="rId18"/>
    <p:sldId id="993" r:id="rId19"/>
    <p:sldId id="994" r:id="rId20"/>
    <p:sldId id="995" r:id="rId21"/>
    <p:sldId id="996" r:id="rId22"/>
    <p:sldId id="1021" r:id="rId23"/>
    <p:sldId id="997" r:id="rId24"/>
    <p:sldId id="998" r:id="rId25"/>
    <p:sldId id="999" r:id="rId26"/>
    <p:sldId id="1022" r:id="rId27"/>
    <p:sldId id="1007" r:id="rId28"/>
    <p:sldId id="1001" r:id="rId29"/>
    <p:sldId id="1002" r:id="rId30"/>
    <p:sldId id="1003" r:id="rId31"/>
    <p:sldId id="1004" r:id="rId32"/>
    <p:sldId id="1005" r:id="rId33"/>
    <p:sldId id="1008" r:id="rId34"/>
    <p:sldId id="934" r:id="rId35"/>
    <p:sldId id="935" r:id="rId36"/>
    <p:sldId id="936" r:id="rId37"/>
    <p:sldId id="937" r:id="rId38"/>
    <p:sldId id="939" r:id="rId39"/>
    <p:sldId id="940" r:id="rId40"/>
    <p:sldId id="941" r:id="rId41"/>
    <p:sldId id="942" r:id="rId42"/>
    <p:sldId id="943" r:id="rId43"/>
    <p:sldId id="944" r:id="rId44"/>
    <p:sldId id="945" r:id="rId45"/>
    <p:sldId id="946" r:id="rId46"/>
    <p:sldId id="947" r:id="rId47"/>
    <p:sldId id="975" r:id="rId48"/>
    <p:sldId id="948" r:id="rId49"/>
    <p:sldId id="1009" r:id="rId50"/>
    <p:sldId id="950" r:id="rId51"/>
    <p:sldId id="951" r:id="rId52"/>
    <p:sldId id="952" r:id="rId53"/>
    <p:sldId id="968" r:id="rId54"/>
    <p:sldId id="969" r:id="rId55"/>
    <p:sldId id="970" r:id="rId56"/>
    <p:sldId id="971" r:id="rId57"/>
    <p:sldId id="953" r:id="rId58"/>
    <p:sldId id="954" r:id="rId59"/>
    <p:sldId id="955" r:id="rId60"/>
    <p:sldId id="956" r:id="rId61"/>
    <p:sldId id="957" r:id="rId62"/>
    <p:sldId id="958" r:id="rId63"/>
    <p:sldId id="959" r:id="rId64"/>
    <p:sldId id="960" r:id="rId65"/>
    <p:sldId id="961" r:id="rId66"/>
    <p:sldId id="725" r:id="rId67"/>
    <p:sldId id="1015" r:id="rId68"/>
    <p:sldId id="1016" r:id="rId69"/>
    <p:sldId id="1017" r:id="rId70"/>
    <p:sldId id="1018" r:id="rId71"/>
    <p:sldId id="268" r:id="rId72"/>
  </p:sldIdLst>
  <p:sldSz cx="9144000" cy="6858000" type="screen4x3"/>
  <p:notesSz cx="6760845" cy="99421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DE86"/>
    <a:srgbClr val="0AA651"/>
    <a:srgbClr val="99CCFF"/>
    <a:srgbClr val="66CCFF"/>
    <a:srgbClr val="3333CC"/>
    <a:srgbClr val="F8A6C9"/>
    <a:srgbClr val="FF33CC"/>
    <a:srgbClr val="FFDB69"/>
    <a:srgbClr val="156EAB"/>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83455" autoAdjust="0"/>
  </p:normalViewPr>
  <p:slideViewPr>
    <p:cSldViewPr snapToGrid="0" showGuides="1">
      <p:cViewPr varScale="1">
        <p:scale>
          <a:sx n="74" d="100"/>
          <a:sy n="74" d="100"/>
        </p:scale>
        <p:origin x="66" y="402"/>
      </p:cViewPr>
      <p:guideLst>
        <p:guide orient="horz" pos="2160"/>
        <p:guide pos="2880"/>
      </p:guideLst>
    </p:cSldViewPr>
  </p:slideViewPr>
  <p:notesTextViewPr>
    <p:cViewPr>
      <p:scale>
        <a:sx n="100" d="100"/>
        <a:sy n="100" d="100"/>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41.wmf"/><Relationship Id="rId8" Type="http://schemas.openxmlformats.org/officeDocument/2006/relationships/image" Target="../media/image140.wmf"/><Relationship Id="rId7" Type="http://schemas.openxmlformats.org/officeDocument/2006/relationships/image" Target="../media/image139.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4" Type="http://schemas.openxmlformats.org/officeDocument/2006/relationships/image" Target="../media/image146.wmf"/><Relationship Id="rId13" Type="http://schemas.openxmlformats.org/officeDocument/2006/relationships/image" Target="../media/image145.wmf"/><Relationship Id="rId12" Type="http://schemas.openxmlformats.org/officeDocument/2006/relationships/image" Target="../media/image144.wmf"/><Relationship Id="rId11" Type="http://schemas.openxmlformats.org/officeDocument/2006/relationships/image" Target="../media/image143.wmf"/><Relationship Id="rId10" Type="http://schemas.openxmlformats.org/officeDocument/2006/relationships/image" Target="../media/image142.wmf"/><Relationship Id="rId1" Type="http://schemas.openxmlformats.org/officeDocument/2006/relationships/image" Target="../media/image1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emf"/><Relationship Id="rId1" Type="http://schemas.openxmlformats.org/officeDocument/2006/relationships/image" Target="../media/image14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60.emf"/><Relationship Id="rId7" Type="http://schemas.openxmlformats.org/officeDocument/2006/relationships/image" Target="../media/image159.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70.wmf"/><Relationship Id="rId8" Type="http://schemas.openxmlformats.org/officeDocument/2006/relationships/image" Target="../media/image169.wmf"/><Relationship Id="rId7" Type="http://schemas.openxmlformats.org/officeDocument/2006/relationships/image" Target="../media/image168.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2" Type="http://schemas.openxmlformats.org/officeDocument/2006/relationships/image" Target="../media/image173.wmf"/><Relationship Id="rId11" Type="http://schemas.openxmlformats.org/officeDocument/2006/relationships/image" Target="../media/image172.wmf"/><Relationship Id="rId10" Type="http://schemas.openxmlformats.org/officeDocument/2006/relationships/image" Target="../media/image171.wmf"/><Relationship Id="rId1" Type="http://schemas.openxmlformats.org/officeDocument/2006/relationships/image" Target="../media/image162.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178.emf"/><Relationship Id="rId4" Type="http://schemas.openxmlformats.org/officeDocument/2006/relationships/image" Target="../media/image177.wmf"/><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96.wmf"/><Relationship Id="rId8" Type="http://schemas.openxmlformats.org/officeDocument/2006/relationships/image" Target="../media/image195.wmf"/><Relationship Id="rId7" Type="http://schemas.openxmlformats.org/officeDocument/2006/relationships/image" Target="../media/image194.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1" Type="http://schemas.openxmlformats.org/officeDocument/2006/relationships/image" Target="../media/image198.wmf"/><Relationship Id="rId10" Type="http://schemas.openxmlformats.org/officeDocument/2006/relationships/image" Target="../media/image197.wmf"/><Relationship Id="rId1" Type="http://schemas.openxmlformats.org/officeDocument/2006/relationships/image" Target="../media/image18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206.wmf"/><Relationship Id="rId7" Type="http://schemas.openxmlformats.org/officeDocument/2006/relationships/image" Target="../media/image205.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43.wmf"/><Relationship Id="rId8" Type="http://schemas.openxmlformats.org/officeDocument/2006/relationships/image" Target="../media/image42.wmf"/><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0" Type="http://schemas.openxmlformats.org/officeDocument/2006/relationships/image" Target="../media/image54.wmf"/><Relationship Id="rId2" Type="http://schemas.openxmlformats.org/officeDocument/2006/relationships/image" Target="../media/image36.wmf"/><Relationship Id="rId19" Type="http://schemas.openxmlformats.org/officeDocument/2006/relationships/image" Target="../media/image53.wmf"/><Relationship Id="rId18" Type="http://schemas.openxmlformats.org/officeDocument/2006/relationships/image" Target="../media/image52.wmf"/><Relationship Id="rId17" Type="http://schemas.openxmlformats.org/officeDocument/2006/relationships/image" Target="../media/image51.wmf"/><Relationship Id="rId16" Type="http://schemas.openxmlformats.org/officeDocument/2006/relationships/image" Target="../media/image50.wmf"/><Relationship Id="rId15" Type="http://schemas.openxmlformats.org/officeDocument/2006/relationships/image" Target="../media/image49.wmf"/><Relationship Id="rId14" Type="http://schemas.openxmlformats.org/officeDocument/2006/relationships/image" Target="../media/image48.wmf"/><Relationship Id="rId13" Type="http://schemas.openxmlformats.org/officeDocument/2006/relationships/image" Target="../media/image47.wmf"/><Relationship Id="rId12" Type="http://schemas.openxmlformats.org/officeDocument/2006/relationships/image" Target="../media/image46.wmf"/><Relationship Id="rId11" Type="http://schemas.openxmlformats.org/officeDocument/2006/relationships/image" Target="../media/image45.wmf"/><Relationship Id="rId10" Type="http://schemas.openxmlformats.org/officeDocument/2006/relationships/image" Target="../media/image44.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25.wmf"/><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132.emf"/><Relationship Id="rId6" Type="http://schemas.openxmlformats.org/officeDocument/2006/relationships/image" Target="../media/image131.emf"/><Relationship Id="rId5" Type="http://schemas.openxmlformats.org/officeDocument/2006/relationships/image" Target="../media/image130.emf"/><Relationship Id="rId4" Type="http://schemas.openxmlformats.org/officeDocument/2006/relationships/image" Target="../media/image129.emf"/><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a:defRPr sz="1200"/>
            </a:lvl1pPr>
          </a:lstStyle>
          <a:p>
            <a:fld id="{856575AB-3B77-4F58-BFD7-D3FAF4E9C09C}" type="datetimeFigureOut">
              <a:rPr lang="zh-CN" altLang="en-US" smtClean="0"/>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a:defRPr sz="1200"/>
            </a:lvl1pPr>
          </a:lstStyle>
          <a:p>
            <a:fld id="{102A92B2-661E-4162-AEE4-4D63C0BFB8E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F21DFBC-62F2-4F7E-B15B-F98AD8C56F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B2C6BD63-3DBA-448A-9700-FD74CF0C33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8A45D8-58D0-4A06-9A36-30B08DFD1039}" type="slidenum">
              <a:rPr lang="en-US" altLang="zh-CN"/>
            </a:fld>
            <a:endParaRPr lang="en-US" altLang="zh-CN"/>
          </a:p>
        </p:txBody>
      </p:sp>
      <p:sp>
        <p:nvSpPr>
          <p:cNvPr id="2283522" name="Rectangle 2"/>
          <p:cNvSpPr>
            <a:spLocks noGrp="1" noChangeArrowheads="1"/>
          </p:cNvSpPr>
          <p:nvPr>
            <p:ph type="body" idx="1"/>
          </p:nvPr>
        </p:nvSpPr>
        <p:spPr>
          <a:xfrm>
            <a:off x="901489" y="3562734"/>
            <a:ext cx="4958186" cy="5634091"/>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2283523" name="Rectangle 3"/>
          <p:cNvSpPr>
            <a:spLocks noGrp="1" noRot="1" noChangeAspect="1" noChangeArrowheads="1" noTextEdit="1"/>
          </p:cNvSpPr>
          <p:nvPr>
            <p:ph type="sldImg"/>
          </p:nvPr>
        </p:nvSpPr>
        <p:spPr>
          <a:xfrm>
            <a:off x="1733550" y="752475"/>
            <a:ext cx="3294063" cy="2471738"/>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8C79E2-988C-4AE6-BAA3-EA39CEB8078C}" type="slidenum">
              <a:rPr lang="en-US" altLang="zh-CN"/>
            </a:fld>
            <a:endParaRPr lang="en-US" altLang="zh-CN"/>
          </a:p>
        </p:txBody>
      </p:sp>
      <p:sp>
        <p:nvSpPr>
          <p:cNvPr id="2285570" name="Rectangle 2"/>
          <p:cNvSpPr>
            <a:spLocks noGrp="1" noChangeArrowheads="1"/>
          </p:cNvSpPr>
          <p:nvPr>
            <p:ph type="body" idx="1"/>
          </p:nvPr>
        </p:nvSpPr>
        <p:spPr>
          <a:xfrm>
            <a:off x="901489" y="3562734"/>
            <a:ext cx="4958186" cy="5634091"/>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2285571" name="Rectangle 3"/>
          <p:cNvSpPr>
            <a:spLocks noGrp="1" noRot="1" noChangeAspect="1" noChangeArrowheads="1" noTextEdit="1"/>
          </p:cNvSpPr>
          <p:nvPr>
            <p:ph type="sldImg"/>
          </p:nvPr>
        </p:nvSpPr>
        <p:spPr>
          <a:xfrm>
            <a:off x="1733550" y="752475"/>
            <a:ext cx="3294063" cy="2471738"/>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A1EE24-C469-4704-8098-92CDAE334D37}" type="slidenum">
              <a:rPr lang="en-US" altLang="zh-CN"/>
            </a:fld>
            <a:endParaRPr lang="en-US" altLang="zh-CN"/>
          </a:p>
        </p:txBody>
      </p:sp>
      <p:sp>
        <p:nvSpPr>
          <p:cNvPr id="2289666" name="Rectangle 2"/>
          <p:cNvSpPr>
            <a:spLocks noGrp="1" noChangeArrowheads="1"/>
          </p:cNvSpPr>
          <p:nvPr>
            <p:ph type="body" idx="1"/>
          </p:nvPr>
        </p:nvSpPr>
        <p:spPr>
          <a:xfrm>
            <a:off x="901489" y="3562734"/>
            <a:ext cx="4958186" cy="5634091"/>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2289667" name="Rectangle 3"/>
          <p:cNvSpPr>
            <a:spLocks noGrp="1" noRot="1" noChangeAspect="1" noChangeArrowheads="1" noTextEdit="1"/>
          </p:cNvSpPr>
          <p:nvPr>
            <p:ph type="sldImg"/>
          </p:nvPr>
        </p:nvSpPr>
        <p:spPr>
          <a:xfrm>
            <a:off x="1733550" y="752475"/>
            <a:ext cx="3294063" cy="2471738"/>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358B07-0B6E-4917-919B-0235D532260B}" type="slidenum">
              <a:rPr lang="zh-CN" altLang="en-US"/>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a:xfrm>
            <a:off x="901489" y="4722694"/>
            <a:ext cx="4958186" cy="4474131"/>
          </a:xfrm>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6BD63-3DBA-448A-9700-FD74CF0C33C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2D28D-9241-4D47-A880-8086AB0B4316}" type="slidenum">
              <a:rPr lang="en-US" altLang="zh-CN"/>
            </a:fld>
            <a:endParaRPr lang="en-US" altLang="zh-CN"/>
          </a:p>
        </p:txBody>
      </p:sp>
      <p:sp>
        <p:nvSpPr>
          <p:cNvPr id="2281474" name="Rectangle 2"/>
          <p:cNvSpPr>
            <a:spLocks noGrp="1" noChangeArrowheads="1"/>
          </p:cNvSpPr>
          <p:nvPr>
            <p:ph type="body" idx="1"/>
          </p:nvPr>
        </p:nvSpPr>
        <p:spPr>
          <a:xfrm>
            <a:off x="901489" y="3562734"/>
            <a:ext cx="4958186" cy="5634091"/>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2281475" name="Rectangle 3"/>
          <p:cNvSpPr>
            <a:spLocks noGrp="1" noRot="1" noChangeAspect="1" noChangeArrowheads="1" noTextEdit="1"/>
          </p:cNvSpPr>
          <p:nvPr>
            <p:ph type="sldImg"/>
          </p:nvPr>
        </p:nvSpPr>
        <p:spPr>
          <a:xfrm>
            <a:off x="1733550" y="752475"/>
            <a:ext cx="3294063" cy="2471738"/>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9225" name="Picture 9" descr="e686f5f5917143f8f3d385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916238" cy="3933825"/>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ctrTitle"/>
          </p:nvPr>
        </p:nvSpPr>
        <p:spPr>
          <a:xfrm>
            <a:off x="3059113" y="1022350"/>
            <a:ext cx="5397500" cy="1470025"/>
          </a:xfrm>
        </p:spPr>
        <p:txBody>
          <a:bodyPr/>
          <a:lstStyle>
            <a:lvl1pPr>
              <a:defRPr sz="2800"/>
            </a:lvl1pPr>
          </a:lstStyle>
          <a:p>
            <a:pPr lvl="0"/>
            <a:r>
              <a:rPr lang="zh-CN" altLang="en-US" noProof="0"/>
              <a:t>单击此处编辑母版标题样式</a:t>
            </a:r>
            <a:endParaRPr lang="zh-CN" altLang="en-US" noProof="0"/>
          </a:p>
        </p:txBody>
      </p:sp>
      <p:pic>
        <p:nvPicPr>
          <p:cNvPr id="9237" name="Picture 21" descr="e686f5f5917143f8f3d385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6238" y="3168650"/>
            <a:ext cx="2835275" cy="3689350"/>
          </a:xfrm>
          <a:prstGeom prst="rect">
            <a:avLst/>
          </a:prstGeom>
          <a:noFill/>
          <a:extLst>
            <a:ext uri="{909E8E84-426E-40DD-AFC4-6F175D3DCCD1}">
              <a14:hiddenFill xmlns:a14="http://schemas.microsoft.com/office/drawing/2010/main">
                <a:solidFill>
                  <a:srgbClr val="FFFFFF"/>
                </a:solidFill>
              </a14:hiddenFill>
            </a:ext>
          </a:extLst>
        </p:spPr>
      </p:pic>
      <p:grpSp>
        <p:nvGrpSpPr>
          <p:cNvPr id="9244" name="Group 28"/>
          <p:cNvGrpSpPr/>
          <p:nvPr userDrawn="1"/>
        </p:nvGrpSpPr>
        <p:grpSpPr bwMode="auto">
          <a:xfrm>
            <a:off x="0" y="3168650"/>
            <a:ext cx="9144000" cy="765175"/>
            <a:chOff x="0" y="0"/>
            <a:chExt cx="5760" cy="482"/>
          </a:xfrm>
        </p:grpSpPr>
        <p:sp>
          <p:nvSpPr>
            <p:cNvPr id="9241" name="Rectangle 25"/>
            <p:cNvSpPr>
              <a:spLocks noChangeArrowheads="1"/>
            </p:cNvSpPr>
            <p:nvPr userDrawn="1"/>
          </p:nvSpPr>
          <p:spPr bwMode="auto">
            <a:xfrm>
              <a:off x="0" y="0"/>
              <a:ext cx="5760" cy="482"/>
            </a:xfrm>
            <a:prstGeom prst="rect">
              <a:avLst/>
            </a:prstGeom>
            <a:gradFill rotWithShape="1">
              <a:gsLst>
                <a:gs pos="0">
                  <a:schemeClr val="bg1">
                    <a:alpha val="0"/>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26"/>
            <p:cNvSpPr>
              <a:spLocks noChangeArrowheads="1"/>
            </p:cNvSpPr>
            <p:nvPr userDrawn="1"/>
          </p:nvSpPr>
          <p:spPr bwMode="auto">
            <a:xfrm>
              <a:off x="0" y="164"/>
              <a:ext cx="5760" cy="182"/>
            </a:xfrm>
            <a:prstGeom prst="rect">
              <a:avLst/>
            </a:prstGeom>
            <a:solidFill>
              <a:schemeClr val="bg1">
                <a:alpha val="6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3" name="Rectangle 27"/>
            <p:cNvSpPr>
              <a:spLocks noChangeArrowheads="1"/>
            </p:cNvSpPr>
            <p:nvPr userDrawn="1"/>
          </p:nvSpPr>
          <p:spPr bwMode="auto">
            <a:xfrm>
              <a:off x="0" y="255"/>
              <a:ext cx="5760" cy="182"/>
            </a:xfrm>
            <a:prstGeom prst="rect">
              <a:avLst/>
            </a:prstGeom>
            <a:solidFill>
              <a:schemeClr val="bg1">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45" name="Rectangle 29"/>
          <p:cNvSpPr>
            <a:spLocks noChangeArrowheads="1"/>
          </p:cNvSpPr>
          <p:nvPr userDrawn="1"/>
        </p:nvSpPr>
        <p:spPr bwMode="auto">
          <a:xfrm>
            <a:off x="0" y="3933825"/>
            <a:ext cx="2916238" cy="2924175"/>
          </a:xfrm>
          <a:prstGeom prst="rect">
            <a:avLst/>
          </a:prstGeom>
          <a:gradFill rotWithShape="1">
            <a:gsLst>
              <a:gs pos="0">
                <a:schemeClr val="accent1"/>
              </a:gs>
              <a:gs pos="100000">
                <a:schemeClr val="accent1">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 name="Rectangle 3"/>
          <p:cNvSpPr>
            <a:spLocks noGrp="1" noChangeArrowheads="1"/>
          </p:cNvSpPr>
          <p:nvPr>
            <p:ph type="subTitle" idx="1"/>
          </p:nvPr>
        </p:nvSpPr>
        <p:spPr>
          <a:xfrm>
            <a:off x="5867400" y="5084763"/>
            <a:ext cx="3097213" cy="481012"/>
          </a:xfrm>
        </p:spPr>
        <p:txBody>
          <a:bodyPr/>
          <a:lstStyle>
            <a:lvl1pPr marL="0" indent="0" algn="ctr">
              <a:buFontTx/>
              <a:buNone/>
              <a:defRPr sz="2400"/>
            </a:lvl1pPr>
          </a:lstStyle>
          <a:p>
            <a:pPr lvl="0"/>
            <a:r>
              <a:rPr lang="zh-CN" altLang="en-US" noProof="0"/>
              <a:t>单击此处编辑母版副标题样式</a:t>
            </a:r>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03441AE-95B5-4339-9B48-8F0B56F42F8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6CC6097-B9EC-41BD-9678-5520BE93C906}"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215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836613"/>
            <a:ext cx="8229600" cy="528955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2F3CD379-A2C8-4D7F-BDC6-BAAE5BA85449}"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228600"/>
            <a:ext cx="8382000" cy="6096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ltLang="ko-K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48349A-2560-4B66-BCCA-767305927CE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4AF5CD9-BB62-44A5-9210-355CF0F44AB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836613"/>
            <a:ext cx="4038600" cy="5289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836613"/>
            <a:ext cx="4038600" cy="5289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138E49E-FD1A-47A4-9E32-F0C018B5FAA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6D87C8D-4E77-4CF3-B7B5-DA33A815AEF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452EE4E-EAA9-4523-A958-1BD79CCE106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FDFD1B1-9727-4A37-898A-C0A6BC580AB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28607A-0387-44EE-8F7D-BB4A96FC0D7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E3B2A24-2F94-41F2-9B15-CB6DE301B46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DSPD37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921375"/>
            <a:ext cx="33480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9"/>
          <p:cNvSpPr>
            <a:spLocks noChangeArrowheads="1"/>
          </p:cNvSpPr>
          <p:nvPr/>
        </p:nvSpPr>
        <p:spPr bwMode="auto">
          <a:xfrm>
            <a:off x="2555875" y="5516563"/>
            <a:ext cx="863600" cy="1343025"/>
          </a:xfrm>
          <a:prstGeom prst="rect">
            <a:avLst/>
          </a:prstGeom>
          <a:gradFill rotWithShape="1">
            <a:gsLst>
              <a:gs pos="0">
                <a:schemeClr val="bg1">
                  <a:alpha val="0"/>
                </a:scheme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p:cNvSpPr>
            <a:spLocks noChangeArrowheads="1"/>
          </p:cNvSpPr>
          <p:nvPr/>
        </p:nvSpPr>
        <p:spPr bwMode="auto">
          <a:xfrm>
            <a:off x="0" y="0"/>
            <a:ext cx="9144000" cy="765175"/>
          </a:xfrm>
          <a:prstGeom prst="rect">
            <a:avLst/>
          </a:prstGeom>
          <a:gradFill rotWithShape="1">
            <a:gsLst>
              <a:gs pos="0">
                <a:schemeClr val="bg1">
                  <a:alpha val="0"/>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Rectangle 11"/>
          <p:cNvSpPr>
            <a:spLocks noChangeArrowheads="1"/>
          </p:cNvSpPr>
          <p:nvPr/>
        </p:nvSpPr>
        <p:spPr bwMode="auto">
          <a:xfrm>
            <a:off x="0" y="260350"/>
            <a:ext cx="9144000" cy="288925"/>
          </a:xfrm>
          <a:prstGeom prst="rect">
            <a:avLst/>
          </a:prstGeom>
          <a:solidFill>
            <a:schemeClr val="bg1">
              <a:alpha val="6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12"/>
          <p:cNvSpPr>
            <a:spLocks noChangeArrowheads="1"/>
          </p:cNvSpPr>
          <p:nvPr/>
        </p:nvSpPr>
        <p:spPr bwMode="auto">
          <a:xfrm>
            <a:off x="0" y="404813"/>
            <a:ext cx="9144000" cy="288925"/>
          </a:xfrm>
          <a:prstGeom prst="rect">
            <a:avLst/>
          </a:prstGeom>
          <a:solidFill>
            <a:schemeClr val="bg1">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2"/>
          <p:cNvSpPr>
            <a:spLocks noGrp="1" noChangeArrowheads="1"/>
          </p:cNvSpPr>
          <p:nvPr>
            <p:ph type="title"/>
          </p:nvPr>
        </p:nvSpPr>
        <p:spPr bwMode="auto">
          <a:xfrm>
            <a:off x="457200" y="0"/>
            <a:ext cx="8229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836613"/>
            <a:ext cx="82296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D8F9642-90B4-4AB1-A7B5-70591AE271D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2pPr>
      <a:lvl3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3pPr>
      <a:lvl4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4pPr>
      <a:lvl5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5pPr>
      <a:lvl6pPr marL="4572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6pPr>
      <a:lvl7pPr marL="9144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7pPr>
      <a:lvl8pPr marL="13716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8pPr>
      <a:lvl9pPr marL="18288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3.png"/><Relationship Id="rId7" Type="http://schemas.openxmlformats.org/officeDocument/2006/relationships/image" Target="../media/image32.wmf"/><Relationship Id="rId6" Type="http://schemas.openxmlformats.org/officeDocument/2006/relationships/oleObject" Target="../embeddings/oleObject7.bin"/><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0" Type="http://schemas.openxmlformats.org/officeDocument/2006/relationships/vmlDrawing" Target="../drawings/vmlDrawing3.vml"/><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oleObject" Target="../embeddings/oleObject11.bin"/><Relationship Id="rId7" Type="http://schemas.openxmlformats.org/officeDocument/2006/relationships/image" Target="../media/image37.wmf"/><Relationship Id="rId6" Type="http://schemas.openxmlformats.org/officeDocument/2006/relationships/oleObject" Target="../embeddings/oleObject10.bin"/><Relationship Id="rId5" Type="http://schemas.openxmlformats.org/officeDocument/2006/relationships/image" Target="../media/image36.wmf"/><Relationship Id="rId43" Type="http://schemas.openxmlformats.org/officeDocument/2006/relationships/vmlDrawing" Target="../drawings/vmlDrawing4.vml"/><Relationship Id="rId42" Type="http://schemas.openxmlformats.org/officeDocument/2006/relationships/slideLayout" Target="../slideLayouts/slideLayout13.xml"/><Relationship Id="rId41" Type="http://schemas.openxmlformats.org/officeDocument/2006/relationships/image" Target="../media/image54.wmf"/><Relationship Id="rId40" Type="http://schemas.openxmlformats.org/officeDocument/2006/relationships/oleObject" Target="../embeddings/oleObject27.bin"/><Relationship Id="rId4" Type="http://schemas.openxmlformats.org/officeDocument/2006/relationships/oleObject" Target="../embeddings/oleObject9.bin"/><Relationship Id="rId39" Type="http://schemas.openxmlformats.org/officeDocument/2006/relationships/image" Target="../media/image53.wmf"/><Relationship Id="rId38" Type="http://schemas.openxmlformats.org/officeDocument/2006/relationships/oleObject" Target="../embeddings/oleObject26.bin"/><Relationship Id="rId37" Type="http://schemas.openxmlformats.org/officeDocument/2006/relationships/image" Target="../media/image52.wmf"/><Relationship Id="rId36" Type="http://schemas.openxmlformats.org/officeDocument/2006/relationships/oleObject" Target="../embeddings/oleObject25.bin"/><Relationship Id="rId35" Type="http://schemas.openxmlformats.org/officeDocument/2006/relationships/image" Target="../media/image51.wmf"/><Relationship Id="rId34" Type="http://schemas.openxmlformats.org/officeDocument/2006/relationships/oleObject" Target="../embeddings/oleObject24.bin"/><Relationship Id="rId33" Type="http://schemas.openxmlformats.org/officeDocument/2006/relationships/image" Target="../media/image50.wmf"/><Relationship Id="rId32" Type="http://schemas.openxmlformats.org/officeDocument/2006/relationships/oleObject" Target="../embeddings/oleObject23.bin"/><Relationship Id="rId31" Type="http://schemas.openxmlformats.org/officeDocument/2006/relationships/image" Target="../media/image49.wmf"/><Relationship Id="rId30" Type="http://schemas.openxmlformats.org/officeDocument/2006/relationships/oleObject" Target="../embeddings/oleObject22.bin"/><Relationship Id="rId3" Type="http://schemas.openxmlformats.org/officeDocument/2006/relationships/image" Target="../media/image35.wmf"/><Relationship Id="rId29" Type="http://schemas.openxmlformats.org/officeDocument/2006/relationships/image" Target="../media/image48.wmf"/><Relationship Id="rId28" Type="http://schemas.openxmlformats.org/officeDocument/2006/relationships/oleObject" Target="../embeddings/oleObject21.bin"/><Relationship Id="rId27" Type="http://schemas.openxmlformats.org/officeDocument/2006/relationships/image" Target="../media/image47.wmf"/><Relationship Id="rId26" Type="http://schemas.openxmlformats.org/officeDocument/2006/relationships/oleObject" Target="../embeddings/oleObject20.bin"/><Relationship Id="rId25" Type="http://schemas.openxmlformats.org/officeDocument/2006/relationships/image" Target="../media/image46.wmf"/><Relationship Id="rId24" Type="http://schemas.openxmlformats.org/officeDocument/2006/relationships/oleObject" Target="../embeddings/oleObject19.bin"/><Relationship Id="rId23" Type="http://schemas.openxmlformats.org/officeDocument/2006/relationships/image" Target="../media/image45.wmf"/><Relationship Id="rId22" Type="http://schemas.openxmlformats.org/officeDocument/2006/relationships/oleObject" Target="../embeddings/oleObject18.bin"/><Relationship Id="rId21" Type="http://schemas.openxmlformats.org/officeDocument/2006/relationships/image" Target="../media/image44.wmf"/><Relationship Id="rId20" Type="http://schemas.openxmlformats.org/officeDocument/2006/relationships/oleObject" Target="../embeddings/oleObject17.bin"/><Relationship Id="rId2" Type="http://schemas.openxmlformats.org/officeDocument/2006/relationships/oleObject" Target="../embeddings/oleObject8.bin"/><Relationship Id="rId19" Type="http://schemas.openxmlformats.org/officeDocument/2006/relationships/image" Target="../media/image43.wmf"/><Relationship Id="rId18" Type="http://schemas.openxmlformats.org/officeDocument/2006/relationships/oleObject" Target="../embeddings/oleObject16.bin"/><Relationship Id="rId17" Type="http://schemas.openxmlformats.org/officeDocument/2006/relationships/image" Target="../media/image42.wmf"/><Relationship Id="rId16" Type="http://schemas.openxmlformats.org/officeDocument/2006/relationships/oleObject" Target="../embeddings/oleObject15.bin"/><Relationship Id="rId15" Type="http://schemas.openxmlformats.org/officeDocument/2006/relationships/image" Target="../media/image41.wmf"/><Relationship Id="rId14" Type="http://schemas.openxmlformats.org/officeDocument/2006/relationships/oleObject" Target="../embeddings/oleObject14.bin"/><Relationship Id="rId13" Type="http://schemas.openxmlformats.org/officeDocument/2006/relationships/image" Target="../media/image40.wmf"/><Relationship Id="rId12" Type="http://schemas.openxmlformats.org/officeDocument/2006/relationships/oleObject" Target="../embeddings/oleObject13.bin"/><Relationship Id="rId11" Type="http://schemas.openxmlformats.org/officeDocument/2006/relationships/image" Target="../media/image39.wmf"/><Relationship Id="rId10" Type="http://schemas.openxmlformats.org/officeDocument/2006/relationships/oleObject" Target="../embeddings/oleObject12.bin"/><Relationship Id="rId1" Type="http://schemas.openxmlformats.org/officeDocument/2006/relationships/image" Target="../media/image34.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58.wmf"/><Relationship Id="rId7" Type="http://schemas.openxmlformats.org/officeDocument/2006/relationships/oleObject" Target="../embeddings/oleObject31.bin"/><Relationship Id="rId6" Type="http://schemas.openxmlformats.org/officeDocument/2006/relationships/image" Target="../media/image57.wmf"/><Relationship Id="rId5" Type="http://schemas.openxmlformats.org/officeDocument/2006/relationships/oleObject" Target="../embeddings/oleObject30.bin"/><Relationship Id="rId4" Type="http://schemas.openxmlformats.org/officeDocument/2006/relationships/image" Target="../media/image56.wmf"/><Relationship Id="rId3" Type="http://schemas.openxmlformats.org/officeDocument/2006/relationships/oleObject" Target="../embeddings/oleObject29.bin"/><Relationship Id="rId2" Type="http://schemas.openxmlformats.org/officeDocument/2006/relationships/image" Target="../media/image55.wmf"/><Relationship Id="rId15" Type="http://schemas.openxmlformats.org/officeDocument/2006/relationships/vmlDrawing" Target="../drawings/vmlDrawing5.vml"/><Relationship Id="rId14" Type="http://schemas.openxmlformats.org/officeDocument/2006/relationships/slideLayout" Target="../slideLayouts/slideLayout2.xml"/><Relationship Id="rId13" Type="http://schemas.openxmlformats.org/officeDocument/2006/relationships/image" Target="../media/image9.png"/><Relationship Id="rId12" Type="http://schemas.openxmlformats.org/officeDocument/2006/relationships/image" Target="../media/image60.wmf"/><Relationship Id="rId11" Type="http://schemas.openxmlformats.org/officeDocument/2006/relationships/oleObject" Target="../embeddings/oleObject33.bin"/><Relationship Id="rId10" Type="http://schemas.openxmlformats.org/officeDocument/2006/relationships/image" Target="../media/image59.wmf"/><Relationship Id="rId1"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3" Type="http://schemas.openxmlformats.org/officeDocument/2006/relationships/vmlDrawing" Target="../drawings/vmlDrawing6.vml"/><Relationship Id="rId12" Type="http://schemas.openxmlformats.org/officeDocument/2006/relationships/slideLayout" Target="../slideLayouts/slideLayout4.xml"/><Relationship Id="rId11" Type="http://schemas.openxmlformats.org/officeDocument/2006/relationships/image" Target="../media/image70.wmf"/><Relationship Id="rId10" Type="http://schemas.openxmlformats.org/officeDocument/2006/relationships/oleObject" Target="../embeddings/oleObject34.bin"/><Relationship Id="rId1" Type="http://schemas.openxmlformats.org/officeDocument/2006/relationships/image" Target="../media/image61.png"/></Relationships>
</file>

<file path=ppt/slides/_rels/slide14.xml.rels><?xml version="1.0" encoding="UTF-8" standalone="yes"?>
<Relationships xmlns="http://schemas.openxmlformats.org/package/2006/relationships"><Relationship Id="rId9" Type="http://schemas.openxmlformats.org/officeDocument/2006/relationships/image" Target="../media/image79.png"/><Relationship Id="rId8" Type="http://schemas.openxmlformats.org/officeDocument/2006/relationships/image" Target="../media/image78.wmf"/><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wmf"/><Relationship Id="rId17" Type="http://schemas.openxmlformats.org/officeDocument/2006/relationships/slideLayout" Target="../slideLayouts/slideLayout13.xml"/><Relationship Id="rId16" Type="http://schemas.openxmlformats.org/officeDocument/2006/relationships/image" Target="../media/image86.wmf"/><Relationship Id="rId15" Type="http://schemas.openxmlformats.org/officeDocument/2006/relationships/image" Target="../media/image85.wmf"/><Relationship Id="rId14" Type="http://schemas.openxmlformats.org/officeDocument/2006/relationships/image" Target="../media/image84.wmf"/><Relationship Id="rId13" Type="http://schemas.openxmlformats.org/officeDocument/2006/relationships/image" Target="../media/image83.wmf"/><Relationship Id="rId12" Type="http://schemas.openxmlformats.org/officeDocument/2006/relationships/image" Target="../media/image82.wmf"/><Relationship Id="rId11" Type="http://schemas.openxmlformats.org/officeDocument/2006/relationships/image" Target="../media/image81.png"/><Relationship Id="rId10" Type="http://schemas.openxmlformats.org/officeDocument/2006/relationships/image" Target="../media/image80.png"/><Relationship Id="rId1" Type="http://schemas.openxmlformats.org/officeDocument/2006/relationships/image" Target="../media/image71.png"/></Relationships>
</file>

<file path=ppt/slides/_rels/slide15.xml.rels><?xml version="1.0" encoding="UTF-8" standalone="yes"?>
<Relationships xmlns="http://schemas.openxmlformats.org/package/2006/relationships"><Relationship Id="rId9" Type="http://schemas.openxmlformats.org/officeDocument/2006/relationships/image" Target="../media/image95.wmf"/><Relationship Id="rId8" Type="http://schemas.openxmlformats.org/officeDocument/2006/relationships/image" Target="../media/image94.wmf"/><Relationship Id="rId7"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91.png"/><Relationship Id="rId4" Type="http://schemas.openxmlformats.org/officeDocument/2006/relationships/image" Target="../media/image90.wmf"/><Relationship Id="rId3" Type="http://schemas.openxmlformats.org/officeDocument/2006/relationships/image" Target="../media/image89.png"/><Relationship Id="rId2" Type="http://schemas.openxmlformats.org/officeDocument/2006/relationships/image" Target="../media/image88.wmf"/><Relationship Id="rId15" Type="http://schemas.openxmlformats.org/officeDocument/2006/relationships/slideLayout" Target="../slideLayouts/slideLayout2.xml"/><Relationship Id="rId14" Type="http://schemas.openxmlformats.org/officeDocument/2006/relationships/image" Target="../media/image100.wmf"/><Relationship Id="rId13" Type="http://schemas.openxmlformats.org/officeDocument/2006/relationships/image" Target="../media/image99.wmf"/><Relationship Id="rId12" Type="http://schemas.openxmlformats.org/officeDocument/2006/relationships/image" Target="../media/image98.wmf"/><Relationship Id="rId11" Type="http://schemas.openxmlformats.org/officeDocument/2006/relationships/image" Target="../media/image97.wmf"/><Relationship Id="rId10" Type="http://schemas.openxmlformats.org/officeDocument/2006/relationships/image" Target="../media/image96.wmf"/><Relationship Id="rId1" Type="http://schemas.openxmlformats.org/officeDocument/2006/relationships/image" Target="../media/image8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4.wmf"/><Relationship Id="rId3" Type="http://schemas.openxmlformats.org/officeDocument/2006/relationships/image" Target="../media/image103.png"/><Relationship Id="rId2" Type="http://schemas.openxmlformats.org/officeDocument/2006/relationships/image" Target="../media/image102.wmf"/><Relationship Id="rId1" Type="http://schemas.openxmlformats.org/officeDocument/2006/relationships/image" Target="../media/image101.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5.wmf"/><Relationship Id="rId1" Type="http://schemas.openxmlformats.org/officeDocument/2006/relationships/image" Target="../media/image101.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7.wmf"/><Relationship Id="rId1" Type="http://schemas.openxmlformats.org/officeDocument/2006/relationships/image" Target="../media/image106.wmf"/></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6.png"/><Relationship Id="rId1" Type="http://schemas.openxmlformats.org/officeDocument/2006/relationships/image" Target="../media/image1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13.xml"/><Relationship Id="rId7" Type="http://schemas.openxmlformats.org/officeDocument/2006/relationships/image" Target="../media/image121.png"/><Relationship Id="rId6" Type="http://schemas.openxmlformats.org/officeDocument/2006/relationships/image" Target="../media/image120.wmf"/><Relationship Id="rId5" Type="http://schemas.openxmlformats.org/officeDocument/2006/relationships/oleObject" Target="../embeddings/oleObject37.bin"/><Relationship Id="rId4" Type="http://schemas.openxmlformats.org/officeDocument/2006/relationships/image" Target="../media/image119.wmf"/><Relationship Id="rId3" Type="http://schemas.openxmlformats.org/officeDocument/2006/relationships/oleObject" Target="../embeddings/oleObject36.bin"/><Relationship Id="rId2" Type="http://schemas.openxmlformats.org/officeDocument/2006/relationships/image" Target="../media/image118.wmf"/><Relationship Id="rId1"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25.wmf"/><Relationship Id="rId7" Type="http://schemas.openxmlformats.org/officeDocument/2006/relationships/oleObject" Target="../embeddings/oleObject41.bin"/><Relationship Id="rId6" Type="http://schemas.openxmlformats.org/officeDocument/2006/relationships/image" Target="../media/image124.emf"/><Relationship Id="rId5" Type="http://schemas.openxmlformats.org/officeDocument/2006/relationships/oleObject" Target="../embeddings/oleObject40.bin"/><Relationship Id="rId4" Type="http://schemas.openxmlformats.org/officeDocument/2006/relationships/image" Target="../media/image123.emf"/><Relationship Id="rId3" Type="http://schemas.openxmlformats.org/officeDocument/2006/relationships/oleObject" Target="../embeddings/oleObject39.bin"/><Relationship Id="rId2" Type="http://schemas.openxmlformats.org/officeDocument/2006/relationships/image" Target="../media/image122.emf"/><Relationship Id="rId10" Type="http://schemas.openxmlformats.org/officeDocument/2006/relationships/vmlDrawing" Target="../drawings/vmlDrawing8.vml"/><Relationship Id="rId1"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129.emf"/><Relationship Id="rId7" Type="http://schemas.openxmlformats.org/officeDocument/2006/relationships/oleObject" Target="../embeddings/oleObject45.bin"/><Relationship Id="rId6" Type="http://schemas.openxmlformats.org/officeDocument/2006/relationships/image" Target="../media/image128.emf"/><Relationship Id="rId5" Type="http://schemas.openxmlformats.org/officeDocument/2006/relationships/oleObject" Target="../embeddings/oleObject44.bin"/><Relationship Id="rId4" Type="http://schemas.openxmlformats.org/officeDocument/2006/relationships/image" Target="../media/image127.emf"/><Relationship Id="rId3" Type="http://schemas.openxmlformats.org/officeDocument/2006/relationships/oleObject" Target="../embeddings/oleObject43.bin"/><Relationship Id="rId2" Type="http://schemas.openxmlformats.org/officeDocument/2006/relationships/image" Target="../media/image126.emf"/><Relationship Id="rId16" Type="http://schemas.openxmlformats.org/officeDocument/2006/relationships/vmlDrawing" Target="../drawings/vmlDrawing9.vml"/><Relationship Id="rId15" Type="http://schemas.openxmlformats.org/officeDocument/2006/relationships/slideLayout" Target="../slideLayouts/slideLayout13.xml"/><Relationship Id="rId14" Type="http://schemas.openxmlformats.org/officeDocument/2006/relationships/image" Target="../media/image132.emf"/><Relationship Id="rId13" Type="http://schemas.openxmlformats.org/officeDocument/2006/relationships/oleObject" Target="../embeddings/oleObject48.bin"/><Relationship Id="rId12" Type="http://schemas.openxmlformats.org/officeDocument/2006/relationships/image" Target="../media/image131.emf"/><Relationship Id="rId11" Type="http://schemas.openxmlformats.org/officeDocument/2006/relationships/oleObject" Target="../embeddings/oleObject47.bin"/><Relationship Id="rId10" Type="http://schemas.openxmlformats.org/officeDocument/2006/relationships/image" Target="../media/image130.emf"/><Relationship Id="rId1" Type="http://schemas.openxmlformats.org/officeDocument/2006/relationships/oleObject" Target="../embeddings/oleObject42.bin"/></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136.wmf"/><Relationship Id="rId7" Type="http://schemas.openxmlformats.org/officeDocument/2006/relationships/oleObject" Target="../embeddings/oleObject52.bin"/><Relationship Id="rId6" Type="http://schemas.openxmlformats.org/officeDocument/2006/relationships/image" Target="../media/image135.wmf"/><Relationship Id="rId5" Type="http://schemas.openxmlformats.org/officeDocument/2006/relationships/oleObject" Target="../embeddings/oleObject51.bin"/><Relationship Id="rId4" Type="http://schemas.openxmlformats.org/officeDocument/2006/relationships/image" Target="../media/image134.wmf"/><Relationship Id="rId30" Type="http://schemas.openxmlformats.org/officeDocument/2006/relationships/vmlDrawing" Target="../drawings/vmlDrawing10.vml"/><Relationship Id="rId3" Type="http://schemas.openxmlformats.org/officeDocument/2006/relationships/oleObject" Target="../embeddings/oleObject50.bin"/><Relationship Id="rId29" Type="http://schemas.openxmlformats.org/officeDocument/2006/relationships/slideLayout" Target="../slideLayouts/slideLayout13.xml"/><Relationship Id="rId28" Type="http://schemas.openxmlformats.org/officeDocument/2006/relationships/image" Target="../media/image146.wmf"/><Relationship Id="rId27" Type="http://schemas.openxmlformats.org/officeDocument/2006/relationships/oleObject" Target="../embeddings/oleObject62.bin"/><Relationship Id="rId26" Type="http://schemas.openxmlformats.org/officeDocument/2006/relationships/image" Target="../media/image145.wmf"/><Relationship Id="rId25" Type="http://schemas.openxmlformats.org/officeDocument/2006/relationships/oleObject" Target="../embeddings/oleObject61.bin"/><Relationship Id="rId24" Type="http://schemas.openxmlformats.org/officeDocument/2006/relationships/image" Target="../media/image144.wmf"/><Relationship Id="rId23" Type="http://schemas.openxmlformats.org/officeDocument/2006/relationships/oleObject" Target="../embeddings/oleObject60.bin"/><Relationship Id="rId22" Type="http://schemas.openxmlformats.org/officeDocument/2006/relationships/image" Target="../media/image143.wmf"/><Relationship Id="rId21" Type="http://schemas.openxmlformats.org/officeDocument/2006/relationships/oleObject" Target="../embeddings/oleObject59.bin"/><Relationship Id="rId20" Type="http://schemas.openxmlformats.org/officeDocument/2006/relationships/image" Target="../media/image142.wmf"/><Relationship Id="rId2" Type="http://schemas.openxmlformats.org/officeDocument/2006/relationships/image" Target="../media/image133.wmf"/><Relationship Id="rId19" Type="http://schemas.openxmlformats.org/officeDocument/2006/relationships/oleObject" Target="../embeddings/oleObject58.bin"/><Relationship Id="rId18" Type="http://schemas.openxmlformats.org/officeDocument/2006/relationships/image" Target="../media/image141.wmf"/><Relationship Id="rId17" Type="http://schemas.openxmlformats.org/officeDocument/2006/relationships/oleObject" Target="../embeddings/oleObject57.bin"/><Relationship Id="rId16" Type="http://schemas.openxmlformats.org/officeDocument/2006/relationships/image" Target="../media/image140.wmf"/><Relationship Id="rId15" Type="http://schemas.openxmlformats.org/officeDocument/2006/relationships/oleObject" Target="../embeddings/oleObject56.bin"/><Relationship Id="rId14" Type="http://schemas.openxmlformats.org/officeDocument/2006/relationships/image" Target="../media/image139.wmf"/><Relationship Id="rId13" Type="http://schemas.openxmlformats.org/officeDocument/2006/relationships/oleObject" Target="../embeddings/oleObject55.bin"/><Relationship Id="rId12" Type="http://schemas.openxmlformats.org/officeDocument/2006/relationships/image" Target="../media/image138.wmf"/><Relationship Id="rId11" Type="http://schemas.openxmlformats.org/officeDocument/2006/relationships/oleObject" Target="../embeddings/oleObject54.bin"/><Relationship Id="rId10" Type="http://schemas.openxmlformats.org/officeDocument/2006/relationships/image" Target="../media/image137.wmf"/><Relationship Id="rId1"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8.png"/><Relationship Id="rId1" Type="http://schemas.openxmlformats.org/officeDocument/2006/relationships/image" Target="../media/image147.png"/></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4.xml"/><Relationship Id="rId7" Type="http://schemas.openxmlformats.org/officeDocument/2006/relationships/image" Target="../media/image152.png"/><Relationship Id="rId6" Type="http://schemas.openxmlformats.org/officeDocument/2006/relationships/image" Target="../media/image151.wmf"/><Relationship Id="rId5" Type="http://schemas.openxmlformats.org/officeDocument/2006/relationships/oleObject" Target="../embeddings/oleObject65.bin"/><Relationship Id="rId4" Type="http://schemas.openxmlformats.org/officeDocument/2006/relationships/image" Target="../media/image150.emf"/><Relationship Id="rId3" Type="http://schemas.openxmlformats.org/officeDocument/2006/relationships/oleObject" Target="../embeddings/oleObject64.bin"/><Relationship Id="rId2" Type="http://schemas.openxmlformats.org/officeDocument/2006/relationships/image" Target="../media/image149.wmf"/><Relationship Id="rId1" Type="http://schemas.openxmlformats.org/officeDocument/2006/relationships/oleObject" Target="../embeddings/oleObject63.bin"/></Relationships>
</file>

<file path=ppt/slides/_rels/slide35.xml.rels><?xml version="1.0" encoding="UTF-8" standalone="yes"?>
<Relationships xmlns="http://schemas.openxmlformats.org/package/2006/relationships"><Relationship Id="rId9" Type="http://schemas.openxmlformats.org/officeDocument/2006/relationships/image" Target="../media/image156.wmf"/><Relationship Id="rId8" Type="http://schemas.openxmlformats.org/officeDocument/2006/relationships/oleObject" Target="../embeddings/oleObject69.bin"/><Relationship Id="rId7" Type="http://schemas.openxmlformats.org/officeDocument/2006/relationships/image" Target="../media/image155.wmf"/><Relationship Id="rId6" Type="http://schemas.openxmlformats.org/officeDocument/2006/relationships/oleObject" Target="../embeddings/oleObject68.bin"/><Relationship Id="rId5" Type="http://schemas.openxmlformats.org/officeDocument/2006/relationships/image" Target="../media/image154.wmf"/><Relationship Id="rId4" Type="http://schemas.openxmlformats.org/officeDocument/2006/relationships/oleObject" Target="../embeddings/oleObject67.bin"/><Relationship Id="rId3" Type="http://schemas.openxmlformats.org/officeDocument/2006/relationships/image" Target="../media/image153.wmf"/><Relationship Id="rId20" Type="http://schemas.openxmlformats.org/officeDocument/2006/relationships/vmlDrawing" Target="../drawings/vmlDrawing12.vml"/><Relationship Id="rId2" Type="http://schemas.openxmlformats.org/officeDocument/2006/relationships/oleObject" Target="../embeddings/oleObject66.bin"/><Relationship Id="rId19" Type="http://schemas.openxmlformats.org/officeDocument/2006/relationships/slideLayout" Target="../slideLayouts/slideLayout2.xml"/><Relationship Id="rId18" Type="http://schemas.openxmlformats.org/officeDocument/2006/relationships/image" Target="../media/image161.png"/><Relationship Id="rId17" Type="http://schemas.openxmlformats.org/officeDocument/2006/relationships/image" Target="../media/image160.emf"/><Relationship Id="rId16" Type="http://schemas.openxmlformats.org/officeDocument/2006/relationships/oleObject" Target="../embeddings/oleObject73.bin"/><Relationship Id="rId15" Type="http://schemas.openxmlformats.org/officeDocument/2006/relationships/image" Target="../media/image159.wmf"/><Relationship Id="rId14" Type="http://schemas.openxmlformats.org/officeDocument/2006/relationships/oleObject" Target="../embeddings/oleObject72.bin"/><Relationship Id="rId13" Type="http://schemas.openxmlformats.org/officeDocument/2006/relationships/image" Target="../media/image158.wmf"/><Relationship Id="rId12" Type="http://schemas.openxmlformats.org/officeDocument/2006/relationships/oleObject" Target="../embeddings/oleObject71.bin"/><Relationship Id="rId11" Type="http://schemas.openxmlformats.org/officeDocument/2006/relationships/image" Target="../media/image157.wmf"/><Relationship Id="rId10" Type="http://schemas.openxmlformats.org/officeDocument/2006/relationships/oleObject" Target="../embeddings/oleObject70.bin"/><Relationship Id="rId1" Type="http://schemas.openxmlformats.org/officeDocument/2006/relationships/image" Target="../media/image152.png"/></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165.wmf"/><Relationship Id="rId7" Type="http://schemas.openxmlformats.org/officeDocument/2006/relationships/oleObject" Target="../embeddings/oleObject77.bin"/><Relationship Id="rId6" Type="http://schemas.openxmlformats.org/officeDocument/2006/relationships/image" Target="../media/image164.wmf"/><Relationship Id="rId5" Type="http://schemas.openxmlformats.org/officeDocument/2006/relationships/oleObject" Target="../embeddings/oleObject76.bin"/><Relationship Id="rId4" Type="http://schemas.openxmlformats.org/officeDocument/2006/relationships/image" Target="../media/image163.wmf"/><Relationship Id="rId3" Type="http://schemas.openxmlformats.org/officeDocument/2006/relationships/oleObject" Target="../embeddings/oleObject75.bin"/><Relationship Id="rId26" Type="http://schemas.openxmlformats.org/officeDocument/2006/relationships/vmlDrawing" Target="../drawings/vmlDrawing13.vml"/><Relationship Id="rId25" Type="http://schemas.openxmlformats.org/officeDocument/2006/relationships/slideLayout" Target="../slideLayouts/slideLayout13.xml"/><Relationship Id="rId24" Type="http://schemas.openxmlformats.org/officeDocument/2006/relationships/image" Target="../media/image173.wmf"/><Relationship Id="rId23" Type="http://schemas.openxmlformats.org/officeDocument/2006/relationships/oleObject" Target="../embeddings/oleObject85.bin"/><Relationship Id="rId22" Type="http://schemas.openxmlformats.org/officeDocument/2006/relationships/image" Target="../media/image172.wmf"/><Relationship Id="rId21" Type="http://schemas.openxmlformats.org/officeDocument/2006/relationships/oleObject" Target="../embeddings/oleObject84.bin"/><Relationship Id="rId20" Type="http://schemas.openxmlformats.org/officeDocument/2006/relationships/image" Target="../media/image171.wmf"/><Relationship Id="rId2" Type="http://schemas.openxmlformats.org/officeDocument/2006/relationships/image" Target="../media/image162.wmf"/><Relationship Id="rId19" Type="http://schemas.openxmlformats.org/officeDocument/2006/relationships/oleObject" Target="../embeddings/oleObject83.bin"/><Relationship Id="rId18" Type="http://schemas.openxmlformats.org/officeDocument/2006/relationships/image" Target="../media/image170.wmf"/><Relationship Id="rId17" Type="http://schemas.openxmlformats.org/officeDocument/2006/relationships/oleObject" Target="../embeddings/oleObject82.bin"/><Relationship Id="rId16" Type="http://schemas.openxmlformats.org/officeDocument/2006/relationships/image" Target="../media/image169.wmf"/><Relationship Id="rId15" Type="http://schemas.openxmlformats.org/officeDocument/2006/relationships/oleObject" Target="../embeddings/oleObject81.bin"/><Relationship Id="rId14" Type="http://schemas.openxmlformats.org/officeDocument/2006/relationships/image" Target="../media/image168.wmf"/><Relationship Id="rId13" Type="http://schemas.openxmlformats.org/officeDocument/2006/relationships/oleObject" Target="../embeddings/oleObject80.bin"/><Relationship Id="rId12" Type="http://schemas.openxmlformats.org/officeDocument/2006/relationships/image" Target="../media/image167.wmf"/><Relationship Id="rId11" Type="http://schemas.openxmlformats.org/officeDocument/2006/relationships/oleObject" Target="../embeddings/oleObject79.bin"/><Relationship Id="rId10" Type="http://schemas.openxmlformats.org/officeDocument/2006/relationships/image" Target="../media/image166.wmf"/><Relationship Id="rId1" Type="http://schemas.openxmlformats.org/officeDocument/2006/relationships/oleObject" Target="../embeddings/oleObject74.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177.wmf"/><Relationship Id="rId7" Type="http://schemas.openxmlformats.org/officeDocument/2006/relationships/oleObject" Target="../embeddings/oleObject89.bin"/><Relationship Id="rId6" Type="http://schemas.openxmlformats.org/officeDocument/2006/relationships/image" Target="../media/image176.wmf"/><Relationship Id="rId5" Type="http://schemas.openxmlformats.org/officeDocument/2006/relationships/oleObject" Target="../embeddings/oleObject88.bin"/><Relationship Id="rId4" Type="http://schemas.openxmlformats.org/officeDocument/2006/relationships/image" Target="../media/image175.wmf"/><Relationship Id="rId3" Type="http://schemas.openxmlformats.org/officeDocument/2006/relationships/oleObject" Target="../embeddings/oleObject87.bin"/><Relationship Id="rId2" Type="http://schemas.openxmlformats.org/officeDocument/2006/relationships/image" Target="../media/image174.wmf"/><Relationship Id="rId12" Type="http://schemas.openxmlformats.org/officeDocument/2006/relationships/vmlDrawing" Target="../drawings/vmlDrawing14.vml"/><Relationship Id="rId11" Type="http://schemas.openxmlformats.org/officeDocument/2006/relationships/slideLayout" Target="../slideLayouts/slideLayout13.xml"/><Relationship Id="rId10" Type="http://schemas.openxmlformats.org/officeDocument/2006/relationships/image" Target="../media/image178.emf"/><Relationship Id="rId1" Type="http://schemas.openxmlformats.org/officeDocument/2006/relationships/oleObject" Target="../embeddings/oleObject86.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5.png"/><Relationship Id="rId1" Type="http://schemas.openxmlformats.org/officeDocument/2006/relationships/image" Target="../media/image18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191.wmf"/><Relationship Id="rId7" Type="http://schemas.openxmlformats.org/officeDocument/2006/relationships/oleObject" Target="../embeddings/oleObject94.bin"/><Relationship Id="rId6" Type="http://schemas.openxmlformats.org/officeDocument/2006/relationships/image" Target="../media/image190.wmf"/><Relationship Id="rId5" Type="http://schemas.openxmlformats.org/officeDocument/2006/relationships/oleObject" Target="../embeddings/oleObject93.bin"/><Relationship Id="rId4" Type="http://schemas.openxmlformats.org/officeDocument/2006/relationships/image" Target="../media/image189.wmf"/><Relationship Id="rId3" Type="http://schemas.openxmlformats.org/officeDocument/2006/relationships/oleObject" Target="../embeddings/oleObject92.bin"/><Relationship Id="rId24" Type="http://schemas.openxmlformats.org/officeDocument/2006/relationships/vmlDrawing" Target="../drawings/vmlDrawing15.vml"/><Relationship Id="rId23" Type="http://schemas.openxmlformats.org/officeDocument/2006/relationships/slideLayout" Target="../slideLayouts/slideLayout7.xml"/><Relationship Id="rId22" Type="http://schemas.openxmlformats.org/officeDocument/2006/relationships/image" Target="../media/image198.wmf"/><Relationship Id="rId21" Type="http://schemas.openxmlformats.org/officeDocument/2006/relationships/oleObject" Target="../embeddings/oleObject101.bin"/><Relationship Id="rId20" Type="http://schemas.openxmlformats.org/officeDocument/2006/relationships/image" Target="../media/image197.wmf"/><Relationship Id="rId2" Type="http://schemas.openxmlformats.org/officeDocument/2006/relationships/image" Target="../media/image188.wmf"/><Relationship Id="rId19" Type="http://schemas.openxmlformats.org/officeDocument/2006/relationships/oleObject" Target="../embeddings/oleObject100.bin"/><Relationship Id="rId18" Type="http://schemas.openxmlformats.org/officeDocument/2006/relationships/image" Target="../media/image196.wmf"/><Relationship Id="rId17" Type="http://schemas.openxmlformats.org/officeDocument/2006/relationships/oleObject" Target="../embeddings/oleObject99.bin"/><Relationship Id="rId16" Type="http://schemas.openxmlformats.org/officeDocument/2006/relationships/image" Target="../media/image195.wmf"/><Relationship Id="rId15" Type="http://schemas.openxmlformats.org/officeDocument/2006/relationships/oleObject" Target="../embeddings/oleObject98.bin"/><Relationship Id="rId14" Type="http://schemas.openxmlformats.org/officeDocument/2006/relationships/image" Target="../media/image194.wmf"/><Relationship Id="rId13" Type="http://schemas.openxmlformats.org/officeDocument/2006/relationships/oleObject" Target="../embeddings/oleObject97.bin"/><Relationship Id="rId12" Type="http://schemas.openxmlformats.org/officeDocument/2006/relationships/image" Target="../media/image193.wmf"/><Relationship Id="rId11" Type="http://schemas.openxmlformats.org/officeDocument/2006/relationships/oleObject" Target="../embeddings/oleObject96.bin"/><Relationship Id="rId10" Type="http://schemas.openxmlformats.org/officeDocument/2006/relationships/image" Target="../media/image192.wmf"/><Relationship Id="rId1" Type="http://schemas.openxmlformats.org/officeDocument/2006/relationships/oleObject" Target="../embeddings/oleObject91.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202.wmf"/><Relationship Id="rId7" Type="http://schemas.openxmlformats.org/officeDocument/2006/relationships/oleObject" Target="../embeddings/oleObject105.bin"/><Relationship Id="rId6" Type="http://schemas.openxmlformats.org/officeDocument/2006/relationships/image" Target="../media/image201.wmf"/><Relationship Id="rId5" Type="http://schemas.openxmlformats.org/officeDocument/2006/relationships/oleObject" Target="../embeddings/oleObject104.bin"/><Relationship Id="rId4" Type="http://schemas.openxmlformats.org/officeDocument/2006/relationships/image" Target="../media/image200.wmf"/><Relationship Id="rId3" Type="http://schemas.openxmlformats.org/officeDocument/2006/relationships/oleObject" Target="../embeddings/oleObject103.bin"/><Relationship Id="rId20" Type="http://schemas.openxmlformats.org/officeDocument/2006/relationships/vmlDrawing" Target="../drawings/vmlDrawing16.vml"/><Relationship Id="rId2" Type="http://schemas.openxmlformats.org/officeDocument/2006/relationships/image" Target="../media/image199.wmf"/><Relationship Id="rId19" Type="http://schemas.openxmlformats.org/officeDocument/2006/relationships/slideLayout" Target="../slideLayouts/slideLayout7.xml"/><Relationship Id="rId18" Type="http://schemas.openxmlformats.org/officeDocument/2006/relationships/oleObject" Target="../embeddings/oleObject111.bin"/><Relationship Id="rId17" Type="http://schemas.openxmlformats.org/officeDocument/2006/relationships/image" Target="../media/image206.wmf"/><Relationship Id="rId16" Type="http://schemas.openxmlformats.org/officeDocument/2006/relationships/oleObject" Target="../embeddings/oleObject110.bin"/><Relationship Id="rId15" Type="http://schemas.openxmlformats.org/officeDocument/2006/relationships/oleObject" Target="../embeddings/oleObject109.bin"/><Relationship Id="rId14" Type="http://schemas.openxmlformats.org/officeDocument/2006/relationships/image" Target="../media/image205.wmf"/><Relationship Id="rId13" Type="http://schemas.openxmlformats.org/officeDocument/2006/relationships/oleObject" Target="../embeddings/oleObject108.bin"/><Relationship Id="rId12" Type="http://schemas.openxmlformats.org/officeDocument/2006/relationships/image" Target="../media/image204.wmf"/><Relationship Id="rId11" Type="http://schemas.openxmlformats.org/officeDocument/2006/relationships/oleObject" Target="../embeddings/oleObject107.bin"/><Relationship Id="rId10" Type="http://schemas.openxmlformats.org/officeDocument/2006/relationships/image" Target="../media/image203.wmf"/><Relationship Id="rId1" Type="http://schemas.openxmlformats.org/officeDocument/2006/relationships/oleObject" Target="../embeddings/oleObject10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7.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9.png"/><Relationship Id="rId1" Type="http://schemas.openxmlformats.org/officeDocument/2006/relationships/image" Target="../media/image20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0.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5.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10.64.130.32:82/" TargetMode="External"/><Relationship Id="rId1" Type="http://schemas.openxmlformats.org/officeDocument/2006/relationships/hyperlink" Target="http://10.64.130.4/"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6.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4.bin"/><Relationship Id="rId7" Type="http://schemas.openxmlformats.org/officeDocument/2006/relationships/image" Target="../media/image12.wmf"/><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 Id="rId3" Type="http://schemas.openxmlformats.org/officeDocument/2006/relationships/image" Target="../media/image10.wmf"/><Relationship Id="rId2" Type="http://schemas.openxmlformats.org/officeDocument/2006/relationships/oleObject" Target="../embeddings/oleObject1.bin"/><Relationship Id="rId14" Type="http://schemas.openxmlformats.org/officeDocument/2006/relationships/vmlDrawing" Target="../drawings/vmlDrawing1.vml"/><Relationship Id="rId13" Type="http://schemas.openxmlformats.org/officeDocument/2006/relationships/slideLayout" Target="../slideLayouts/slideLayout13.xml"/><Relationship Id="rId12" Type="http://schemas.openxmlformats.org/officeDocument/2006/relationships/image" Target="../media/image15.wmf"/><Relationship Id="rId11" Type="http://schemas.openxmlformats.org/officeDocument/2006/relationships/image" Target="../media/image14.wmf"/><Relationship Id="rId10" Type="http://schemas.openxmlformats.org/officeDocument/2006/relationships/oleObject" Target="../embeddings/oleObject5.bin"/><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image" Target="../media/image23.emf"/><Relationship Id="rId8" Type="http://schemas.openxmlformats.org/officeDocument/2006/relationships/oleObject" Target="../embeddings/oleObject6.bin"/><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4" Type="http://schemas.openxmlformats.org/officeDocument/2006/relationships/vmlDrawing" Target="../drawings/vmlDrawing2.vml"/><Relationship Id="rId13" Type="http://schemas.openxmlformats.org/officeDocument/2006/relationships/slideLayout" Target="../slideLayouts/slideLayout13.xml"/><Relationship Id="rId12" Type="http://schemas.openxmlformats.org/officeDocument/2006/relationships/image" Target="../media/image26.wmf"/><Relationship Id="rId11" Type="http://schemas.openxmlformats.org/officeDocument/2006/relationships/image" Target="../media/image25.wmf"/><Relationship Id="rId10" Type="http://schemas.openxmlformats.org/officeDocument/2006/relationships/image" Target="../media/image24.png"/><Relationship Id="rId1"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 name="Rectangle 13"/>
          <p:cNvSpPr>
            <a:spLocks noChangeArrowheads="1"/>
          </p:cNvSpPr>
          <p:nvPr/>
        </p:nvSpPr>
        <p:spPr bwMode="auto">
          <a:xfrm>
            <a:off x="2907545" y="1125538"/>
            <a:ext cx="6158631"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3600" dirty="0">
                <a:solidFill>
                  <a:schemeClr val="tx2"/>
                </a:solidFill>
                <a:latin typeface="隶书" panose="02010509060101010101" pitchFamily="49" charset="-122"/>
                <a:ea typeface="隶书" panose="02010509060101010101" pitchFamily="49" charset="-122"/>
              </a:rPr>
              <a:t>第九章  方差分析及回归分析</a:t>
            </a:r>
            <a:endParaRPr lang="zh-CN" altLang="en-US" sz="4800" dirty="0">
              <a:solidFill>
                <a:schemeClr val="tx2"/>
              </a:solidFill>
            </a:endParaRPr>
          </a:p>
        </p:txBody>
      </p:sp>
      <p:sp>
        <p:nvSpPr>
          <p:cNvPr id="4110" name="Rectangle 14"/>
          <p:cNvSpPr>
            <a:spLocks noGrp="1" noChangeArrowheads="1"/>
          </p:cNvSpPr>
          <p:nvPr>
            <p:ph type="subTitle" idx="1"/>
          </p:nvPr>
        </p:nvSpPr>
        <p:spPr>
          <a:xfrm>
            <a:off x="5867400" y="5084763"/>
            <a:ext cx="3209223" cy="557212"/>
          </a:xfrm>
          <a:noFill/>
        </p:spPr>
        <p:txBody>
          <a:bodyPr/>
          <a:lstStyle/>
          <a:p>
            <a:pPr algn="l"/>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5124" name="Group 20"/>
          <p:cNvGrpSpPr/>
          <p:nvPr/>
        </p:nvGrpSpPr>
        <p:grpSpPr bwMode="auto">
          <a:xfrm>
            <a:off x="393700" y="1179513"/>
            <a:ext cx="3813175" cy="777875"/>
            <a:chOff x="249" y="751"/>
            <a:chExt cx="2402" cy="490"/>
          </a:xfrm>
        </p:grpSpPr>
        <p:pic>
          <p:nvPicPr>
            <p:cNvPr id="815125"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 y="751"/>
              <a:ext cx="1981"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5126"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 y="861"/>
              <a:ext cx="50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15127" name="Group 23"/>
          <p:cNvGrpSpPr/>
          <p:nvPr/>
        </p:nvGrpSpPr>
        <p:grpSpPr bwMode="auto">
          <a:xfrm>
            <a:off x="4757738" y="1182688"/>
            <a:ext cx="3983037" cy="809625"/>
            <a:chOff x="1877" y="1777"/>
            <a:chExt cx="2509" cy="510"/>
          </a:xfrm>
        </p:grpSpPr>
        <p:pic>
          <p:nvPicPr>
            <p:cNvPr id="81512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 y="1777"/>
              <a:ext cx="2006"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512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 y="1887"/>
              <a:ext cx="53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5130" name="AutoShape 26"/>
          <p:cNvSpPr>
            <a:spLocks noChangeArrowheads="1"/>
          </p:cNvSpPr>
          <p:nvPr/>
        </p:nvSpPr>
        <p:spPr bwMode="auto">
          <a:xfrm>
            <a:off x="4305300" y="1346200"/>
            <a:ext cx="190500" cy="533400"/>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5137" name="Group 33"/>
          <p:cNvGrpSpPr/>
          <p:nvPr/>
        </p:nvGrpSpPr>
        <p:grpSpPr bwMode="auto">
          <a:xfrm>
            <a:off x="584200" y="2159000"/>
            <a:ext cx="7446963" cy="1196975"/>
            <a:chOff x="240" y="2080"/>
            <a:chExt cx="4691" cy="754"/>
          </a:xfrm>
        </p:grpSpPr>
        <p:grpSp>
          <p:nvGrpSpPr>
            <p:cNvPr id="815134" name="Group 30"/>
            <p:cNvGrpSpPr/>
            <p:nvPr/>
          </p:nvGrpSpPr>
          <p:grpSpPr bwMode="auto">
            <a:xfrm>
              <a:off x="264" y="2080"/>
              <a:ext cx="4643" cy="754"/>
              <a:chOff x="280" y="2080"/>
              <a:chExt cx="4643" cy="754"/>
            </a:xfrm>
          </p:grpSpPr>
          <p:sp>
            <p:nvSpPr>
              <p:cNvPr id="815118" name="Text Box 14"/>
              <p:cNvSpPr txBox="1">
                <a:spLocks noChangeArrowheads="1"/>
              </p:cNvSpPr>
              <p:nvPr/>
            </p:nvSpPr>
            <p:spPr bwMode="auto">
              <a:xfrm>
                <a:off x="280" y="2109"/>
                <a:ext cx="69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因为</a:t>
                </a:r>
                <a:endParaRPr lang="zh-CN" altLang="en-US" b="1" i="0">
                  <a:solidFill>
                    <a:srgbClr val="000000"/>
                  </a:solidFill>
                  <a:latin typeface="楷体_GB2312" pitchFamily="49" charset="-122"/>
                  <a:ea typeface="楷体_GB2312" pitchFamily="49" charset="-122"/>
                </a:endParaRPr>
              </a:p>
            </p:txBody>
          </p:sp>
          <p:pic>
            <p:nvPicPr>
              <p:cNvPr id="815131"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5" y="2542"/>
                <a:ext cx="239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15132" name="Object 28"/>
              <p:cNvGraphicFramePr>
                <a:graphicFrameLocks noChangeAspect="1"/>
              </p:cNvGraphicFramePr>
              <p:nvPr/>
            </p:nvGraphicFramePr>
            <p:xfrm>
              <a:off x="2269" y="2080"/>
              <a:ext cx="2654" cy="476"/>
            </p:xfrm>
            <a:graphic>
              <a:graphicData uri="http://schemas.openxmlformats.org/presentationml/2006/ole">
                <mc:AlternateContent xmlns:mc="http://schemas.openxmlformats.org/markup-compatibility/2006">
                  <mc:Choice xmlns:v="urn:schemas-microsoft-com:vml" Requires="v">
                    <p:oleObj spid="_x0000_s390166" name="Equation" r:id="rId6" imgW="2476500" imgH="444500" progId="Equation.DSMT4">
                      <p:embed/>
                    </p:oleObj>
                  </mc:Choice>
                  <mc:Fallback>
                    <p:oleObj name="Equation" r:id="rId6" imgW="2476500" imgH="444500" progId="Equation.DSMT4">
                      <p:embed/>
                      <p:pic>
                        <p:nvPicPr>
                          <p:cNvPr id="0" name="图片 390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 y="2080"/>
                            <a:ext cx="2654" cy="47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5133"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2198"/>
                <a:ext cx="155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5135" name="AutoShape 31"/>
            <p:cNvSpPr/>
            <p:nvPr/>
          </p:nvSpPr>
          <p:spPr bwMode="auto">
            <a:xfrm>
              <a:off x="240" y="2200"/>
              <a:ext cx="40" cy="544"/>
            </a:xfrm>
            <a:prstGeom prst="leftBracket">
              <a:avLst>
                <a:gd name="adj" fmla="val 113333"/>
              </a:avLst>
            </a:prstGeom>
            <a:noFill/>
            <a:ln w="2222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5136" name="AutoShape 32"/>
            <p:cNvSpPr/>
            <p:nvPr/>
          </p:nvSpPr>
          <p:spPr bwMode="auto">
            <a:xfrm flipH="1">
              <a:off x="4904" y="2248"/>
              <a:ext cx="27" cy="544"/>
            </a:xfrm>
            <a:prstGeom prst="leftBracket">
              <a:avLst>
                <a:gd name="adj" fmla="val 167901"/>
              </a:avLst>
            </a:prstGeom>
            <a:noFill/>
            <a:ln w="2222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Text Box 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524" name="Text Box 5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745526" name="Text Box 54"/>
          <p:cNvSpPr txBox="1">
            <a:spLocks noChangeArrowheads="1"/>
          </p:cNvSpPr>
          <p:nvPr/>
        </p:nvSpPr>
        <p:spPr bwMode="auto">
          <a:xfrm>
            <a:off x="247261" y="776288"/>
            <a:ext cx="51482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以例</a:t>
            </a:r>
            <a:r>
              <a:rPr lang="en-US" altLang="zh-CN" b="1" i="0">
                <a:solidFill>
                  <a:srgbClr val="000000"/>
                </a:solidFill>
                <a:latin typeface="楷体_GB2312" pitchFamily="49" charset="-122"/>
                <a:ea typeface="楷体_GB2312" pitchFamily="49" charset="-122"/>
              </a:rPr>
              <a:t>1</a:t>
            </a:r>
            <a:r>
              <a:rPr lang="zh-CN" altLang="en-US" b="1" i="0">
                <a:solidFill>
                  <a:srgbClr val="000000"/>
                </a:solidFill>
                <a:latin typeface="楷体_GB2312" pitchFamily="49" charset="-122"/>
                <a:ea typeface="楷体_GB2312" pitchFamily="49" charset="-122"/>
              </a:rPr>
              <a:t>讨论单因素方差分析的方法：</a:t>
            </a:r>
            <a:endParaRPr lang="zh-CN" altLang="en-US" b="1" i="0">
              <a:solidFill>
                <a:srgbClr val="000000"/>
              </a:solidFill>
              <a:latin typeface="楷体_GB2312" pitchFamily="49" charset="-122"/>
              <a:ea typeface="楷体_GB2312" pitchFamily="49" charset="-122"/>
            </a:endParaRPr>
          </a:p>
        </p:txBody>
      </p:sp>
      <p:sp>
        <p:nvSpPr>
          <p:cNvPr id="745527" name="Text Box 55"/>
          <p:cNvSpPr txBox="1">
            <a:spLocks noChangeArrowheads="1"/>
          </p:cNvSpPr>
          <p:nvPr/>
        </p:nvSpPr>
        <p:spPr bwMode="auto">
          <a:xfrm>
            <a:off x="209161" y="1246188"/>
            <a:ext cx="79168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dirty="0">
                <a:solidFill>
                  <a:srgbClr val="000000"/>
                </a:solidFill>
                <a:latin typeface="楷体_GB2312" pitchFamily="49" charset="-122"/>
                <a:ea typeface="楷体_GB2312" pitchFamily="49" charset="-122"/>
              </a:rPr>
              <a:t>在因素的每个水平下进行独立试验，其结果就是一个样本</a:t>
            </a:r>
            <a:r>
              <a:rPr lang="en-US" altLang="zh-CN" b="1" i="0" dirty="0">
                <a:solidFill>
                  <a:srgbClr val="000000"/>
                </a:solidFill>
                <a:latin typeface="楷体_GB2312" pitchFamily="49" charset="-122"/>
                <a:ea typeface="楷体_GB2312" pitchFamily="49" charset="-122"/>
              </a:rPr>
              <a:t>,</a:t>
            </a:r>
            <a:endParaRPr lang="en-US" altLang="zh-CN" b="1" i="0" dirty="0">
              <a:solidFill>
                <a:srgbClr val="000000"/>
              </a:solidFill>
              <a:latin typeface="楷体_GB2312" pitchFamily="49" charset="-122"/>
              <a:ea typeface="楷体_GB2312" pitchFamily="49" charset="-122"/>
            </a:endParaRPr>
          </a:p>
        </p:txBody>
      </p:sp>
      <p:pic>
        <p:nvPicPr>
          <p:cNvPr id="745561" name="Picture 8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261" y="2173288"/>
            <a:ext cx="87185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45562" name="Group 90"/>
          <p:cNvGrpSpPr/>
          <p:nvPr/>
        </p:nvGrpSpPr>
        <p:grpSpPr bwMode="auto">
          <a:xfrm>
            <a:off x="848924" y="2927351"/>
            <a:ext cx="407987" cy="1865312"/>
            <a:chOff x="407" y="1993"/>
            <a:chExt cx="257" cy="1175"/>
          </a:xfrm>
        </p:grpSpPr>
        <p:grpSp>
          <p:nvGrpSpPr>
            <p:cNvPr id="745563" name="Group 91"/>
            <p:cNvGrpSpPr/>
            <p:nvPr/>
          </p:nvGrpSpPr>
          <p:grpSpPr bwMode="auto">
            <a:xfrm>
              <a:off x="407" y="1993"/>
              <a:ext cx="256" cy="1172"/>
              <a:chOff x="431" y="1993"/>
              <a:chExt cx="256" cy="1172"/>
            </a:xfrm>
          </p:grpSpPr>
          <p:graphicFrame>
            <p:nvGraphicFramePr>
              <p:cNvPr id="745564" name="Object 92"/>
              <p:cNvGraphicFramePr>
                <a:graphicFrameLocks noChangeAspect="1"/>
              </p:cNvGraphicFramePr>
              <p:nvPr/>
            </p:nvGraphicFramePr>
            <p:xfrm>
              <a:off x="439" y="2470"/>
              <a:ext cx="248" cy="223"/>
            </p:xfrm>
            <a:graphic>
              <a:graphicData uri="http://schemas.openxmlformats.org/presentationml/2006/ole">
                <mc:AlternateContent xmlns:mc="http://schemas.openxmlformats.org/markup-compatibility/2006">
                  <mc:Choice xmlns:v="urn:schemas-microsoft-com:vml" Requires="v">
                    <p:oleObj spid="_x0000_s391570" name="Equation" r:id="rId2" imgW="254000" imgH="228600" progId="Equation.DSMT4">
                      <p:embed/>
                    </p:oleObj>
                  </mc:Choice>
                  <mc:Fallback>
                    <p:oleObj name="Equation" r:id="rId2" imgW="254000" imgH="228600" progId="Equation.DSMT4">
                      <p:embed/>
                      <p:pic>
                        <p:nvPicPr>
                          <p:cNvPr id="0" name="图片 3915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 y="2470"/>
                            <a:ext cx="248" cy="2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65" name="Object 93"/>
              <p:cNvGraphicFramePr>
                <a:graphicFrameLocks noChangeAspect="1"/>
              </p:cNvGraphicFramePr>
              <p:nvPr/>
            </p:nvGraphicFramePr>
            <p:xfrm>
              <a:off x="445" y="2241"/>
              <a:ext cx="236" cy="250"/>
            </p:xfrm>
            <a:graphic>
              <a:graphicData uri="http://schemas.openxmlformats.org/presentationml/2006/ole">
                <mc:AlternateContent xmlns:mc="http://schemas.openxmlformats.org/markup-compatibility/2006">
                  <mc:Choice xmlns:v="urn:schemas-microsoft-com:vml" Requires="v">
                    <p:oleObj spid="_x0000_s391571" name="Equation" r:id="rId4" imgW="254000" imgH="228600" progId="Equation.DSMT4">
                      <p:embed/>
                    </p:oleObj>
                  </mc:Choice>
                  <mc:Fallback>
                    <p:oleObj name="Equation" r:id="rId4" imgW="254000" imgH="228600" progId="Equation.DSMT4">
                      <p:embed/>
                      <p:pic>
                        <p:nvPicPr>
                          <p:cNvPr id="0" name="图片 3915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 y="2241"/>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66" name="Object 94"/>
              <p:cNvGraphicFramePr>
                <a:graphicFrameLocks noChangeAspect="1"/>
              </p:cNvGraphicFramePr>
              <p:nvPr/>
            </p:nvGraphicFramePr>
            <p:xfrm>
              <a:off x="452" y="1993"/>
              <a:ext cx="224" cy="250"/>
            </p:xfrm>
            <a:graphic>
              <a:graphicData uri="http://schemas.openxmlformats.org/presentationml/2006/ole">
                <mc:AlternateContent xmlns:mc="http://schemas.openxmlformats.org/markup-compatibility/2006">
                  <mc:Choice xmlns:v="urn:schemas-microsoft-com:vml" Requires="v">
                    <p:oleObj spid="_x0000_s391572" name="Equation" r:id="rId6" imgW="241300" imgH="228600" progId="Equation.DSMT4">
                      <p:embed/>
                    </p:oleObj>
                  </mc:Choice>
                  <mc:Fallback>
                    <p:oleObj name="Equation" r:id="rId6" imgW="241300" imgH="228600" progId="Equation.DSMT4">
                      <p:embed/>
                      <p:pic>
                        <p:nvPicPr>
                          <p:cNvPr id="0" name="图片 3915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 y="1993"/>
                            <a:ext cx="224"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67" name="Object 95"/>
              <p:cNvGraphicFramePr>
                <a:graphicFrameLocks noChangeAspect="1"/>
              </p:cNvGraphicFramePr>
              <p:nvPr/>
            </p:nvGraphicFramePr>
            <p:xfrm>
              <a:off x="431" y="2942"/>
              <a:ext cx="248" cy="223"/>
            </p:xfrm>
            <a:graphic>
              <a:graphicData uri="http://schemas.openxmlformats.org/presentationml/2006/ole">
                <mc:AlternateContent xmlns:mc="http://schemas.openxmlformats.org/markup-compatibility/2006">
                  <mc:Choice xmlns:v="urn:schemas-microsoft-com:vml" Requires="v">
                    <p:oleObj spid="_x0000_s391573" name="Equation" r:id="rId8" imgW="254000" imgH="228600" progId="Equation.DSMT4">
                      <p:embed/>
                    </p:oleObj>
                  </mc:Choice>
                  <mc:Fallback>
                    <p:oleObj name="Equation" r:id="rId8" imgW="254000" imgH="228600" progId="Equation.DSMT4">
                      <p:embed/>
                      <p:pic>
                        <p:nvPicPr>
                          <p:cNvPr id="0" name="图片 3915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 y="2942"/>
                            <a:ext cx="248" cy="2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68" name="Object 96"/>
              <p:cNvGraphicFramePr>
                <a:graphicFrameLocks noChangeAspect="1"/>
              </p:cNvGraphicFramePr>
              <p:nvPr/>
            </p:nvGraphicFramePr>
            <p:xfrm>
              <a:off x="437" y="2705"/>
              <a:ext cx="236" cy="250"/>
            </p:xfrm>
            <a:graphic>
              <a:graphicData uri="http://schemas.openxmlformats.org/presentationml/2006/ole">
                <mc:AlternateContent xmlns:mc="http://schemas.openxmlformats.org/markup-compatibility/2006">
                  <mc:Choice xmlns:v="urn:schemas-microsoft-com:vml" Requires="v">
                    <p:oleObj spid="_x0000_s391574" name="Equation" r:id="rId10" imgW="254000" imgH="228600" progId="Equation.DSMT4">
                      <p:embed/>
                    </p:oleObj>
                  </mc:Choice>
                  <mc:Fallback>
                    <p:oleObj name="Equation" r:id="rId10" imgW="254000" imgH="228600" progId="Equation.DSMT4">
                      <p:embed/>
                      <p:pic>
                        <p:nvPicPr>
                          <p:cNvPr id="0" name="图片 3915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 y="2705"/>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45569" name="Rectangle 97"/>
            <p:cNvSpPr>
              <a:spLocks noChangeArrowheads="1"/>
            </p:cNvSpPr>
            <p:nvPr/>
          </p:nvSpPr>
          <p:spPr bwMode="auto">
            <a:xfrm>
              <a:off x="408" y="2000"/>
              <a:ext cx="256" cy="1168"/>
            </a:xfrm>
            <a:prstGeom prst="rect">
              <a:avLst/>
            </a:prstGeom>
            <a:noFill/>
            <a:ln w="952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5570" name="Group 98"/>
          <p:cNvGrpSpPr/>
          <p:nvPr/>
        </p:nvGrpSpPr>
        <p:grpSpPr bwMode="auto">
          <a:xfrm>
            <a:off x="3579424" y="2952751"/>
            <a:ext cx="407987" cy="1865312"/>
            <a:chOff x="407" y="1993"/>
            <a:chExt cx="257" cy="1175"/>
          </a:xfrm>
        </p:grpSpPr>
        <p:grpSp>
          <p:nvGrpSpPr>
            <p:cNvPr id="745571" name="Group 99"/>
            <p:cNvGrpSpPr/>
            <p:nvPr/>
          </p:nvGrpSpPr>
          <p:grpSpPr bwMode="auto">
            <a:xfrm>
              <a:off x="407" y="1993"/>
              <a:ext cx="256" cy="1172"/>
              <a:chOff x="431" y="1993"/>
              <a:chExt cx="256" cy="1172"/>
            </a:xfrm>
          </p:grpSpPr>
          <p:graphicFrame>
            <p:nvGraphicFramePr>
              <p:cNvPr id="745572" name="Object 100"/>
              <p:cNvGraphicFramePr>
                <a:graphicFrameLocks noChangeAspect="1"/>
              </p:cNvGraphicFramePr>
              <p:nvPr/>
            </p:nvGraphicFramePr>
            <p:xfrm>
              <a:off x="439" y="2470"/>
              <a:ext cx="248" cy="223"/>
            </p:xfrm>
            <a:graphic>
              <a:graphicData uri="http://schemas.openxmlformats.org/presentationml/2006/ole">
                <mc:AlternateContent xmlns:mc="http://schemas.openxmlformats.org/markup-compatibility/2006">
                  <mc:Choice xmlns:v="urn:schemas-microsoft-com:vml" Requires="v">
                    <p:oleObj spid="_x0000_s391575" name="Equation" r:id="rId12" imgW="254000" imgH="228600" progId="Equation.DSMT4">
                      <p:embed/>
                    </p:oleObj>
                  </mc:Choice>
                  <mc:Fallback>
                    <p:oleObj name="Equation" r:id="rId12" imgW="254000" imgH="228600" progId="Equation.DSMT4">
                      <p:embed/>
                      <p:pic>
                        <p:nvPicPr>
                          <p:cNvPr id="0" name="图片 3915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 y="2470"/>
                            <a:ext cx="248" cy="2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73" name="Object 101"/>
              <p:cNvGraphicFramePr>
                <a:graphicFrameLocks noChangeAspect="1"/>
              </p:cNvGraphicFramePr>
              <p:nvPr/>
            </p:nvGraphicFramePr>
            <p:xfrm>
              <a:off x="445" y="2241"/>
              <a:ext cx="236" cy="250"/>
            </p:xfrm>
            <a:graphic>
              <a:graphicData uri="http://schemas.openxmlformats.org/presentationml/2006/ole">
                <mc:AlternateContent xmlns:mc="http://schemas.openxmlformats.org/markup-compatibility/2006">
                  <mc:Choice xmlns:v="urn:schemas-microsoft-com:vml" Requires="v">
                    <p:oleObj spid="_x0000_s391576" name="Equation" r:id="rId14" imgW="254000" imgH="228600" progId="Equation.DSMT4">
                      <p:embed/>
                    </p:oleObj>
                  </mc:Choice>
                  <mc:Fallback>
                    <p:oleObj name="Equation" r:id="rId14" imgW="254000" imgH="228600" progId="Equation.DSMT4">
                      <p:embed/>
                      <p:pic>
                        <p:nvPicPr>
                          <p:cNvPr id="0" name="图片 3915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5" y="2241"/>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74" name="Object 102"/>
              <p:cNvGraphicFramePr>
                <a:graphicFrameLocks noChangeAspect="1"/>
              </p:cNvGraphicFramePr>
              <p:nvPr/>
            </p:nvGraphicFramePr>
            <p:xfrm>
              <a:off x="446" y="1993"/>
              <a:ext cx="236" cy="250"/>
            </p:xfrm>
            <a:graphic>
              <a:graphicData uri="http://schemas.openxmlformats.org/presentationml/2006/ole">
                <mc:AlternateContent xmlns:mc="http://schemas.openxmlformats.org/markup-compatibility/2006">
                  <mc:Choice xmlns:v="urn:schemas-microsoft-com:vml" Requires="v">
                    <p:oleObj spid="_x0000_s391577" name="Equation" r:id="rId16" imgW="254000" imgH="228600" progId="Equation.DSMT4">
                      <p:embed/>
                    </p:oleObj>
                  </mc:Choice>
                  <mc:Fallback>
                    <p:oleObj name="Equation" r:id="rId16" imgW="254000" imgH="228600" progId="Equation.DSMT4">
                      <p:embed/>
                      <p:pic>
                        <p:nvPicPr>
                          <p:cNvPr id="0" name="图片 3915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 y="1993"/>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75" name="Object 103"/>
              <p:cNvGraphicFramePr>
                <a:graphicFrameLocks noChangeAspect="1"/>
              </p:cNvGraphicFramePr>
              <p:nvPr/>
            </p:nvGraphicFramePr>
            <p:xfrm>
              <a:off x="431" y="2942"/>
              <a:ext cx="248" cy="223"/>
            </p:xfrm>
            <a:graphic>
              <a:graphicData uri="http://schemas.openxmlformats.org/presentationml/2006/ole">
                <mc:AlternateContent xmlns:mc="http://schemas.openxmlformats.org/markup-compatibility/2006">
                  <mc:Choice xmlns:v="urn:schemas-microsoft-com:vml" Requires="v">
                    <p:oleObj spid="_x0000_s391578" name="Equation" r:id="rId18" imgW="254000" imgH="228600" progId="Equation.DSMT4">
                      <p:embed/>
                    </p:oleObj>
                  </mc:Choice>
                  <mc:Fallback>
                    <p:oleObj name="Equation" r:id="rId18" imgW="254000" imgH="228600" progId="Equation.DSMT4">
                      <p:embed/>
                      <p:pic>
                        <p:nvPicPr>
                          <p:cNvPr id="0" name="图片 39157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1" y="2942"/>
                            <a:ext cx="248" cy="2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76" name="Object 104"/>
              <p:cNvGraphicFramePr>
                <a:graphicFrameLocks noChangeAspect="1"/>
              </p:cNvGraphicFramePr>
              <p:nvPr/>
            </p:nvGraphicFramePr>
            <p:xfrm>
              <a:off x="437" y="2705"/>
              <a:ext cx="236" cy="250"/>
            </p:xfrm>
            <a:graphic>
              <a:graphicData uri="http://schemas.openxmlformats.org/presentationml/2006/ole">
                <mc:AlternateContent xmlns:mc="http://schemas.openxmlformats.org/markup-compatibility/2006">
                  <mc:Choice xmlns:v="urn:schemas-microsoft-com:vml" Requires="v">
                    <p:oleObj spid="_x0000_s391579" name="Equation" r:id="rId20" imgW="254000" imgH="228600" progId="Equation.DSMT4">
                      <p:embed/>
                    </p:oleObj>
                  </mc:Choice>
                  <mc:Fallback>
                    <p:oleObj name="Equation" r:id="rId20" imgW="254000" imgH="228600" progId="Equation.DSMT4">
                      <p:embed/>
                      <p:pic>
                        <p:nvPicPr>
                          <p:cNvPr id="0" name="图片 39157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7" y="2705"/>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45577" name="Rectangle 105"/>
            <p:cNvSpPr>
              <a:spLocks noChangeArrowheads="1"/>
            </p:cNvSpPr>
            <p:nvPr/>
          </p:nvSpPr>
          <p:spPr bwMode="auto">
            <a:xfrm>
              <a:off x="408" y="2000"/>
              <a:ext cx="256" cy="1168"/>
            </a:xfrm>
            <a:prstGeom prst="rect">
              <a:avLst/>
            </a:prstGeom>
            <a:noFill/>
            <a:ln w="952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5578" name="Group 106"/>
          <p:cNvGrpSpPr/>
          <p:nvPr/>
        </p:nvGrpSpPr>
        <p:grpSpPr bwMode="auto">
          <a:xfrm>
            <a:off x="6627424" y="2965451"/>
            <a:ext cx="407987" cy="1865312"/>
            <a:chOff x="407" y="1993"/>
            <a:chExt cx="257" cy="1175"/>
          </a:xfrm>
        </p:grpSpPr>
        <p:grpSp>
          <p:nvGrpSpPr>
            <p:cNvPr id="745579" name="Group 107"/>
            <p:cNvGrpSpPr/>
            <p:nvPr/>
          </p:nvGrpSpPr>
          <p:grpSpPr bwMode="auto">
            <a:xfrm>
              <a:off x="407" y="1993"/>
              <a:ext cx="256" cy="1172"/>
              <a:chOff x="431" y="1993"/>
              <a:chExt cx="256" cy="1172"/>
            </a:xfrm>
          </p:grpSpPr>
          <p:graphicFrame>
            <p:nvGraphicFramePr>
              <p:cNvPr id="745580" name="Object 108"/>
              <p:cNvGraphicFramePr>
                <a:graphicFrameLocks noChangeAspect="1"/>
              </p:cNvGraphicFramePr>
              <p:nvPr/>
            </p:nvGraphicFramePr>
            <p:xfrm>
              <a:off x="439" y="2470"/>
              <a:ext cx="248" cy="223"/>
            </p:xfrm>
            <a:graphic>
              <a:graphicData uri="http://schemas.openxmlformats.org/presentationml/2006/ole">
                <mc:AlternateContent xmlns:mc="http://schemas.openxmlformats.org/markup-compatibility/2006">
                  <mc:Choice xmlns:v="urn:schemas-microsoft-com:vml" Requires="v">
                    <p:oleObj spid="_x0000_s391580" name="Equation" r:id="rId22" imgW="254000" imgH="228600" progId="Equation.DSMT4">
                      <p:embed/>
                    </p:oleObj>
                  </mc:Choice>
                  <mc:Fallback>
                    <p:oleObj name="Equation" r:id="rId22" imgW="254000" imgH="228600" progId="Equation.DSMT4">
                      <p:embed/>
                      <p:pic>
                        <p:nvPicPr>
                          <p:cNvPr id="0" name="图片 39157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9" y="2470"/>
                            <a:ext cx="248" cy="2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81" name="Object 109"/>
              <p:cNvGraphicFramePr>
                <a:graphicFrameLocks noChangeAspect="1"/>
              </p:cNvGraphicFramePr>
              <p:nvPr/>
            </p:nvGraphicFramePr>
            <p:xfrm>
              <a:off x="445" y="2241"/>
              <a:ext cx="236" cy="250"/>
            </p:xfrm>
            <a:graphic>
              <a:graphicData uri="http://schemas.openxmlformats.org/presentationml/2006/ole">
                <mc:AlternateContent xmlns:mc="http://schemas.openxmlformats.org/markup-compatibility/2006">
                  <mc:Choice xmlns:v="urn:schemas-microsoft-com:vml" Requires="v">
                    <p:oleObj spid="_x0000_s391581" name="Equation" r:id="rId24" imgW="254000" imgH="228600" progId="Equation.DSMT4">
                      <p:embed/>
                    </p:oleObj>
                  </mc:Choice>
                  <mc:Fallback>
                    <p:oleObj name="Equation" r:id="rId24" imgW="254000" imgH="228600" progId="Equation.DSMT4">
                      <p:embed/>
                      <p:pic>
                        <p:nvPicPr>
                          <p:cNvPr id="0" name="图片 39158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5" y="2241"/>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82" name="Object 110"/>
              <p:cNvGraphicFramePr>
                <a:graphicFrameLocks noChangeAspect="1"/>
              </p:cNvGraphicFramePr>
              <p:nvPr/>
            </p:nvGraphicFramePr>
            <p:xfrm>
              <a:off x="452" y="1993"/>
              <a:ext cx="224" cy="250"/>
            </p:xfrm>
            <a:graphic>
              <a:graphicData uri="http://schemas.openxmlformats.org/presentationml/2006/ole">
                <mc:AlternateContent xmlns:mc="http://schemas.openxmlformats.org/markup-compatibility/2006">
                  <mc:Choice xmlns:v="urn:schemas-microsoft-com:vml" Requires="v">
                    <p:oleObj spid="_x0000_s391582" name="Equation" r:id="rId26" imgW="241300" imgH="228600" progId="Equation.DSMT4">
                      <p:embed/>
                    </p:oleObj>
                  </mc:Choice>
                  <mc:Fallback>
                    <p:oleObj name="Equation" r:id="rId26" imgW="241300" imgH="228600" progId="Equation.DSMT4">
                      <p:embed/>
                      <p:pic>
                        <p:nvPicPr>
                          <p:cNvPr id="0" name="图片 39158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2" y="1993"/>
                            <a:ext cx="224"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83" name="Object 111"/>
              <p:cNvGraphicFramePr>
                <a:graphicFrameLocks noChangeAspect="1"/>
              </p:cNvGraphicFramePr>
              <p:nvPr/>
            </p:nvGraphicFramePr>
            <p:xfrm>
              <a:off x="431" y="2942"/>
              <a:ext cx="248" cy="223"/>
            </p:xfrm>
            <a:graphic>
              <a:graphicData uri="http://schemas.openxmlformats.org/presentationml/2006/ole">
                <mc:AlternateContent xmlns:mc="http://schemas.openxmlformats.org/markup-compatibility/2006">
                  <mc:Choice xmlns:v="urn:schemas-microsoft-com:vml" Requires="v">
                    <p:oleObj spid="_x0000_s391583" name="Equation" r:id="rId28" imgW="254000" imgH="228600" progId="Equation.DSMT4">
                      <p:embed/>
                    </p:oleObj>
                  </mc:Choice>
                  <mc:Fallback>
                    <p:oleObj name="Equation" r:id="rId28" imgW="254000" imgH="228600" progId="Equation.DSMT4">
                      <p:embed/>
                      <p:pic>
                        <p:nvPicPr>
                          <p:cNvPr id="0" name="图片 39158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1" y="2942"/>
                            <a:ext cx="248" cy="2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84" name="Object 112"/>
              <p:cNvGraphicFramePr>
                <a:graphicFrameLocks noChangeAspect="1"/>
              </p:cNvGraphicFramePr>
              <p:nvPr/>
            </p:nvGraphicFramePr>
            <p:xfrm>
              <a:off x="437" y="2705"/>
              <a:ext cx="236" cy="250"/>
            </p:xfrm>
            <a:graphic>
              <a:graphicData uri="http://schemas.openxmlformats.org/presentationml/2006/ole">
                <mc:AlternateContent xmlns:mc="http://schemas.openxmlformats.org/markup-compatibility/2006">
                  <mc:Choice xmlns:v="urn:schemas-microsoft-com:vml" Requires="v">
                    <p:oleObj spid="_x0000_s391584" name="Equation" r:id="rId30" imgW="254000" imgH="228600" progId="Equation.DSMT4">
                      <p:embed/>
                    </p:oleObj>
                  </mc:Choice>
                  <mc:Fallback>
                    <p:oleObj name="Equation" r:id="rId30" imgW="254000" imgH="228600" progId="Equation.DSMT4">
                      <p:embed/>
                      <p:pic>
                        <p:nvPicPr>
                          <p:cNvPr id="0" name="图片 39158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7" y="2705"/>
                            <a:ext cx="236"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45585" name="Rectangle 113"/>
            <p:cNvSpPr>
              <a:spLocks noChangeArrowheads="1"/>
            </p:cNvSpPr>
            <p:nvPr/>
          </p:nvSpPr>
          <p:spPr bwMode="auto">
            <a:xfrm>
              <a:off x="408" y="2000"/>
              <a:ext cx="256" cy="1168"/>
            </a:xfrm>
            <a:prstGeom prst="rect">
              <a:avLst/>
            </a:prstGeom>
            <a:noFill/>
            <a:ln w="952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5586" name="Text Box 114"/>
          <p:cNvSpPr txBox="1">
            <a:spLocks noChangeArrowheads="1"/>
          </p:cNvSpPr>
          <p:nvPr/>
        </p:nvSpPr>
        <p:spPr bwMode="auto">
          <a:xfrm>
            <a:off x="209161" y="1703388"/>
            <a:ext cx="79168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表中数据可看成来自三个不同总体的样本值，</a:t>
            </a:r>
            <a:endParaRPr lang="zh-CN" altLang="en-US" b="1" i="0">
              <a:solidFill>
                <a:srgbClr val="000000"/>
              </a:solidFill>
              <a:latin typeface="楷体_GB2312" pitchFamily="49" charset="-122"/>
              <a:ea typeface="楷体_GB2312" pitchFamily="49" charset="-122"/>
            </a:endParaRPr>
          </a:p>
        </p:txBody>
      </p:sp>
      <p:graphicFrame>
        <p:nvGraphicFramePr>
          <p:cNvPr id="745596" name="Object 124"/>
          <p:cNvGraphicFramePr>
            <a:graphicFrameLocks noChangeAspect="1"/>
          </p:cNvGraphicFramePr>
          <p:nvPr/>
        </p:nvGraphicFramePr>
        <p:xfrm>
          <a:off x="1123561" y="4997451"/>
          <a:ext cx="731838" cy="355600"/>
        </p:xfrm>
        <a:graphic>
          <a:graphicData uri="http://schemas.openxmlformats.org/presentationml/2006/ole">
            <mc:AlternateContent xmlns:mc="http://schemas.openxmlformats.org/markup-compatibility/2006">
              <mc:Choice xmlns:v="urn:schemas-microsoft-com:vml" Requires="v">
                <p:oleObj spid="_x0000_s391585" name="Equation" r:id="rId32" imgW="469900" imgH="228600" progId="Equation.DSMT4">
                  <p:embed/>
                </p:oleObj>
              </mc:Choice>
              <mc:Fallback>
                <p:oleObj name="Equation" r:id="rId32" imgW="469900" imgH="228600" progId="Equation.DSMT4">
                  <p:embed/>
                  <p:pic>
                    <p:nvPicPr>
                      <p:cNvPr id="0" name="图片 39158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23561" y="4997451"/>
                        <a:ext cx="731838" cy="355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97" name="Object 125"/>
          <p:cNvGraphicFramePr>
            <a:graphicFrameLocks noChangeAspect="1"/>
          </p:cNvGraphicFramePr>
          <p:nvPr/>
        </p:nvGraphicFramePr>
        <p:xfrm>
          <a:off x="6702036" y="4997451"/>
          <a:ext cx="752475" cy="355600"/>
        </p:xfrm>
        <a:graphic>
          <a:graphicData uri="http://schemas.openxmlformats.org/presentationml/2006/ole">
            <mc:AlternateContent xmlns:mc="http://schemas.openxmlformats.org/markup-compatibility/2006">
              <mc:Choice xmlns:v="urn:schemas-microsoft-com:vml" Requires="v">
                <p:oleObj spid="_x0000_s391586" name="Equation" r:id="rId34" imgW="482600" imgH="228600" progId="Equation.DSMT4">
                  <p:embed/>
                </p:oleObj>
              </mc:Choice>
              <mc:Fallback>
                <p:oleObj name="Equation" r:id="rId34" imgW="482600" imgH="228600" progId="Equation.DSMT4">
                  <p:embed/>
                  <p:pic>
                    <p:nvPicPr>
                      <p:cNvPr id="0" name="图片 3915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02036" y="4997451"/>
                        <a:ext cx="752475" cy="355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598" name="Object 126"/>
          <p:cNvGraphicFramePr>
            <a:graphicFrameLocks noChangeAspect="1"/>
          </p:cNvGraphicFramePr>
          <p:nvPr/>
        </p:nvGraphicFramePr>
        <p:xfrm>
          <a:off x="3628636" y="4972051"/>
          <a:ext cx="750888" cy="355600"/>
        </p:xfrm>
        <a:graphic>
          <a:graphicData uri="http://schemas.openxmlformats.org/presentationml/2006/ole">
            <mc:AlternateContent xmlns:mc="http://schemas.openxmlformats.org/markup-compatibility/2006">
              <mc:Choice xmlns:v="urn:schemas-microsoft-com:vml" Requires="v">
                <p:oleObj spid="_x0000_s391587" name="Equation" r:id="rId36" imgW="482600" imgH="228600" progId="Equation.DSMT4">
                  <p:embed/>
                </p:oleObj>
              </mc:Choice>
              <mc:Fallback>
                <p:oleObj name="Equation" r:id="rId36" imgW="482600" imgH="228600" progId="Equation.DSMT4">
                  <p:embed/>
                  <p:pic>
                    <p:nvPicPr>
                      <p:cNvPr id="0" name="图片 39158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628636" y="4972051"/>
                        <a:ext cx="750888" cy="355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5602" name="Group 130"/>
          <p:cNvGrpSpPr/>
          <p:nvPr/>
        </p:nvGrpSpPr>
        <p:grpSpPr bwMode="auto">
          <a:xfrm>
            <a:off x="1333111" y="2976563"/>
            <a:ext cx="6311900" cy="1866900"/>
            <a:chOff x="816" y="2120"/>
            <a:chExt cx="3976" cy="1176"/>
          </a:xfrm>
        </p:grpSpPr>
        <p:sp>
          <p:nvSpPr>
            <p:cNvPr id="745599" name="Oval 127"/>
            <p:cNvSpPr>
              <a:spLocks noChangeArrowheads="1"/>
            </p:cNvSpPr>
            <p:nvPr/>
          </p:nvSpPr>
          <p:spPr bwMode="auto">
            <a:xfrm>
              <a:off x="816" y="2120"/>
              <a:ext cx="384" cy="1136"/>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5600" name="Oval 128"/>
            <p:cNvSpPr>
              <a:spLocks noChangeArrowheads="1"/>
            </p:cNvSpPr>
            <p:nvPr/>
          </p:nvSpPr>
          <p:spPr bwMode="auto">
            <a:xfrm>
              <a:off x="2496" y="2136"/>
              <a:ext cx="384" cy="1136"/>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5601" name="Oval 129"/>
            <p:cNvSpPr>
              <a:spLocks noChangeArrowheads="1"/>
            </p:cNvSpPr>
            <p:nvPr/>
          </p:nvSpPr>
          <p:spPr bwMode="auto">
            <a:xfrm>
              <a:off x="4408" y="2160"/>
              <a:ext cx="384" cy="1136"/>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5603" name="Text Box 131"/>
          <p:cNvSpPr txBox="1">
            <a:spLocks noChangeArrowheads="1"/>
          </p:cNvSpPr>
          <p:nvPr/>
        </p:nvSpPr>
        <p:spPr bwMode="auto">
          <a:xfrm>
            <a:off x="291711" y="5270501"/>
            <a:ext cx="31289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本题需要检验假设：</a:t>
            </a:r>
            <a:endParaRPr lang="zh-CN" altLang="en-US" b="1" i="0">
              <a:solidFill>
                <a:srgbClr val="000000"/>
              </a:solidFill>
              <a:latin typeface="楷体_GB2312" pitchFamily="49" charset="-122"/>
              <a:ea typeface="楷体_GB2312" pitchFamily="49" charset="-122"/>
            </a:endParaRPr>
          </a:p>
        </p:txBody>
      </p:sp>
      <p:graphicFrame>
        <p:nvGraphicFramePr>
          <p:cNvPr id="745604" name="Object 132"/>
          <p:cNvGraphicFramePr>
            <a:graphicFrameLocks noChangeAspect="1"/>
          </p:cNvGraphicFramePr>
          <p:nvPr/>
        </p:nvGraphicFramePr>
        <p:xfrm>
          <a:off x="2720587" y="5321300"/>
          <a:ext cx="1879600" cy="388938"/>
        </p:xfrm>
        <a:graphic>
          <a:graphicData uri="http://schemas.openxmlformats.org/presentationml/2006/ole">
            <mc:AlternateContent xmlns:mc="http://schemas.openxmlformats.org/markup-compatibility/2006">
              <mc:Choice xmlns:v="urn:schemas-microsoft-com:vml" Requires="v">
                <p:oleObj spid="_x0000_s391588" name="Equation" r:id="rId38" imgW="1104900" imgH="228600" progId="Equation.DSMT4">
                  <p:embed/>
                </p:oleObj>
              </mc:Choice>
              <mc:Fallback>
                <p:oleObj name="Equation" r:id="rId38" imgW="1104900" imgH="228600" progId="Equation.DSMT4">
                  <p:embed/>
                  <p:pic>
                    <p:nvPicPr>
                      <p:cNvPr id="0" name="图片 39158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720587" y="5321300"/>
                        <a:ext cx="1879600" cy="3889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607" name="Object 135"/>
          <p:cNvGraphicFramePr>
            <a:graphicFrameLocks noChangeAspect="1"/>
          </p:cNvGraphicFramePr>
          <p:nvPr/>
        </p:nvGraphicFramePr>
        <p:xfrm>
          <a:off x="2687249" y="5846763"/>
          <a:ext cx="2506663" cy="388937"/>
        </p:xfrm>
        <a:graphic>
          <a:graphicData uri="http://schemas.openxmlformats.org/presentationml/2006/ole">
            <mc:AlternateContent xmlns:mc="http://schemas.openxmlformats.org/markup-compatibility/2006">
              <mc:Choice xmlns:v="urn:schemas-microsoft-com:vml" Requires="v">
                <p:oleObj spid="_x0000_s391589" name="Equation" r:id="rId40" imgW="1473200" imgH="228600" progId="Equation.DSMT4">
                  <p:embed/>
                </p:oleObj>
              </mc:Choice>
              <mc:Fallback>
                <p:oleObj name="Equation" r:id="rId40" imgW="1473200" imgH="228600" progId="Equation.DSMT4">
                  <p:embed/>
                  <p:pic>
                    <p:nvPicPr>
                      <p:cNvPr id="0" name="图片 391588"/>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687249" y="5846763"/>
                        <a:ext cx="2506663" cy="3889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7" name="Text Box 7"/>
          <p:cNvSpPr txBox="1">
            <a:spLocks noChangeArrowheads="1"/>
          </p:cNvSpPr>
          <p:nvPr/>
        </p:nvSpPr>
        <p:spPr bwMode="auto">
          <a:xfrm>
            <a:off x="303245" y="13462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记</a:t>
            </a:r>
            <a:endParaRPr lang="en-US" altLang="zh-CN" b="1" i="0">
              <a:solidFill>
                <a:srgbClr val="0000FF"/>
              </a:solidFill>
              <a:ea typeface="楷体_GB2312" pitchFamily="49" charset="-122"/>
            </a:endParaRPr>
          </a:p>
        </p:txBody>
      </p:sp>
      <p:graphicFrame>
        <p:nvGraphicFramePr>
          <p:cNvPr id="757771" name="Object 11"/>
          <p:cNvGraphicFramePr>
            <a:graphicFrameLocks noChangeAspect="1"/>
          </p:cNvGraphicFramePr>
          <p:nvPr/>
        </p:nvGraphicFramePr>
        <p:xfrm>
          <a:off x="750920" y="1216025"/>
          <a:ext cx="1743075" cy="876300"/>
        </p:xfrm>
        <a:graphic>
          <a:graphicData uri="http://schemas.openxmlformats.org/presentationml/2006/ole">
            <mc:AlternateContent xmlns:mc="http://schemas.openxmlformats.org/markup-compatibility/2006">
              <mc:Choice xmlns:v="urn:schemas-microsoft-com:vml" Requires="v">
                <p:oleObj spid="_x0000_s392314" name="Equation" r:id="rId1" imgW="965200" imgH="482600" progId="Equation.DSMT4">
                  <p:embed/>
                </p:oleObj>
              </mc:Choice>
              <mc:Fallback>
                <p:oleObj name="Equation" r:id="rId1" imgW="965200" imgH="482600" progId="Equation.DSMT4">
                  <p:embed/>
                  <p:pic>
                    <p:nvPicPr>
                      <p:cNvPr id="0" name="图片 392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0" y="1216025"/>
                        <a:ext cx="1743075" cy="876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772" name="Text Box 12"/>
          <p:cNvSpPr txBox="1">
            <a:spLocks noChangeArrowheads="1"/>
          </p:cNvSpPr>
          <p:nvPr/>
        </p:nvSpPr>
        <p:spPr bwMode="auto">
          <a:xfrm>
            <a:off x="265145" y="2019300"/>
            <a:ext cx="2686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FF0000"/>
                </a:solidFill>
                <a:ea typeface="楷体_GB2312" pitchFamily="49" charset="-122"/>
              </a:rPr>
              <a:t>水平</a:t>
            </a:r>
            <a:r>
              <a:rPr lang="en-US" altLang="zh-CN" sz="2000" b="1">
                <a:solidFill>
                  <a:srgbClr val="FF0000"/>
                </a:solidFill>
                <a:ea typeface="楷体_GB2312" pitchFamily="49" charset="-122"/>
              </a:rPr>
              <a:t>A</a:t>
            </a:r>
            <a:r>
              <a:rPr lang="en-US" altLang="zh-CN" sz="2000" b="1" baseline="-25000">
                <a:solidFill>
                  <a:srgbClr val="FF0000"/>
                </a:solidFill>
                <a:ea typeface="楷体_GB2312" pitchFamily="49" charset="-122"/>
              </a:rPr>
              <a:t>i</a:t>
            </a:r>
            <a:r>
              <a:rPr lang="zh-CN" altLang="en-US" sz="2000" b="1" i="0">
                <a:solidFill>
                  <a:srgbClr val="FF0000"/>
                </a:solidFill>
                <a:ea typeface="楷体_GB2312" pitchFamily="49" charset="-122"/>
              </a:rPr>
              <a:t>下的样本均值；</a:t>
            </a:r>
            <a:endParaRPr lang="zh-CN" altLang="en-US" sz="2000" b="1" i="0">
              <a:solidFill>
                <a:srgbClr val="FF0000"/>
              </a:solidFill>
              <a:ea typeface="楷体_GB2312" pitchFamily="49" charset="-122"/>
            </a:endParaRPr>
          </a:p>
        </p:txBody>
      </p:sp>
      <p:sp>
        <p:nvSpPr>
          <p:cNvPr id="757776" name="Text Box 16"/>
          <p:cNvSpPr txBox="1">
            <a:spLocks noChangeArrowheads="1"/>
          </p:cNvSpPr>
          <p:nvPr/>
        </p:nvSpPr>
        <p:spPr bwMode="auto">
          <a:xfrm>
            <a:off x="303245" y="33766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总偏差平方和：</a:t>
            </a:r>
            <a:endParaRPr lang="zh-CN" altLang="en-US" b="1" i="0">
              <a:solidFill>
                <a:srgbClr val="0000FF"/>
              </a:solidFill>
              <a:ea typeface="楷体_GB2312" pitchFamily="49" charset="-122"/>
            </a:endParaRPr>
          </a:p>
        </p:txBody>
      </p:sp>
      <p:graphicFrame>
        <p:nvGraphicFramePr>
          <p:cNvPr id="757783" name="Object 23"/>
          <p:cNvGraphicFramePr>
            <a:graphicFrameLocks noChangeAspect="1"/>
          </p:cNvGraphicFramePr>
          <p:nvPr/>
        </p:nvGraphicFramePr>
        <p:xfrm>
          <a:off x="3400458" y="5795963"/>
          <a:ext cx="2058987" cy="600075"/>
        </p:xfrm>
        <a:graphic>
          <a:graphicData uri="http://schemas.openxmlformats.org/presentationml/2006/ole">
            <mc:AlternateContent xmlns:mc="http://schemas.openxmlformats.org/markup-compatibility/2006">
              <mc:Choice xmlns:v="urn:schemas-microsoft-com:vml" Requires="v">
                <p:oleObj spid="_x0000_s392315" name="公式" r:id="rId3" imgW="787400" imgH="228600" progId="Equation.3">
                  <p:embed/>
                </p:oleObj>
              </mc:Choice>
              <mc:Fallback>
                <p:oleObj name="公式" r:id="rId3" imgW="787400" imgH="228600" progId="Equation.3">
                  <p:embed/>
                  <p:pic>
                    <p:nvPicPr>
                      <p:cNvPr id="0" name="图片 3923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458" y="5795963"/>
                        <a:ext cx="2058987"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84" name="Object 24"/>
          <p:cNvGraphicFramePr>
            <a:graphicFrameLocks noChangeAspect="1"/>
          </p:cNvGraphicFramePr>
          <p:nvPr/>
        </p:nvGraphicFramePr>
        <p:xfrm>
          <a:off x="709645" y="2393950"/>
          <a:ext cx="2132013" cy="974725"/>
        </p:xfrm>
        <a:graphic>
          <a:graphicData uri="http://schemas.openxmlformats.org/presentationml/2006/ole">
            <mc:AlternateContent xmlns:mc="http://schemas.openxmlformats.org/markup-compatibility/2006">
              <mc:Choice xmlns:v="urn:schemas-microsoft-com:vml" Requires="v">
                <p:oleObj spid="_x0000_s392316" name="Equation" r:id="rId5" imgW="1002665" imgH="457200" progId="Equation.DSMT4">
                  <p:embed/>
                </p:oleObj>
              </mc:Choice>
              <mc:Fallback>
                <p:oleObj name="Equation" r:id="rId5" imgW="1002665" imgH="457200" progId="Equation.DSMT4">
                  <p:embed/>
                  <p:pic>
                    <p:nvPicPr>
                      <p:cNvPr id="0" name="图片 3923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45" y="2393950"/>
                        <a:ext cx="2132013" cy="974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785" name="Text Box 25"/>
          <p:cNvSpPr txBox="1">
            <a:spLocks noChangeArrowheads="1"/>
          </p:cNvSpPr>
          <p:nvPr/>
        </p:nvSpPr>
        <p:spPr bwMode="auto">
          <a:xfrm>
            <a:off x="2835308" y="2692400"/>
            <a:ext cx="177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FF0000"/>
                </a:solidFill>
                <a:ea typeface="楷体_GB2312" pitchFamily="49" charset="-122"/>
              </a:rPr>
              <a:t>总的样本均值</a:t>
            </a:r>
            <a:r>
              <a:rPr lang="en-US" altLang="zh-CN" sz="2000" b="1" i="0">
                <a:solidFill>
                  <a:srgbClr val="FF0000"/>
                </a:solidFill>
                <a:ea typeface="楷体_GB2312" pitchFamily="49" charset="-122"/>
              </a:rPr>
              <a:t>.</a:t>
            </a:r>
            <a:endParaRPr lang="en-US" altLang="zh-CN" sz="2000" b="1" i="0">
              <a:solidFill>
                <a:srgbClr val="FF0000"/>
              </a:solidFill>
              <a:ea typeface="楷体_GB2312" pitchFamily="49" charset="-122"/>
            </a:endParaRPr>
          </a:p>
        </p:txBody>
      </p:sp>
      <p:graphicFrame>
        <p:nvGraphicFramePr>
          <p:cNvPr id="757787" name="Object 27"/>
          <p:cNvGraphicFramePr>
            <a:graphicFrameLocks noChangeAspect="1"/>
          </p:cNvGraphicFramePr>
          <p:nvPr/>
        </p:nvGraphicFramePr>
        <p:xfrm>
          <a:off x="2667033" y="3144838"/>
          <a:ext cx="2833687" cy="1001712"/>
        </p:xfrm>
        <a:graphic>
          <a:graphicData uri="http://schemas.openxmlformats.org/presentationml/2006/ole">
            <mc:AlternateContent xmlns:mc="http://schemas.openxmlformats.org/markup-compatibility/2006">
              <mc:Choice xmlns:v="urn:schemas-microsoft-com:vml" Requires="v">
                <p:oleObj spid="_x0000_s392317" name="Equation" r:id="rId7" imgW="1333500" imgH="469900" progId="Equation.DSMT4">
                  <p:embed/>
                </p:oleObj>
              </mc:Choice>
              <mc:Fallback>
                <p:oleObj name="Equation" r:id="rId7" imgW="1333500" imgH="469900" progId="Equation.DSMT4">
                  <p:embed/>
                  <p:pic>
                    <p:nvPicPr>
                      <p:cNvPr id="0" name="图片 3923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33" y="3144838"/>
                        <a:ext cx="2833687" cy="1001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89" name="Object 29"/>
          <p:cNvGraphicFramePr>
            <a:graphicFrameLocks noChangeAspect="1"/>
          </p:cNvGraphicFramePr>
          <p:nvPr/>
        </p:nvGraphicFramePr>
        <p:xfrm>
          <a:off x="2622583" y="4010025"/>
          <a:ext cx="2968625" cy="1001713"/>
        </p:xfrm>
        <a:graphic>
          <a:graphicData uri="http://schemas.openxmlformats.org/presentationml/2006/ole">
            <mc:AlternateContent xmlns:mc="http://schemas.openxmlformats.org/markup-compatibility/2006">
              <mc:Choice xmlns:v="urn:schemas-microsoft-com:vml" Requires="v">
                <p:oleObj spid="_x0000_s392318" name="Equation" r:id="rId9" imgW="1397000" imgH="469900" progId="Equation.DSMT4">
                  <p:embed/>
                </p:oleObj>
              </mc:Choice>
              <mc:Fallback>
                <p:oleObj name="Equation" r:id="rId9" imgW="1397000" imgH="469900" progId="Equation.DSMT4">
                  <p:embed/>
                  <p:pic>
                    <p:nvPicPr>
                      <p:cNvPr id="0" name="图片 3923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2583" y="4010025"/>
                        <a:ext cx="2968625" cy="1001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90" name="Object 30"/>
          <p:cNvGraphicFramePr>
            <a:graphicFrameLocks noChangeAspect="1"/>
          </p:cNvGraphicFramePr>
          <p:nvPr/>
        </p:nvGraphicFramePr>
        <p:xfrm>
          <a:off x="2608295" y="4865688"/>
          <a:ext cx="2921000" cy="947737"/>
        </p:xfrm>
        <a:graphic>
          <a:graphicData uri="http://schemas.openxmlformats.org/presentationml/2006/ole">
            <mc:AlternateContent xmlns:mc="http://schemas.openxmlformats.org/markup-compatibility/2006">
              <mc:Choice xmlns:v="urn:schemas-microsoft-com:vml" Requires="v">
                <p:oleObj spid="_x0000_s392319" name="Equation" r:id="rId11" imgW="1320165" imgH="444500" progId="Equation.DSMT4">
                  <p:embed/>
                </p:oleObj>
              </mc:Choice>
              <mc:Fallback>
                <p:oleObj name="Equation" r:id="rId11" imgW="1320165" imgH="444500" progId="Equation.DSMT4">
                  <p:embed/>
                  <p:pic>
                    <p:nvPicPr>
                      <p:cNvPr id="0" name="图片 3923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8295" y="4865688"/>
                        <a:ext cx="2921000"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792" name="Text Box 32"/>
          <p:cNvSpPr txBox="1">
            <a:spLocks noChangeArrowheads="1"/>
          </p:cNvSpPr>
          <p:nvPr/>
        </p:nvSpPr>
        <p:spPr bwMode="auto">
          <a:xfrm>
            <a:off x="315945" y="4240213"/>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组内偏差平方和：</a:t>
            </a:r>
            <a:endParaRPr lang="zh-CN" altLang="en-US" b="1" i="0">
              <a:solidFill>
                <a:srgbClr val="0000FF"/>
              </a:solidFill>
              <a:ea typeface="楷体_GB2312" pitchFamily="49" charset="-122"/>
            </a:endParaRPr>
          </a:p>
        </p:txBody>
      </p:sp>
      <p:sp>
        <p:nvSpPr>
          <p:cNvPr id="757793" name="Text Box 33"/>
          <p:cNvSpPr txBox="1">
            <a:spLocks noChangeArrowheads="1"/>
          </p:cNvSpPr>
          <p:nvPr/>
        </p:nvSpPr>
        <p:spPr bwMode="auto">
          <a:xfrm>
            <a:off x="308008" y="506095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组间偏差平方和：</a:t>
            </a:r>
            <a:endParaRPr lang="zh-CN" altLang="en-US" b="1" i="0">
              <a:solidFill>
                <a:srgbClr val="0000FF"/>
              </a:solidFill>
              <a:ea typeface="楷体_GB2312" pitchFamily="49" charset="-122"/>
            </a:endParaRPr>
          </a:p>
        </p:txBody>
      </p:sp>
      <p:sp>
        <p:nvSpPr>
          <p:cNvPr id="757794" name="Text Box 34"/>
          <p:cNvSpPr txBox="1">
            <a:spLocks noChangeArrowheads="1"/>
          </p:cNvSpPr>
          <p:nvPr/>
        </p:nvSpPr>
        <p:spPr bwMode="auto">
          <a:xfrm>
            <a:off x="506445" y="4622800"/>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FF0000"/>
                </a:solidFill>
                <a:ea typeface="楷体_GB2312" pitchFamily="49" charset="-122"/>
              </a:rPr>
              <a:t>（误差平方和）</a:t>
            </a:r>
            <a:endParaRPr lang="zh-CN" altLang="en-US" sz="2000" b="1" i="0">
              <a:solidFill>
                <a:srgbClr val="FF0000"/>
              </a:solidFill>
              <a:ea typeface="楷体_GB2312" pitchFamily="49" charset="-122"/>
            </a:endParaRPr>
          </a:p>
        </p:txBody>
      </p:sp>
      <p:sp>
        <p:nvSpPr>
          <p:cNvPr id="757795" name="Rectangle 35"/>
          <p:cNvSpPr>
            <a:spLocks noChangeArrowheads="1"/>
          </p:cNvSpPr>
          <p:nvPr/>
        </p:nvSpPr>
        <p:spPr bwMode="auto">
          <a:xfrm>
            <a:off x="5594383" y="3224213"/>
            <a:ext cx="196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i="0">
                <a:solidFill>
                  <a:srgbClr val="FF0000"/>
                </a:solidFill>
                <a:ea typeface="楷体_GB2312" pitchFamily="49" charset="-122"/>
              </a:rPr>
              <a:t>反映了全部试验</a:t>
            </a:r>
            <a:endParaRPr kumimoji="1" lang="zh-CN" altLang="en-US" sz="2000" b="1" i="0">
              <a:solidFill>
                <a:srgbClr val="FF0000"/>
              </a:solidFill>
              <a:ea typeface="楷体_GB2312" pitchFamily="49" charset="-122"/>
            </a:endParaRPr>
          </a:p>
          <a:p>
            <a:r>
              <a:rPr kumimoji="1" lang="zh-CN" altLang="en-US" sz="2000" b="1" i="0">
                <a:solidFill>
                  <a:srgbClr val="FF0000"/>
                </a:solidFill>
                <a:ea typeface="楷体_GB2312" pitchFamily="49" charset="-122"/>
              </a:rPr>
              <a:t>数据之间的差异</a:t>
            </a:r>
            <a:endParaRPr kumimoji="1" lang="zh-CN" altLang="en-US" sz="2000" b="1" i="0">
              <a:solidFill>
                <a:srgbClr val="FF0000"/>
              </a:solidFill>
              <a:ea typeface="楷体_GB2312" pitchFamily="49" charset="-122"/>
            </a:endParaRPr>
          </a:p>
        </p:txBody>
      </p:sp>
      <p:sp>
        <p:nvSpPr>
          <p:cNvPr id="757796" name="Rectangle 36"/>
          <p:cNvSpPr>
            <a:spLocks noChangeArrowheads="1"/>
          </p:cNvSpPr>
          <p:nvPr/>
        </p:nvSpPr>
        <p:spPr bwMode="auto">
          <a:xfrm>
            <a:off x="5551520" y="4132263"/>
            <a:ext cx="2562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i="0">
                <a:solidFill>
                  <a:srgbClr val="FF0000"/>
                </a:solidFill>
                <a:latin typeface="楷体_GB2312" pitchFamily="49" charset="-122"/>
                <a:ea typeface="楷体_GB2312" pitchFamily="49" charset="-122"/>
              </a:rPr>
              <a:t>反映了水平</a:t>
            </a:r>
            <a:r>
              <a:rPr kumimoji="1" lang="en-US" altLang="zh-CN" sz="2000" b="1">
                <a:solidFill>
                  <a:srgbClr val="FF0000"/>
                </a:solidFill>
                <a:ea typeface="楷体_GB2312" pitchFamily="49" charset="-122"/>
              </a:rPr>
              <a:t>A</a:t>
            </a:r>
            <a:r>
              <a:rPr kumimoji="1" lang="en-US" altLang="zh-CN" sz="2000" b="1" baseline="-25000">
                <a:solidFill>
                  <a:srgbClr val="FF0000"/>
                </a:solidFill>
                <a:ea typeface="楷体_GB2312" pitchFamily="49" charset="-122"/>
              </a:rPr>
              <a:t>j </a:t>
            </a:r>
            <a:r>
              <a:rPr kumimoji="1" lang="zh-CN" altLang="en-US" sz="2000" b="1" i="0">
                <a:solidFill>
                  <a:srgbClr val="FF0000"/>
                </a:solidFill>
                <a:latin typeface="楷体_GB2312" pitchFamily="49" charset="-122"/>
                <a:ea typeface="楷体_GB2312" pitchFamily="49" charset="-122"/>
              </a:rPr>
              <a:t>内由随</a:t>
            </a:r>
            <a:endParaRPr kumimoji="1" lang="zh-CN" altLang="en-US" sz="2000" b="1" i="0">
              <a:solidFill>
                <a:srgbClr val="FF0000"/>
              </a:solidFill>
              <a:latin typeface="楷体_GB2312" pitchFamily="49" charset="-122"/>
              <a:ea typeface="楷体_GB2312" pitchFamily="49" charset="-122"/>
            </a:endParaRPr>
          </a:p>
          <a:p>
            <a:r>
              <a:rPr kumimoji="1" lang="zh-CN" altLang="en-US" sz="2000" b="1" i="0">
                <a:solidFill>
                  <a:srgbClr val="FF0000"/>
                </a:solidFill>
                <a:latin typeface="楷体_GB2312" pitchFamily="49" charset="-122"/>
                <a:ea typeface="楷体_GB2312" pitchFamily="49" charset="-122"/>
              </a:rPr>
              <a:t>机误差而引起的波动</a:t>
            </a:r>
            <a:endParaRPr kumimoji="1" lang="zh-CN" altLang="en-US" sz="2000" b="1" i="0">
              <a:solidFill>
                <a:srgbClr val="FF0000"/>
              </a:solidFill>
              <a:latin typeface="楷体_GB2312" pitchFamily="49" charset="-122"/>
              <a:ea typeface="楷体_GB2312" pitchFamily="49" charset="-122"/>
            </a:endParaRPr>
          </a:p>
        </p:txBody>
      </p:sp>
      <p:sp>
        <p:nvSpPr>
          <p:cNvPr id="757797" name="Rectangle 37"/>
          <p:cNvSpPr>
            <a:spLocks noChangeArrowheads="1"/>
          </p:cNvSpPr>
          <p:nvPr/>
        </p:nvSpPr>
        <p:spPr bwMode="auto">
          <a:xfrm>
            <a:off x="5570570" y="4902200"/>
            <a:ext cx="247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i="0">
                <a:solidFill>
                  <a:srgbClr val="FF0000"/>
                </a:solidFill>
                <a:latin typeface="楷体_GB2312" pitchFamily="49" charset="-122"/>
                <a:ea typeface="楷体_GB2312" pitchFamily="49" charset="-122"/>
              </a:rPr>
              <a:t>由水平</a:t>
            </a:r>
            <a:r>
              <a:rPr kumimoji="1" lang="en-US" altLang="zh-CN" sz="2000" b="1">
                <a:solidFill>
                  <a:srgbClr val="FF0000"/>
                </a:solidFill>
                <a:ea typeface="楷体_GB2312" pitchFamily="49" charset="-122"/>
              </a:rPr>
              <a:t>A</a:t>
            </a:r>
            <a:r>
              <a:rPr kumimoji="1" lang="en-US" altLang="zh-CN" sz="2000" b="1" baseline="-25000">
                <a:solidFill>
                  <a:srgbClr val="FF0000"/>
                </a:solidFill>
                <a:ea typeface="楷体_GB2312" pitchFamily="49" charset="-122"/>
              </a:rPr>
              <a:t>j</a:t>
            </a:r>
            <a:r>
              <a:rPr kumimoji="1" lang="zh-CN" altLang="en-US" sz="2000" b="1" i="0">
                <a:solidFill>
                  <a:srgbClr val="FF0000"/>
                </a:solidFill>
                <a:latin typeface="楷体_GB2312" pitchFamily="49" charset="-122"/>
                <a:ea typeface="楷体_GB2312" pitchFamily="49" charset="-122"/>
              </a:rPr>
              <a:t>的效应的差</a:t>
            </a:r>
            <a:endParaRPr kumimoji="1" lang="zh-CN" altLang="en-US" sz="2000" b="1" i="0">
              <a:solidFill>
                <a:srgbClr val="FF0000"/>
              </a:solidFill>
              <a:latin typeface="楷体_GB2312" pitchFamily="49" charset="-122"/>
              <a:ea typeface="楷体_GB2312" pitchFamily="49" charset="-122"/>
            </a:endParaRPr>
          </a:p>
          <a:p>
            <a:r>
              <a:rPr kumimoji="1" lang="zh-CN" altLang="en-US" sz="2000" b="1" i="0">
                <a:solidFill>
                  <a:srgbClr val="FF0000"/>
                </a:solidFill>
                <a:latin typeface="楷体_GB2312" pitchFamily="49" charset="-122"/>
                <a:ea typeface="楷体_GB2312" pitchFamily="49" charset="-122"/>
              </a:rPr>
              <a:t>异以及随机误差引起</a:t>
            </a:r>
            <a:endParaRPr kumimoji="1" lang="zh-CN" altLang="en-US" sz="2000" b="1" i="0">
              <a:solidFill>
                <a:srgbClr val="FF0000"/>
              </a:solidFill>
              <a:latin typeface="楷体_GB2312" pitchFamily="49" charset="-122"/>
              <a:ea typeface="楷体_GB2312" pitchFamily="49" charset="-122"/>
            </a:endParaRPr>
          </a:p>
        </p:txBody>
      </p:sp>
      <p:sp>
        <p:nvSpPr>
          <p:cNvPr id="757798" name="Text Box 38"/>
          <p:cNvSpPr txBox="1">
            <a:spLocks noChangeArrowheads="1"/>
          </p:cNvSpPr>
          <p:nvPr/>
        </p:nvSpPr>
        <p:spPr bwMode="auto">
          <a:xfrm>
            <a:off x="265145" y="5832475"/>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总离差平方和分解式：</a:t>
            </a:r>
            <a:endParaRPr lang="zh-CN" altLang="en-US" b="1" i="0">
              <a:solidFill>
                <a:srgbClr val="0000FF"/>
              </a:solidFill>
              <a:ea typeface="楷体_GB2312" pitchFamily="49" charset="-122"/>
            </a:endParaRPr>
          </a:p>
        </p:txBody>
      </p:sp>
      <p:sp>
        <p:nvSpPr>
          <p:cNvPr id="757799" name="Text Box 39"/>
          <p:cNvSpPr txBox="1">
            <a:spLocks noChangeArrowheads="1"/>
          </p:cNvSpPr>
          <p:nvPr/>
        </p:nvSpPr>
        <p:spPr bwMode="auto">
          <a:xfrm>
            <a:off x="5546758" y="5870575"/>
            <a:ext cx="330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0">
                <a:solidFill>
                  <a:srgbClr val="000000"/>
                </a:solidFill>
                <a:latin typeface="微软雅黑" panose="020B0503020204020204" charset="-122"/>
                <a:ea typeface="楷体_GB2312" pitchFamily="49" charset="-122"/>
              </a:rPr>
              <a:t>…………………</a:t>
            </a:r>
            <a:r>
              <a:rPr lang="zh-CN" altLang="en-US" b="1" i="0">
                <a:solidFill>
                  <a:srgbClr val="000000"/>
                </a:solidFill>
                <a:ea typeface="楷体_GB2312" pitchFamily="49" charset="-122"/>
              </a:rPr>
              <a:t>（</a:t>
            </a:r>
            <a:r>
              <a:rPr lang="en-US" altLang="zh-CN" b="1" i="0">
                <a:solidFill>
                  <a:srgbClr val="000000"/>
                </a:solidFill>
                <a:ea typeface="楷体_GB2312" pitchFamily="49" charset="-122"/>
              </a:rPr>
              <a:t>1.5</a:t>
            </a:r>
            <a:r>
              <a:rPr lang="zh-CN" altLang="en-US" b="1" i="0">
                <a:solidFill>
                  <a:srgbClr val="000000"/>
                </a:solidFill>
                <a:ea typeface="楷体_GB2312" pitchFamily="49" charset="-122"/>
              </a:rPr>
              <a:t>）</a:t>
            </a:r>
            <a:endParaRPr lang="zh-CN" altLang="en-US" b="1" i="0">
              <a:solidFill>
                <a:srgbClr val="000000"/>
              </a:solidFill>
              <a:ea typeface="楷体_GB2312" pitchFamily="49" charset="-122"/>
            </a:endParaRPr>
          </a:p>
        </p:txBody>
      </p:sp>
      <p:sp>
        <p:nvSpPr>
          <p:cNvPr id="757800" name="Text Box 40"/>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757801" name="Text Box 41"/>
          <p:cNvSpPr txBox="1">
            <a:spLocks noChangeArrowheads="1"/>
          </p:cNvSpPr>
          <p:nvPr/>
        </p:nvSpPr>
        <p:spPr bwMode="auto">
          <a:xfrm>
            <a:off x="239745" y="795338"/>
            <a:ext cx="272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0000FF"/>
                </a:solidFill>
                <a:ea typeface="楷体_GB2312" pitchFamily="49" charset="-122"/>
              </a:rPr>
              <a:t>二、平方和的分解</a:t>
            </a:r>
            <a:endParaRPr lang="zh-CN" altLang="en-US" b="1" i="0">
              <a:solidFill>
                <a:srgbClr val="0000FF"/>
              </a:solidFill>
              <a:latin typeface="楷体_GB2312" pitchFamily="49" charset="-122"/>
              <a:ea typeface="楷体_GB2312" pitchFamily="49" charset="-122"/>
            </a:endParaRPr>
          </a:p>
        </p:txBody>
      </p:sp>
      <p:sp>
        <p:nvSpPr>
          <p:cNvPr id="757802" name="Text Box 42"/>
          <p:cNvSpPr txBox="1">
            <a:spLocks noChangeArrowheads="1"/>
          </p:cNvSpPr>
          <p:nvPr/>
        </p:nvSpPr>
        <p:spPr bwMode="auto">
          <a:xfrm>
            <a:off x="506445" y="378460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FF0000"/>
                </a:solidFill>
                <a:ea typeface="楷体_GB2312" pitchFamily="49" charset="-122"/>
              </a:rPr>
              <a:t>（总变差）</a:t>
            </a:r>
            <a:endParaRPr lang="zh-CN" altLang="en-US" sz="2000" b="1" i="0">
              <a:solidFill>
                <a:srgbClr val="FF0000"/>
              </a:solidFill>
              <a:ea typeface="楷体_GB2312" pitchFamily="49" charset="-122"/>
            </a:endParaRPr>
          </a:p>
        </p:txBody>
      </p:sp>
      <p:sp>
        <p:nvSpPr>
          <p:cNvPr id="757803" name="Text Box 43"/>
          <p:cNvSpPr txBox="1">
            <a:spLocks noChangeArrowheads="1"/>
          </p:cNvSpPr>
          <p:nvPr/>
        </p:nvSpPr>
        <p:spPr bwMode="auto">
          <a:xfrm>
            <a:off x="506445" y="5397500"/>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FF0000"/>
                </a:solidFill>
                <a:ea typeface="楷体_GB2312" pitchFamily="49" charset="-122"/>
              </a:rPr>
              <a:t>（效应平方和）</a:t>
            </a:r>
            <a:endParaRPr lang="zh-CN" altLang="en-US" sz="2000" b="1" i="0">
              <a:solidFill>
                <a:srgbClr val="FF0000"/>
              </a:solidFill>
              <a:ea typeface="楷体_GB2312" pitchFamily="49" charset="-122"/>
            </a:endParaRPr>
          </a:p>
        </p:txBody>
      </p:sp>
      <p:pic>
        <p:nvPicPr>
          <p:cNvPr id="757804" name="Picture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5858" y="776288"/>
            <a:ext cx="5449887"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a:off x="4197600" y="5119200"/>
            <a:ext cx="280800" cy="0"/>
          </a:xfrm>
          <a:prstGeom prst="line">
            <a:avLst/>
          </a:prstGeom>
          <a:ln w="19050">
            <a:solidFill>
              <a:schemeClr val="tx1"/>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931" name="Text Box 75"/>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761933" name="Text Box 77"/>
          <p:cNvSpPr txBox="1">
            <a:spLocks noChangeArrowheads="1"/>
          </p:cNvSpPr>
          <p:nvPr/>
        </p:nvSpPr>
        <p:spPr bwMode="auto">
          <a:xfrm>
            <a:off x="249076" y="776288"/>
            <a:ext cx="362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0000FF"/>
                </a:solidFill>
                <a:ea typeface="楷体_GB2312" pitchFamily="49" charset="-122"/>
              </a:rPr>
              <a:t>三、</a:t>
            </a:r>
            <a:r>
              <a:rPr lang="en-US" altLang="zh-CN" b="1">
                <a:solidFill>
                  <a:srgbClr val="0000FF"/>
                </a:solidFill>
                <a:ea typeface="楷体_GB2312" pitchFamily="49" charset="-122"/>
              </a:rPr>
              <a:t>S</a:t>
            </a:r>
            <a:r>
              <a:rPr lang="en-US" altLang="zh-CN" b="1" baseline="-25000">
                <a:solidFill>
                  <a:srgbClr val="0000FF"/>
                </a:solidFill>
                <a:ea typeface="楷体_GB2312" pitchFamily="49" charset="-122"/>
              </a:rPr>
              <a:t>E</a:t>
            </a:r>
            <a:r>
              <a:rPr lang="en-US" altLang="zh-CN" b="1">
                <a:solidFill>
                  <a:srgbClr val="0000FF"/>
                </a:solidFill>
                <a:ea typeface="楷体_GB2312" pitchFamily="49" charset="-122"/>
              </a:rPr>
              <a:t>, S</a:t>
            </a:r>
            <a:r>
              <a:rPr lang="en-US" altLang="zh-CN" b="1" baseline="-25000">
                <a:solidFill>
                  <a:srgbClr val="0000FF"/>
                </a:solidFill>
                <a:ea typeface="楷体_GB2312" pitchFamily="49" charset="-122"/>
              </a:rPr>
              <a:t>A</a:t>
            </a:r>
            <a:r>
              <a:rPr lang="zh-CN" altLang="en-US" b="1" i="0">
                <a:solidFill>
                  <a:srgbClr val="0000FF"/>
                </a:solidFill>
                <a:ea typeface="楷体_GB2312" pitchFamily="49" charset="-122"/>
              </a:rPr>
              <a:t>的统计特性</a:t>
            </a:r>
            <a:endParaRPr lang="zh-CN" altLang="en-US" b="1" i="0">
              <a:solidFill>
                <a:srgbClr val="0000FF"/>
              </a:solidFill>
              <a:latin typeface="楷体_GB2312" pitchFamily="49" charset="-122"/>
              <a:ea typeface="楷体_GB2312" pitchFamily="49" charset="-122"/>
            </a:endParaRPr>
          </a:p>
        </p:txBody>
      </p:sp>
      <p:pic>
        <p:nvPicPr>
          <p:cNvPr id="761934" name="Picture 7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6276" y="1808163"/>
            <a:ext cx="71882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1935" name="Picture 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489" y="2755900"/>
            <a:ext cx="6378575"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1936" name="Picture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4" y="3724275"/>
            <a:ext cx="3589337"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1937" name="Line 81"/>
          <p:cNvSpPr>
            <a:spLocks noChangeShapeType="1"/>
          </p:cNvSpPr>
          <p:nvPr/>
        </p:nvSpPr>
        <p:spPr bwMode="auto">
          <a:xfrm>
            <a:off x="1569876" y="2568575"/>
            <a:ext cx="0" cy="118110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1956" name="Group 100"/>
          <p:cNvGrpSpPr/>
          <p:nvPr/>
        </p:nvGrpSpPr>
        <p:grpSpPr bwMode="auto">
          <a:xfrm>
            <a:off x="3030376" y="1068388"/>
            <a:ext cx="4438650" cy="1017587"/>
            <a:chOff x="1848" y="703"/>
            <a:chExt cx="2796" cy="641"/>
          </a:xfrm>
        </p:grpSpPr>
        <p:sp>
          <p:nvSpPr>
            <p:cNvPr id="761938" name="Line 82"/>
            <p:cNvSpPr>
              <a:spLocks noChangeShapeType="1"/>
            </p:cNvSpPr>
            <p:nvPr/>
          </p:nvSpPr>
          <p:spPr bwMode="auto">
            <a:xfrm flipV="1">
              <a:off x="1848" y="864"/>
              <a:ext cx="1280" cy="344"/>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39" name="Line 83"/>
            <p:cNvSpPr>
              <a:spLocks noChangeShapeType="1"/>
            </p:cNvSpPr>
            <p:nvPr/>
          </p:nvSpPr>
          <p:spPr bwMode="auto">
            <a:xfrm flipV="1">
              <a:off x="2232" y="880"/>
              <a:ext cx="888" cy="464"/>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40" name="Line 84"/>
            <p:cNvSpPr>
              <a:spLocks noChangeShapeType="1"/>
            </p:cNvSpPr>
            <p:nvPr/>
          </p:nvSpPr>
          <p:spPr bwMode="auto">
            <a:xfrm flipV="1">
              <a:off x="2936" y="880"/>
              <a:ext cx="176" cy="384"/>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41" name="Text Box 85"/>
            <p:cNvSpPr txBox="1">
              <a:spLocks noChangeArrowheads="1"/>
            </p:cNvSpPr>
            <p:nvPr/>
          </p:nvSpPr>
          <p:spPr bwMode="auto">
            <a:xfrm>
              <a:off x="3120" y="703"/>
              <a:ext cx="152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000000"/>
                  </a:solidFill>
                  <a:latin typeface="楷体_GB2312" pitchFamily="49" charset="-122"/>
                  <a:ea typeface="楷体_GB2312" pitchFamily="49" charset="-122"/>
                </a:rPr>
                <a:t>各项间相互独立</a:t>
              </a:r>
              <a:endParaRPr lang="zh-CN" altLang="en-US" b="1" i="0">
                <a:solidFill>
                  <a:srgbClr val="000000"/>
                </a:solidFill>
                <a:latin typeface="楷体_GB2312" pitchFamily="49" charset="-122"/>
                <a:ea typeface="楷体_GB2312" pitchFamily="49" charset="-122"/>
              </a:endParaRPr>
            </a:p>
          </p:txBody>
        </p:sp>
      </p:grpSp>
      <p:pic>
        <p:nvPicPr>
          <p:cNvPr id="761942"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14" y="5092700"/>
            <a:ext cx="21939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1958" name="Group 102"/>
          <p:cNvGrpSpPr/>
          <p:nvPr/>
        </p:nvGrpSpPr>
        <p:grpSpPr bwMode="auto">
          <a:xfrm>
            <a:off x="464976" y="2187575"/>
            <a:ext cx="292100" cy="3111500"/>
            <a:chOff x="240" y="1576"/>
            <a:chExt cx="184" cy="1960"/>
          </a:xfrm>
        </p:grpSpPr>
        <p:sp>
          <p:nvSpPr>
            <p:cNvPr id="761943" name="Line 87"/>
            <p:cNvSpPr>
              <a:spLocks noChangeShapeType="1"/>
            </p:cNvSpPr>
            <p:nvPr/>
          </p:nvSpPr>
          <p:spPr bwMode="auto">
            <a:xfrm>
              <a:off x="240" y="1584"/>
              <a:ext cx="0" cy="195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44" name="Line 88"/>
            <p:cNvSpPr>
              <a:spLocks noChangeShapeType="1"/>
            </p:cNvSpPr>
            <p:nvPr/>
          </p:nvSpPr>
          <p:spPr bwMode="auto">
            <a:xfrm>
              <a:off x="240" y="1576"/>
              <a:ext cx="176"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45" name="Line 89"/>
            <p:cNvSpPr>
              <a:spLocks noChangeShapeType="1"/>
            </p:cNvSpPr>
            <p:nvPr/>
          </p:nvSpPr>
          <p:spPr bwMode="auto">
            <a:xfrm>
              <a:off x="240" y="3528"/>
              <a:ext cx="176"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46" name="Line 90"/>
            <p:cNvSpPr>
              <a:spLocks noChangeShapeType="1"/>
            </p:cNvSpPr>
            <p:nvPr/>
          </p:nvSpPr>
          <p:spPr bwMode="auto">
            <a:xfrm>
              <a:off x="248" y="2952"/>
              <a:ext cx="176"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61949" name="AutoShape 93"/>
          <p:cNvSpPr>
            <a:spLocks noChangeArrowheads="1"/>
          </p:cNvSpPr>
          <p:nvPr/>
        </p:nvSpPr>
        <p:spPr bwMode="auto">
          <a:xfrm rot="-206801">
            <a:off x="236376" y="4676775"/>
            <a:ext cx="279400" cy="1397000"/>
          </a:xfrm>
          <a:prstGeom prst="curvedRightArrow">
            <a:avLst>
              <a:gd name="adj1" fmla="val 100000"/>
              <a:gd name="adj2" fmla="val 200000"/>
              <a:gd name="adj3" fmla="val 33333"/>
            </a:avLst>
          </a:prstGeom>
          <a:solidFill>
            <a:schemeClr val="accent1"/>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6195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976" y="5567363"/>
            <a:ext cx="2868613"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1960" name="Group 104"/>
          <p:cNvGrpSpPr/>
          <p:nvPr/>
        </p:nvGrpSpPr>
        <p:grpSpPr bwMode="auto">
          <a:xfrm>
            <a:off x="3451064" y="5614988"/>
            <a:ext cx="2598737" cy="704850"/>
            <a:chOff x="2121" y="3735"/>
            <a:chExt cx="1637" cy="444"/>
          </a:xfrm>
        </p:grpSpPr>
        <p:pic>
          <p:nvPicPr>
            <p:cNvPr id="761951" name="Picture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1" y="3776"/>
              <a:ext cx="33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1952"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 y="3735"/>
              <a:ext cx="134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61953" name="Picture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4439" y="5724525"/>
            <a:ext cx="11588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1959" name="Group 103"/>
          <p:cNvGrpSpPr/>
          <p:nvPr/>
        </p:nvGrpSpPr>
        <p:grpSpPr bwMode="auto">
          <a:xfrm>
            <a:off x="5684676" y="5635625"/>
            <a:ext cx="2935288" cy="768350"/>
            <a:chOff x="3528" y="3748"/>
            <a:chExt cx="1849" cy="484"/>
          </a:xfrm>
        </p:grpSpPr>
        <p:sp>
          <p:nvSpPr>
            <p:cNvPr id="761954" name="AutoShape 98"/>
            <p:cNvSpPr>
              <a:spLocks noChangeArrowheads="1"/>
            </p:cNvSpPr>
            <p:nvPr/>
          </p:nvSpPr>
          <p:spPr bwMode="auto">
            <a:xfrm>
              <a:off x="3528" y="4064"/>
              <a:ext cx="680" cy="168"/>
            </a:xfrm>
            <a:prstGeom prst="curvedUpArrow">
              <a:avLst>
                <a:gd name="adj1" fmla="val 80952"/>
                <a:gd name="adj2" fmla="val 161905"/>
                <a:gd name="adj3" fmla="val 33333"/>
              </a:avLst>
            </a:prstGeom>
            <a:solidFill>
              <a:schemeClr val="accent1"/>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61955" name="Picture 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7" y="3748"/>
              <a:ext cx="141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61957" name="Text Box 101"/>
          <p:cNvSpPr txBox="1">
            <a:spLocks noChangeArrowheads="1"/>
          </p:cNvSpPr>
          <p:nvPr/>
        </p:nvSpPr>
        <p:spPr bwMode="auto">
          <a:xfrm>
            <a:off x="363376" y="1335088"/>
            <a:ext cx="362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a:solidFill>
                  <a:srgbClr val="0000FF"/>
                </a:solidFill>
                <a:ea typeface="楷体_GB2312" pitchFamily="49" charset="-122"/>
              </a:rPr>
              <a:t>1</a:t>
            </a:r>
            <a:r>
              <a:rPr lang="zh-CN" altLang="en-US" b="1" i="0">
                <a:solidFill>
                  <a:srgbClr val="0000FF"/>
                </a:solidFill>
                <a:ea typeface="楷体_GB2312" pitchFamily="49" charset="-122"/>
              </a:rPr>
              <a:t>、</a:t>
            </a:r>
            <a:r>
              <a:rPr lang="en-US" altLang="zh-CN" b="1">
                <a:solidFill>
                  <a:srgbClr val="0000FF"/>
                </a:solidFill>
                <a:ea typeface="楷体_GB2312" pitchFamily="49" charset="-122"/>
              </a:rPr>
              <a:t>S</a:t>
            </a:r>
            <a:r>
              <a:rPr lang="en-US" altLang="zh-CN" b="1" baseline="-25000">
                <a:solidFill>
                  <a:srgbClr val="0000FF"/>
                </a:solidFill>
                <a:ea typeface="楷体_GB2312" pitchFamily="49" charset="-122"/>
              </a:rPr>
              <a:t>E</a:t>
            </a:r>
            <a:r>
              <a:rPr lang="zh-CN" altLang="en-US" b="1" i="0">
                <a:solidFill>
                  <a:srgbClr val="0000FF"/>
                </a:solidFill>
                <a:ea typeface="楷体_GB2312" pitchFamily="49" charset="-122"/>
              </a:rPr>
              <a:t>的统计特性</a:t>
            </a:r>
            <a:endParaRPr lang="zh-CN" altLang="en-US" b="1" i="0">
              <a:solidFill>
                <a:srgbClr val="0000FF"/>
              </a:solidFill>
              <a:latin typeface="楷体_GB2312" pitchFamily="49" charset="-122"/>
              <a:ea typeface="楷体_GB2312" pitchFamily="49" charset="-122"/>
            </a:endParaRPr>
          </a:p>
        </p:txBody>
      </p:sp>
      <p:graphicFrame>
        <p:nvGraphicFramePr>
          <p:cNvPr id="761961" name="Object 105"/>
          <p:cNvGraphicFramePr>
            <a:graphicFrameLocks noChangeAspect="1"/>
          </p:cNvGraphicFramePr>
          <p:nvPr/>
        </p:nvGraphicFramePr>
        <p:xfrm>
          <a:off x="6650037" y="-13424"/>
          <a:ext cx="2493963" cy="826519"/>
        </p:xfrm>
        <a:graphic>
          <a:graphicData uri="http://schemas.openxmlformats.org/presentationml/2006/ole">
            <mc:AlternateContent xmlns:mc="http://schemas.openxmlformats.org/markup-compatibility/2006">
              <mc:Choice xmlns:v="urn:schemas-microsoft-com:vml" Requires="v">
                <p:oleObj spid="_x0000_s393238" name="Equation" r:id="rId10" imgW="1422400" imgH="469900" progId="Equation.DSMT4">
                  <p:embed/>
                </p:oleObj>
              </mc:Choice>
              <mc:Fallback>
                <p:oleObj name="Equation" r:id="rId10" imgW="1422400" imgH="469900" progId="Equation.DSMT4">
                  <p:embed/>
                  <p:pic>
                    <p:nvPicPr>
                      <p:cNvPr id="0" name="图片 3932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0037" y="-13424"/>
                        <a:ext cx="2493963" cy="826519"/>
                      </a:xfrm>
                      <a:prstGeom prst="rect">
                        <a:avLst/>
                      </a:prstGeom>
                      <a:solidFill>
                        <a:srgbClr val="FFFF00"/>
                      </a:solidFill>
                      <a:ln>
                        <a:noFill/>
                      </a:ln>
                      <a:effec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Text Box 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816158" name="Picture 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5403" y="1093788"/>
            <a:ext cx="633253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59"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665" y="1833563"/>
            <a:ext cx="54340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66" name="Text Box 38"/>
          <p:cNvSpPr txBox="1">
            <a:spLocks noChangeArrowheads="1"/>
          </p:cNvSpPr>
          <p:nvPr/>
        </p:nvSpPr>
        <p:spPr bwMode="auto">
          <a:xfrm>
            <a:off x="512665" y="776288"/>
            <a:ext cx="362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a:solidFill>
                  <a:srgbClr val="0000FF"/>
                </a:solidFill>
                <a:ea typeface="楷体_GB2312" pitchFamily="49" charset="-122"/>
              </a:rPr>
              <a:t>2</a:t>
            </a:r>
            <a:r>
              <a:rPr lang="zh-CN" altLang="en-US" b="1" i="0">
                <a:solidFill>
                  <a:srgbClr val="0000FF"/>
                </a:solidFill>
                <a:ea typeface="楷体_GB2312" pitchFamily="49" charset="-122"/>
              </a:rPr>
              <a:t>、</a:t>
            </a:r>
            <a:r>
              <a:rPr lang="en-US" altLang="zh-CN" b="1">
                <a:solidFill>
                  <a:srgbClr val="0000FF"/>
                </a:solidFill>
                <a:ea typeface="楷体_GB2312" pitchFamily="49" charset="-122"/>
              </a:rPr>
              <a:t>S</a:t>
            </a:r>
            <a:r>
              <a:rPr lang="en-US" altLang="zh-CN" b="1" baseline="-25000">
                <a:solidFill>
                  <a:srgbClr val="0000FF"/>
                </a:solidFill>
                <a:ea typeface="楷体_GB2312" pitchFamily="49" charset="-122"/>
              </a:rPr>
              <a:t>A</a:t>
            </a:r>
            <a:r>
              <a:rPr lang="zh-CN" altLang="en-US" b="1" i="0">
                <a:solidFill>
                  <a:srgbClr val="0000FF"/>
                </a:solidFill>
                <a:ea typeface="楷体_GB2312" pitchFamily="49" charset="-122"/>
              </a:rPr>
              <a:t>的统计特性</a:t>
            </a:r>
            <a:endParaRPr lang="zh-CN" altLang="en-US" b="1" i="0">
              <a:solidFill>
                <a:srgbClr val="0000FF"/>
              </a:solidFill>
              <a:latin typeface="楷体_GB2312" pitchFamily="49" charset="-122"/>
              <a:ea typeface="楷体_GB2312" pitchFamily="49" charset="-122"/>
            </a:endParaRPr>
          </a:p>
        </p:txBody>
      </p:sp>
      <p:pic>
        <p:nvPicPr>
          <p:cNvPr id="81616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128" y="3335338"/>
            <a:ext cx="5299075"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6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15" y="2935288"/>
            <a:ext cx="33639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70" name="Rectangle 42"/>
          <p:cNvSpPr>
            <a:spLocks noChangeArrowheads="1"/>
          </p:cNvSpPr>
          <p:nvPr/>
        </p:nvSpPr>
        <p:spPr bwMode="auto">
          <a:xfrm>
            <a:off x="4881465" y="1946275"/>
            <a:ext cx="3517900" cy="9017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6190" name="Group 62"/>
          <p:cNvGrpSpPr/>
          <p:nvPr/>
        </p:nvGrpSpPr>
        <p:grpSpPr bwMode="auto">
          <a:xfrm>
            <a:off x="903190" y="1820863"/>
            <a:ext cx="6172200" cy="528637"/>
            <a:chOff x="422" y="1377"/>
            <a:chExt cx="3888" cy="333"/>
          </a:xfrm>
        </p:grpSpPr>
        <p:pic>
          <p:nvPicPr>
            <p:cNvPr id="81616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 y="1443"/>
              <a:ext cx="115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71"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 y="1377"/>
              <a:ext cx="132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16188" name="Group 60"/>
          <p:cNvGrpSpPr/>
          <p:nvPr/>
        </p:nvGrpSpPr>
        <p:grpSpPr bwMode="auto">
          <a:xfrm>
            <a:off x="3370165" y="2906713"/>
            <a:ext cx="3371850" cy="1046162"/>
            <a:chOff x="1976" y="2061"/>
            <a:chExt cx="2124" cy="659"/>
          </a:xfrm>
        </p:grpSpPr>
        <p:pic>
          <p:nvPicPr>
            <p:cNvPr id="816172" name="Picture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1" y="2061"/>
              <a:ext cx="1609" cy="390"/>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74" name="AutoShape 46"/>
            <p:cNvSpPr>
              <a:spLocks noChangeArrowheads="1"/>
            </p:cNvSpPr>
            <p:nvPr/>
          </p:nvSpPr>
          <p:spPr bwMode="auto">
            <a:xfrm rot="-681519">
              <a:off x="1976" y="2520"/>
              <a:ext cx="624" cy="200"/>
            </a:xfrm>
            <a:prstGeom prst="curvedUpArrow">
              <a:avLst>
                <a:gd name="adj1" fmla="val 62400"/>
                <a:gd name="adj2" fmla="val 124800"/>
                <a:gd name="adj3" fmla="val 33333"/>
              </a:avLst>
            </a:prstGeom>
            <a:solidFill>
              <a:schemeClr val="accent1"/>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816175"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753" y="4006850"/>
            <a:ext cx="3678237"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76"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6003" y="4498975"/>
            <a:ext cx="6332537"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77" name="Rectangle 49"/>
          <p:cNvSpPr>
            <a:spLocks noChangeArrowheads="1"/>
          </p:cNvSpPr>
          <p:nvPr/>
        </p:nvSpPr>
        <p:spPr bwMode="auto">
          <a:xfrm>
            <a:off x="7040465" y="4562475"/>
            <a:ext cx="1371600" cy="5334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16179" name="Picture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340" y="4564063"/>
            <a:ext cx="1338263"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80" name="Picture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5340" y="5003800"/>
            <a:ext cx="19240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16189" name="Group 61"/>
          <p:cNvGrpSpPr/>
          <p:nvPr/>
        </p:nvGrpSpPr>
        <p:grpSpPr bwMode="auto">
          <a:xfrm>
            <a:off x="765078" y="5176838"/>
            <a:ext cx="6427787" cy="511175"/>
            <a:chOff x="335" y="3491"/>
            <a:chExt cx="4049" cy="322"/>
          </a:xfrm>
        </p:grpSpPr>
        <p:pic>
          <p:nvPicPr>
            <p:cNvPr id="816181" name="Picture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7" y="3559"/>
              <a:ext cx="13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82" name="Picture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 y="3491"/>
              <a:ext cx="67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83" name="Picture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9" y="3591"/>
              <a:ext cx="305"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84"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11" y="3579"/>
              <a:ext cx="67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16185" name="Picture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5128" y="5708650"/>
            <a:ext cx="52990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53" name="Text Box 25"/>
          <p:cNvSpPr txBox="1">
            <a:spLocks noChangeArrowheads="1"/>
          </p:cNvSpPr>
          <p:nvPr/>
        </p:nvSpPr>
        <p:spPr bwMode="auto">
          <a:xfrm>
            <a:off x="436465" y="2427288"/>
            <a:ext cx="418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dirty="0">
                <a:solidFill>
                  <a:srgbClr val="0000FF"/>
                </a:solidFill>
                <a:ea typeface="楷体_GB2312" pitchFamily="49" charset="-122"/>
              </a:rPr>
              <a:t>四、假设检验问题的拒绝域</a:t>
            </a:r>
            <a:endParaRPr lang="zh-CN" altLang="en-US" b="1" i="0" dirty="0">
              <a:solidFill>
                <a:srgbClr val="0000FF"/>
              </a:solidFill>
              <a:latin typeface="楷体_GB2312" pitchFamily="49" charset="-122"/>
              <a:ea typeface="楷体_GB2312" pitchFamily="49" charset="-122"/>
            </a:endParaRPr>
          </a:p>
        </p:txBody>
      </p:sp>
    </p:spTree>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57" name="Text Box 53"/>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763958"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7448" y="925998"/>
            <a:ext cx="2773363" cy="946150"/>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3959"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73" y="922823"/>
            <a:ext cx="17891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3974" name="Group 70"/>
          <p:cNvGrpSpPr/>
          <p:nvPr/>
        </p:nvGrpSpPr>
        <p:grpSpPr bwMode="auto">
          <a:xfrm>
            <a:off x="424673" y="1459398"/>
            <a:ext cx="5451475" cy="539750"/>
            <a:chOff x="244" y="1078"/>
            <a:chExt cx="3434" cy="340"/>
          </a:xfrm>
        </p:grpSpPr>
        <p:pic>
          <p:nvPicPr>
            <p:cNvPr id="763960"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 y="1078"/>
              <a:ext cx="149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3961"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 y="1127"/>
              <a:ext cx="194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63962"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48" y="2167423"/>
            <a:ext cx="39941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3976" name="Group 72"/>
          <p:cNvGrpSpPr/>
          <p:nvPr/>
        </p:nvGrpSpPr>
        <p:grpSpPr bwMode="auto">
          <a:xfrm>
            <a:off x="4429936" y="2207111"/>
            <a:ext cx="4510087" cy="387350"/>
            <a:chOff x="2767" y="1549"/>
            <a:chExt cx="2841" cy="244"/>
          </a:xfrm>
        </p:grpSpPr>
        <p:pic>
          <p:nvPicPr>
            <p:cNvPr id="763963"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 y="1549"/>
              <a:ext cx="104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3965"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1" y="1566"/>
              <a:ext cx="180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63967" name="Picture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3198" y="2489686"/>
            <a:ext cx="35750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3979" name="Group 75"/>
          <p:cNvGrpSpPr/>
          <p:nvPr/>
        </p:nvGrpSpPr>
        <p:grpSpPr bwMode="auto">
          <a:xfrm>
            <a:off x="450073" y="2754798"/>
            <a:ext cx="4354513" cy="1206500"/>
            <a:chOff x="260" y="1894"/>
            <a:chExt cx="2743" cy="760"/>
          </a:xfrm>
        </p:grpSpPr>
        <p:pic>
          <p:nvPicPr>
            <p:cNvPr id="763968"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 y="1894"/>
              <a:ext cx="274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3969"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 y="2193"/>
              <a:ext cx="172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63970" name="Picture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2923" y="3404086"/>
            <a:ext cx="44434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3971" name="Picture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473" y="3943836"/>
            <a:ext cx="6513513"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3980" name="Group 76"/>
          <p:cNvGrpSpPr/>
          <p:nvPr/>
        </p:nvGrpSpPr>
        <p:grpSpPr bwMode="auto">
          <a:xfrm>
            <a:off x="294498" y="5043973"/>
            <a:ext cx="7607300" cy="1090613"/>
            <a:chOff x="162" y="3336"/>
            <a:chExt cx="4792" cy="687"/>
          </a:xfrm>
        </p:grpSpPr>
        <p:pic>
          <p:nvPicPr>
            <p:cNvPr id="763972" name="Picture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 y="3336"/>
              <a:ext cx="4075" cy="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3973" name="Picture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9" y="3688"/>
              <a:ext cx="645"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86" name="Text Box 58"/>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764988" name="Picture 6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728" y="776288"/>
            <a:ext cx="86280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89"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28" y="3954463"/>
            <a:ext cx="86963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90"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66" y="4941888"/>
            <a:ext cx="6784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91"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41" y="5334001"/>
            <a:ext cx="68294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Text Box 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81817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475" y="776288"/>
            <a:ext cx="86280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81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75" y="3888638"/>
            <a:ext cx="8899525"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014" name="Text Box 6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766015" name="Picture 6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1751" y="860490"/>
            <a:ext cx="7234237"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6016" name="Picture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63" y="2040003"/>
            <a:ext cx="7188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65" name="Text Box 165"/>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768167" name="Picture 16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688" y="1092200"/>
            <a:ext cx="8809037"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68" name="Picture 1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3897313"/>
            <a:ext cx="3633787"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69" name="Picture 1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4403725"/>
            <a:ext cx="36337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70" name="Picture 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4859338"/>
            <a:ext cx="15192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71" name="Picture 1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3238" y="4843463"/>
            <a:ext cx="358933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4111" y="910447"/>
            <a:ext cx="7942871" cy="5262979"/>
          </a:xfrm>
          <a:prstGeom prst="rect">
            <a:avLst/>
          </a:prstGeom>
        </p:spPr>
        <p:txBody>
          <a:bodyPr wrap="square">
            <a:spAutoFit/>
          </a:bodyPr>
          <a:lstStyle/>
          <a:p>
            <a:endParaRPr lang="zh-CN" altLang="zh-CN" sz="2400" dirty="0"/>
          </a:p>
          <a:p>
            <a:pPr lvl="0"/>
            <a:r>
              <a:rPr lang="en-US" altLang="zh-CN" sz="2400" dirty="0"/>
              <a:t>1</a:t>
            </a:r>
            <a:r>
              <a:rPr lang="zh-CN" altLang="en-US" sz="2400" dirty="0"/>
              <a:t>、用</a:t>
            </a:r>
            <a:r>
              <a:rPr lang="en-US" altLang="zh-CN" sz="2400" dirty="0"/>
              <a:t>300</a:t>
            </a:r>
            <a:r>
              <a:rPr lang="zh-CN" altLang="en-US" sz="2400" dirty="0"/>
              <a:t>例胎重数据绘制频率直方图和箱线图。</a:t>
            </a:r>
            <a:endParaRPr lang="en-US" altLang="zh-CN" sz="2400" dirty="0"/>
          </a:p>
          <a:p>
            <a:pPr lvl="0"/>
            <a:endParaRPr lang="en-US" altLang="zh-CN" sz="2400" dirty="0"/>
          </a:p>
          <a:p>
            <a:pPr lvl="0"/>
            <a:r>
              <a:rPr lang="en-US" altLang="zh-CN" sz="2400" dirty="0"/>
              <a:t>2</a:t>
            </a:r>
            <a:r>
              <a:rPr lang="zh-CN" altLang="en-US" sz="2400" dirty="0"/>
              <a:t>、</a:t>
            </a:r>
            <a:r>
              <a:rPr lang="zh-CN" altLang="zh-CN" sz="2400" dirty="0"/>
              <a:t>将</a:t>
            </a:r>
            <a:r>
              <a:rPr lang="en-US" altLang="zh-CN" sz="2400" dirty="0"/>
              <a:t>300</a:t>
            </a:r>
            <a:r>
              <a:rPr lang="zh-CN" altLang="zh-CN" sz="2400" dirty="0"/>
              <a:t>例胎重及参数数据划分成训练集和测试集</a:t>
            </a:r>
            <a:r>
              <a:rPr lang="en-US" altLang="zh-CN" sz="2400" dirty="0"/>
              <a:t>【</a:t>
            </a:r>
            <a:r>
              <a:rPr lang="zh-CN" altLang="en-US" sz="2400" dirty="0"/>
              <a:t>划分方式见附录</a:t>
            </a:r>
            <a:r>
              <a:rPr lang="en-US" altLang="zh-CN" sz="2400" dirty="0"/>
              <a:t>】</a:t>
            </a:r>
            <a:r>
              <a:rPr lang="zh-CN" altLang="zh-CN" sz="2400" dirty="0"/>
              <a:t>，利用</a:t>
            </a:r>
            <a:r>
              <a:rPr lang="zh-CN" altLang="en-US" sz="2400" dirty="0"/>
              <a:t>训练</a:t>
            </a:r>
            <a:r>
              <a:rPr lang="zh-CN" altLang="zh-CN" sz="2400" dirty="0"/>
              <a:t>集参数对胎重进行线性回归拟合。</a:t>
            </a:r>
            <a:endParaRPr lang="en-US" altLang="zh-CN" sz="2400" dirty="0"/>
          </a:p>
          <a:p>
            <a:pPr lvl="0"/>
            <a:endParaRPr lang="zh-CN" altLang="zh-CN" sz="2400" dirty="0"/>
          </a:p>
          <a:p>
            <a:pPr lvl="0"/>
            <a:r>
              <a:rPr lang="en-US" altLang="zh-CN" sz="2400" dirty="0"/>
              <a:t>3</a:t>
            </a:r>
            <a:r>
              <a:rPr lang="zh-CN" altLang="en-US" sz="2400" dirty="0"/>
              <a:t>、对拟合结果进行评价：①将新方程的预测结果与已有方程</a:t>
            </a:r>
            <a:r>
              <a:rPr lang="en-US" altLang="zh-CN" sz="2400" dirty="0"/>
              <a:t>Hadlock4</a:t>
            </a:r>
            <a:r>
              <a:rPr lang="zh-CN" altLang="en-US" sz="2400" dirty="0"/>
              <a:t>的预测结果进行比较，以实际胎儿体重作为金标准，对比哪个方程预测精度更高；②</a:t>
            </a:r>
            <a:r>
              <a:rPr lang="zh-CN" altLang="zh-CN" sz="2400" dirty="0"/>
              <a:t>使用方差分析比较</a:t>
            </a:r>
            <a:r>
              <a:rPr lang="zh-CN" altLang="en-US" sz="2400" dirty="0"/>
              <a:t>新方程与</a:t>
            </a:r>
            <a:r>
              <a:rPr lang="en-US" altLang="zh-CN" sz="2400" dirty="0"/>
              <a:t>Hadlock4</a:t>
            </a:r>
            <a:r>
              <a:rPr lang="zh-CN" altLang="en-US" sz="2400" dirty="0"/>
              <a:t>方程的预测结果的差异是否有统计学意义</a:t>
            </a:r>
            <a:r>
              <a:rPr lang="zh-CN" altLang="zh-CN" sz="2400" dirty="0"/>
              <a:t>。</a:t>
            </a:r>
            <a:r>
              <a:rPr lang="en-US" altLang="zh-CN" sz="2400" dirty="0"/>
              <a:t>【</a:t>
            </a:r>
            <a:r>
              <a:rPr lang="zh-CN" altLang="en-US" sz="2400" dirty="0"/>
              <a:t>评价参数见</a:t>
            </a:r>
            <a:r>
              <a:rPr lang="en-US" altLang="zh-CN" sz="2400" dirty="0" err="1"/>
              <a:t>ppt</a:t>
            </a:r>
            <a:r>
              <a:rPr lang="zh-CN" altLang="en-US" sz="2400" dirty="0"/>
              <a:t>最后</a:t>
            </a:r>
            <a:r>
              <a:rPr lang="en-US" altLang="zh-CN" sz="2400" dirty="0"/>
              <a:t>】</a:t>
            </a:r>
            <a:endParaRPr lang="en-US" altLang="zh-CN" sz="2400" dirty="0"/>
          </a:p>
          <a:p>
            <a:pPr lvl="0"/>
            <a:endParaRPr lang="zh-CN" altLang="zh-CN" sz="2400" dirty="0"/>
          </a:p>
          <a:p>
            <a:pPr lvl="0"/>
            <a:r>
              <a:rPr lang="en-US" altLang="zh-CN" sz="2400" dirty="0"/>
              <a:t>4</a:t>
            </a:r>
            <a:r>
              <a:rPr lang="zh-CN" altLang="en-US" sz="2400" dirty="0"/>
              <a:t>、进行分析，</a:t>
            </a:r>
            <a:r>
              <a:rPr lang="zh-CN" altLang="zh-CN" sz="2400" dirty="0"/>
              <a:t>提交报告。</a:t>
            </a:r>
            <a:r>
              <a:rPr lang="en-US" altLang="zh-CN" sz="2400" dirty="0"/>
              <a:t>(</a:t>
            </a:r>
            <a:r>
              <a:rPr lang="zh-CN" altLang="en-US" sz="2400" dirty="0"/>
              <a:t>讨论测试</a:t>
            </a:r>
            <a:r>
              <a:rPr lang="en-US" altLang="zh-CN" sz="2400" dirty="0"/>
              <a:t>\</a:t>
            </a:r>
            <a:r>
              <a:rPr lang="zh-CN" altLang="en-US" sz="2400" dirty="0"/>
              <a:t>训练集划分，回归模型形式等因素对预测结果的影响</a:t>
            </a:r>
            <a:r>
              <a:rPr lang="en-US" altLang="zh-CN" sz="2400" dirty="0"/>
              <a:t>)</a:t>
            </a:r>
            <a:endParaRPr lang="zh-CN" altLang="zh-CN" sz="2400" dirty="0"/>
          </a:p>
        </p:txBody>
      </p:sp>
      <p:sp>
        <p:nvSpPr>
          <p:cNvPr id="2" name="文本框 1"/>
          <p:cNvSpPr txBox="1"/>
          <p:nvPr/>
        </p:nvSpPr>
        <p:spPr>
          <a:xfrm>
            <a:off x="1100328" y="216000"/>
            <a:ext cx="6927671" cy="461665"/>
          </a:xfrm>
          <a:prstGeom prst="rect">
            <a:avLst/>
          </a:prstGeom>
          <a:noFill/>
        </p:spPr>
        <p:txBody>
          <a:bodyPr wrap="square" rtlCol="0">
            <a:spAutoFit/>
          </a:bodyPr>
          <a:lstStyle/>
          <a:p>
            <a:r>
              <a:rPr lang="zh-CN" altLang="zh-CN" sz="2400" b="1" dirty="0"/>
              <a:t>《概率论、数理统计与随机过程》</a:t>
            </a:r>
            <a:r>
              <a:rPr lang="en-US" altLang="zh-CN" sz="2400" b="1" dirty="0"/>
              <a:t>Project3</a:t>
            </a:r>
            <a:r>
              <a:rPr lang="zh-CN" altLang="zh-CN" sz="2400" b="1" dirty="0"/>
              <a:t>要求</a:t>
            </a:r>
            <a:endParaRPr lang="en-US" altLang="zh-CN"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917903" y="773152"/>
            <a:ext cx="8229600" cy="692150"/>
          </a:xfrm>
        </p:spPr>
        <p:txBody>
          <a:bodyPr/>
          <a:lstStyle/>
          <a:p>
            <a:r>
              <a:rPr lang="en-US" altLang="zh-CN" b="1" dirty="0"/>
              <a:t>SPSS</a:t>
            </a:r>
            <a:endParaRPr lang="zh-CN" altLang="en-US" b="1" dirty="0"/>
          </a:p>
        </p:txBody>
      </p:sp>
      <p:sp>
        <p:nvSpPr>
          <p:cNvPr id="60419" name="Rectangle 3"/>
          <p:cNvSpPr>
            <a:spLocks noGrp="1" noChangeArrowheads="1"/>
          </p:cNvSpPr>
          <p:nvPr>
            <p:ph type="body" idx="1"/>
          </p:nvPr>
        </p:nvSpPr>
        <p:spPr>
          <a:xfrm>
            <a:off x="250825" y="1628775"/>
            <a:ext cx="8447088" cy="4525963"/>
          </a:xfrm>
        </p:spPr>
        <p:txBody>
          <a:bodyPr/>
          <a:lstStyle/>
          <a:p>
            <a:r>
              <a:rPr lang="en-US" altLang="zh-CN" sz="2400" dirty="0">
                <a:effectLst/>
              </a:rPr>
              <a:t>SPSS-----Statistical Package for Social Science </a:t>
            </a:r>
            <a:r>
              <a:rPr lang="zh-CN" altLang="en-US" sz="2400" dirty="0">
                <a:effectLst/>
                <a:latin typeface="宋体" panose="02010600030101010101" pitchFamily="2" charset="-122"/>
              </a:rPr>
              <a:t>（社会科学统计软件包）</a:t>
            </a:r>
            <a:endParaRPr lang="zh-CN" altLang="en-US" sz="2400" dirty="0">
              <a:effectLst/>
              <a:latin typeface="宋体" panose="02010600030101010101" pitchFamily="2" charset="-122"/>
            </a:endParaRPr>
          </a:p>
          <a:p>
            <a:r>
              <a:rPr lang="en-US" altLang="zh-CN" sz="2400" dirty="0">
                <a:effectLst/>
              </a:rPr>
              <a:t>2000</a:t>
            </a:r>
            <a:r>
              <a:rPr lang="zh-CN" altLang="en-US" sz="2400" dirty="0">
                <a:effectLst/>
              </a:rPr>
              <a:t>年正式</a:t>
            </a:r>
            <a:r>
              <a:rPr lang="zh-CN" altLang="en-US" sz="2400" dirty="0">
                <a:effectLst/>
                <a:latin typeface="宋体" panose="02010600030101010101" pitchFamily="2" charset="-122"/>
              </a:rPr>
              <a:t>改名为</a:t>
            </a:r>
            <a:r>
              <a:rPr lang="en-US" altLang="zh-CN" sz="2400" dirty="0">
                <a:effectLst/>
              </a:rPr>
              <a:t>Statistical Product and Service Solutions(</a:t>
            </a:r>
            <a:r>
              <a:rPr lang="zh-CN" altLang="en-US" sz="2400" dirty="0">
                <a:effectLst/>
              </a:rPr>
              <a:t>统计产品与服务解决方案），标志着可以使用该软件为特定的科研工作服务。</a:t>
            </a:r>
            <a:r>
              <a:rPr lang="zh-CN" altLang="en-US" sz="2400" dirty="0"/>
              <a:t> </a:t>
            </a:r>
            <a:endParaRPr lang="en-US" altLang="zh-CN" sz="2400" dirty="0"/>
          </a:p>
          <a:p>
            <a:r>
              <a:rPr lang="zh-CN" altLang="en-US" sz="2400" dirty="0"/>
              <a:t>优点：</a:t>
            </a:r>
            <a:endParaRPr lang="en-US" altLang="zh-CN" sz="2400" dirty="0"/>
          </a:p>
          <a:p>
            <a:pPr lvl="1"/>
            <a:r>
              <a:rPr lang="zh-CN" altLang="en-US" sz="2000" dirty="0"/>
              <a:t>操作界面友好，易操作</a:t>
            </a:r>
            <a:endParaRPr lang="zh-CN" altLang="en-US" sz="2000" dirty="0"/>
          </a:p>
          <a:p>
            <a:pPr lvl="1"/>
            <a:r>
              <a:rPr lang="zh-CN" altLang="en-US" sz="2000" dirty="0"/>
              <a:t>非专业统计人员的首选统计软件</a:t>
            </a:r>
            <a:endParaRPr lang="zh-CN" altLang="en-US" sz="2000" dirty="0"/>
          </a:p>
          <a:p>
            <a:pPr lvl="1"/>
            <a:r>
              <a:rPr lang="zh-CN" altLang="en-US" sz="2000" dirty="0"/>
              <a:t>类似</a:t>
            </a:r>
            <a:r>
              <a:rPr lang="en-US" altLang="zh-CN" sz="2000" dirty="0"/>
              <a:t>Excel</a:t>
            </a:r>
            <a:r>
              <a:rPr lang="zh-CN" altLang="en-US" sz="2000" dirty="0"/>
              <a:t>表格方式输入与管理数据</a:t>
            </a:r>
            <a:endParaRPr lang="zh-CN" altLang="en-US" sz="2000" dirty="0"/>
          </a:p>
          <a:p>
            <a:pPr lvl="1"/>
            <a:r>
              <a:rPr lang="zh-CN" altLang="en-US" sz="2000" dirty="0"/>
              <a:t>包括了常用的、较为成熟的统计分析</a:t>
            </a:r>
            <a:endParaRPr lang="zh-CN" altLang="en-US" sz="2000" dirty="0"/>
          </a:p>
          <a:p>
            <a:endParaRPr lang="zh-CN" altLang="en-US" sz="2400" dirty="0"/>
          </a:p>
        </p:txBody>
      </p:sp>
      <p:pic>
        <p:nvPicPr>
          <p:cNvPr id="366598" name="Picture 6" descr="http://www.usc-umn.com/logo.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4600" y="5553074"/>
            <a:ext cx="2819400" cy="1304926"/>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9"/>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5"/>
          <p:cNvSpPr txBox="1">
            <a:spLocks noGrp="1" noChangeArrowheads="1"/>
          </p:cNvSpPr>
          <p:nvPr>
            <p:ph type="title"/>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3" name="图片 2"/>
          <p:cNvPicPr>
            <a:picLocks noChangeAspect="1"/>
          </p:cNvPicPr>
          <p:nvPr/>
        </p:nvPicPr>
        <p:blipFill>
          <a:blip r:embed="rId1"/>
          <a:stretch>
            <a:fillRect/>
          </a:stretch>
        </p:blipFill>
        <p:spPr>
          <a:xfrm>
            <a:off x="1525125" y="849300"/>
            <a:ext cx="6381750" cy="5562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57200" y="787987"/>
            <a:ext cx="4848225" cy="2790825"/>
          </a:xfrm>
          <a:prstGeom prst="rect">
            <a:avLst/>
          </a:prstGeom>
        </p:spPr>
      </p:pic>
      <p:sp>
        <p:nvSpPr>
          <p:cNvPr id="12" name="Text Box 165"/>
          <p:cNvSpPr txBox="1">
            <a:spLocks noGrp="1" noChangeArrowheads="1"/>
          </p:cNvSpPr>
          <p:nvPr>
            <p:ph type="title"/>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10" name="图片 9"/>
          <p:cNvPicPr>
            <a:picLocks noChangeAspect="1"/>
          </p:cNvPicPr>
          <p:nvPr/>
        </p:nvPicPr>
        <p:blipFill>
          <a:blip r:embed="rId2"/>
          <a:stretch>
            <a:fillRect/>
          </a:stretch>
        </p:blipFill>
        <p:spPr>
          <a:xfrm>
            <a:off x="3950662" y="3931914"/>
            <a:ext cx="4943475" cy="2847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5"/>
          <p:cNvSpPr txBox="1">
            <a:spLocks noGrp="1" noChangeArrowheads="1"/>
          </p:cNvSpPr>
          <p:nvPr/>
        </p:nvSpPr>
        <p:spPr bwMode="auto">
          <a:xfrm>
            <a:off x="250825" y="157790"/>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2pPr>
            <a:lvl3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3pPr>
            <a:lvl4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4pPr>
            <a:lvl5pPr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5pPr>
            <a:lvl6pPr marL="4572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6pPr>
            <a:lvl7pPr marL="9144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7pPr>
            <a:lvl8pPr marL="13716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8pPr>
            <a:lvl9pPr marL="1828800" algn="ctr" rtl="0" fontAlgn="base">
              <a:spcBef>
                <a:spcPct val="0"/>
              </a:spcBef>
              <a:spcAft>
                <a:spcPct val="0"/>
              </a:spcAft>
              <a:defRPr sz="3200">
                <a:solidFill>
                  <a:schemeClr val="tx2"/>
                </a:solidFill>
                <a:latin typeface="Arial" panose="020B0604020202020204" pitchFamily="34" charset="0"/>
                <a:ea typeface="华文细黑" panose="02010600040101010101" pitchFamily="2" charset="-122"/>
              </a:defRPr>
            </a:lvl9pPr>
          </a:lstStyle>
          <a:p>
            <a:pPr algn="ctr"/>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8" name="Rectangle 3"/>
          <p:cNvSpPr>
            <a:spLocks noChangeArrowheads="1"/>
          </p:cNvSpPr>
          <p:nvPr/>
        </p:nvSpPr>
        <p:spPr bwMode="auto">
          <a:xfrm>
            <a:off x="250825" y="4083304"/>
            <a:ext cx="8485188" cy="101566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dirty="0"/>
              <a:t>单因素方差分析结果，包括组间离差平方和、组内离差平方和总离差平方和。从表中可知，</a:t>
            </a:r>
            <a:r>
              <a:rPr lang="en-US" altLang="zh-CN" sz="2000" b="1" dirty="0"/>
              <a:t>p=0.000&lt;0.05,</a:t>
            </a:r>
            <a:r>
              <a:rPr lang="zh-CN" altLang="en-US" sz="2000" b="1" dirty="0"/>
              <a:t>说明三个不同机器生产的铝板厚度差异显著。</a:t>
            </a:r>
            <a:endParaRPr lang="zh-CN" altLang="el-GR" sz="2800" b="1" dirty="0">
              <a:solidFill>
                <a:schemeClr val="tx2"/>
              </a:solidFill>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54287" y="1576840"/>
            <a:ext cx="5550240" cy="1952053"/>
          </a:xfrm>
          <a:prstGeom prst="rect">
            <a:avLst/>
          </a:prstGeom>
        </p:spPr>
      </p:pic>
      <p:sp>
        <p:nvSpPr>
          <p:cNvPr id="7" name="Rectangle 5"/>
          <p:cNvSpPr>
            <a:spLocks noChangeArrowheads="1"/>
          </p:cNvSpPr>
          <p:nvPr/>
        </p:nvSpPr>
        <p:spPr bwMode="auto">
          <a:xfrm>
            <a:off x="6088557" y="2515972"/>
            <a:ext cx="773043" cy="213710"/>
          </a:xfrm>
          <a:prstGeom prst="rect">
            <a:avLst/>
          </a:prstGeom>
          <a:noFill/>
          <a:ln w="381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2" name="文本框 1"/>
          <p:cNvSpPr txBox="1"/>
          <p:nvPr/>
        </p:nvSpPr>
        <p:spPr>
          <a:xfrm>
            <a:off x="951787" y="1231200"/>
            <a:ext cx="7192800" cy="4708981"/>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方差分析实质是比较不同组总体的均值是否因为分组的因素而导致显著的不同，我们可以通过观察测量值波动（方差）来观察</a:t>
            </a:r>
            <a:endParaRPr lang="en-US" altLang="zh-CN" sz="2000" dirty="0"/>
          </a:p>
          <a:p>
            <a:pPr marL="342900" indent="-342900">
              <a:buFont typeface="Arial" panose="020B0604020202020204" pitchFamily="34" charset="0"/>
              <a:buChar char="•"/>
            </a:pPr>
            <a:r>
              <a:rPr lang="zh-CN" altLang="en-US" sz="2000" dirty="0"/>
              <a:t>这个总的波动来自于不同组的因素造成的波动和组内选择样本的随机化波动两方面。如果这个波动主要来源于不同组的因素，那么就证明了是因为分组的原因导致不同总体的显著不同</a:t>
            </a:r>
            <a:endParaRPr lang="en-US" altLang="zh-CN" sz="2000" dirty="0"/>
          </a:p>
          <a:p>
            <a:pPr marL="342900" indent="-342900">
              <a:buFont typeface="Arial" panose="020B0604020202020204" pitchFamily="34" charset="0"/>
              <a:buChar char="•"/>
            </a:pPr>
            <a:r>
              <a:rPr lang="zh-CN" altLang="en-US" sz="2000" dirty="0"/>
              <a:t>而这个比较我们很自然想到最简单的办法就是把这两种波动进行相除，组间的方差</a:t>
            </a:r>
            <a:r>
              <a:rPr lang="en-US" altLang="zh-CN" sz="2000" dirty="0"/>
              <a:t>/</a:t>
            </a:r>
            <a:r>
              <a:rPr lang="zh-CN" altLang="en-US" sz="2000" dirty="0"/>
              <a:t>组内方差越大，那么就越显著表明总体均值的差异，这个比值就是统计量</a:t>
            </a:r>
            <a:r>
              <a:rPr lang="en-US" altLang="zh-CN" sz="2000" dirty="0"/>
              <a:t>F</a:t>
            </a:r>
            <a:endParaRPr lang="en-US" altLang="zh-CN" sz="2000" dirty="0"/>
          </a:p>
          <a:p>
            <a:pPr marL="342900" indent="-342900">
              <a:buFont typeface="Arial" panose="020B0604020202020204" pitchFamily="34" charset="0"/>
              <a:buChar char="•"/>
            </a:pPr>
            <a:r>
              <a:rPr lang="zh-CN" altLang="en-US" sz="2000" dirty="0"/>
              <a:t>然而我们不知道总体的方差，所以我们只能用样本的方差进行估计。实际中，样本方差需要用总体方差除以自由度</a:t>
            </a:r>
            <a:r>
              <a:rPr lang="en-US" altLang="zh-CN" sz="2000" dirty="0"/>
              <a:t>——</a:t>
            </a:r>
            <a:r>
              <a:rPr lang="zh-CN" altLang="en-US" sz="2000" dirty="0"/>
              <a:t>即均方。</a:t>
            </a:r>
            <a:endParaRPr lang="en-US" altLang="zh-CN" sz="2000" dirty="0"/>
          </a:p>
          <a:p>
            <a:pPr marL="342900" indent="-342900">
              <a:buFont typeface="Arial" panose="020B0604020202020204" pitchFamily="34" charset="0"/>
              <a:buChar char="•"/>
            </a:pPr>
            <a:r>
              <a:rPr lang="en-US" altLang="zh-CN" sz="2000" dirty="0"/>
              <a:t>F</a:t>
            </a:r>
            <a:r>
              <a:rPr lang="zh-CN" altLang="en-US" sz="2000" dirty="0"/>
              <a:t>足够大说明总体均值确实存在差异，波动来自分组。</a:t>
            </a:r>
            <a:endParaRPr lang="en-US" altLang="zh-CN" sz="2000" dirty="0"/>
          </a:p>
          <a:p>
            <a:pPr marL="342900" indent="-342900">
              <a:buFont typeface="Arial" panose="020B0604020202020204" pitchFamily="34" charset="0"/>
              <a:buChar char="•"/>
            </a:pPr>
            <a:endParaRPr lang="en-US" altLang="zh-C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4" name="Group 52"/>
          <p:cNvGrpSpPr/>
          <p:nvPr/>
        </p:nvGrpSpPr>
        <p:grpSpPr bwMode="auto">
          <a:xfrm>
            <a:off x="2447110" y="1512414"/>
            <a:ext cx="4895850" cy="503238"/>
            <a:chOff x="1338" y="890"/>
            <a:chExt cx="3084" cy="317"/>
          </a:xfrm>
        </p:grpSpPr>
        <p:pic>
          <p:nvPicPr>
            <p:cNvPr id="8227" name="Picture 35"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28" name="Oval 36"/>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Text Box 37"/>
            <p:cNvSpPr txBox="1">
              <a:spLocks noChangeArrowheads="1"/>
            </p:cNvSpPr>
            <p:nvPr/>
          </p:nvSpPr>
          <p:spPr bwMode="auto">
            <a:xfrm>
              <a:off x="1754" y="890"/>
              <a:ext cx="2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latin typeface="+mn-ea"/>
                  <a:ea typeface="+mn-ea"/>
                </a:rPr>
                <a:t>单因素试验的方差分析</a:t>
              </a:r>
              <a:endParaRPr lang="zh-CN" altLang="en-US" sz="2400" b="1" dirty="0">
                <a:latin typeface="+mn-ea"/>
                <a:ea typeface="+mn-ea"/>
              </a:endParaRPr>
            </a:p>
          </p:txBody>
        </p:sp>
      </p:grpSp>
      <p:grpSp>
        <p:nvGrpSpPr>
          <p:cNvPr id="8245" name="Group 53"/>
          <p:cNvGrpSpPr/>
          <p:nvPr/>
        </p:nvGrpSpPr>
        <p:grpSpPr bwMode="auto">
          <a:xfrm>
            <a:off x="2424882" y="2563891"/>
            <a:ext cx="5171306" cy="503238"/>
            <a:chOff x="1338" y="890"/>
            <a:chExt cx="3084" cy="317"/>
          </a:xfrm>
        </p:grpSpPr>
        <p:pic>
          <p:nvPicPr>
            <p:cNvPr id="8246" name="Picture 54"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47" name="Oval 55"/>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Text Box 56"/>
            <p:cNvSpPr txBox="1">
              <a:spLocks noChangeArrowheads="1"/>
            </p:cNvSpPr>
            <p:nvPr/>
          </p:nvSpPr>
          <p:spPr bwMode="auto">
            <a:xfrm>
              <a:off x="1746" y="890"/>
              <a:ext cx="2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mn-ea"/>
                  <a:ea typeface="+mn-ea"/>
                </a:rPr>
                <a:t>双因素试验的方差分析</a:t>
              </a:r>
              <a:endParaRPr lang="en-US" altLang="zh-CN" sz="2400" b="1" dirty="0">
                <a:solidFill>
                  <a:srgbClr val="FF0000"/>
                </a:solidFill>
                <a:latin typeface="+mn-ea"/>
                <a:ea typeface="+mn-ea"/>
              </a:endParaRPr>
            </a:p>
          </p:txBody>
        </p:sp>
      </p:grpSp>
      <p:grpSp>
        <p:nvGrpSpPr>
          <p:cNvPr id="8249" name="Group 57"/>
          <p:cNvGrpSpPr/>
          <p:nvPr/>
        </p:nvGrpSpPr>
        <p:grpSpPr bwMode="auto">
          <a:xfrm>
            <a:off x="2447110" y="3619116"/>
            <a:ext cx="4895850" cy="522287"/>
            <a:chOff x="1338" y="878"/>
            <a:chExt cx="3084" cy="329"/>
          </a:xfrm>
        </p:grpSpPr>
        <p:pic>
          <p:nvPicPr>
            <p:cNvPr id="8250"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51"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一元线性回归</a:t>
              </a:r>
              <a:endParaRPr lang="en-US" altLang="zh-CN" sz="2400" b="1" dirty="0"/>
            </a:p>
          </p:txBody>
        </p:sp>
      </p:grpSp>
      <p:sp>
        <p:nvSpPr>
          <p:cNvPr id="20" name="Rectangle 33"/>
          <p:cNvSpPr>
            <a:spLocks noGrp="1" noChangeArrowheads="1"/>
          </p:cNvSpPr>
          <p:nvPr>
            <p:ph type="title"/>
          </p:nvPr>
        </p:nvSpPr>
        <p:spPr>
          <a:xfrm>
            <a:off x="1090613" y="115888"/>
            <a:ext cx="6505575" cy="604837"/>
          </a:xfrm>
          <a:noFill/>
        </p:spPr>
        <p:txBody>
          <a:bodyPr/>
          <a:lstStyle/>
          <a:p>
            <a:pPr algn="just" eaLnBrk="1" hangingPunct="1"/>
            <a:r>
              <a:rPr lang="zh-CN" altLang="en-US" sz="3600" dirty="0">
                <a:latin typeface="隶书" panose="02010509060101010101" pitchFamily="49" charset="-122"/>
                <a:ea typeface="隶书" panose="02010509060101010101" pitchFamily="49" charset="-122"/>
              </a:rPr>
              <a:t>第九章  方差分析及回归分析</a:t>
            </a:r>
            <a:endParaRPr lang="zh-CN" altLang="en-US" sz="4800" dirty="0"/>
          </a:p>
        </p:txBody>
      </p:sp>
      <p:grpSp>
        <p:nvGrpSpPr>
          <p:cNvPr id="15" name="Group 57"/>
          <p:cNvGrpSpPr/>
          <p:nvPr/>
        </p:nvGrpSpPr>
        <p:grpSpPr bwMode="auto">
          <a:xfrm>
            <a:off x="2447110" y="4794408"/>
            <a:ext cx="4895850" cy="522287"/>
            <a:chOff x="1338" y="878"/>
            <a:chExt cx="3084" cy="329"/>
          </a:xfrm>
        </p:grpSpPr>
        <p:pic>
          <p:nvPicPr>
            <p:cNvPr id="16"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17"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多元线性回归</a:t>
              </a:r>
              <a:endParaRPr lang="en-US" altLang="zh-CN" sz="2400" b="1"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748" name="Text Box 68"/>
          <p:cNvSpPr txBox="1">
            <a:spLocks noChangeArrowheads="1"/>
          </p:cNvSpPr>
          <p:nvPr/>
        </p:nvSpPr>
        <p:spPr bwMode="auto">
          <a:xfrm>
            <a:off x="228600" y="9636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一、问题的提出</a:t>
            </a:r>
            <a:endParaRPr lang="zh-CN" altLang="en-US" b="1" i="0">
              <a:solidFill>
                <a:srgbClr val="0000FF"/>
              </a:solidFill>
              <a:latin typeface="楷体_GB2312" pitchFamily="49" charset="-122"/>
              <a:ea typeface="楷体_GB2312" pitchFamily="49" charset="-122"/>
            </a:endParaRPr>
          </a:p>
        </p:txBody>
      </p:sp>
      <p:sp>
        <p:nvSpPr>
          <p:cNvPr id="711749" name="Text Box 69"/>
          <p:cNvSpPr txBox="1">
            <a:spLocks noChangeArrowheads="1"/>
          </p:cNvSpPr>
          <p:nvPr/>
        </p:nvSpPr>
        <p:spPr bwMode="auto">
          <a:xfrm>
            <a:off x="255588" y="1423988"/>
            <a:ext cx="8413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b="1" i="0">
                <a:solidFill>
                  <a:srgbClr val="0000FF"/>
                </a:solidFill>
                <a:ea typeface="楷体_GB2312" pitchFamily="49" charset="-122"/>
              </a:rPr>
              <a:t>实际应用中，影响试验结果的因素往往不止一个，为此需要讨</a:t>
            </a:r>
            <a:endParaRPr lang="zh-CN" altLang="en-US" b="1" i="0">
              <a:solidFill>
                <a:srgbClr val="0000FF"/>
              </a:solidFill>
              <a:ea typeface="楷体_GB2312" pitchFamily="49" charset="-122"/>
            </a:endParaRPr>
          </a:p>
          <a:p>
            <a:pPr>
              <a:lnSpc>
                <a:spcPct val="125000"/>
              </a:lnSpc>
            </a:pPr>
            <a:r>
              <a:rPr lang="zh-CN" altLang="en-US" b="1" i="0">
                <a:solidFill>
                  <a:srgbClr val="0000FF"/>
                </a:solidFill>
                <a:ea typeface="楷体_GB2312" pitchFamily="49" charset="-122"/>
              </a:rPr>
              <a:t>论多因素方差分析问题。（</a:t>
            </a:r>
            <a:r>
              <a:rPr lang="zh-CN" altLang="en-US" b="1" i="0">
                <a:solidFill>
                  <a:srgbClr val="FF0000"/>
                </a:solidFill>
                <a:ea typeface="楷体_GB2312" pitchFamily="49" charset="-122"/>
              </a:rPr>
              <a:t>在此只讨论双因素方差分析</a:t>
            </a:r>
            <a:r>
              <a:rPr lang="zh-CN" altLang="en-US" b="1" i="0">
                <a:solidFill>
                  <a:srgbClr val="0000FF"/>
                </a:solidFill>
                <a:ea typeface="楷体_GB2312" pitchFamily="49" charset="-122"/>
              </a:rPr>
              <a:t>）：</a:t>
            </a:r>
            <a:endParaRPr lang="zh-CN" altLang="en-US" b="1" i="0">
              <a:solidFill>
                <a:srgbClr val="0000FF"/>
              </a:solidFill>
              <a:ea typeface="楷体_GB2312" pitchFamily="49" charset="-122"/>
            </a:endParaRPr>
          </a:p>
        </p:txBody>
      </p:sp>
      <p:graphicFrame>
        <p:nvGraphicFramePr>
          <p:cNvPr id="711806" name="Group 126"/>
          <p:cNvGraphicFramePr>
            <a:graphicFrameLocks noGrp="1"/>
          </p:cNvGraphicFramePr>
          <p:nvPr>
            <p:ph/>
          </p:nvPr>
        </p:nvGraphicFramePr>
        <p:xfrm>
          <a:off x="688975" y="2509838"/>
          <a:ext cx="2933700" cy="1707599"/>
        </p:xfrm>
        <a:graphic>
          <a:graphicData uri="http://schemas.openxmlformats.org/drawingml/2006/table">
            <a:tbl>
              <a:tblPr/>
              <a:tblGrid>
                <a:gridCol w="1228725"/>
                <a:gridCol w="1704975"/>
              </a:tblGrid>
              <a:tr h="765207">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dirty="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FF"/>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dirty="0">
                        <a:ln>
                          <a:noFill/>
                        </a:ln>
                        <a:solidFill>
                          <a:schemeClr val="accent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942392">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dirty="0">
                        <a:ln>
                          <a:noFill/>
                        </a:ln>
                        <a:solidFill>
                          <a:schemeClr val="accent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r>
            </a:tbl>
          </a:graphicData>
        </a:graphic>
      </p:graphicFrame>
      <p:sp>
        <p:nvSpPr>
          <p:cNvPr id="711800" name="Line 120"/>
          <p:cNvSpPr>
            <a:spLocks noChangeShapeType="1"/>
          </p:cNvSpPr>
          <p:nvPr/>
        </p:nvSpPr>
        <p:spPr bwMode="auto">
          <a:xfrm>
            <a:off x="708025" y="2524126"/>
            <a:ext cx="1171575" cy="72390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1801" name="Text Box 121"/>
          <p:cNvSpPr txBox="1">
            <a:spLocks noChangeArrowheads="1"/>
          </p:cNvSpPr>
          <p:nvPr/>
        </p:nvSpPr>
        <p:spPr bwMode="auto">
          <a:xfrm>
            <a:off x="615950" y="2962275"/>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latin typeface="楷体_GB2312" pitchFamily="49" charset="-122"/>
                <a:ea typeface="楷体_GB2312" pitchFamily="49" charset="-122"/>
              </a:rPr>
              <a:t>因素</a:t>
            </a:r>
            <a:r>
              <a:rPr lang="en-US" altLang="zh-CN" b="1" i="0">
                <a:solidFill>
                  <a:srgbClr val="0000FF"/>
                </a:solidFill>
                <a:latin typeface="楷体_GB2312" pitchFamily="49" charset="-122"/>
                <a:ea typeface="楷体_GB2312" pitchFamily="49" charset="-122"/>
              </a:rPr>
              <a:t>A</a:t>
            </a:r>
            <a:endParaRPr lang="en-US" altLang="zh-CN" b="1" i="0">
              <a:solidFill>
                <a:srgbClr val="0000FF"/>
              </a:solidFill>
              <a:latin typeface="楷体_GB2312" pitchFamily="49" charset="-122"/>
              <a:ea typeface="楷体_GB2312" pitchFamily="49" charset="-122"/>
            </a:endParaRPr>
          </a:p>
        </p:txBody>
      </p:sp>
      <p:sp>
        <p:nvSpPr>
          <p:cNvPr id="711802" name="Text Box 122"/>
          <p:cNvSpPr txBox="1">
            <a:spLocks noChangeArrowheads="1"/>
          </p:cNvSpPr>
          <p:nvPr/>
        </p:nvSpPr>
        <p:spPr bwMode="auto">
          <a:xfrm>
            <a:off x="1011238" y="2468563"/>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latin typeface="楷体_GB2312" pitchFamily="49" charset="-122"/>
                <a:ea typeface="楷体_GB2312" pitchFamily="49" charset="-122"/>
              </a:rPr>
              <a:t>因素</a:t>
            </a:r>
            <a:r>
              <a:rPr lang="en-US" altLang="zh-CN" b="1" i="0">
                <a:solidFill>
                  <a:srgbClr val="0000FF"/>
                </a:solidFill>
                <a:latin typeface="楷体_GB2312" pitchFamily="49" charset="-122"/>
                <a:ea typeface="楷体_GB2312" pitchFamily="49" charset="-122"/>
              </a:rPr>
              <a:t>B</a:t>
            </a:r>
            <a:endParaRPr lang="en-US" altLang="zh-CN" b="1" i="0">
              <a:solidFill>
                <a:srgbClr val="0000FF"/>
              </a:solidFill>
              <a:latin typeface="楷体_GB2312" pitchFamily="49" charset="-122"/>
              <a:ea typeface="楷体_GB2312" pitchFamily="49" charset="-122"/>
            </a:endParaRPr>
          </a:p>
        </p:txBody>
      </p:sp>
      <p:sp>
        <p:nvSpPr>
          <p:cNvPr id="711804" name="Text Box 124"/>
          <p:cNvSpPr txBox="1">
            <a:spLocks noChangeArrowheads="1"/>
          </p:cNvSpPr>
          <p:nvPr/>
        </p:nvSpPr>
        <p:spPr bwMode="auto">
          <a:xfrm>
            <a:off x="2122488" y="269875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rPr>
              <a:t>B</a:t>
            </a:r>
            <a:r>
              <a:rPr lang="en-US" altLang="zh-CN" b="1" i="0" baseline="-25000" dirty="0">
                <a:solidFill>
                  <a:srgbClr val="0000FF"/>
                </a:solidFill>
              </a:rPr>
              <a:t>1</a:t>
            </a:r>
            <a:r>
              <a:rPr lang="en-US" altLang="zh-CN" b="1" dirty="0">
                <a:solidFill>
                  <a:srgbClr val="0000FF"/>
                </a:solidFill>
              </a:rPr>
              <a:t>      B</a:t>
            </a:r>
            <a:r>
              <a:rPr lang="en-US" altLang="zh-CN" b="1" i="0" baseline="-25000" dirty="0">
                <a:solidFill>
                  <a:srgbClr val="0000FF"/>
                </a:solidFill>
              </a:rPr>
              <a:t>2</a:t>
            </a:r>
            <a:endParaRPr lang="en-US" altLang="zh-CN" b="1" i="0" dirty="0">
              <a:solidFill>
                <a:srgbClr val="0000FF"/>
              </a:solidFill>
            </a:endParaRPr>
          </a:p>
        </p:txBody>
      </p:sp>
      <p:sp>
        <p:nvSpPr>
          <p:cNvPr id="711807" name="Text Box 127"/>
          <p:cNvSpPr txBox="1">
            <a:spLocks noChangeArrowheads="1"/>
          </p:cNvSpPr>
          <p:nvPr/>
        </p:nvSpPr>
        <p:spPr bwMode="auto">
          <a:xfrm>
            <a:off x="1076325" y="3249613"/>
            <a:ext cx="4889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70000"/>
              </a:lnSpc>
            </a:pPr>
            <a:r>
              <a:rPr lang="en-US" altLang="zh-CN" b="1">
                <a:solidFill>
                  <a:srgbClr val="0000FF"/>
                </a:solidFill>
              </a:rPr>
              <a:t>A</a:t>
            </a:r>
            <a:r>
              <a:rPr lang="en-US" altLang="zh-CN" b="1" i="0" baseline="-25000">
                <a:solidFill>
                  <a:srgbClr val="0000FF"/>
                </a:solidFill>
              </a:rPr>
              <a:t>1</a:t>
            </a:r>
            <a:endParaRPr lang="en-US" altLang="zh-CN" b="1">
              <a:solidFill>
                <a:srgbClr val="0000FF"/>
              </a:solidFill>
            </a:endParaRPr>
          </a:p>
          <a:p>
            <a:pPr>
              <a:lnSpc>
                <a:spcPct val="170000"/>
              </a:lnSpc>
            </a:pPr>
            <a:r>
              <a:rPr lang="en-US" altLang="zh-CN" b="1">
                <a:solidFill>
                  <a:srgbClr val="0000FF"/>
                </a:solidFill>
              </a:rPr>
              <a:t>A</a:t>
            </a:r>
            <a:r>
              <a:rPr lang="en-US" altLang="zh-CN" b="1" i="0" baseline="-25000">
                <a:solidFill>
                  <a:srgbClr val="0000FF"/>
                </a:solidFill>
              </a:rPr>
              <a:t>2</a:t>
            </a:r>
            <a:endParaRPr lang="en-US" altLang="zh-CN" b="1" i="0">
              <a:solidFill>
                <a:srgbClr val="0000FF"/>
              </a:solidFill>
            </a:endParaRPr>
          </a:p>
        </p:txBody>
      </p:sp>
      <p:sp>
        <p:nvSpPr>
          <p:cNvPr id="711808" name="Text Box 128"/>
          <p:cNvSpPr txBox="1">
            <a:spLocks noChangeArrowheads="1"/>
          </p:cNvSpPr>
          <p:nvPr/>
        </p:nvSpPr>
        <p:spPr bwMode="auto">
          <a:xfrm>
            <a:off x="2129162" y="3395664"/>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0" dirty="0">
                <a:solidFill>
                  <a:srgbClr val="0000FF"/>
                </a:solidFill>
              </a:rPr>
              <a:t>20      60</a:t>
            </a:r>
            <a:endParaRPr lang="en-US" altLang="zh-CN" b="1" i="0" dirty="0">
              <a:solidFill>
                <a:srgbClr val="0000FF"/>
              </a:solidFill>
            </a:endParaRPr>
          </a:p>
        </p:txBody>
      </p:sp>
      <p:sp>
        <p:nvSpPr>
          <p:cNvPr id="711809" name="Text Box 129"/>
          <p:cNvSpPr txBox="1">
            <a:spLocks noChangeArrowheads="1"/>
          </p:cNvSpPr>
          <p:nvPr/>
        </p:nvSpPr>
        <p:spPr bwMode="auto">
          <a:xfrm>
            <a:off x="2097088" y="3825876"/>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0" dirty="0">
                <a:solidFill>
                  <a:srgbClr val="0000FF"/>
                </a:solidFill>
              </a:rPr>
              <a:t>50      90</a:t>
            </a:r>
            <a:endParaRPr lang="en-US" altLang="zh-CN" b="1" i="0" dirty="0">
              <a:solidFill>
                <a:srgbClr val="0000FF"/>
              </a:solidFill>
            </a:endParaRPr>
          </a:p>
        </p:txBody>
      </p:sp>
      <p:graphicFrame>
        <p:nvGraphicFramePr>
          <p:cNvPr id="711810" name="Group 130"/>
          <p:cNvGraphicFramePr>
            <a:graphicFrameLocks noGrp="1"/>
          </p:cNvGraphicFramePr>
          <p:nvPr/>
        </p:nvGraphicFramePr>
        <p:xfrm>
          <a:off x="4587875" y="2508251"/>
          <a:ext cx="2933700" cy="1728788"/>
        </p:xfrm>
        <a:graphic>
          <a:graphicData uri="http://schemas.openxmlformats.org/drawingml/2006/table">
            <a:tbl>
              <a:tblPr/>
              <a:tblGrid>
                <a:gridCol w="1228725"/>
                <a:gridCol w="1704975"/>
              </a:tblGrid>
              <a:tr h="719676">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FF"/>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1009112">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dirty="0">
                        <a:ln>
                          <a:noFill/>
                        </a:ln>
                        <a:solidFill>
                          <a:schemeClr val="accent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r>
            </a:tbl>
          </a:graphicData>
        </a:graphic>
      </p:graphicFrame>
      <p:sp>
        <p:nvSpPr>
          <p:cNvPr id="711821" name="Line 141"/>
          <p:cNvSpPr>
            <a:spLocks noChangeShapeType="1"/>
          </p:cNvSpPr>
          <p:nvPr/>
        </p:nvSpPr>
        <p:spPr bwMode="auto">
          <a:xfrm>
            <a:off x="4606925" y="2522538"/>
            <a:ext cx="1166813" cy="668337"/>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1822" name="Text Box 142"/>
          <p:cNvSpPr txBox="1">
            <a:spLocks noChangeArrowheads="1"/>
          </p:cNvSpPr>
          <p:nvPr/>
        </p:nvSpPr>
        <p:spPr bwMode="auto">
          <a:xfrm>
            <a:off x="4524375" y="2895698"/>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latin typeface="楷体_GB2312" pitchFamily="49" charset="-122"/>
                <a:ea typeface="楷体_GB2312" pitchFamily="49" charset="-122"/>
              </a:rPr>
              <a:t>因素</a:t>
            </a:r>
            <a:r>
              <a:rPr lang="en-US" altLang="zh-CN" b="1" i="0">
                <a:solidFill>
                  <a:srgbClr val="0000FF"/>
                </a:solidFill>
                <a:latin typeface="楷体_GB2312" pitchFamily="49" charset="-122"/>
                <a:ea typeface="楷体_GB2312" pitchFamily="49" charset="-122"/>
              </a:rPr>
              <a:t>A</a:t>
            </a:r>
            <a:endParaRPr lang="en-US" altLang="zh-CN" b="1" i="0">
              <a:solidFill>
                <a:srgbClr val="0000FF"/>
              </a:solidFill>
              <a:latin typeface="楷体_GB2312" pitchFamily="49" charset="-122"/>
              <a:ea typeface="楷体_GB2312" pitchFamily="49" charset="-122"/>
            </a:endParaRPr>
          </a:p>
        </p:txBody>
      </p:sp>
      <p:sp>
        <p:nvSpPr>
          <p:cNvPr id="711823" name="Text Box 143"/>
          <p:cNvSpPr txBox="1">
            <a:spLocks noChangeArrowheads="1"/>
          </p:cNvSpPr>
          <p:nvPr/>
        </p:nvSpPr>
        <p:spPr bwMode="auto">
          <a:xfrm>
            <a:off x="4910138" y="2466975"/>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dirty="0">
                <a:solidFill>
                  <a:srgbClr val="0000FF"/>
                </a:solidFill>
                <a:latin typeface="楷体_GB2312" pitchFamily="49" charset="-122"/>
                <a:ea typeface="楷体_GB2312" pitchFamily="49" charset="-122"/>
              </a:rPr>
              <a:t>因素</a:t>
            </a:r>
            <a:r>
              <a:rPr lang="en-US" altLang="zh-CN" b="1" i="0" dirty="0">
                <a:solidFill>
                  <a:srgbClr val="0000FF"/>
                </a:solidFill>
                <a:latin typeface="楷体_GB2312" pitchFamily="49" charset="-122"/>
                <a:ea typeface="楷体_GB2312" pitchFamily="49" charset="-122"/>
              </a:rPr>
              <a:t>B</a:t>
            </a:r>
            <a:endParaRPr lang="en-US" altLang="zh-CN" b="1" i="0" dirty="0">
              <a:solidFill>
                <a:srgbClr val="0000FF"/>
              </a:solidFill>
              <a:latin typeface="楷体_GB2312" pitchFamily="49" charset="-122"/>
              <a:ea typeface="楷体_GB2312" pitchFamily="49" charset="-122"/>
            </a:endParaRPr>
          </a:p>
        </p:txBody>
      </p:sp>
      <p:sp>
        <p:nvSpPr>
          <p:cNvPr id="711824" name="Text Box 144"/>
          <p:cNvSpPr txBox="1">
            <a:spLocks noChangeArrowheads="1"/>
          </p:cNvSpPr>
          <p:nvPr/>
        </p:nvSpPr>
        <p:spPr bwMode="auto">
          <a:xfrm>
            <a:off x="6021388" y="269716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FF"/>
                </a:solidFill>
              </a:rPr>
              <a:t>B</a:t>
            </a:r>
            <a:r>
              <a:rPr lang="en-US" altLang="zh-CN" b="1" i="0" baseline="-25000">
                <a:solidFill>
                  <a:srgbClr val="0000FF"/>
                </a:solidFill>
              </a:rPr>
              <a:t>1</a:t>
            </a:r>
            <a:r>
              <a:rPr lang="en-US" altLang="zh-CN" b="1">
                <a:solidFill>
                  <a:srgbClr val="0000FF"/>
                </a:solidFill>
              </a:rPr>
              <a:t>      B</a:t>
            </a:r>
            <a:r>
              <a:rPr lang="en-US" altLang="zh-CN" b="1" i="0" baseline="-25000">
                <a:solidFill>
                  <a:srgbClr val="0000FF"/>
                </a:solidFill>
              </a:rPr>
              <a:t>2</a:t>
            </a:r>
            <a:endParaRPr lang="en-US" altLang="zh-CN" b="1" i="0">
              <a:solidFill>
                <a:srgbClr val="0000FF"/>
              </a:solidFill>
            </a:endParaRPr>
          </a:p>
        </p:txBody>
      </p:sp>
      <p:sp>
        <p:nvSpPr>
          <p:cNvPr id="711825" name="Text Box 145"/>
          <p:cNvSpPr txBox="1">
            <a:spLocks noChangeArrowheads="1"/>
          </p:cNvSpPr>
          <p:nvPr/>
        </p:nvSpPr>
        <p:spPr bwMode="auto">
          <a:xfrm>
            <a:off x="4975225" y="3248025"/>
            <a:ext cx="4889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70000"/>
              </a:lnSpc>
            </a:pPr>
            <a:r>
              <a:rPr lang="en-US" altLang="zh-CN" b="1">
                <a:solidFill>
                  <a:srgbClr val="0000FF"/>
                </a:solidFill>
              </a:rPr>
              <a:t>A</a:t>
            </a:r>
            <a:r>
              <a:rPr lang="en-US" altLang="zh-CN" b="1" i="0" baseline="-25000">
                <a:solidFill>
                  <a:srgbClr val="0000FF"/>
                </a:solidFill>
              </a:rPr>
              <a:t>1</a:t>
            </a:r>
            <a:endParaRPr lang="en-US" altLang="zh-CN" b="1">
              <a:solidFill>
                <a:srgbClr val="0000FF"/>
              </a:solidFill>
            </a:endParaRPr>
          </a:p>
          <a:p>
            <a:pPr>
              <a:lnSpc>
                <a:spcPct val="170000"/>
              </a:lnSpc>
            </a:pPr>
            <a:r>
              <a:rPr lang="en-US" altLang="zh-CN" b="1">
                <a:solidFill>
                  <a:srgbClr val="0000FF"/>
                </a:solidFill>
              </a:rPr>
              <a:t>A</a:t>
            </a:r>
            <a:r>
              <a:rPr lang="en-US" altLang="zh-CN" b="1" i="0" baseline="-25000">
                <a:solidFill>
                  <a:srgbClr val="0000FF"/>
                </a:solidFill>
              </a:rPr>
              <a:t>2</a:t>
            </a:r>
            <a:endParaRPr lang="en-US" altLang="zh-CN" b="1" i="0">
              <a:solidFill>
                <a:srgbClr val="0000FF"/>
              </a:solidFill>
            </a:endParaRPr>
          </a:p>
        </p:txBody>
      </p:sp>
      <p:sp>
        <p:nvSpPr>
          <p:cNvPr id="711826" name="Text Box 146"/>
          <p:cNvSpPr txBox="1">
            <a:spLocks noChangeArrowheads="1"/>
          </p:cNvSpPr>
          <p:nvPr/>
        </p:nvSpPr>
        <p:spPr bwMode="auto">
          <a:xfrm>
            <a:off x="6008688" y="3360737"/>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0" dirty="0">
                <a:solidFill>
                  <a:srgbClr val="0000FF"/>
                </a:solidFill>
              </a:rPr>
              <a:t>20     100</a:t>
            </a:r>
            <a:endParaRPr lang="en-US" altLang="zh-CN" b="1" i="0" dirty="0">
              <a:solidFill>
                <a:srgbClr val="0000FF"/>
              </a:solidFill>
            </a:endParaRPr>
          </a:p>
        </p:txBody>
      </p:sp>
      <p:sp>
        <p:nvSpPr>
          <p:cNvPr id="711827" name="Text Box 147"/>
          <p:cNvSpPr txBox="1">
            <a:spLocks noChangeArrowheads="1"/>
          </p:cNvSpPr>
          <p:nvPr/>
        </p:nvSpPr>
        <p:spPr bwMode="auto">
          <a:xfrm>
            <a:off x="6008688" y="3794126"/>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0" dirty="0">
                <a:solidFill>
                  <a:srgbClr val="0000FF"/>
                </a:solidFill>
              </a:rPr>
              <a:t>50      80</a:t>
            </a:r>
            <a:endParaRPr lang="en-US" altLang="zh-CN" b="1" i="0" dirty="0">
              <a:solidFill>
                <a:srgbClr val="0000FF"/>
              </a:solidFill>
            </a:endParaRPr>
          </a:p>
        </p:txBody>
      </p:sp>
      <p:sp>
        <p:nvSpPr>
          <p:cNvPr id="711828" name="Text Box 148"/>
          <p:cNvSpPr txBox="1">
            <a:spLocks noChangeArrowheads="1"/>
          </p:cNvSpPr>
          <p:nvPr/>
        </p:nvSpPr>
        <p:spPr bwMode="auto">
          <a:xfrm>
            <a:off x="1808487" y="4298077"/>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latin typeface="楷体_GB2312" pitchFamily="49" charset="-122"/>
                <a:ea typeface="楷体_GB2312" pitchFamily="49" charset="-122"/>
              </a:rPr>
              <a:t>表</a:t>
            </a:r>
            <a:r>
              <a:rPr lang="en-US" altLang="zh-CN" b="1" i="0">
                <a:solidFill>
                  <a:srgbClr val="0000FF"/>
                </a:solidFill>
                <a:latin typeface="楷体_GB2312" pitchFamily="49" charset="-122"/>
                <a:ea typeface="楷体_GB2312" pitchFamily="49" charset="-122"/>
              </a:rPr>
              <a:t>1</a:t>
            </a:r>
            <a:endParaRPr lang="en-US" altLang="zh-CN" b="1" i="0">
              <a:solidFill>
                <a:srgbClr val="0000FF"/>
              </a:solidFill>
              <a:latin typeface="楷体_GB2312" pitchFamily="49" charset="-122"/>
              <a:ea typeface="楷体_GB2312" pitchFamily="49" charset="-122"/>
            </a:endParaRPr>
          </a:p>
        </p:txBody>
      </p:sp>
      <p:sp>
        <p:nvSpPr>
          <p:cNvPr id="711829" name="Text Box 149"/>
          <p:cNvSpPr txBox="1">
            <a:spLocks noChangeArrowheads="1"/>
          </p:cNvSpPr>
          <p:nvPr/>
        </p:nvSpPr>
        <p:spPr bwMode="auto">
          <a:xfrm>
            <a:off x="5773738" y="428148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dirty="0">
                <a:solidFill>
                  <a:srgbClr val="0000FF"/>
                </a:solidFill>
                <a:latin typeface="楷体_GB2312" pitchFamily="49" charset="-122"/>
                <a:ea typeface="楷体_GB2312" pitchFamily="49" charset="-122"/>
              </a:rPr>
              <a:t>表</a:t>
            </a:r>
            <a:r>
              <a:rPr lang="en-US" altLang="zh-CN" b="1" i="0" dirty="0">
                <a:solidFill>
                  <a:srgbClr val="0000FF"/>
                </a:solidFill>
                <a:latin typeface="楷体_GB2312" pitchFamily="49" charset="-122"/>
                <a:ea typeface="楷体_GB2312" pitchFamily="49" charset="-122"/>
              </a:rPr>
              <a:t>2</a:t>
            </a:r>
            <a:endParaRPr lang="en-US" altLang="zh-CN" b="1" i="0" dirty="0">
              <a:solidFill>
                <a:srgbClr val="0000FF"/>
              </a:solidFill>
              <a:latin typeface="楷体_GB2312" pitchFamily="49" charset="-122"/>
              <a:ea typeface="楷体_GB2312" pitchFamily="49" charset="-122"/>
            </a:endParaRPr>
          </a:p>
        </p:txBody>
      </p:sp>
      <p:sp>
        <p:nvSpPr>
          <p:cNvPr id="711830" name="Text Box 150"/>
          <p:cNvSpPr txBox="1">
            <a:spLocks noChangeArrowheads="1"/>
          </p:cNvSpPr>
          <p:nvPr/>
        </p:nvSpPr>
        <p:spPr bwMode="auto">
          <a:xfrm>
            <a:off x="394493" y="4682365"/>
            <a:ext cx="84629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b="1" i="0" dirty="0">
                <a:solidFill>
                  <a:srgbClr val="0000FF"/>
                </a:solidFill>
                <a:latin typeface="楷体_GB2312" pitchFamily="49" charset="-122"/>
                <a:ea typeface="楷体_GB2312" pitchFamily="49" charset="-122"/>
              </a:rPr>
              <a:t> 从表</a:t>
            </a:r>
            <a:r>
              <a:rPr lang="en-US" altLang="zh-CN" b="1" i="0" dirty="0">
                <a:solidFill>
                  <a:srgbClr val="0000FF"/>
                </a:solidFill>
                <a:latin typeface="楷体_GB2312" pitchFamily="49" charset="-122"/>
                <a:ea typeface="楷体_GB2312" pitchFamily="49" charset="-122"/>
              </a:rPr>
              <a:t>1</a:t>
            </a:r>
            <a:r>
              <a:rPr lang="zh-CN" altLang="en-US" b="1" i="0" dirty="0">
                <a:solidFill>
                  <a:srgbClr val="0000FF"/>
                </a:solidFill>
                <a:latin typeface="楷体_GB2312" pitchFamily="49" charset="-122"/>
                <a:ea typeface="楷体_GB2312" pitchFamily="49" charset="-122"/>
              </a:rPr>
              <a:t>看出</a:t>
            </a:r>
            <a:r>
              <a:rPr lang="en-US" altLang="zh-CN" b="1" i="0" dirty="0">
                <a:solidFill>
                  <a:srgbClr val="0000FF"/>
                </a:solidFill>
                <a:latin typeface="楷体_GB2312" pitchFamily="49" charset="-122"/>
                <a:ea typeface="楷体_GB2312" pitchFamily="49" charset="-122"/>
              </a:rPr>
              <a:t>:</a:t>
            </a:r>
            <a:r>
              <a:rPr lang="zh-CN" altLang="en-US" b="1" i="0" dirty="0">
                <a:solidFill>
                  <a:srgbClr val="0000FF"/>
                </a:solidFill>
                <a:latin typeface="楷体_GB2312" pitchFamily="49" charset="-122"/>
                <a:ea typeface="楷体_GB2312" pitchFamily="49" charset="-122"/>
              </a:rPr>
              <a:t>因素</a:t>
            </a:r>
            <a:r>
              <a:rPr lang="en-US" altLang="zh-CN" b="1" i="0" dirty="0">
                <a:solidFill>
                  <a:srgbClr val="0000FF"/>
                </a:solidFill>
                <a:latin typeface="楷体_GB2312" pitchFamily="49" charset="-122"/>
                <a:ea typeface="楷体_GB2312" pitchFamily="49" charset="-122"/>
              </a:rPr>
              <a:t>A</a:t>
            </a:r>
            <a:r>
              <a:rPr lang="zh-CN" altLang="en-US" b="1" i="0" dirty="0">
                <a:solidFill>
                  <a:srgbClr val="0000FF"/>
                </a:solidFill>
                <a:latin typeface="楷体_GB2312" pitchFamily="49" charset="-122"/>
                <a:ea typeface="楷体_GB2312" pitchFamily="49" charset="-122"/>
              </a:rPr>
              <a:t>与因素</a:t>
            </a:r>
            <a:r>
              <a:rPr lang="en-US" altLang="zh-CN" b="1" i="0" dirty="0">
                <a:solidFill>
                  <a:srgbClr val="0000FF"/>
                </a:solidFill>
                <a:latin typeface="楷体_GB2312" pitchFamily="49" charset="-122"/>
                <a:ea typeface="楷体_GB2312" pitchFamily="49" charset="-122"/>
              </a:rPr>
              <a:t>B</a:t>
            </a:r>
            <a:r>
              <a:rPr lang="zh-CN" altLang="en-US" b="1" i="0" dirty="0">
                <a:solidFill>
                  <a:srgbClr val="0000FF"/>
                </a:solidFill>
                <a:latin typeface="楷体_GB2312" pitchFamily="49" charset="-122"/>
                <a:ea typeface="楷体_GB2312" pitchFamily="49" charset="-122"/>
              </a:rPr>
              <a:t>各自单独地对试验结果产生影响，相互之间无影响；</a:t>
            </a:r>
            <a:endParaRPr lang="zh-CN" altLang="en-US" b="1" i="0" dirty="0">
              <a:solidFill>
                <a:srgbClr val="0000FF"/>
              </a:solidFill>
              <a:latin typeface="楷体_GB2312" pitchFamily="49" charset="-122"/>
              <a:ea typeface="楷体_GB2312" pitchFamily="49" charset="-122"/>
            </a:endParaRPr>
          </a:p>
        </p:txBody>
      </p:sp>
      <p:sp>
        <p:nvSpPr>
          <p:cNvPr id="711831" name="Text Box 151"/>
          <p:cNvSpPr txBox="1">
            <a:spLocks noChangeArrowheads="1"/>
          </p:cNvSpPr>
          <p:nvPr/>
        </p:nvSpPr>
        <p:spPr bwMode="auto">
          <a:xfrm>
            <a:off x="394493" y="5027970"/>
            <a:ext cx="83073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b="1" i="0" dirty="0">
                <a:solidFill>
                  <a:srgbClr val="0000FF"/>
                </a:solidFill>
                <a:latin typeface="楷体_GB2312" pitchFamily="49" charset="-122"/>
                <a:ea typeface="楷体_GB2312" pitchFamily="49" charset="-122"/>
              </a:rPr>
              <a:t> 从表</a:t>
            </a:r>
            <a:r>
              <a:rPr lang="en-US" altLang="zh-CN" b="1" i="0" dirty="0">
                <a:solidFill>
                  <a:srgbClr val="0000FF"/>
                </a:solidFill>
                <a:latin typeface="楷体_GB2312" pitchFamily="49" charset="-122"/>
                <a:ea typeface="楷体_GB2312" pitchFamily="49" charset="-122"/>
              </a:rPr>
              <a:t>2</a:t>
            </a:r>
            <a:r>
              <a:rPr lang="zh-CN" altLang="en-US" b="1" i="0" dirty="0">
                <a:solidFill>
                  <a:srgbClr val="0000FF"/>
                </a:solidFill>
                <a:latin typeface="楷体_GB2312" pitchFamily="49" charset="-122"/>
                <a:ea typeface="楷体_GB2312" pitchFamily="49" charset="-122"/>
              </a:rPr>
              <a:t>看出</a:t>
            </a:r>
            <a:r>
              <a:rPr lang="en-US" altLang="zh-CN" b="1" i="0" dirty="0">
                <a:solidFill>
                  <a:srgbClr val="0000FF"/>
                </a:solidFill>
                <a:latin typeface="楷体_GB2312" pitchFamily="49" charset="-122"/>
                <a:ea typeface="楷体_GB2312" pitchFamily="49" charset="-122"/>
              </a:rPr>
              <a:t>:</a:t>
            </a:r>
            <a:r>
              <a:rPr lang="zh-CN" altLang="en-US" b="1" i="0" dirty="0">
                <a:solidFill>
                  <a:srgbClr val="0000FF"/>
                </a:solidFill>
                <a:latin typeface="楷体_GB2312" pitchFamily="49" charset="-122"/>
                <a:ea typeface="楷体_GB2312" pitchFamily="49" charset="-122"/>
              </a:rPr>
              <a:t>因素</a:t>
            </a:r>
            <a:r>
              <a:rPr lang="en-US" altLang="zh-CN" b="1" i="0" dirty="0">
                <a:solidFill>
                  <a:srgbClr val="0000FF"/>
                </a:solidFill>
                <a:latin typeface="楷体_GB2312" pitchFamily="49" charset="-122"/>
                <a:ea typeface="楷体_GB2312" pitchFamily="49" charset="-122"/>
              </a:rPr>
              <a:t>A</a:t>
            </a:r>
            <a:r>
              <a:rPr lang="zh-CN" altLang="en-US" b="1" i="0" dirty="0">
                <a:solidFill>
                  <a:srgbClr val="0000FF"/>
                </a:solidFill>
                <a:latin typeface="楷体_GB2312" pitchFamily="49" charset="-122"/>
                <a:ea typeface="楷体_GB2312" pitchFamily="49" charset="-122"/>
              </a:rPr>
              <a:t>与因素</a:t>
            </a:r>
            <a:r>
              <a:rPr lang="en-US" altLang="zh-CN" b="1" i="0" dirty="0">
                <a:solidFill>
                  <a:srgbClr val="0000FF"/>
                </a:solidFill>
                <a:latin typeface="楷体_GB2312" pitchFamily="49" charset="-122"/>
                <a:ea typeface="楷体_GB2312" pitchFamily="49" charset="-122"/>
              </a:rPr>
              <a:t>B</a:t>
            </a:r>
            <a:r>
              <a:rPr lang="zh-CN" altLang="en-US" b="1" i="0" dirty="0">
                <a:solidFill>
                  <a:srgbClr val="0000FF"/>
                </a:solidFill>
                <a:latin typeface="楷体_GB2312" pitchFamily="49" charset="-122"/>
                <a:ea typeface="楷体_GB2312" pitchFamily="49" charset="-122"/>
              </a:rPr>
              <a:t>之间的搭配对试验结果产生影响（称为</a:t>
            </a:r>
            <a:r>
              <a:rPr lang="zh-CN" altLang="en-US" b="1" i="0" dirty="0">
                <a:solidFill>
                  <a:srgbClr val="FF0000"/>
                </a:solidFill>
                <a:latin typeface="楷体_GB2312" pitchFamily="49" charset="-122"/>
                <a:ea typeface="楷体_GB2312" pitchFamily="49" charset="-122"/>
              </a:rPr>
              <a:t>交互作用</a:t>
            </a:r>
            <a:r>
              <a:rPr lang="zh-CN" altLang="en-US" b="1" i="0" dirty="0">
                <a:solidFill>
                  <a:srgbClr val="0000FF"/>
                </a:solidFill>
                <a:latin typeface="楷体_GB2312" pitchFamily="49" charset="-122"/>
                <a:ea typeface="楷体_GB2312" pitchFamily="49" charset="-122"/>
              </a:rPr>
              <a:t>）。</a:t>
            </a:r>
            <a:endParaRPr lang="zh-CN" altLang="en-US" b="1" i="0" dirty="0">
              <a:solidFill>
                <a:srgbClr val="0000FF"/>
              </a:solidFill>
              <a:latin typeface="楷体_GB2312" pitchFamily="49" charset="-122"/>
              <a:ea typeface="楷体_GB2312" pitchFamily="49" charset="-122"/>
            </a:endParaRPr>
          </a:p>
        </p:txBody>
      </p:sp>
      <p:sp>
        <p:nvSpPr>
          <p:cNvPr id="711832" name="Text Box 152"/>
          <p:cNvSpPr txBox="1">
            <a:spLocks noChangeArrowheads="1"/>
          </p:cNvSpPr>
          <p:nvPr/>
        </p:nvSpPr>
        <p:spPr bwMode="auto">
          <a:xfrm>
            <a:off x="627856" y="5442777"/>
            <a:ext cx="8307388" cy="892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000" b="1" i="0" dirty="0">
                <a:solidFill>
                  <a:srgbClr val="FF0000"/>
                </a:solidFill>
                <a:latin typeface="楷体_GB2312" pitchFamily="49" charset="-122"/>
                <a:ea typeface="楷体_GB2312" pitchFamily="49" charset="-122"/>
              </a:rPr>
              <a:t>为简单起见，只讨论</a:t>
            </a:r>
            <a:r>
              <a:rPr lang="en-US" altLang="zh-CN" sz="2000" b="1" i="0" dirty="0">
                <a:solidFill>
                  <a:srgbClr val="FF0000"/>
                </a:solidFill>
                <a:latin typeface="楷体_GB2312" pitchFamily="49" charset="-122"/>
                <a:ea typeface="楷体_GB2312" pitchFamily="49" charset="-122"/>
              </a:rPr>
              <a:t>A</a:t>
            </a:r>
            <a:r>
              <a:rPr lang="zh-CN" altLang="en-US" sz="2000" b="1" i="0" dirty="0">
                <a:solidFill>
                  <a:srgbClr val="FF0000"/>
                </a:solidFill>
                <a:latin typeface="楷体_GB2312" pitchFamily="49" charset="-122"/>
                <a:ea typeface="楷体_GB2312" pitchFamily="49" charset="-122"/>
              </a:rPr>
              <a:t>、</a:t>
            </a:r>
            <a:r>
              <a:rPr lang="en-US" altLang="zh-CN" sz="2000" b="1" i="0" dirty="0">
                <a:solidFill>
                  <a:srgbClr val="FF0000"/>
                </a:solidFill>
                <a:latin typeface="楷体_GB2312" pitchFamily="49" charset="-122"/>
                <a:ea typeface="楷体_GB2312" pitchFamily="49" charset="-122"/>
              </a:rPr>
              <a:t>B</a:t>
            </a:r>
            <a:r>
              <a:rPr lang="zh-CN" altLang="en-US" sz="2000" b="1" i="0" dirty="0">
                <a:solidFill>
                  <a:srgbClr val="FF0000"/>
                </a:solidFill>
                <a:latin typeface="楷体_GB2312" pitchFamily="49" charset="-122"/>
                <a:ea typeface="楷体_GB2312" pitchFamily="49" charset="-122"/>
              </a:rPr>
              <a:t>无交互作用下的双因素方差分析问题，此时对</a:t>
            </a:r>
            <a:r>
              <a:rPr lang="en-US" altLang="zh-CN" sz="2000" b="1" i="0" dirty="0">
                <a:solidFill>
                  <a:srgbClr val="FF0000"/>
                </a:solidFill>
                <a:latin typeface="楷体_GB2312" pitchFamily="49" charset="-122"/>
                <a:ea typeface="楷体_GB2312" pitchFamily="49" charset="-122"/>
              </a:rPr>
              <a:t>A</a:t>
            </a:r>
            <a:r>
              <a:rPr lang="zh-CN" altLang="en-US" sz="2000" b="1" i="0" dirty="0">
                <a:solidFill>
                  <a:srgbClr val="FF0000"/>
                </a:solidFill>
                <a:latin typeface="楷体_GB2312" pitchFamily="49" charset="-122"/>
                <a:ea typeface="楷体_GB2312" pitchFamily="49" charset="-122"/>
              </a:rPr>
              <a:t>、</a:t>
            </a:r>
            <a:r>
              <a:rPr lang="en-US" altLang="zh-CN" sz="2000" b="1" i="0" dirty="0">
                <a:solidFill>
                  <a:srgbClr val="FF0000"/>
                </a:solidFill>
                <a:latin typeface="楷体_GB2312" pitchFamily="49" charset="-122"/>
                <a:ea typeface="楷体_GB2312" pitchFamily="49" charset="-122"/>
              </a:rPr>
              <a:t>B</a:t>
            </a:r>
            <a:r>
              <a:rPr lang="zh-CN" altLang="en-US" sz="2000" b="1" i="0" dirty="0">
                <a:solidFill>
                  <a:srgbClr val="FF0000"/>
                </a:solidFill>
                <a:latin typeface="楷体_GB2312" pitchFamily="49" charset="-122"/>
                <a:ea typeface="楷体_GB2312" pitchFamily="49" charset="-122"/>
              </a:rPr>
              <a:t>的每一种搭配只进行一次试验。</a:t>
            </a:r>
            <a:endParaRPr lang="zh-CN" altLang="en-US" sz="2000" b="1" i="0" dirty="0">
              <a:solidFill>
                <a:srgbClr val="FF0000"/>
              </a:solidFill>
              <a:latin typeface="楷体_GB2312" pitchFamily="49" charset="-122"/>
              <a:ea typeface="楷体_GB2312" pitchFamily="49" charset="-122"/>
            </a:endParaRPr>
          </a:p>
        </p:txBody>
      </p:sp>
      <p:sp>
        <p:nvSpPr>
          <p:cNvPr id="711833" name="Text Box 153"/>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§9.2</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双因素方差分析</a:t>
            </a:r>
            <a:endParaRPr lang="zh-CN" altLang="en-US" sz="2800" b="1" i="0" dirty="0">
              <a:latin typeface="楷体_GB2312" pitchFamily="49" charset="-122"/>
              <a:ea typeface="楷体_GB2312" pitchFamily="49" charset="-122"/>
            </a:endParaRPr>
          </a:p>
        </p:txBody>
      </p:sp>
    </p:spTree>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472" name="Rectangle 80"/>
          <p:cNvSpPr>
            <a:spLocks noChangeArrowheads="1"/>
          </p:cNvSpPr>
          <p:nvPr/>
        </p:nvSpPr>
        <p:spPr bwMode="auto">
          <a:xfrm>
            <a:off x="284900" y="4279200"/>
            <a:ext cx="561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a:solidFill>
                  <a:srgbClr val="000000"/>
                </a:solidFill>
                <a:latin typeface="楷体_GB2312" pitchFamily="49" charset="-122"/>
                <a:ea typeface="楷体_GB2312" pitchFamily="49" charset="-122"/>
              </a:rPr>
              <a:t>设搭配（</a:t>
            </a:r>
            <a:r>
              <a:rPr kumimoji="1" lang="en-US" altLang="zh-CN" b="1">
                <a:solidFill>
                  <a:srgbClr val="000000"/>
                </a:solidFill>
                <a:ea typeface="楷体_GB2312" pitchFamily="49" charset="-122"/>
              </a:rPr>
              <a:t>A</a:t>
            </a:r>
            <a:r>
              <a:rPr kumimoji="1" lang="en-US" altLang="zh-CN" b="1" baseline="-25000">
                <a:solidFill>
                  <a:srgbClr val="000000"/>
                </a:solidFill>
                <a:ea typeface="楷体_GB2312" pitchFamily="49" charset="-122"/>
              </a:rPr>
              <a:t>i</a:t>
            </a:r>
            <a:r>
              <a:rPr kumimoji="1" lang="en-US" altLang="zh-CN" b="1">
                <a:solidFill>
                  <a:srgbClr val="000000"/>
                </a:solidFill>
                <a:ea typeface="楷体_GB2312" pitchFamily="49" charset="-122"/>
              </a:rPr>
              <a:t>, B</a:t>
            </a:r>
            <a:r>
              <a:rPr kumimoji="1" lang="en-US" altLang="zh-CN" b="1" baseline="-25000">
                <a:solidFill>
                  <a:srgbClr val="000000"/>
                </a:solidFill>
                <a:ea typeface="楷体_GB2312" pitchFamily="49" charset="-122"/>
              </a:rPr>
              <a:t>j</a:t>
            </a:r>
            <a:r>
              <a:rPr kumimoji="1" lang="en-US" altLang="zh-CN" b="1" i="0">
                <a:solidFill>
                  <a:srgbClr val="000000"/>
                </a:solidFill>
                <a:latin typeface="楷体_GB2312" pitchFamily="49" charset="-122"/>
                <a:ea typeface="楷体_GB2312" pitchFamily="49" charset="-122"/>
              </a:rPr>
              <a:t>)</a:t>
            </a:r>
            <a:r>
              <a:rPr kumimoji="1" lang="zh-CN" altLang="en-US" b="1" i="0">
                <a:solidFill>
                  <a:srgbClr val="000000"/>
                </a:solidFill>
                <a:latin typeface="楷体_GB2312" pitchFamily="49" charset="-122"/>
                <a:ea typeface="楷体_GB2312" pitchFamily="49" charset="-122"/>
              </a:rPr>
              <a:t>下的试验结果为</a:t>
            </a:r>
            <a:r>
              <a:rPr kumimoji="1" lang="en-US" altLang="zh-CN" b="1">
                <a:solidFill>
                  <a:srgbClr val="000000"/>
                </a:solidFill>
                <a:ea typeface="楷体_GB2312" pitchFamily="49" charset="-122"/>
              </a:rPr>
              <a:t>X</a:t>
            </a:r>
            <a:r>
              <a:rPr kumimoji="1" lang="en-US" altLang="zh-CN" b="1" baseline="-25000">
                <a:solidFill>
                  <a:srgbClr val="000000"/>
                </a:solidFill>
                <a:ea typeface="楷体_GB2312" pitchFamily="49" charset="-122"/>
              </a:rPr>
              <a:t>ij</a:t>
            </a:r>
            <a:r>
              <a:rPr kumimoji="1" lang="zh-CN" altLang="en-US" b="1" i="0">
                <a:solidFill>
                  <a:srgbClr val="000000"/>
                </a:solidFill>
                <a:latin typeface="楷体_GB2312" pitchFamily="49" charset="-122"/>
                <a:ea typeface="楷体_GB2312" pitchFamily="49" charset="-122"/>
              </a:rPr>
              <a:t>，假定</a:t>
            </a:r>
            <a:endParaRPr kumimoji="1" lang="zh-CN" altLang="en-US" b="1" i="0">
              <a:solidFill>
                <a:srgbClr val="000000"/>
              </a:solidFill>
              <a:latin typeface="楷体_GB2312" pitchFamily="49" charset="-122"/>
              <a:ea typeface="楷体_GB2312" pitchFamily="49" charset="-122"/>
            </a:endParaRPr>
          </a:p>
        </p:txBody>
      </p:sp>
      <p:graphicFrame>
        <p:nvGraphicFramePr>
          <p:cNvPr id="699473" name="Object 81"/>
          <p:cNvGraphicFramePr>
            <a:graphicFrameLocks noChangeAspect="1"/>
          </p:cNvGraphicFramePr>
          <p:nvPr/>
        </p:nvGraphicFramePr>
        <p:xfrm>
          <a:off x="1173163" y="5114925"/>
          <a:ext cx="5341937" cy="447675"/>
        </p:xfrm>
        <a:graphic>
          <a:graphicData uri="http://schemas.openxmlformats.org/presentationml/2006/ole">
            <mc:AlternateContent xmlns:mc="http://schemas.openxmlformats.org/markup-compatibility/2006">
              <mc:Choice xmlns:v="urn:schemas-microsoft-com:vml" Requires="v">
                <p:oleObj spid="_x0000_s394302" name="公式" r:id="rId1" imgW="69189600" imgH="5791200" progId="Equation.3">
                  <p:embed/>
                </p:oleObj>
              </mc:Choice>
              <mc:Fallback>
                <p:oleObj name="公式" r:id="rId1" imgW="69189600" imgH="5791200" progId="Equation.3">
                  <p:embed/>
                  <p:pic>
                    <p:nvPicPr>
                      <p:cNvPr id="0" name="图片 394301"/>
                      <p:cNvPicPr>
                        <a:picLocks noChangeAspect="1" noChangeArrowheads="1"/>
                      </p:cNvPicPr>
                      <p:nvPr/>
                    </p:nvPicPr>
                    <p:blipFill>
                      <a:blip r:embed="rId2"/>
                      <a:srcRect/>
                      <a:stretch>
                        <a:fillRect/>
                      </a:stretch>
                    </p:blipFill>
                    <p:spPr bwMode="auto">
                      <a:xfrm>
                        <a:off x="1173163" y="5114925"/>
                        <a:ext cx="5341937" cy="447675"/>
                      </a:xfrm>
                      <a:prstGeom prst="rect">
                        <a:avLst/>
                      </a:prstGeom>
                      <a:noFill/>
                      <a:ln>
                        <a:noFill/>
                      </a:ln>
                      <a:effectLst/>
                    </p:spPr>
                  </p:pic>
                </p:oleObj>
              </mc:Fallback>
            </mc:AlternateContent>
          </a:graphicData>
        </a:graphic>
      </p:graphicFrame>
      <p:graphicFrame>
        <p:nvGraphicFramePr>
          <p:cNvPr id="699475" name="Object 83"/>
          <p:cNvGraphicFramePr>
            <a:graphicFrameLocks noChangeAspect="1"/>
          </p:cNvGraphicFramePr>
          <p:nvPr/>
        </p:nvGraphicFramePr>
        <p:xfrm>
          <a:off x="1077913" y="5721350"/>
          <a:ext cx="5486400" cy="438150"/>
        </p:xfrm>
        <a:graphic>
          <a:graphicData uri="http://schemas.openxmlformats.org/presentationml/2006/ole">
            <mc:AlternateContent xmlns:mc="http://schemas.openxmlformats.org/markup-compatibility/2006">
              <mc:Choice xmlns:v="urn:schemas-microsoft-com:vml" Requires="v">
                <p:oleObj spid="_x0000_s394303" name="公式" r:id="rId3" imgW="68580000" imgH="5486400" progId="Equation.3">
                  <p:embed/>
                </p:oleObj>
              </mc:Choice>
              <mc:Fallback>
                <p:oleObj name="公式" r:id="rId3" imgW="68580000" imgH="5486400" progId="Equation.3">
                  <p:embed/>
                  <p:pic>
                    <p:nvPicPr>
                      <p:cNvPr id="0" name="图片 394302"/>
                      <p:cNvPicPr>
                        <a:picLocks noChangeAspect="1" noChangeArrowheads="1"/>
                      </p:cNvPicPr>
                      <p:nvPr/>
                    </p:nvPicPr>
                    <p:blipFill>
                      <a:blip r:embed="rId4"/>
                      <a:srcRect/>
                      <a:stretch>
                        <a:fillRect/>
                      </a:stretch>
                    </p:blipFill>
                    <p:spPr bwMode="auto">
                      <a:xfrm>
                        <a:off x="1077913" y="5721350"/>
                        <a:ext cx="5486400" cy="438150"/>
                      </a:xfrm>
                      <a:prstGeom prst="rect">
                        <a:avLst/>
                      </a:prstGeom>
                      <a:noFill/>
                      <a:ln>
                        <a:noFill/>
                      </a:ln>
                      <a:effectLst/>
                    </p:spPr>
                  </p:pic>
                </p:oleObj>
              </mc:Fallback>
            </mc:AlternateContent>
          </a:graphicData>
        </a:graphic>
      </p:graphicFrame>
      <p:graphicFrame>
        <p:nvGraphicFramePr>
          <p:cNvPr id="699476" name="Object 84"/>
          <p:cNvGraphicFramePr>
            <a:graphicFrameLocks noChangeAspect="1"/>
          </p:cNvGraphicFramePr>
          <p:nvPr/>
        </p:nvGraphicFramePr>
        <p:xfrm>
          <a:off x="4669576" y="4253800"/>
          <a:ext cx="1903412" cy="482600"/>
        </p:xfrm>
        <a:graphic>
          <a:graphicData uri="http://schemas.openxmlformats.org/presentationml/2006/ole">
            <mc:AlternateContent xmlns:mc="http://schemas.openxmlformats.org/markup-compatibility/2006">
              <mc:Choice xmlns:v="urn:schemas-microsoft-com:vml" Requires="v">
                <p:oleObj spid="_x0000_s394304" name="公式" r:id="rId5" imgW="1002665" imgH="254000" progId="Equation.3">
                  <p:embed/>
                </p:oleObj>
              </mc:Choice>
              <mc:Fallback>
                <p:oleObj name="公式" r:id="rId5" imgW="1002665" imgH="254000" progId="Equation.3">
                  <p:embed/>
                  <p:pic>
                    <p:nvPicPr>
                      <p:cNvPr id="0" name="图片 3943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9576" y="4253800"/>
                        <a:ext cx="19034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99602" name="Picture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938" y="1493138"/>
            <a:ext cx="68675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9603" name="Rectangle 211"/>
          <p:cNvSpPr>
            <a:spLocks noChangeArrowheads="1"/>
          </p:cNvSpPr>
          <p:nvPr/>
        </p:nvSpPr>
        <p:spPr bwMode="auto">
          <a:xfrm>
            <a:off x="297600" y="4753863"/>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a:solidFill>
                  <a:srgbClr val="000000"/>
                </a:solidFill>
                <a:latin typeface="楷体_GB2312" pitchFamily="49" charset="-122"/>
                <a:ea typeface="楷体_GB2312" pitchFamily="49" charset="-122"/>
              </a:rPr>
              <a:t>则问题归结为检验假设：</a:t>
            </a:r>
            <a:endParaRPr kumimoji="1" lang="zh-CN" altLang="en-US" b="1" i="0">
              <a:solidFill>
                <a:srgbClr val="000000"/>
              </a:solidFill>
              <a:latin typeface="楷体_GB2312" pitchFamily="49" charset="-122"/>
              <a:ea typeface="楷体_GB2312" pitchFamily="49" charset="-122"/>
            </a:endParaRPr>
          </a:p>
        </p:txBody>
      </p:sp>
      <p:sp>
        <p:nvSpPr>
          <p:cNvPr id="699606" name="Text Box 214"/>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§9.2</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双因素方差分析</a:t>
            </a:r>
            <a:endParaRPr lang="zh-CN" altLang="en-US" sz="2800" b="1" i="0" dirty="0">
              <a:latin typeface="楷体_GB2312" pitchFamily="49" charset="-122"/>
              <a:ea typeface="楷体_GB2312" pitchFamily="49" charset="-122"/>
            </a:endParaRPr>
          </a:p>
        </p:txBody>
      </p:sp>
      <p:sp>
        <p:nvSpPr>
          <p:cNvPr id="9" name="Rectangle 737"/>
          <p:cNvSpPr>
            <a:spLocks noChangeArrowheads="1"/>
          </p:cNvSpPr>
          <p:nvPr/>
        </p:nvSpPr>
        <p:spPr bwMode="auto">
          <a:xfrm>
            <a:off x="166630" y="868947"/>
            <a:ext cx="4791189" cy="369332"/>
          </a:xfrm>
          <a:prstGeom prst="rect">
            <a:avLst/>
          </a:prstGeom>
          <a:noFill/>
          <a:ln>
            <a:noFill/>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kumimoji="1" lang="zh-CN" altLang="en-US" b="1" i="0" dirty="0">
                <a:solidFill>
                  <a:srgbClr val="FF0000"/>
                </a:solidFill>
                <a:latin typeface="楷体_GB2312" pitchFamily="49" charset="-122"/>
                <a:ea typeface="楷体_GB2312" pitchFamily="49" charset="-122"/>
              </a:rPr>
              <a:t>要考察因素</a:t>
            </a:r>
            <a:r>
              <a:rPr kumimoji="1" lang="en-US" altLang="zh-CN" b="1" dirty="0">
                <a:solidFill>
                  <a:srgbClr val="FF0000"/>
                </a:solidFill>
                <a:latin typeface="楷体_GB2312" pitchFamily="49" charset="-122"/>
                <a:ea typeface="楷体_GB2312" pitchFamily="49" charset="-122"/>
              </a:rPr>
              <a:t>A</a:t>
            </a:r>
            <a:r>
              <a:rPr kumimoji="1" lang="zh-CN" altLang="en-US" b="1" i="0" dirty="0">
                <a:solidFill>
                  <a:srgbClr val="FF0000"/>
                </a:solidFill>
                <a:latin typeface="楷体_GB2312" pitchFamily="49" charset="-122"/>
                <a:ea typeface="楷体_GB2312" pitchFamily="49" charset="-122"/>
              </a:rPr>
              <a:t>、</a:t>
            </a:r>
            <a:r>
              <a:rPr kumimoji="1" lang="en-US" altLang="zh-CN" b="1" dirty="0">
                <a:solidFill>
                  <a:srgbClr val="FF0000"/>
                </a:solidFill>
                <a:latin typeface="楷体_GB2312" pitchFamily="49" charset="-122"/>
                <a:ea typeface="楷体_GB2312" pitchFamily="49" charset="-122"/>
              </a:rPr>
              <a:t>B</a:t>
            </a:r>
            <a:r>
              <a:rPr kumimoji="1" lang="zh-CN" altLang="en-US" b="1" i="0" dirty="0">
                <a:solidFill>
                  <a:srgbClr val="FF0000"/>
                </a:solidFill>
                <a:latin typeface="楷体_GB2312" pitchFamily="49" charset="-122"/>
                <a:ea typeface="楷体_GB2312" pitchFamily="49" charset="-122"/>
              </a:rPr>
              <a:t>是否指标值产生显著性影响？</a:t>
            </a:r>
            <a:endParaRPr kumimoji="1" lang="zh-CN" altLang="en-US" b="1" i="0" dirty="0">
              <a:solidFill>
                <a:srgbClr val="FF0000"/>
              </a:solidFill>
              <a:latin typeface="楷体_GB2312" pitchFamily="49" charset="-122"/>
              <a:ea typeface="楷体_GB2312" pitchFamily="49" charset="-122"/>
            </a:endParaRPr>
          </a:p>
        </p:txBody>
      </p:sp>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78" name="Rectangle 74"/>
          <p:cNvSpPr>
            <a:spLocks noChangeArrowheads="1"/>
          </p:cNvSpPr>
          <p:nvPr/>
        </p:nvSpPr>
        <p:spPr bwMode="auto">
          <a:xfrm>
            <a:off x="306387" y="1807879"/>
            <a:ext cx="661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A</a:t>
            </a:r>
            <a:r>
              <a:rPr kumimoji="1" lang="zh-CN" altLang="en-US" b="1" i="0" dirty="0">
                <a:solidFill>
                  <a:srgbClr val="000000"/>
                </a:solidFill>
                <a:latin typeface="楷体_GB2312" pitchFamily="49" charset="-122"/>
                <a:ea typeface="楷体_GB2312" pitchFamily="49" charset="-122"/>
              </a:rPr>
              <a:t>是由因素</a:t>
            </a:r>
            <a:r>
              <a:rPr kumimoji="1" lang="en-US" altLang="zh-CN" b="1" dirty="0">
                <a:solidFill>
                  <a:srgbClr val="000000"/>
                </a:solidFill>
                <a:latin typeface="楷体_GB2312" pitchFamily="49" charset="-122"/>
                <a:ea typeface="楷体_GB2312" pitchFamily="49" charset="-122"/>
              </a:rPr>
              <a:t>A</a:t>
            </a:r>
            <a:r>
              <a:rPr kumimoji="1" lang="zh-CN" altLang="en-US" b="1" i="0" dirty="0">
                <a:solidFill>
                  <a:srgbClr val="000000"/>
                </a:solidFill>
                <a:latin typeface="楷体_GB2312" pitchFamily="49" charset="-122"/>
                <a:ea typeface="楷体_GB2312" pitchFamily="49" charset="-122"/>
              </a:rPr>
              <a:t>的不同效应和随机误差引起的偏差</a:t>
            </a:r>
            <a:r>
              <a:rPr kumimoji="1" lang="en-US" altLang="zh-CN" b="1" i="0" dirty="0">
                <a:solidFill>
                  <a:srgbClr val="000000"/>
                </a:solidFill>
                <a:latin typeface="楷体_GB2312" pitchFamily="49" charset="-122"/>
                <a:ea typeface="楷体_GB2312" pitchFamily="49" charset="-122"/>
              </a:rPr>
              <a:t>;</a:t>
            </a:r>
            <a:endParaRPr kumimoji="1" lang="en-US" altLang="zh-CN" b="1" i="0" dirty="0">
              <a:solidFill>
                <a:srgbClr val="000000"/>
              </a:solidFill>
              <a:latin typeface="楷体_GB2312" pitchFamily="49" charset="-122"/>
              <a:ea typeface="楷体_GB2312" pitchFamily="49" charset="-122"/>
            </a:endParaRPr>
          </a:p>
        </p:txBody>
      </p:sp>
      <p:sp>
        <p:nvSpPr>
          <p:cNvPr id="712781" name="Rectangle 77"/>
          <p:cNvSpPr>
            <a:spLocks noChangeArrowheads="1"/>
          </p:cNvSpPr>
          <p:nvPr/>
        </p:nvSpPr>
        <p:spPr bwMode="auto">
          <a:xfrm>
            <a:off x="325437" y="2384141"/>
            <a:ext cx="661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B</a:t>
            </a:r>
            <a:r>
              <a:rPr kumimoji="1" lang="zh-CN" altLang="en-US" b="1" i="0" dirty="0">
                <a:solidFill>
                  <a:srgbClr val="000000"/>
                </a:solidFill>
                <a:latin typeface="楷体_GB2312" pitchFamily="49" charset="-122"/>
                <a:ea typeface="楷体_GB2312" pitchFamily="49" charset="-122"/>
              </a:rPr>
              <a:t>是由因素</a:t>
            </a:r>
            <a:r>
              <a:rPr kumimoji="1" lang="en-US" altLang="zh-CN" b="1" i="0" dirty="0">
                <a:solidFill>
                  <a:srgbClr val="000000"/>
                </a:solidFill>
                <a:latin typeface="楷体_GB2312" pitchFamily="49" charset="-122"/>
                <a:ea typeface="楷体_GB2312" pitchFamily="49" charset="-122"/>
              </a:rPr>
              <a:t>B</a:t>
            </a:r>
            <a:r>
              <a:rPr kumimoji="1" lang="zh-CN" altLang="en-US" b="1" i="0" dirty="0">
                <a:solidFill>
                  <a:srgbClr val="000000"/>
                </a:solidFill>
                <a:latin typeface="楷体_GB2312" pitchFamily="49" charset="-122"/>
                <a:ea typeface="楷体_GB2312" pitchFamily="49" charset="-122"/>
              </a:rPr>
              <a:t>的不同效应和随机误差引起的偏差</a:t>
            </a:r>
            <a:r>
              <a:rPr kumimoji="1" lang="en-US" altLang="zh-CN" b="1" i="0" dirty="0">
                <a:solidFill>
                  <a:srgbClr val="000000"/>
                </a:solidFill>
                <a:latin typeface="楷体_GB2312" pitchFamily="49" charset="-122"/>
                <a:ea typeface="楷体_GB2312" pitchFamily="49" charset="-122"/>
              </a:rPr>
              <a:t>;</a:t>
            </a:r>
            <a:endParaRPr kumimoji="1" lang="en-US" altLang="zh-CN" b="1" i="0" dirty="0">
              <a:solidFill>
                <a:srgbClr val="000000"/>
              </a:solidFill>
              <a:latin typeface="楷体_GB2312" pitchFamily="49" charset="-122"/>
              <a:ea typeface="楷体_GB2312" pitchFamily="49" charset="-122"/>
            </a:endParaRPr>
          </a:p>
        </p:txBody>
      </p:sp>
      <p:sp>
        <p:nvSpPr>
          <p:cNvPr id="712783" name="Rectangle 79"/>
          <p:cNvSpPr>
            <a:spLocks noChangeArrowheads="1"/>
          </p:cNvSpPr>
          <p:nvPr/>
        </p:nvSpPr>
        <p:spPr bwMode="auto">
          <a:xfrm>
            <a:off x="311150" y="2938179"/>
            <a:ext cx="432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 e</a:t>
            </a:r>
            <a:r>
              <a:rPr kumimoji="1" lang="zh-CN" altLang="en-US" b="1" i="0" dirty="0">
                <a:solidFill>
                  <a:srgbClr val="000000"/>
                </a:solidFill>
                <a:latin typeface="楷体_GB2312" pitchFamily="49" charset="-122"/>
                <a:ea typeface="楷体_GB2312" pitchFamily="49" charset="-122"/>
              </a:rPr>
              <a:t>表示由随机误差引起的偏差</a:t>
            </a:r>
            <a:r>
              <a:rPr kumimoji="1" lang="en-US" altLang="zh-CN" b="1" i="0" dirty="0">
                <a:solidFill>
                  <a:srgbClr val="000000"/>
                </a:solidFill>
                <a:latin typeface="楷体_GB2312" pitchFamily="49" charset="-122"/>
                <a:ea typeface="楷体_GB2312" pitchFamily="49" charset="-122"/>
              </a:rPr>
              <a:t>.</a:t>
            </a:r>
            <a:endParaRPr kumimoji="1" lang="en-US" altLang="zh-CN" b="1" i="0" dirty="0">
              <a:solidFill>
                <a:srgbClr val="000000"/>
              </a:solidFill>
              <a:latin typeface="楷体_GB2312" pitchFamily="49" charset="-122"/>
              <a:ea typeface="楷体_GB2312" pitchFamily="49" charset="-122"/>
            </a:endParaRPr>
          </a:p>
        </p:txBody>
      </p:sp>
      <p:grpSp>
        <p:nvGrpSpPr>
          <p:cNvPr id="712798" name="Group 94"/>
          <p:cNvGrpSpPr/>
          <p:nvPr/>
        </p:nvGrpSpPr>
        <p:grpSpPr bwMode="auto">
          <a:xfrm>
            <a:off x="171900" y="4309475"/>
            <a:ext cx="7613650" cy="2130425"/>
            <a:chOff x="72" y="2506"/>
            <a:chExt cx="4796" cy="1342"/>
          </a:xfrm>
        </p:grpSpPr>
        <p:graphicFrame>
          <p:nvGraphicFramePr>
            <p:cNvPr id="712785" name="Object 81"/>
            <p:cNvGraphicFramePr>
              <a:graphicFrameLocks noChangeAspect="1"/>
            </p:cNvGraphicFramePr>
            <p:nvPr/>
          </p:nvGraphicFramePr>
          <p:xfrm>
            <a:off x="3105" y="2506"/>
            <a:ext cx="1763" cy="498"/>
          </p:xfrm>
          <a:graphic>
            <a:graphicData uri="http://schemas.openxmlformats.org/presentationml/2006/ole">
              <mc:AlternateContent xmlns:mc="http://schemas.openxmlformats.org/markup-compatibility/2006">
                <mc:Choice xmlns:v="urn:schemas-microsoft-com:vml" Requires="v">
                  <p:oleObj spid="_x0000_s395346" name="公式" r:id="rId1" imgW="2095500" imgH="520700" progId="Equation.3">
                    <p:embed/>
                  </p:oleObj>
                </mc:Choice>
                <mc:Fallback>
                  <p:oleObj name="公式" r:id="rId1" imgW="2095500" imgH="520700" progId="Equation.3">
                    <p:embed/>
                    <p:pic>
                      <p:nvPicPr>
                        <p:cNvPr id="0" name="图片 3953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 y="2506"/>
                          <a:ext cx="1763"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2786" name="Rectangle 82"/>
            <p:cNvSpPr>
              <a:spLocks noChangeArrowheads="1"/>
            </p:cNvSpPr>
            <p:nvPr/>
          </p:nvSpPr>
          <p:spPr bwMode="auto">
            <a:xfrm>
              <a:off x="72" y="2599"/>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a:solidFill>
                    <a:srgbClr val="000000"/>
                  </a:solidFill>
                  <a:latin typeface="楷体_GB2312" pitchFamily="49" charset="-122"/>
                  <a:ea typeface="楷体_GB2312" pitchFamily="49" charset="-122"/>
                </a:rPr>
                <a:t> 定理</a:t>
              </a:r>
              <a:r>
                <a:rPr kumimoji="1" lang="en-US" altLang="zh-CN" b="1" i="0">
                  <a:solidFill>
                    <a:srgbClr val="000000"/>
                  </a:solidFill>
                  <a:latin typeface="楷体_GB2312" pitchFamily="49" charset="-122"/>
                  <a:ea typeface="楷体_GB2312" pitchFamily="49" charset="-122"/>
                </a:rPr>
                <a:t>:</a:t>
              </a:r>
              <a:endParaRPr kumimoji="1" lang="en-US" altLang="zh-CN" b="1" i="0">
                <a:solidFill>
                  <a:srgbClr val="000000"/>
                </a:solidFill>
                <a:latin typeface="楷体_GB2312" pitchFamily="49" charset="-122"/>
                <a:ea typeface="楷体_GB2312" pitchFamily="49" charset="-122"/>
              </a:endParaRPr>
            </a:p>
          </p:txBody>
        </p:sp>
        <p:sp>
          <p:nvSpPr>
            <p:cNvPr id="712787" name="Rectangle 83"/>
            <p:cNvSpPr>
              <a:spLocks noChangeArrowheads="1"/>
            </p:cNvSpPr>
            <p:nvPr/>
          </p:nvSpPr>
          <p:spPr bwMode="auto">
            <a:xfrm>
              <a:off x="620" y="2612"/>
              <a:ext cx="2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dirty="0">
                  <a:solidFill>
                    <a:srgbClr val="000000"/>
                  </a:solidFill>
                  <a:latin typeface="楷体_GB2312" pitchFamily="49" charset="-122"/>
                  <a:ea typeface="楷体_GB2312" pitchFamily="49" charset="-122"/>
                </a:rPr>
                <a:t>（</a:t>
              </a:r>
              <a:r>
                <a:rPr kumimoji="1" lang="en-US" altLang="zh-CN" b="1" i="0" dirty="0">
                  <a:solidFill>
                    <a:srgbClr val="000000"/>
                  </a:solidFill>
                  <a:latin typeface="楷体_GB2312" pitchFamily="49" charset="-122"/>
                  <a:ea typeface="楷体_GB2312" pitchFamily="49" charset="-122"/>
                </a:rPr>
                <a:t>1</a:t>
              </a:r>
              <a:r>
                <a:rPr kumimoji="1" lang="zh-CN" altLang="en-US" b="1" i="0" dirty="0">
                  <a:solidFill>
                    <a:srgbClr val="000000"/>
                  </a:solidFill>
                  <a:latin typeface="楷体_GB2312" pitchFamily="49" charset="-122"/>
                  <a:ea typeface="楷体_GB2312" pitchFamily="49" charset="-122"/>
                </a:rPr>
                <a:t>）</a:t>
              </a:r>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T</a:t>
              </a:r>
              <a:r>
                <a:rPr kumimoji="1" lang="en-US" altLang="zh-CN" b="1" dirty="0">
                  <a:solidFill>
                    <a:srgbClr val="000000"/>
                  </a:solidFill>
                  <a:ea typeface="楷体_GB2312" pitchFamily="49" charset="-122"/>
                </a:rPr>
                <a:t>, S</a:t>
              </a:r>
              <a:r>
                <a:rPr kumimoji="1" lang="en-US" altLang="zh-CN" b="1" baseline="-25000" dirty="0">
                  <a:solidFill>
                    <a:srgbClr val="000000"/>
                  </a:solidFill>
                  <a:ea typeface="楷体_GB2312" pitchFamily="49" charset="-122"/>
                </a:rPr>
                <a:t>A</a:t>
              </a:r>
              <a:r>
                <a:rPr kumimoji="1" lang="en-US" altLang="zh-CN" b="1" dirty="0">
                  <a:solidFill>
                    <a:srgbClr val="000000"/>
                  </a:solidFill>
                  <a:ea typeface="楷体_GB2312" pitchFamily="49" charset="-122"/>
                </a:rPr>
                <a:t>, S</a:t>
              </a:r>
              <a:r>
                <a:rPr kumimoji="1" lang="en-US" altLang="zh-CN" b="1" baseline="-25000" dirty="0">
                  <a:solidFill>
                    <a:srgbClr val="000000"/>
                  </a:solidFill>
                  <a:ea typeface="楷体_GB2312" pitchFamily="49" charset="-122"/>
                </a:rPr>
                <a:t>B</a:t>
              </a:r>
              <a:r>
                <a:rPr kumimoji="1" lang="zh-CN" altLang="en-US" b="1" i="0" dirty="0">
                  <a:solidFill>
                    <a:srgbClr val="000000"/>
                  </a:solidFill>
                  <a:latin typeface="楷体_GB2312" pitchFamily="49" charset="-122"/>
                  <a:ea typeface="楷体_GB2312" pitchFamily="49" charset="-122"/>
                </a:rPr>
                <a:t>相互独立，且</a:t>
              </a:r>
              <a:endParaRPr kumimoji="1" lang="zh-CN" altLang="en-US" b="1" i="0" dirty="0">
                <a:solidFill>
                  <a:srgbClr val="000000"/>
                </a:solidFill>
                <a:latin typeface="楷体_GB2312" pitchFamily="49" charset="-122"/>
                <a:ea typeface="楷体_GB2312" pitchFamily="49" charset="-122"/>
              </a:endParaRPr>
            </a:p>
          </p:txBody>
        </p:sp>
        <p:graphicFrame>
          <p:nvGraphicFramePr>
            <p:cNvPr id="712789" name="Object 85"/>
            <p:cNvGraphicFramePr>
              <a:graphicFrameLocks noChangeAspect="1"/>
            </p:cNvGraphicFramePr>
            <p:nvPr/>
          </p:nvGraphicFramePr>
          <p:xfrm>
            <a:off x="2350" y="2960"/>
            <a:ext cx="1186" cy="464"/>
          </p:xfrm>
          <a:graphic>
            <a:graphicData uri="http://schemas.openxmlformats.org/presentationml/2006/ole">
              <mc:AlternateContent xmlns:mc="http://schemas.openxmlformats.org/markup-compatibility/2006">
                <mc:Choice xmlns:v="urn:schemas-microsoft-com:vml" Requires="v">
                  <p:oleObj spid="_x0000_s395347" name="公式" r:id="rId3" imgW="1524000" imgH="520700" progId="Equation.3">
                    <p:embed/>
                  </p:oleObj>
                </mc:Choice>
                <mc:Fallback>
                  <p:oleObj name="公式" r:id="rId3" imgW="1524000" imgH="520700" progId="Equation.3">
                    <p:embed/>
                    <p:pic>
                      <p:nvPicPr>
                        <p:cNvPr id="0" name="图片 3953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 y="2960"/>
                          <a:ext cx="1186"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2790" name="Rectangle 86"/>
            <p:cNvSpPr>
              <a:spLocks noChangeArrowheads="1"/>
            </p:cNvSpPr>
            <p:nvPr/>
          </p:nvSpPr>
          <p:spPr bwMode="auto">
            <a:xfrm>
              <a:off x="633" y="3044"/>
              <a:ext cx="1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a:solidFill>
                    <a:srgbClr val="000000"/>
                  </a:solidFill>
                  <a:latin typeface="楷体_GB2312" pitchFamily="49" charset="-122"/>
                  <a:ea typeface="楷体_GB2312" pitchFamily="49" charset="-122"/>
                </a:rPr>
                <a:t>（</a:t>
              </a:r>
              <a:r>
                <a:rPr kumimoji="1" lang="en-US" altLang="zh-CN" b="1" i="0">
                  <a:solidFill>
                    <a:srgbClr val="000000"/>
                  </a:solidFill>
                  <a:latin typeface="楷体_GB2312" pitchFamily="49" charset="-122"/>
                  <a:ea typeface="楷体_GB2312" pitchFamily="49" charset="-122"/>
                </a:rPr>
                <a:t>2</a:t>
              </a:r>
              <a:r>
                <a:rPr kumimoji="1" lang="zh-CN" altLang="en-US" b="1" i="0">
                  <a:solidFill>
                    <a:srgbClr val="000000"/>
                  </a:solidFill>
                  <a:latin typeface="楷体_GB2312" pitchFamily="49" charset="-122"/>
                  <a:ea typeface="楷体_GB2312" pitchFamily="49" charset="-122"/>
                </a:rPr>
                <a:t>）当</a:t>
              </a:r>
              <a:r>
                <a:rPr kumimoji="1" lang="en-US" altLang="zh-CN" b="1">
                  <a:solidFill>
                    <a:srgbClr val="000000"/>
                  </a:solidFill>
                  <a:ea typeface="楷体_GB2312" pitchFamily="49" charset="-122"/>
                </a:rPr>
                <a:t>H</a:t>
              </a:r>
              <a:r>
                <a:rPr kumimoji="1" lang="en-US" altLang="zh-CN" b="1" i="0" baseline="-25000">
                  <a:solidFill>
                    <a:srgbClr val="000000"/>
                  </a:solidFill>
                  <a:ea typeface="楷体_GB2312" pitchFamily="49" charset="-122"/>
                </a:rPr>
                <a:t>0</a:t>
              </a:r>
              <a:r>
                <a:rPr kumimoji="1" lang="en-US" altLang="zh-CN" b="1" baseline="-25000">
                  <a:solidFill>
                    <a:srgbClr val="000000"/>
                  </a:solidFill>
                  <a:ea typeface="楷体_GB2312" pitchFamily="49" charset="-122"/>
                </a:rPr>
                <a:t>A</a:t>
              </a:r>
              <a:r>
                <a:rPr kumimoji="1" lang="zh-CN" altLang="en-US" b="1" i="0">
                  <a:solidFill>
                    <a:srgbClr val="000000"/>
                  </a:solidFill>
                  <a:latin typeface="楷体_GB2312" pitchFamily="49" charset="-122"/>
                  <a:ea typeface="楷体_GB2312" pitchFamily="49" charset="-122"/>
                </a:rPr>
                <a:t>成立时，</a:t>
              </a:r>
              <a:endParaRPr kumimoji="1" lang="zh-CN" altLang="en-US" b="1" i="0">
                <a:solidFill>
                  <a:srgbClr val="000000"/>
                </a:solidFill>
                <a:latin typeface="楷体_GB2312" pitchFamily="49" charset="-122"/>
                <a:ea typeface="楷体_GB2312" pitchFamily="49" charset="-122"/>
              </a:endParaRPr>
            </a:p>
          </p:txBody>
        </p:sp>
        <p:graphicFrame>
          <p:nvGraphicFramePr>
            <p:cNvPr id="712794" name="Object 90"/>
            <p:cNvGraphicFramePr>
              <a:graphicFrameLocks noChangeAspect="1"/>
            </p:cNvGraphicFramePr>
            <p:nvPr/>
          </p:nvGraphicFramePr>
          <p:xfrm>
            <a:off x="2366" y="3384"/>
            <a:ext cx="1186" cy="464"/>
          </p:xfrm>
          <a:graphic>
            <a:graphicData uri="http://schemas.openxmlformats.org/presentationml/2006/ole">
              <mc:AlternateContent xmlns:mc="http://schemas.openxmlformats.org/markup-compatibility/2006">
                <mc:Choice xmlns:v="urn:schemas-microsoft-com:vml" Requires="v">
                  <p:oleObj spid="_x0000_s395348" name="公式" r:id="rId5" imgW="1524000" imgH="520700" progId="Equation.3">
                    <p:embed/>
                  </p:oleObj>
                </mc:Choice>
                <mc:Fallback>
                  <p:oleObj name="公式" r:id="rId5" imgW="1524000" imgH="520700" progId="Equation.3">
                    <p:embed/>
                    <p:pic>
                      <p:nvPicPr>
                        <p:cNvPr id="0" name="图片 3953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 y="3384"/>
                          <a:ext cx="1186"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2795" name="Rectangle 91"/>
            <p:cNvSpPr>
              <a:spLocks noChangeArrowheads="1"/>
            </p:cNvSpPr>
            <p:nvPr/>
          </p:nvSpPr>
          <p:spPr bwMode="auto">
            <a:xfrm>
              <a:off x="971" y="3492"/>
              <a:ext cx="1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dirty="0">
                  <a:solidFill>
                    <a:srgbClr val="000000"/>
                  </a:solidFill>
                  <a:latin typeface="楷体_GB2312" pitchFamily="49" charset="-122"/>
                  <a:ea typeface="楷体_GB2312" pitchFamily="49" charset="-122"/>
                </a:rPr>
                <a:t>当</a:t>
              </a:r>
              <a:r>
                <a:rPr kumimoji="1" lang="en-US" altLang="zh-CN" b="1" dirty="0">
                  <a:solidFill>
                    <a:srgbClr val="000000"/>
                  </a:solidFill>
                  <a:ea typeface="楷体_GB2312" pitchFamily="49" charset="-122"/>
                </a:rPr>
                <a:t>H</a:t>
              </a:r>
              <a:r>
                <a:rPr kumimoji="1" lang="en-US" altLang="zh-CN" b="1" i="0" baseline="-25000" dirty="0">
                  <a:solidFill>
                    <a:srgbClr val="000000"/>
                  </a:solidFill>
                  <a:ea typeface="楷体_GB2312" pitchFamily="49" charset="-122"/>
                </a:rPr>
                <a:t>0</a:t>
              </a:r>
              <a:r>
                <a:rPr kumimoji="1" lang="en-US" altLang="zh-CN" b="1" baseline="-25000" dirty="0">
                  <a:solidFill>
                    <a:srgbClr val="000000"/>
                  </a:solidFill>
                  <a:ea typeface="楷体_GB2312" pitchFamily="49" charset="-122"/>
                </a:rPr>
                <a:t>B</a:t>
              </a:r>
              <a:r>
                <a:rPr kumimoji="1" lang="zh-CN" altLang="en-US" b="1" i="0" dirty="0">
                  <a:solidFill>
                    <a:srgbClr val="000000"/>
                  </a:solidFill>
                  <a:latin typeface="楷体_GB2312" pitchFamily="49" charset="-122"/>
                  <a:ea typeface="楷体_GB2312" pitchFamily="49" charset="-122"/>
                </a:rPr>
                <a:t>成立时，</a:t>
              </a:r>
              <a:endParaRPr kumimoji="1" lang="zh-CN" altLang="en-US" b="1" i="0" dirty="0">
                <a:solidFill>
                  <a:srgbClr val="000000"/>
                </a:solidFill>
                <a:latin typeface="楷体_GB2312" pitchFamily="49" charset="-122"/>
                <a:ea typeface="楷体_GB2312" pitchFamily="49" charset="-122"/>
              </a:endParaRPr>
            </a:p>
          </p:txBody>
        </p:sp>
      </p:grpSp>
      <p:grpSp>
        <p:nvGrpSpPr>
          <p:cNvPr id="712799" name="Group 95"/>
          <p:cNvGrpSpPr/>
          <p:nvPr/>
        </p:nvGrpSpPr>
        <p:grpSpPr bwMode="auto">
          <a:xfrm>
            <a:off x="311150" y="3322658"/>
            <a:ext cx="4875213" cy="979488"/>
            <a:chOff x="165" y="1834"/>
            <a:chExt cx="3071" cy="617"/>
          </a:xfrm>
        </p:grpSpPr>
        <p:sp>
          <p:nvSpPr>
            <p:cNvPr id="712796" name="Rectangle 92"/>
            <p:cNvSpPr>
              <a:spLocks noChangeArrowheads="1"/>
            </p:cNvSpPr>
            <p:nvPr/>
          </p:nvSpPr>
          <p:spPr bwMode="auto">
            <a:xfrm>
              <a:off x="165" y="1834"/>
              <a:ext cx="28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dirty="0">
                  <a:solidFill>
                    <a:srgbClr val="000000"/>
                  </a:solidFill>
                  <a:latin typeface="楷体_GB2312" pitchFamily="49" charset="-122"/>
                  <a:ea typeface="楷体_GB2312" pitchFamily="49" charset="-122"/>
                </a:rPr>
                <a:t>因此，可用比较</a:t>
              </a:r>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A</a:t>
              </a:r>
              <a:r>
                <a:rPr kumimoji="1" lang="zh-CN" altLang="en-US" b="1" i="0" dirty="0">
                  <a:solidFill>
                    <a:srgbClr val="000000"/>
                  </a:solidFill>
                  <a:latin typeface="楷体_GB2312" pitchFamily="49" charset="-122"/>
                  <a:ea typeface="楷体_GB2312" pitchFamily="49" charset="-122"/>
                </a:rPr>
                <a:t>与</a:t>
              </a:r>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e</a:t>
              </a:r>
              <a:r>
                <a:rPr kumimoji="1" lang="zh-CN" altLang="en-US" b="1" i="0" dirty="0">
                  <a:solidFill>
                    <a:srgbClr val="000000"/>
                  </a:solidFill>
                  <a:latin typeface="楷体_GB2312" pitchFamily="49" charset="-122"/>
                  <a:ea typeface="楷体_GB2312" pitchFamily="49" charset="-122"/>
                </a:rPr>
                <a:t>的值来检验假设</a:t>
              </a:r>
              <a:r>
                <a:rPr kumimoji="1" lang="en-US" altLang="zh-CN" b="1" dirty="0">
                  <a:solidFill>
                    <a:srgbClr val="000000"/>
                  </a:solidFill>
                  <a:ea typeface="楷体_GB2312" pitchFamily="49" charset="-122"/>
                </a:rPr>
                <a:t>H</a:t>
              </a:r>
              <a:r>
                <a:rPr kumimoji="1" lang="en-US" altLang="zh-CN" b="1" i="0" baseline="-25000" dirty="0">
                  <a:solidFill>
                    <a:srgbClr val="000000"/>
                  </a:solidFill>
                  <a:ea typeface="楷体_GB2312" pitchFamily="49" charset="-122"/>
                </a:rPr>
                <a:t>0</a:t>
              </a:r>
              <a:r>
                <a:rPr kumimoji="1" lang="en-US" altLang="zh-CN" b="1" baseline="-25000" dirty="0">
                  <a:solidFill>
                    <a:srgbClr val="000000"/>
                  </a:solidFill>
                  <a:ea typeface="楷体_GB2312" pitchFamily="49" charset="-122"/>
                </a:rPr>
                <a:t>A</a:t>
              </a:r>
              <a:r>
                <a:rPr kumimoji="1" lang="en-US" altLang="zh-CN" b="1" dirty="0">
                  <a:solidFill>
                    <a:srgbClr val="000000"/>
                  </a:solidFill>
                  <a:ea typeface="楷体_GB2312" pitchFamily="49" charset="-122"/>
                </a:rPr>
                <a:t>,</a:t>
              </a:r>
              <a:endParaRPr kumimoji="1" lang="zh-CN" altLang="en-US" b="1" baseline="-25000" dirty="0">
                <a:solidFill>
                  <a:srgbClr val="000000"/>
                </a:solidFill>
                <a:ea typeface="楷体_GB2312" pitchFamily="49" charset="-122"/>
              </a:endParaRPr>
            </a:p>
          </p:txBody>
        </p:sp>
        <p:sp>
          <p:nvSpPr>
            <p:cNvPr id="712797" name="Rectangle 93"/>
            <p:cNvSpPr>
              <a:spLocks noChangeArrowheads="1"/>
            </p:cNvSpPr>
            <p:nvPr/>
          </p:nvSpPr>
          <p:spPr bwMode="auto">
            <a:xfrm>
              <a:off x="923" y="2218"/>
              <a:ext cx="23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dirty="0">
                  <a:solidFill>
                    <a:srgbClr val="000000"/>
                  </a:solidFill>
                  <a:latin typeface="楷体_GB2312" pitchFamily="49" charset="-122"/>
                  <a:ea typeface="楷体_GB2312" pitchFamily="49" charset="-122"/>
                </a:rPr>
                <a:t>用比较</a:t>
              </a:r>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B</a:t>
              </a:r>
              <a:r>
                <a:rPr kumimoji="1" lang="zh-CN" altLang="en-US" b="1" i="0" dirty="0">
                  <a:solidFill>
                    <a:srgbClr val="000000"/>
                  </a:solidFill>
                  <a:latin typeface="楷体_GB2312" pitchFamily="49" charset="-122"/>
                  <a:ea typeface="楷体_GB2312" pitchFamily="49" charset="-122"/>
                </a:rPr>
                <a:t>与</a:t>
              </a:r>
              <a:r>
                <a:rPr kumimoji="1" lang="en-US" altLang="zh-CN" b="1" dirty="0">
                  <a:solidFill>
                    <a:srgbClr val="000000"/>
                  </a:solidFill>
                  <a:ea typeface="楷体_GB2312" pitchFamily="49" charset="-122"/>
                </a:rPr>
                <a:t>S</a:t>
              </a:r>
              <a:r>
                <a:rPr kumimoji="1" lang="en-US" altLang="zh-CN" b="1" baseline="-25000" dirty="0">
                  <a:solidFill>
                    <a:srgbClr val="000000"/>
                  </a:solidFill>
                  <a:ea typeface="楷体_GB2312" pitchFamily="49" charset="-122"/>
                </a:rPr>
                <a:t>e</a:t>
              </a:r>
              <a:r>
                <a:rPr kumimoji="1" lang="zh-CN" altLang="en-US" b="1" i="0" dirty="0">
                  <a:solidFill>
                    <a:srgbClr val="000000"/>
                  </a:solidFill>
                  <a:latin typeface="楷体_GB2312" pitchFamily="49" charset="-122"/>
                  <a:ea typeface="楷体_GB2312" pitchFamily="49" charset="-122"/>
                </a:rPr>
                <a:t>的值来检验假设</a:t>
              </a:r>
              <a:r>
                <a:rPr kumimoji="1" lang="en-US" altLang="zh-CN" b="1" dirty="0">
                  <a:solidFill>
                    <a:srgbClr val="000000"/>
                  </a:solidFill>
                  <a:ea typeface="楷体_GB2312" pitchFamily="49" charset="-122"/>
                </a:rPr>
                <a:t>H</a:t>
              </a:r>
              <a:r>
                <a:rPr kumimoji="1" lang="en-US" altLang="zh-CN" b="1" i="0" baseline="-25000" dirty="0">
                  <a:solidFill>
                    <a:srgbClr val="000000"/>
                  </a:solidFill>
                  <a:ea typeface="楷体_GB2312" pitchFamily="49" charset="-122"/>
                </a:rPr>
                <a:t>0</a:t>
              </a:r>
              <a:r>
                <a:rPr kumimoji="1" lang="en-US" altLang="zh-CN" b="1" baseline="-25000" dirty="0">
                  <a:solidFill>
                    <a:srgbClr val="000000"/>
                  </a:solidFill>
                  <a:ea typeface="楷体_GB2312" pitchFamily="49" charset="-122"/>
                </a:rPr>
                <a:t>B</a:t>
              </a:r>
              <a:r>
                <a:rPr kumimoji="1" lang="en-US" altLang="zh-CN" b="1" dirty="0">
                  <a:solidFill>
                    <a:srgbClr val="000000"/>
                  </a:solidFill>
                  <a:ea typeface="楷体_GB2312" pitchFamily="49" charset="-122"/>
                </a:rPr>
                <a:t>.</a:t>
              </a:r>
              <a:endParaRPr kumimoji="1" lang="zh-CN" altLang="en-US" b="1" baseline="-25000" dirty="0">
                <a:solidFill>
                  <a:srgbClr val="000000"/>
                </a:solidFill>
                <a:ea typeface="楷体_GB2312" pitchFamily="49" charset="-122"/>
              </a:endParaRPr>
            </a:p>
          </p:txBody>
        </p:sp>
      </p:grpSp>
      <p:sp>
        <p:nvSpPr>
          <p:cNvPr id="712802" name="Text Box 98"/>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§9.2</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双因素方差分析</a:t>
            </a:r>
            <a:endParaRPr lang="zh-CN" altLang="en-US" sz="2800" b="1" i="0" dirty="0">
              <a:latin typeface="楷体_GB2312" pitchFamily="49" charset="-122"/>
              <a:ea typeface="楷体_GB2312" pitchFamily="49" charset="-122"/>
            </a:endParaRPr>
          </a:p>
        </p:txBody>
      </p:sp>
      <p:sp>
        <p:nvSpPr>
          <p:cNvPr id="17" name="Rectangle 89"/>
          <p:cNvSpPr>
            <a:spLocks noChangeArrowheads="1"/>
          </p:cNvSpPr>
          <p:nvPr/>
        </p:nvSpPr>
        <p:spPr bwMode="auto">
          <a:xfrm>
            <a:off x="306387" y="909670"/>
            <a:ext cx="83042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5000"/>
              </a:lnSpc>
            </a:pPr>
            <a:r>
              <a:rPr kumimoji="1" lang="zh-CN" altLang="en-US" b="1" i="0" dirty="0">
                <a:solidFill>
                  <a:srgbClr val="000000"/>
                </a:solidFill>
                <a:latin typeface="楷体_GB2312" pitchFamily="49" charset="-122"/>
                <a:ea typeface="楷体_GB2312" pitchFamily="49" charset="-122"/>
              </a:rPr>
              <a:t>类似于单因素方差分析的方法，在检验之前，必须把因素</a:t>
            </a:r>
            <a:r>
              <a:rPr kumimoji="1" lang="en-US" altLang="zh-CN" b="1" i="0" dirty="0">
                <a:solidFill>
                  <a:srgbClr val="000000"/>
                </a:solidFill>
                <a:latin typeface="楷体_GB2312" pitchFamily="49" charset="-122"/>
                <a:ea typeface="楷体_GB2312" pitchFamily="49" charset="-122"/>
              </a:rPr>
              <a:t>A</a:t>
            </a:r>
            <a:r>
              <a:rPr kumimoji="1" lang="zh-CN" altLang="en-US" b="1" i="0" dirty="0">
                <a:solidFill>
                  <a:srgbClr val="000000"/>
                </a:solidFill>
                <a:latin typeface="楷体_GB2312" pitchFamily="49" charset="-122"/>
                <a:ea typeface="楷体_GB2312" pitchFamily="49" charset="-122"/>
              </a:rPr>
              <a:t>，</a:t>
            </a:r>
            <a:endParaRPr kumimoji="1" lang="zh-CN" altLang="en-US" b="1" i="0" dirty="0">
              <a:solidFill>
                <a:srgbClr val="000000"/>
              </a:solidFill>
              <a:latin typeface="楷体_GB2312" pitchFamily="49" charset="-122"/>
              <a:ea typeface="楷体_GB2312" pitchFamily="49" charset="-122"/>
            </a:endParaRPr>
          </a:p>
          <a:p>
            <a:pPr eaLnBrk="1" hangingPunct="1">
              <a:lnSpc>
                <a:spcPct val="125000"/>
              </a:lnSpc>
            </a:pPr>
            <a:r>
              <a:rPr kumimoji="1" lang="zh-CN" altLang="en-US" b="1" i="0" dirty="0">
                <a:solidFill>
                  <a:srgbClr val="000000"/>
                </a:solidFill>
                <a:latin typeface="楷体_GB2312" pitchFamily="49" charset="-122"/>
                <a:ea typeface="楷体_GB2312" pitchFamily="49" charset="-122"/>
              </a:rPr>
              <a:t>因素</a:t>
            </a:r>
            <a:r>
              <a:rPr kumimoji="1" lang="en-US" altLang="zh-CN" b="1" i="0" dirty="0">
                <a:solidFill>
                  <a:srgbClr val="000000"/>
                </a:solidFill>
                <a:latin typeface="楷体_GB2312" pitchFamily="49" charset="-122"/>
                <a:ea typeface="楷体_GB2312" pitchFamily="49" charset="-122"/>
              </a:rPr>
              <a:t>B</a:t>
            </a:r>
            <a:r>
              <a:rPr kumimoji="1" lang="zh-CN" altLang="en-US" b="1" i="0" dirty="0">
                <a:solidFill>
                  <a:srgbClr val="000000"/>
                </a:solidFill>
                <a:latin typeface="楷体_GB2312" pitchFamily="49" charset="-122"/>
                <a:ea typeface="楷体_GB2312" pitchFamily="49" charset="-122"/>
              </a:rPr>
              <a:t>及随机误差引起的数据波动从总波动中分离出来：</a:t>
            </a:r>
            <a:endParaRPr kumimoji="1" lang="zh-CN" altLang="en-US" b="1" i="0" dirty="0">
              <a:solidFill>
                <a:srgbClr val="000000"/>
              </a:solidFill>
              <a:latin typeface="楷体_GB2312" pitchFamily="49" charset="-122"/>
              <a:ea typeface="楷体_GB2312" pitchFamily="49" charset="-122"/>
            </a:endParaRPr>
          </a:p>
        </p:txBody>
      </p:sp>
      <p:graphicFrame>
        <p:nvGraphicFramePr>
          <p:cNvPr id="18" name="Object 103"/>
          <p:cNvGraphicFramePr>
            <a:graphicFrameLocks noChangeAspect="1"/>
          </p:cNvGraphicFramePr>
          <p:nvPr/>
        </p:nvGraphicFramePr>
        <p:xfrm>
          <a:off x="5774538" y="2129463"/>
          <a:ext cx="2735262" cy="557213"/>
        </p:xfrm>
        <a:graphic>
          <a:graphicData uri="http://schemas.openxmlformats.org/presentationml/2006/ole">
            <mc:AlternateContent xmlns:mc="http://schemas.openxmlformats.org/markup-compatibility/2006">
              <mc:Choice xmlns:v="urn:schemas-microsoft-com:vml" Requires="v">
                <p:oleObj spid="_x0000_s395349" name="公式" r:id="rId7" imgW="1117600" imgH="228600" progId="Equation.3">
                  <p:embed/>
                </p:oleObj>
              </mc:Choice>
              <mc:Fallback>
                <p:oleObj name="公式" r:id="rId7" imgW="1117600" imgH="228600" progId="Equation.3">
                  <p:embed/>
                  <p:pic>
                    <p:nvPicPr>
                      <p:cNvPr id="0" name="图片 3953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4538" y="2129463"/>
                        <a:ext cx="2735262"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9274" name="Object 10"/>
          <p:cNvGraphicFramePr>
            <a:graphicFrameLocks noChangeAspect="1"/>
          </p:cNvGraphicFramePr>
          <p:nvPr/>
        </p:nvGraphicFramePr>
        <p:xfrm>
          <a:off x="5098200" y="2381700"/>
          <a:ext cx="2365375" cy="379413"/>
        </p:xfrm>
        <a:graphic>
          <a:graphicData uri="http://schemas.openxmlformats.org/presentationml/2006/ole">
            <mc:AlternateContent xmlns:mc="http://schemas.openxmlformats.org/markup-compatibility/2006">
              <mc:Choice xmlns:v="urn:schemas-microsoft-com:vml" Requires="v">
                <p:oleObj spid="_x0000_s396430" name="公式" r:id="rId1" imgW="1917700" imgH="266700" progId="Equation.3">
                  <p:embed/>
                </p:oleObj>
              </mc:Choice>
              <mc:Fallback>
                <p:oleObj name="公式" r:id="rId1" imgW="1917700" imgH="266700" progId="Equation.3">
                  <p:embed/>
                  <p:pic>
                    <p:nvPicPr>
                      <p:cNvPr id="0" name="图片 396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200" y="2381700"/>
                        <a:ext cx="23653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79287" name="Group 23"/>
          <p:cNvGrpSpPr/>
          <p:nvPr/>
        </p:nvGrpSpPr>
        <p:grpSpPr bwMode="auto">
          <a:xfrm>
            <a:off x="794488" y="1638750"/>
            <a:ext cx="4325937" cy="1309688"/>
            <a:chOff x="505" y="1572"/>
            <a:chExt cx="2725" cy="825"/>
          </a:xfrm>
        </p:grpSpPr>
        <p:graphicFrame>
          <p:nvGraphicFramePr>
            <p:cNvPr id="779273" name="Object 9"/>
            <p:cNvGraphicFramePr>
              <a:graphicFrameLocks noChangeAspect="1"/>
            </p:cNvGraphicFramePr>
            <p:nvPr/>
          </p:nvGraphicFramePr>
          <p:xfrm>
            <a:off x="805" y="1859"/>
            <a:ext cx="2425" cy="538"/>
          </p:xfrm>
          <a:graphic>
            <a:graphicData uri="http://schemas.openxmlformats.org/presentationml/2006/ole">
              <mc:AlternateContent xmlns:mc="http://schemas.openxmlformats.org/markup-compatibility/2006">
                <mc:Choice xmlns:v="urn:schemas-microsoft-com:vml" Requires="v">
                  <p:oleObj spid="_x0000_s396431" name="公式" r:id="rId3" imgW="3111500" imgH="609600" progId="Equation.3">
                    <p:embed/>
                  </p:oleObj>
                </mc:Choice>
                <mc:Fallback>
                  <p:oleObj name="公式" r:id="rId3" imgW="3111500" imgH="609600" progId="Equation.3">
                    <p:embed/>
                    <p:pic>
                      <p:nvPicPr>
                        <p:cNvPr id="0" name="图片 3964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 y="1859"/>
                          <a:ext cx="2425" cy="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9275" name="Rectangle 11"/>
            <p:cNvSpPr>
              <a:spLocks noChangeArrowheads="1"/>
            </p:cNvSpPr>
            <p:nvPr/>
          </p:nvSpPr>
          <p:spPr bwMode="auto">
            <a:xfrm>
              <a:off x="505" y="1572"/>
              <a:ext cx="15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a:solidFill>
                    <a:srgbClr val="000000"/>
                  </a:solidFill>
                  <a:latin typeface="楷体_GB2312" pitchFamily="49" charset="-122"/>
                  <a:ea typeface="楷体_GB2312" pitchFamily="49" charset="-122"/>
                </a:rPr>
                <a:t>当</a:t>
              </a:r>
              <a:r>
                <a:rPr kumimoji="1" lang="en-US" altLang="zh-CN" b="1">
                  <a:solidFill>
                    <a:srgbClr val="000000"/>
                  </a:solidFill>
                  <a:ea typeface="楷体_GB2312" pitchFamily="49" charset="-122"/>
                </a:rPr>
                <a:t>H</a:t>
              </a:r>
              <a:r>
                <a:rPr kumimoji="1" lang="en-US" altLang="zh-CN" b="1" i="0" baseline="-25000">
                  <a:solidFill>
                    <a:srgbClr val="000000"/>
                  </a:solidFill>
                  <a:ea typeface="楷体_GB2312" pitchFamily="49" charset="-122"/>
                </a:rPr>
                <a:t>0</a:t>
              </a:r>
              <a:r>
                <a:rPr kumimoji="1" lang="en-US" altLang="zh-CN" b="1" baseline="-25000">
                  <a:solidFill>
                    <a:srgbClr val="000000"/>
                  </a:solidFill>
                  <a:ea typeface="楷体_GB2312" pitchFamily="49" charset="-122"/>
                </a:rPr>
                <a:t>A</a:t>
              </a:r>
              <a:r>
                <a:rPr kumimoji="1" lang="zh-CN" altLang="en-US" b="1" i="0">
                  <a:solidFill>
                    <a:srgbClr val="000000"/>
                  </a:solidFill>
                  <a:latin typeface="楷体_GB2312" pitchFamily="49" charset="-122"/>
                  <a:ea typeface="楷体_GB2312" pitchFamily="49" charset="-122"/>
                </a:rPr>
                <a:t>成立时，有</a:t>
              </a:r>
              <a:endParaRPr kumimoji="1" lang="en-US" altLang="zh-CN" b="1" i="0">
                <a:solidFill>
                  <a:srgbClr val="000000"/>
                </a:solidFill>
                <a:latin typeface="楷体_GB2312" pitchFamily="49" charset="-122"/>
                <a:ea typeface="楷体_GB2312" pitchFamily="49" charset="-122"/>
              </a:endParaRPr>
            </a:p>
          </p:txBody>
        </p:sp>
      </p:grpSp>
      <p:grpSp>
        <p:nvGrpSpPr>
          <p:cNvPr id="779288" name="Group 24"/>
          <p:cNvGrpSpPr/>
          <p:nvPr/>
        </p:nvGrpSpPr>
        <p:grpSpPr bwMode="auto">
          <a:xfrm>
            <a:off x="756388" y="2896050"/>
            <a:ext cx="6659562" cy="1335088"/>
            <a:chOff x="481" y="2364"/>
            <a:chExt cx="4195" cy="841"/>
          </a:xfrm>
        </p:grpSpPr>
        <p:graphicFrame>
          <p:nvGraphicFramePr>
            <p:cNvPr id="779276" name="Object 12"/>
            <p:cNvGraphicFramePr>
              <a:graphicFrameLocks noChangeAspect="1"/>
            </p:cNvGraphicFramePr>
            <p:nvPr/>
          </p:nvGraphicFramePr>
          <p:xfrm>
            <a:off x="781" y="2667"/>
            <a:ext cx="2425" cy="538"/>
          </p:xfrm>
          <a:graphic>
            <a:graphicData uri="http://schemas.openxmlformats.org/presentationml/2006/ole">
              <mc:AlternateContent xmlns:mc="http://schemas.openxmlformats.org/markup-compatibility/2006">
                <mc:Choice xmlns:v="urn:schemas-microsoft-com:vml" Requires="v">
                  <p:oleObj spid="_x0000_s396432" name="公式" r:id="rId5" imgW="3111500" imgH="609600" progId="Equation.3">
                    <p:embed/>
                  </p:oleObj>
                </mc:Choice>
                <mc:Fallback>
                  <p:oleObj name="公式" r:id="rId5" imgW="3111500" imgH="609600" progId="Equation.3">
                    <p:embed/>
                    <p:pic>
                      <p:nvPicPr>
                        <p:cNvPr id="0" name="图片 3964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 y="2667"/>
                          <a:ext cx="2425" cy="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9277" name="Object 13"/>
            <p:cNvGraphicFramePr>
              <a:graphicFrameLocks noChangeAspect="1"/>
            </p:cNvGraphicFramePr>
            <p:nvPr/>
          </p:nvGraphicFramePr>
          <p:xfrm>
            <a:off x="3199" y="2848"/>
            <a:ext cx="1477" cy="239"/>
          </p:xfrm>
          <a:graphic>
            <a:graphicData uri="http://schemas.openxmlformats.org/presentationml/2006/ole">
              <mc:AlternateContent xmlns:mc="http://schemas.openxmlformats.org/markup-compatibility/2006">
                <mc:Choice xmlns:v="urn:schemas-microsoft-com:vml" Requires="v">
                  <p:oleObj spid="_x0000_s396433" name="公式" r:id="rId7" imgW="1892300" imgH="266700" progId="Equation.3">
                    <p:embed/>
                  </p:oleObj>
                </mc:Choice>
                <mc:Fallback>
                  <p:oleObj name="公式" r:id="rId7" imgW="1892300" imgH="266700" progId="Equation.3">
                    <p:embed/>
                    <p:pic>
                      <p:nvPicPr>
                        <p:cNvPr id="0" name="图片 3964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9" y="2848"/>
                          <a:ext cx="1477"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9278" name="Rectangle 14"/>
            <p:cNvSpPr>
              <a:spLocks noChangeArrowheads="1"/>
            </p:cNvSpPr>
            <p:nvPr/>
          </p:nvSpPr>
          <p:spPr bwMode="auto">
            <a:xfrm>
              <a:off x="481" y="2364"/>
              <a:ext cx="15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b="1" i="0">
                  <a:solidFill>
                    <a:srgbClr val="000000"/>
                  </a:solidFill>
                  <a:latin typeface="楷体_GB2312" pitchFamily="49" charset="-122"/>
                  <a:ea typeface="楷体_GB2312" pitchFamily="49" charset="-122"/>
                </a:rPr>
                <a:t>当</a:t>
              </a:r>
              <a:r>
                <a:rPr kumimoji="1" lang="en-US" altLang="zh-CN" b="1">
                  <a:solidFill>
                    <a:srgbClr val="000000"/>
                  </a:solidFill>
                  <a:ea typeface="楷体_GB2312" pitchFamily="49" charset="-122"/>
                </a:rPr>
                <a:t>H</a:t>
              </a:r>
              <a:r>
                <a:rPr kumimoji="1" lang="en-US" altLang="zh-CN" b="1" i="0" baseline="-25000">
                  <a:solidFill>
                    <a:srgbClr val="000000"/>
                  </a:solidFill>
                  <a:ea typeface="楷体_GB2312" pitchFamily="49" charset="-122"/>
                </a:rPr>
                <a:t>0</a:t>
              </a:r>
              <a:r>
                <a:rPr kumimoji="1" lang="en-US" altLang="zh-CN" b="1" baseline="-25000">
                  <a:solidFill>
                    <a:srgbClr val="000000"/>
                  </a:solidFill>
                  <a:ea typeface="楷体_GB2312" pitchFamily="49" charset="-122"/>
                </a:rPr>
                <a:t>B</a:t>
              </a:r>
              <a:r>
                <a:rPr kumimoji="1" lang="zh-CN" altLang="en-US" b="1" i="0">
                  <a:solidFill>
                    <a:srgbClr val="000000"/>
                  </a:solidFill>
                  <a:latin typeface="楷体_GB2312" pitchFamily="49" charset="-122"/>
                  <a:ea typeface="楷体_GB2312" pitchFamily="49" charset="-122"/>
                </a:rPr>
                <a:t>成立时，有</a:t>
              </a:r>
              <a:endParaRPr kumimoji="1" lang="en-US" altLang="zh-CN" b="1" i="0">
                <a:solidFill>
                  <a:srgbClr val="000000"/>
                </a:solidFill>
                <a:latin typeface="楷体_GB2312" pitchFamily="49" charset="-122"/>
                <a:ea typeface="楷体_GB2312" pitchFamily="49" charset="-122"/>
              </a:endParaRPr>
            </a:p>
          </p:txBody>
        </p:sp>
      </p:grpSp>
      <p:grpSp>
        <p:nvGrpSpPr>
          <p:cNvPr id="779290" name="Group 26"/>
          <p:cNvGrpSpPr/>
          <p:nvPr/>
        </p:nvGrpSpPr>
        <p:grpSpPr bwMode="auto">
          <a:xfrm>
            <a:off x="3172986" y="4669289"/>
            <a:ext cx="5297488" cy="534988"/>
            <a:chOff x="663" y="3552"/>
            <a:chExt cx="3337" cy="337"/>
          </a:xfrm>
        </p:grpSpPr>
        <p:graphicFrame>
          <p:nvGraphicFramePr>
            <p:cNvPr id="779280" name="Object 16"/>
            <p:cNvGraphicFramePr>
              <a:graphicFrameLocks noChangeAspect="1"/>
            </p:cNvGraphicFramePr>
            <p:nvPr/>
          </p:nvGraphicFramePr>
          <p:xfrm>
            <a:off x="2153" y="3597"/>
            <a:ext cx="1847" cy="292"/>
          </p:xfrm>
          <a:graphic>
            <a:graphicData uri="http://schemas.openxmlformats.org/presentationml/2006/ole">
              <mc:AlternateContent xmlns:mc="http://schemas.openxmlformats.org/markup-compatibility/2006">
                <mc:Choice xmlns:v="urn:schemas-microsoft-com:vml" Requires="v">
                  <p:oleObj spid="_x0000_s396434" name="公式" r:id="rId9" imgW="2235200" imgH="304800" progId="Equation.3">
                    <p:embed/>
                  </p:oleObj>
                </mc:Choice>
                <mc:Fallback>
                  <p:oleObj name="公式" r:id="rId9" imgW="2235200" imgH="304800" progId="Equation.3">
                    <p:embed/>
                    <p:pic>
                      <p:nvPicPr>
                        <p:cNvPr id="0" name="图片 3964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3" y="3597"/>
                          <a:ext cx="1847" cy="292"/>
                        </a:xfrm>
                        <a:prstGeom prst="rect">
                          <a:avLst/>
                        </a:prstGeom>
                        <a:noFill/>
                      </p:spPr>
                    </p:pic>
                  </p:oleObj>
                </mc:Fallback>
              </mc:AlternateContent>
            </a:graphicData>
          </a:graphic>
        </p:graphicFrame>
        <p:sp>
          <p:nvSpPr>
            <p:cNvPr id="779281" name="Rectangle 17"/>
            <p:cNvSpPr>
              <a:spLocks noChangeArrowheads="1"/>
            </p:cNvSpPr>
            <p:nvPr/>
          </p:nvSpPr>
          <p:spPr bwMode="auto">
            <a:xfrm>
              <a:off x="663" y="3552"/>
              <a:ext cx="1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00"/>
                  </a:solidFill>
                  <a:ea typeface="楷体_GB2312" pitchFamily="49" charset="-122"/>
                </a:rPr>
                <a:t>H</a:t>
              </a:r>
              <a:r>
                <a:rPr kumimoji="1" lang="en-US" altLang="zh-CN" b="1" i="0" baseline="-25000">
                  <a:solidFill>
                    <a:srgbClr val="000000"/>
                  </a:solidFill>
                  <a:ea typeface="楷体_GB2312" pitchFamily="49" charset="-122"/>
                </a:rPr>
                <a:t>0</a:t>
              </a:r>
              <a:r>
                <a:rPr kumimoji="1" lang="en-US" altLang="zh-CN" b="1" baseline="-25000">
                  <a:solidFill>
                    <a:srgbClr val="000000"/>
                  </a:solidFill>
                  <a:ea typeface="楷体_GB2312" pitchFamily="49" charset="-122"/>
                </a:rPr>
                <a:t>A</a:t>
              </a:r>
              <a:r>
                <a:rPr kumimoji="1" lang="zh-CN" altLang="en-US" b="1" i="0">
                  <a:solidFill>
                    <a:srgbClr val="000000"/>
                  </a:solidFill>
                  <a:latin typeface="楷体_GB2312" pitchFamily="49" charset="-122"/>
                  <a:ea typeface="楷体_GB2312" pitchFamily="49" charset="-122"/>
                </a:rPr>
                <a:t>的拒绝域为</a:t>
              </a:r>
              <a:endParaRPr kumimoji="1" lang="zh-CN" altLang="en-US" b="1" i="0">
                <a:solidFill>
                  <a:srgbClr val="000000"/>
                </a:solidFill>
                <a:latin typeface="楷体_GB2312" pitchFamily="49" charset="-122"/>
                <a:ea typeface="楷体_GB2312" pitchFamily="49" charset="-122"/>
              </a:endParaRPr>
            </a:p>
          </p:txBody>
        </p:sp>
      </p:grpSp>
      <p:grpSp>
        <p:nvGrpSpPr>
          <p:cNvPr id="779291" name="Group 27"/>
          <p:cNvGrpSpPr/>
          <p:nvPr/>
        </p:nvGrpSpPr>
        <p:grpSpPr bwMode="auto">
          <a:xfrm>
            <a:off x="3147586" y="5277302"/>
            <a:ext cx="5507037" cy="549275"/>
            <a:chOff x="647" y="3942"/>
            <a:chExt cx="3553" cy="339"/>
          </a:xfrm>
        </p:grpSpPr>
        <p:graphicFrame>
          <p:nvGraphicFramePr>
            <p:cNvPr id="779282" name="Object 18"/>
            <p:cNvGraphicFramePr>
              <a:graphicFrameLocks noChangeAspect="1"/>
            </p:cNvGraphicFramePr>
            <p:nvPr/>
          </p:nvGraphicFramePr>
          <p:xfrm>
            <a:off x="2115" y="3942"/>
            <a:ext cx="2085" cy="339"/>
          </p:xfrm>
          <a:graphic>
            <a:graphicData uri="http://schemas.openxmlformats.org/presentationml/2006/ole">
              <mc:AlternateContent xmlns:mc="http://schemas.openxmlformats.org/markup-compatibility/2006">
                <mc:Choice xmlns:v="urn:schemas-microsoft-com:vml" Requires="v">
                  <p:oleObj spid="_x0000_s396435" name="公式" r:id="rId11" imgW="2235200" imgH="304800" progId="Equation.3">
                    <p:embed/>
                  </p:oleObj>
                </mc:Choice>
                <mc:Fallback>
                  <p:oleObj name="公式" r:id="rId11" imgW="2235200" imgH="304800" progId="Equation.3">
                    <p:embed/>
                    <p:pic>
                      <p:nvPicPr>
                        <p:cNvPr id="0" name="图片 3964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5" y="3942"/>
                          <a:ext cx="2085"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9283" name="Rectangle 19"/>
            <p:cNvSpPr>
              <a:spLocks noChangeArrowheads="1"/>
            </p:cNvSpPr>
            <p:nvPr/>
          </p:nvSpPr>
          <p:spPr bwMode="auto">
            <a:xfrm>
              <a:off x="647" y="3944"/>
              <a:ext cx="1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00"/>
                  </a:solidFill>
                  <a:ea typeface="楷体_GB2312" pitchFamily="49" charset="-122"/>
                </a:rPr>
                <a:t>H</a:t>
              </a:r>
              <a:r>
                <a:rPr kumimoji="1" lang="en-US" altLang="zh-CN" b="1" i="0" baseline="-25000">
                  <a:solidFill>
                    <a:srgbClr val="000000"/>
                  </a:solidFill>
                  <a:ea typeface="楷体_GB2312" pitchFamily="49" charset="-122"/>
                </a:rPr>
                <a:t>0</a:t>
              </a:r>
              <a:r>
                <a:rPr kumimoji="1" lang="en-US" altLang="zh-CN" b="1" baseline="-25000">
                  <a:solidFill>
                    <a:srgbClr val="000000"/>
                  </a:solidFill>
                  <a:ea typeface="楷体_GB2312" pitchFamily="49" charset="-122"/>
                </a:rPr>
                <a:t>B</a:t>
              </a:r>
              <a:r>
                <a:rPr kumimoji="1" lang="zh-CN" altLang="en-US" b="1" i="0">
                  <a:solidFill>
                    <a:srgbClr val="000000"/>
                  </a:solidFill>
                  <a:latin typeface="楷体_GB2312" pitchFamily="49" charset="-122"/>
                  <a:ea typeface="楷体_GB2312" pitchFamily="49" charset="-122"/>
                </a:rPr>
                <a:t>的拒绝域为</a:t>
              </a:r>
              <a:endParaRPr kumimoji="1" lang="zh-CN" altLang="en-US" b="1" i="0">
                <a:solidFill>
                  <a:srgbClr val="000000"/>
                </a:solidFill>
                <a:latin typeface="楷体_GB2312" pitchFamily="49" charset="-122"/>
                <a:ea typeface="楷体_GB2312" pitchFamily="49" charset="-122"/>
              </a:endParaRPr>
            </a:p>
          </p:txBody>
        </p:sp>
      </p:grpSp>
      <p:grpSp>
        <p:nvGrpSpPr>
          <p:cNvPr id="779289" name="Group 25"/>
          <p:cNvGrpSpPr/>
          <p:nvPr/>
        </p:nvGrpSpPr>
        <p:grpSpPr bwMode="auto">
          <a:xfrm>
            <a:off x="549950" y="4659763"/>
            <a:ext cx="3675063" cy="457200"/>
            <a:chOff x="292" y="3214"/>
            <a:chExt cx="2315" cy="288"/>
          </a:xfrm>
        </p:grpSpPr>
        <p:graphicFrame>
          <p:nvGraphicFramePr>
            <p:cNvPr id="779284" name="Object 20"/>
            <p:cNvGraphicFramePr>
              <a:graphicFrameLocks noChangeAspect="1"/>
            </p:cNvGraphicFramePr>
            <p:nvPr/>
          </p:nvGraphicFramePr>
          <p:xfrm>
            <a:off x="1372" y="3267"/>
            <a:ext cx="154" cy="154"/>
          </p:xfrm>
          <a:graphic>
            <a:graphicData uri="http://schemas.openxmlformats.org/presentationml/2006/ole">
              <mc:AlternateContent xmlns:mc="http://schemas.openxmlformats.org/markup-compatibility/2006">
                <mc:Choice xmlns:v="urn:schemas-microsoft-com:vml" Requires="v">
                  <p:oleObj spid="_x0000_s396436" name="公式" r:id="rId13" imgW="190500" imgH="190500" progId="Equation.3">
                    <p:embed/>
                  </p:oleObj>
                </mc:Choice>
                <mc:Fallback>
                  <p:oleObj name="公式" r:id="rId13" imgW="190500" imgH="190500" progId="Equation.3">
                    <p:embed/>
                    <p:pic>
                      <p:nvPicPr>
                        <p:cNvPr id="0" name="图片 3964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2" y="3267"/>
                          <a:ext cx="154" cy="154"/>
                        </a:xfrm>
                        <a:prstGeom prst="rect">
                          <a:avLst/>
                        </a:prstGeom>
                        <a:noFill/>
                      </p:spPr>
                    </p:pic>
                  </p:oleObj>
                </mc:Fallback>
              </mc:AlternateContent>
            </a:graphicData>
          </a:graphic>
        </p:graphicFrame>
        <p:sp>
          <p:nvSpPr>
            <p:cNvPr id="779285" name="Rectangle 21"/>
            <p:cNvSpPr>
              <a:spLocks noChangeArrowheads="1"/>
            </p:cNvSpPr>
            <p:nvPr/>
          </p:nvSpPr>
          <p:spPr bwMode="auto">
            <a:xfrm>
              <a:off x="292" y="3214"/>
              <a:ext cx="2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i="0" dirty="0">
                  <a:solidFill>
                    <a:srgbClr val="000000"/>
                  </a:solidFill>
                  <a:latin typeface="楷体_GB2312" pitchFamily="49" charset="-122"/>
                  <a:ea typeface="楷体_GB2312" pitchFamily="49" charset="-122"/>
                </a:rPr>
                <a:t>给定显著性水平  ，则有</a:t>
              </a:r>
              <a:endParaRPr kumimoji="1" lang="zh-CN" altLang="en-US" b="1" i="0" dirty="0">
                <a:solidFill>
                  <a:srgbClr val="000000"/>
                </a:solidFill>
                <a:latin typeface="楷体_GB2312" pitchFamily="49" charset="-122"/>
                <a:ea typeface="楷体_GB2312" pitchFamily="49" charset="-122"/>
              </a:endParaRPr>
            </a:p>
          </p:txBody>
        </p:sp>
      </p:grpSp>
      <p:sp>
        <p:nvSpPr>
          <p:cNvPr id="779294" name="Text Box 30"/>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§9.2</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双因素方差分析</a:t>
            </a:r>
            <a:endParaRPr lang="zh-CN" altLang="en-US" sz="2800" b="1" i="0" dirty="0">
              <a:latin typeface="楷体_GB2312" pitchFamily="49" charset="-122"/>
              <a:ea typeface="楷体_GB2312" pitchFamily="49" charset="-122"/>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9388" y="783013"/>
            <a:ext cx="1004519" cy="4391536"/>
            <a:chOff x="179388" y="1052513"/>
            <a:chExt cx="1004519" cy="4391536"/>
          </a:xfrm>
        </p:grpSpPr>
        <p:pic>
          <p:nvPicPr>
            <p:cNvPr id="6" name="Picture 52"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052513"/>
              <a:ext cx="1004519" cy="695197"/>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7" name="Line 54"/>
            <p:cNvSpPr>
              <a:spLocks noChangeShapeType="1"/>
            </p:cNvSpPr>
            <p:nvPr/>
          </p:nvSpPr>
          <p:spPr bwMode="auto">
            <a:xfrm>
              <a:off x="336900" y="1747710"/>
              <a:ext cx="0" cy="3696339"/>
            </a:xfrm>
            <a:prstGeom prst="line">
              <a:avLst/>
            </a:prstGeom>
            <a:noFill/>
            <a:ln w="19050">
              <a:solidFill>
                <a:schemeClr val="folHlink"/>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55"/>
            <p:cNvSpPr>
              <a:spLocks noChangeShapeType="1"/>
            </p:cNvSpPr>
            <p:nvPr/>
          </p:nvSpPr>
          <p:spPr bwMode="auto">
            <a:xfrm>
              <a:off x="496146" y="1747710"/>
              <a:ext cx="11540" cy="1409376"/>
            </a:xfrm>
            <a:prstGeom prst="line">
              <a:avLst/>
            </a:prstGeom>
            <a:noFill/>
            <a:ln w="19050">
              <a:solidFill>
                <a:schemeClr val="folHlink"/>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组合 9"/>
          <p:cNvGrpSpPr/>
          <p:nvPr/>
        </p:nvGrpSpPr>
        <p:grpSpPr>
          <a:xfrm>
            <a:off x="1200040" y="974343"/>
            <a:ext cx="5139943" cy="476317"/>
            <a:chOff x="100013" y="1199142"/>
            <a:chExt cx="5139943" cy="558359"/>
          </a:xfrm>
        </p:grpSpPr>
        <p:sp>
          <p:nvSpPr>
            <p:cNvPr id="11" name="TextBox 10"/>
            <p:cNvSpPr txBox="1"/>
            <p:nvPr/>
          </p:nvSpPr>
          <p:spPr>
            <a:xfrm>
              <a:off x="656381" y="1199142"/>
              <a:ext cx="4583575" cy="541183"/>
            </a:xfrm>
            <a:prstGeom prst="rect">
              <a:avLst/>
            </a:prstGeom>
            <a:noFill/>
          </p:spPr>
          <p:txBody>
            <a:bodyPr wrap="square" rtlCol="0">
              <a:spAutoFit/>
            </a:bodyPr>
            <a:lstStyle/>
            <a:p>
              <a:r>
                <a:rPr lang="zh-CN" altLang="en-US" sz="2400" b="1" dirty="0"/>
                <a:t>数据说明</a:t>
              </a:r>
              <a:endParaRPr lang="zh-CN" altLang="en-US" sz="2400" b="1" dirty="0"/>
            </a:p>
          </p:txBody>
        </p:sp>
        <p:pic>
          <p:nvPicPr>
            <p:cNvPr id="12" name="Picture 35" descr="39d44d1b8f6561fcac6e75e1"/>
            <p:cNvPicPr>
              <a:picLocks noChangeAspect="1" noChangeArrowheads="1"/>
            </p:cNvPicPr>
            <p:nvPr/>
          </p:nvPicPr>
          <p:blipFill>
            <a:blip r:embed="rId2">
              <a:extLst>
                <a:ext uri="{28A0092B-C50C-407E-A947-70E740481C1C}">
                  <a14:useLocalDpi xmlns:a14="http://schemas.microsoft.com/office/drawing/2010/main" val="0"/>
                </a:ext>
              </a:extLst>
            </a:blip>
            <a:srcRect l="89955" t="17639" r="2528" b="63861"/>
            <a:stretch>
              <a:fillRect/>
            </a:stretch>
          </p:blipFill>
          <p:spPr bwMode="auto">
            <a:xfrm>
              <a:off x="222851" y="1206138"/>
              <a:ext cx="285750" cy="44767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36"/>
            <p:cNvSpPr>
              <a:spLocks noChangeArrowheads="1"/>
            </p:cNvSpPr>
            <p:nvPr/>
          </p:nvSpPr>
          <p:spPr bwMode="auto">
            <a:xfrm>
              <a:off x="100013" y="1701938"/>
              <a:ext cx="4895850" cy="55563"/>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549" y="1576808"/>
            <a:ext cx="3313526" cy="3955304"/>
          </a:xfrm>
          <a:prstGeom prst="rect">
            <a:avLst/>
          </a:prstGeom>
        </p:spPr>
      </p:pic>
      <p:sp>
        <p:nvSpPr>
          <p:cNvPr id="3" name="文本框 2"/>
          <p:cNvSpPr txBox="1"/>
          <p:nvPr/>
        </p:nvSpPr>
        <p:spPr>
          <a:xfrm>
            <a:off x="1264872" y="1493593"/>
            <a:ext cx="3566363" cy="3231654"/>
          </a:xfrm>
          <a:prstGeom prst="rect">
            <a:avLst/>
          </a:prstGeom>
          <a:noFill/>
        </p:spPr>
        <p:txBody>
          <a:bodyPr wrap="square" rtlCol="0">
            <a:spAutoFit/>
          </a:bodyPr>
          <a:lstStyle/>
          <a:p>
            <a:r>
              <a:rPr lang="zh-CN" altLang="en-US" sz="2400" dirty="0"/>
              <a:t>本次实验数据采用了</a:t>
            </a:r>
            <a:r>
              <a:rPr lang="en-US" altLang="zh-CN" sz="2400" dirty="0"/>
              <a:t>300</a:t>
            </a:r>
            <a:r>
              <a:rPr lang="zh-CN" altLang="en-US" sz="2400" dirty="0"/>
              <a:t>例新生儿出生体重及相关的四个参数：</a:t>
            </a:r>
            <a:endParaRPr lang="en-US" altLang="zh-CN" sz="2400" dirty="0"/>
          </a:p>
          <a:p>
            <a:pPr marL="285750" indent="-285750">
              <a:lnSpc>
                <a:spcPct val="150000"/>
              </a:lnSpc>
              <a:buFont typeface="Arial" panose="020B0604020202020204" pitchFamily="34" charset="0"/>
              <a:buChar char="•"/>
            </a:pPr>
            <a:r>
              <a:rPr lang="en-US" altLang="zh-CN" sz="2200" dirty="0"/>
              <a:t>BPD(</a:t>
            </a:r>
            <a:r>
              <a:rPr lang="zh-CN" altLang="en-US" sz="2200" dirty="0"/>
              <a:t>双顶径</a:t>
            </a:r>
            <a:r>
              <a:rPr lang="en-US" altLang="zh-CN" sz="2200" dirty="0"/>
              <a:t>) </a:t>
            </a:r>
            <a:endParaRPr lang="en-US" altLang="zh-CN" sz="2200" dirty="0"/>
          </a:p>
          <a:p>
            <a:pPr marL="285750" indent="-285750">
              <a:lnSpc>
                <a:spcPct val="150000"/>
              </a:lnSpc>
              <a:buFont typeface="Arial" panose="020B0604020202020204" pitchFamily="34" charset="0"/>
              <a:buChar char="•"/>
            </a:pPr>
            <a:r>
              <a:rPr lang="en-US" altLang="zh-CN" sz="2200" dirty="0"/>
              <a:t>HC(</a:t>
            </a:r>
            <a:r>
              <a:rPr lang="zh-CN" altLang="en-US" sz="2200" dirty="0"/>
              <a:t>头围</a:t>
            </a:r>
            <a:r>
              <a:rPr lang="en-US" altLang="zh-CN" sz="2200" dirty="0"/>
              <a:t>)</a:t>
            </a:r>
            <a:endParaRPr lang="en-US" altLang="zh-CN" sz="2200" dirty="0"/>
          </a:p>
          <a:p>
            <a:pPr marL="285750" indent="-285750">
              <a:lnSpc>
                <a:spcPct val="150000"/>
              </a:lnSpc>
              <a:buFont typeface="Arial" panose="020B0604020202020204" pitchFamily="34" charset="0"/>
              <a:buChar char="•"/>
            </a:pPr>
            <a:r>
              <a:rPr lang="en-US" altLang="zh-CN" sz="2200" dirty="0"/>
              <a:t> AC(</a:t>
            </a:r>
            <a:r>
              <a:rPr lang="zh-CN" altLang="en-US" sz="2200" dirty="0"/>
              <a:t>腹围</a:t>
            </a:r>
            <a:r>
              <a:rPr lang="en-US" altLang="zh-CN" sz="2200" dirty="0"/>
              <a:t>) </a:t>
            </a:r>
            <a:endParaRPr lang="en-US" altLang="zh-CN" sz="2200" dirty="0"/>
          </a:p>
          <a:p>
            <a:pPr marL="285750" indent="-285750">
              <a:lnSpc>
                <a:spcPct val="150000"/>
              </a:lnSpc>
              <a:buFont typeface="Arial" panose="020B0604020202020204" pitchFamily="34" charset="0"/>
              <a:buChar char="•"/>
            </a:pPr>
            <a:r>
              <a:rPr lang="en-US" altLang="zh-CN" sz="2200" dirty="0"/>
              <a:t>FL(</a:t>
            </a:r>
            <a:r>
              <a:rPr lang="zh-CN" altLang="en-US" sz="2200" dirty="0"/>
              <a:t>股骨长度</a:t>
            </a:r>
            <a:r>
              <a:rPr lang="en-US" altLang="zh-CN" sz="2200" dirty="0"/>
              <a:t>) </a:t>
            </a:r>
            <a:endParaRPr lang="en-US" altLang="zh-CN" sz="2200" dirty="0"/>
          </a:p>
        </p:txBody>
      </p:sp>
      <p:sp>
        <p:nvSpPr>
          <p:cNvPr id="14" name="TextBox 13"/>
          <p:cNvSpPr txBox="1"/>
          <p:nvPr/>
        </p:nvSpPr>
        <p:spPr>
          <a:xfrm>
            <a:off x="6339983" y="4763233"/>
            <a:ext cx="1011076" cy="276999"/>
          </a:xfrm>
          <a:prstGeom prst="rect">
            <a:avLst/>
          </a:prstGeom>
          <a:solidFill>
            <a:schemeClr val="bg1"/>
          </a:solidFill>
        </p:spPr>
        <p:txBody>
          <a:bodyPr wrap="square" rtlCol="0">
            <a:spAutoFit/>
          </a:bodyPr>
          <a:lstStyle/>
          <a:p>
            <a:r>
              <a:rPr lang="zh-CN" altLang="en-US" sz="1200" dirty="0"/>
              <a:t>股骨长度</a:t>
            </a:r>
            <a:r>
              <a:rPr lang="en-US" altLang="zh-CN" sz="1200" dirty="0"/>
              <a:t>FL</a:t>
            </a:r>
            <a:endParaRPr lang="zh-CN" altLang="en-US" sz="1200" dirty="0"/>
          </a:p>
        </p:txBody>
      </p:sp>
      <p:sp>
        <p:nvSpPr>
          <p:cNvPr id="15" name="标题 14"/>
          <p:cNvSpPr>
            <a:spLocks noGrp="1"/>
          </p:cNvSpPr>
          <p:nvPr>
            <p:ph type="title"/>
          </p:nvPr>
        </p:nvSpPr>
        <p:spPr/>
        <p:txBody>
          <a:bodyPr/>
          <a:lstStyle/>
          <a:p>
            <a:endParaRPr lang="zh-CN" altLang="en-US"/>
          </a:p>
        </p:txBody>
      </p:sp>
      <p:pic>
        <p:nvPicPr>
          <p:cNvPr id="398338" name="Picture 2" descr="http://c.hiphotos.baidu.com/baike/c0%3Dbaike80%2C5%2C5%2C80%2C26/sign=53a67143b23533fae1bb9b7cc9ba967a/9f2f070828381f30a35a75e4aa014c086e06f0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549" y="5554331"/>
            <a:ext cx="3313526" cy="1183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0353" name="Group 65"/>
          <p:cNvGraphicFramePr>
            <a:graphicFrameLocks noGrp="1"/>
          </p:cNvGraphicFramePr>
          <p:nvPr>
            <p:ph/>
          </p:nvPr>
        </p:nvGraphicFramePr>
        <p:xfrm>
          <a:off x="381000" y="1893888"/>
          <a:ext cx="8343900" cy="3635375"/>
        </p:xfrm>
        <a:graphic>
          <a:graphicData uri="http://schemas.openxmlformats.org/drawingml/2006/table">
            <a:tbl>
              <a:tblPr/>
              <a:tblGrid>
                <a:gridCol w="1638300"/>
                <a:gridCol w="1676400"/>
                <a:gridCol w="1676400"/>
                <a:gridCol w="1916113"/>
                <a:gridCol w="1436687"/>
              </a:tblGrid>
              <a:tr h="942975">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5715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5715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5715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5715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r>
              <a:tr h="2692400">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5715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5715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5715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5715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2400" b="1" i="0" u="none" strike="noStrike" cap="none" normalizeH="0" baseline="0">
                        <a:ln>
                          <a:noFill/>
                        </a:ln>
                        <a:solidFill>
                          <a:schemeClr val="accent1"/>
                        </a:solidFill>
                        <a:effectLst/>
                        <a:latin typeface="Verdana" panose="020B0604030504040204" pitchFamily="34" charset="0"/>
                        <a:ea typeface="宋体" panose="02010600030101010101" pitchFamily="2" charset="-122"/>
                      </a:endParaRPr>
                    </a:p>
                  </a:txBody>
                  <a:tcPr horzOverflow="overflow">
                    <a:lnL w="28575" cap="flat" cmpd="sng" algn="ctr">
                      <a:solidFill>
                        <a:srgbClr val="0000FF"/>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57150" cap="flat" cmpd="sng" algn="ctr">
                      <a:solidFill>
                        <a:srgbClr val="0000FF"/>
                      </a:solidFill>
                      <a:prstDash val="solid"/>
                      <a:round/>
                      <a:headEnd type="none" w="med" len="med"/>
                      <a:tailEnd type="none" w="med" len="med"/>
                    </a:lnB>
                    <a:lnTlToBr>
                      <a:noFill/>
                    </a:lnTlToBr>
                    <a:lnBlToTr>
                      <a:noFill/>
                    </a:lnBlToTr>
                    <a:noFill/>
                  </a:tcPr>
                </a:tc>
              </a:tr>
            </a:tbl>
          </a:graphicData>
        </a:graphic>
      </p:graphicFrame>
      <p:sp>
        <p:nvSpPr>
          <p:cNvPr id="780320" name="Text Box 32"/>
          <p:cNvSpPr txBox="1">
            <a:spLocks noChangeArrowheads="1"/>
          </p:cNvSpPr>
          <p:nvPr/>
        </p:nvSpPr>
        <p:spPr bwMode="auto">
          <a:xfrm>
            <a:off x="512763" y="20605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方差来源</a:t>
            </a:r>
            <a:endParaRPr lang="zh-CN" altLang="en-US" b="1" i="0">
              <a:solidFill>
                <a:srgbClr val="0000FF"/>
              </a:solidFill>
              <a:ea typeface="楷体_GB2312" pitchFamily="49" charset="-122"/>
            </a:endParaRPr>
          </a:p>
        </p:txBody>
      </p:sp>
      <p:sp>
        <p:nvSpPr>
          <p:cNvPr id="780321" name="Text Box 33"/>
          <p:cNvSpPr txBox="1">
            <a:spLocks noChangeArrowheads="1"/>
          </p:cNvSpPr>
          <p:nvPr/>
        </p:nvSpPr>
        <p:spPr bwMode="auto">
          <a:xfrm>
            <a:off x="2311400" y="2046288"/>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平方和</a:t>
            </a:r>
            <a:endParaRPr lang="zh-CN" altLang="en-US" b="1" i="0">
              <a:solidFill>
                <a:srgbClr val="0000FF"/>
              </a:solidFill>
              <a:ea typeface="楷体_GB2312" pitchFamily="49" charset="-122"/>
            </a:endParaRPr>
          </a:p>
        </p:txBody>
      </p:sp>
      <p:sp>
        <p:nvSpPr>
          <p:cNvPr id="780322" name="Text Box 34"/>
          <p:cNvSpPr txBox="1">
            <a:spLocks noChangeArrowheads="1"/>
          </p:cNvSpPr>
          <p:nvPr/>
        </p:nvSpPr>
        <p:spPr bwMode="auto">
          <a:xfrm>
            <a:off x="4017963" y="207327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自由度</a:t>
            </a:r>
            <a:endParaRPr lang="zh-CN" altLang="en-US" b="1" i="0">
              <a:solidFill>
                <a:srgbClr val="0000FF"/>
              </a:solidFill>
              <a:ea typeface="楷体_GB2312" pitchFamily="49" charset="-122"/>
            </a:endParaRPr>
          </a:p>
        </p:txBody>
      </p:sp>
      <p:sp>
        <p:nvSpPr>
          <p:cNvPr id="780323" name="Text Box 35"/>
          <p:cNvSpPr txBox="1">
            <a:spLocks noChangeArrowheads="1"/>
          </p:cNvSpPr>
          <p:nvPr/>
        </p:nvSpPr>
        <p:spPr bwMode="auto">
          <a:xfrm>
            <a:off x="6032500" y="2079625"/>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0">
                <a:solidFill>
                  <a:srgbClr val="0000FF"/>
                </a:solidFill>
                <a:ea typeface="楷体_GB2312" pitchFamily="49" charset="-122"/>
              </a:rPr>
              <a:t>F</a:t>
            </a:r>
            <a:r>
              <a:rPr lang="zh-CN" altLang="en-US" b="1" i="0">
                <a:solidFill>
                  <a:srgbClr val="0000FF"/>
                </a:solidFill>
                <a:ea typeface="楷体_GB2312" pitchFamily="49" charset="-122"/>
              </a:rPr>
              <a:t>值</a:t>
            </a:r>
            <a:endParaRPr lang="zh-CN" altLang="en-US" b="1" i="0">
              <a:solidFill>
                <a:srgbClr val="0000FF"/>
              </a:solidFill>
              <a:ea typeface="楷体_GB2312" pitchFamily="49" charset="-122"/>
            </a:endParaRPr>
          </a:p>
        </p:txBody>
      </p:sp>
      <p:sp>
        <p:nvSpPr>
          <p:cNvPr id="780324" name="Text Box 36"/>
          <p:cNvSpPr txBox="1">
            <a:spLocks noChangeArrowheads="1"/>
          </p:cNvSpPr>
          <p:nvPr/>
        </p:nvSpPr>
        <p:spPr bwMode="auto">
          <a:xfrm>
            <a:off x="7375525" y="2062163"/>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临界值</a:t>
            </a:r>
            <a:endParaRPr lang="zh-CN" altLang="en-US" b="1" i="0">
              <a:solidFill>
                <a:srgbClr val="0000FF"/>
              </a:solidFill>
              <a:ea typeface="楷体_GB2312" pitchFamily="49" charset="-122"/>
            </a:endParaRPr>
          </a:p>
        </p:txBody>
      </p:sp>
      <p:sp>
        <p:nvSpPr>
          <p:cNvPr id="780325" name="Text Box 37"/>
          <p:cNvSpPr txBox="1">
            <a:spLocks noChangeArrowheads="1"/>
          </p:cNvSpPr>
          <p:nvPr/>
        </p:nvSpPr>
        <p:spPr bwMode="auto">
          <a:xfrm>
            <a:off x="703263" y="2906713"/>
            <a:ext cx="101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因素</a:t>
            </a:r>
            <a:r>
              <a:rPr lang="en-US" altLang="zh-CN" b="1" i="0">
                <a:solidFill>
                  <a:srgbClr val="0000FF"/>
                </a:solidFill>
                <a:ea typeface="楷体_GB2312" pitchFamily="49" charset="-122"/>
              </a:rPr>
              <a:t>A</a:t>
            </a:r>
            <a:endParaRPr lang="en-US" altLang="zh-CN" b="1" i="0">
              <a:solidFill>
                <a:srgbClr val="0000FF"/>
              </a:solidFill>
              <a:ea typeface="楷体_GB2312" pitchFamily="49" charset="-122"/>
            </a:endParaRPr>
          </a:p>
        </p:txBody>
      </p:sp>
      <p:sp>
        <p:nvSpPr>
          <p:cNvPr id="780326" name="Text Box 38"/>
          <p:cNvSpPr txBox="1">
            <a:spLocks noChangeArrowheads="1"/>
          </p:cNvSpPr>
          <p:nvPr/>
        </p:nvSpPr>
        <p:spPr bwMode="auto">
          <a:xfrm>
            <a:off x="741363" y="49180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总和</a:t>
            </a:r>
            <a:endParaRPr lang="zh-CN" altLang="en-US" b="1" i="0">
              <a:solidFill>
                <a:srgbClr val="0000FF"/>
              </a:solidFill>
              <a:ea typeface="楷体_GB2312" pitchFamily="49" charset="-122"/>
            </a:endParaRPr>
          </a:p>
        </p:txBody>
      </p:sp>
      <p:sp>
        <p:nvSpPr>
          <p:cNvPr id="780327" name="Text Box 39"/>
          <p:cNvSpPr txBox="1">
            <a:spLocks noChangeArrowheads="1"/>
          </p:cNvSpPr>
          <p:nvPr/>
        </p:nvSpPr>
        <p:spPr bwMode="auto">
          <a:xfrm>
            <a:off x="525463" y="42703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试验误差</a:t>
            </a:r>
            <a:endParaRPr lang="zh-CN" altLang="en-US" b="1" i="0">
              <a:solidFill>
                <a:srgbClr val="0000FF"/>
              </a:solidFill>
              <a:ea typeface="楷体_GB2312" pitchFamily="49" charset="-122"/>
            </a:endParaRPr>
          </a:p>
        </p:txBody>
      </p:sp>
      <p:graphicFrame>
        <p:nvGraphicFramePr>
          <p:cNvPr id="780328" name="Object 40"/>
          <p:cNvGraphicFramePr>
            <a:graphicFrameLocks noChangeAspect="1"/>
          </p:cNvGraphicFramePr>
          <p:nvPr/>
        </p:nvGraphicFramePr>
        <p:xfrm>
          <a:off x="5434013" y="3019425"/>
          <a:ext cx="1733550" cy="830263"/>
        </p:xfrm>
        <a:graphic>
          <a:graphicData uri="http://schemas.openxmlformats.org/presentationml/2006/ole">
            <mc:AlternateContent xmlns:mc="http://schemas.openxmlformats.org/markup-compatibility/2006">
              <mc:Choice xmlns:v="urn:schemas-microsoft-com:vml" Requires="v">
                <p:oleObj spid="_x0000_s397594" name="公式" r:id="rId1" imgW="901065" imgH="431800" progId="Equation.3">
                  <p:embed/>
                </p:oleObj>
              </mc:Choice>
              <mc:Fallback>
                <p:oleObj name="公式" r:id="rId1" imgW="901065" imgH="431800" progId="Equation.3">
                  <p:embed/>
                  <p:pic>
                    <p:nvPicPr>
                      <p:cNvPr id="0" name="图片 3975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013" y="3019425"/>
                        <a:ext cx="1733550" cy="830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29" name="Object 41"/>
          <p:cNvGraphicFramePr>
            <a:graphicFrameLocks noChangeAspect="1"/>
          </p:cNvGraphicFramePr>
          <p:nvPr/>
        </p:nvGraphicFramePr>
        <p:xfrm>
          <a:off x="2684463" y="4321175"/>
          <a:ext cx="338137" cy="436563"/>
        </p:xfrm>
        <a:graphic>
          <a:graphicData uri="http://schemas.openxmlformats.org/presentationml/2006/ole">
            <mc:AlternateContent xmlns:mc="http://schemas.openxmlformats.org/markup-compatibility/2006">
              <mc:Choice xmlns:v="urn:schemas-microsoft-com:vml" Requires="v">
                <p:oleObj spid="_x0000_s397595" name="公式" r:id="rId3" imgW="177800" imgH="228600" progId="Equation.3">
                  <p:embed/>
                </p:oleObj>
              </mc:Choice>
              <mc:Fallback>
                <p:oleObj name="公式" r:id="rId3" imgW="177800" imgH="228600" progId="Equation.3">
                  <p:embed/>
                  <p:pic>
                    <p:nvPicPr>
                      <p:cNvPr id="0" name="图片 3975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463" y="4321175"/>
                        <a:ext cx="338137" cy="4365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30" name="Object 42"/>
          <p:cNvGraphicFramePr>
            <a:graphicFrameLocks noChangeAspect="1"/>
          </p:cNvGraphicFramePr>
          <p:nvPr/>
        </p:nvGraphicFramePr>
        <p:xfrm>
          <a:off x="7797800" y="3187700"/>
          <a:ext cx="520700" cy="447675"/>
        </p:xfrm>
        <a:graphic>
          <a:graphicData uri="http://schemas.openxmlformats.org/presentationml/2006/ole">
            <mc:AlternateContent xmlns:mc="http://schemas.openxmlformats.org/markup-compatibility/2006">
              <mc:Choice xmlns:v="urn:schemas-microsoft-com:vml" Requires="v">
                <p:oleObj spid="_x0000_s397596" name="公式" r:id="rId5" imgW="266700" imgH="228600" progId="Equation.3">
                  <p:embed/>
                </p:oleObj>
              </mc:Choice>
              <mc:Fallback>
                <p:oleObj name="公式" r:id="rId5" imgW="266700" imgH="228600" progId="Equation.3">
                  <p:embed/>
                  <p:pic>
                    <p:nvPicPr>
                      <p:cNvPr id="0" name="图片 3975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800" y="3187700"/>
                        <a:ext cx="520700" cy="4476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31" name="Object 43"/>
          <p:cNvGraphicFramePr>
            <a:graphicFrameLocks noChangeAspect="1"/>
          </p:cNvGraphicFramePr>
          <p:nvPr/>
        </p:nvGraphicFramePr>
        <p:xfrm>
          <a:off x="2693988" y="2909888"/>
          <a:ext cx="363537" cy="412750"/>
        </p:xfrm>
        <a:graphic>
          <a:graphicData uri="http://schemas.openxmlformats.org/presentationml/2006/ole">
            <mc:AlternateContent xmlns:mc="http://schemas.openxmlformats.org/markup-compatibility/2006">
              <mc:Choice xmlns:v="urn:schemas-microsoft-com:vml" Requires="v">
                <p:oleObj spid="_x0000_s397597" name="公式" r:id="rId7" imgW="190500" imgH="215900" progId="Equation.3">
                  <p:embed/>
                </p:oleObj>
              </mc:Choice>
              <mc:Fallback>
                <p:oleObj name="公式" r:id="rId7" imgW="190500" imgH="215900" progId="Equation.3">
                  <p:embed/>
                  <p:pic>
                    <p:nvPicPr>
                      <p:cNvPr id="0" name="图片 3975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3988" y="2909888"/>
                        <a:ext cx="363537" cy="412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32" name="Object 44"/>
          <p:cNvGraphicFramePr>
            <a:graphicFrameLocks noChangeAspect="1"/>
          </p:cNvGraphicFramePr>
          <p:nvPr/>
        </p:nvGraphicFramePr>
        <p:xfrm>
          <a:off x="2663825" y="4992688"/>
          <a:ext cx="365125" cy="412750"/>
        </p:xfrm>
        <a:graphic>
          <a:graphicData uri="http://schemas.openxmlformats.org/presentationml/2006/ole">
            <mc:AlternateContent xmlns:mc="http://schemas.openxmlformats.org/markup-compatibility/2006">
              <mc:Choice xmlns:v="urn:schemas-microsoft-com:vml" Requires="v">
                <p:oleObj spid="_x0000_s397598" name="公式" r:id="rId9" imgW="190500" imgH="215900" progId="Equation.3">
                  <p:embed/>
                </p:oleObj>
              </mc:Choice>
              <mc:Fallback>
                <p:oleObj name="公式" r:id="rId9" imgW="190500" imgH="215900" progId="Equation.3">
                  <p:embed/>
                  <p:pic>
                    <p:nvPicPr>
                      <p:cNvPr id="0" name="图片 3975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3825" y="4992688"/>
                        <a:ext cx="365125" cy="412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33" name="Object 45"/>
          <p:cNvGraphicFramePr>
            <a:graphicFrameLocks noChangeAspect="1"/>
          </p:cNvGraphicFramePr>
          <p:nvPr/>
        </p:nvGraphicFramePr>
        <p:xfrm>
          <a:off x="4240213" y="3582988"/>
          <a:ext cx="557212" cy="339725"/>
        </p:xfrm>
        <a:graphic>
          <a:graphicData uri="http://schemas.openxmlformats.org/presentationml/2006/ole">
            <mc:AlternateContent xmlns:mc="http://schemas.openxmlformats.org/markup-compatibility/2006">
              <mc:Choice xmlns:v="urn:schemas-microsoft-com:vml" Requires="v">
                <p:oleObj spid="_x0000_s397599" name="公式" r:id="rId11" imgW="292100" imgH="177800" progId="Equation.3">
                  <p:embed/>
                </p:oleObj>
              </mc:Choice>
              <mc:Fallback>
                <p:oleObj name="公式" r:id="rId11" imgW="292100" imgH="177800" progId="Equation.3">
                  <p:embed/>
                  <p:pic>
                    <p:nvPicPr>
                      <p:cNvPr id="0" name="图片 3975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0213" y="3582988"/>
                        <a:ext cx="557212" cy="339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34" name="Object 46"/>
          <p:cNvGraphicFramePr>
            <a:graphicFrameLocks noChangeAspect="1"/>
          </p:cNvGraphicFramePr>
          <p:nvPr/>
        </p:nvGraphicFramePr>
        <p:xfrm>
          <a:off x="4260850" y="2944813"/>
          <a:ext cx="558800" cy="315912"/>
        </p:xfrm>
        <a:graphic>
          <a:graphicData uri="http://schemas.openxmlformats.org/presentationml/2006/ole">
            <mc:AlternateContent xmlns:mc="http://schemas.openxmlformats.org/markup-compatibility/2006">
              <mc:Choice xmlns:v="urn:schemas-microsoft-com:vml" Requires="v">
                <p:oleObj spid="_x0000_s397600" name="公式" r:id="rId13" imgW="292100" imgH="165100" progId="Equation.3">
                  <p:embed/>
                </p:oleObj>
              </mc:Choice>
              <mc:Fallback>
                <p:oleObj name="公式" r:id="rId13" imgW="292100" imgH="165100" progId="Equation.3">
                  <p:embed/>
                  <p:pic>
                    <p:nvPicPr>
                      <p:cNvPr id="0" name="图片 3975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0850" y="2944813"/>
                        <a:ext cx="558800" cy="3159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35" name="Object 47"/>
          <p:cNvGraphicFramePr>
            <a:graphicFrameLocks noChangeAspect="1"/>
          </p:cNvGraphicFramePr>
          <p:nvPr/>
        </p:nvGraphicFramePr>
        <p:xfrm>
          <a:off x="3792538" y="4217988"/>
          <a:ext cx="1438275" cy="387350"/>
        </p:xfrm>
        <a:graphic>
          <a:graphicData uri="http://schemas.openxmlformats.org/presentationml/2006/ole">
            <mc:AlternateContent xmlns:mc="http://schemas.openxmlformats.org/markup-compatibility/2006">
              <mc:Choice xmlns:v="urn:schemas-microsoft-com:vml" Requires="v">
                <p:oleObj spid="_x0000_s397601" name="公式" r:id="rId15" imgW="748665" imgH="203200" progId="Equation.3">
                  <p:embed/>
                </p:oleObj>
              </mc:Choice>
              <mc:Fallback>
                <p:oleObj name="公式" r:id="rId15" imgW="748665" imgH="203200" progId="Equation.3">
                  <p:embed/>
                  <p:pic>
                    <p:nvPicPr>
                      <p:cNvPr id="0" name="图片 3976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4217988"/>
                        <a:ext cx="1438275" cy="3873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0336" name="Text Box 48"/>
          <p:cNvSpPr txBox="1">
            <a:spLocks noChangeArrowheads="1"/>
          </p:cNvSpPr>
          <p:nvPr/>
        </p:nvSpPr>
        <p:spPr bwMode="auto">
          <a:xfrm>
            <a:off x="3473450" y="1223963"/>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i="0">
                <a:solidFill>
                  <a:srgbClr val="0000FF"/>
                </a:solidFill>
                <a:effectLst>
                  <a:outerShdw blurRad="38100" dist="38100" dir="2700000" algn="tl">
                    <a:srgbClr val="C0C0C0"/>
                  </a:outerShdw>
                </a:effectLst>
                <a:ea typeface="楷体_GB2312" pitchFamily="49" charset="-122"/>
              </a:rPr>
              <a:t>方差分析表</a:t>
            </a:r>
            <a:endParaRPr lang="zh-CN" altLang="en-US" sz="2800" b="1" i="0">
              <a:solidFill>
                <a:srgbClr val="0000FF"/>
              </a:solidFill>
              <a:effectLst>
                <a:outerShdw blurRad="38100" dist="38100" dir="2700000" algn="tl">
                  <a:srgbClr val="C0C0C0"/>
                </a:outerShdw>
              </a:effectLst>
              <a:ea typeface="楷体_GB2312" pitchFamily="49" charset="-122"/>
            </a:endParaRPr>
          </a:p>
        </p:txBody>
      </p:sp>
      <p:graphicFrame>
        <p:nvGraphicFramePr>
          <p:cNvPr id="780338" name="Object 50"/>
          <p:cNvGraphicFramePr>
            <a:graphicFrameLocks noChangeAspect="1"/>
          </p:cNvGraphicFramePr>
          <p:nvPr/>
        </p:nvGraphicFramePr>
        <p:xfrm>
          <a:off x="2238375" y="5754688"/>
          <a:ext cx="1363663" cy="530225"/>
        </p:xfrm>
        <a:graphic>
          <a:graphicData uri="http://schemas.openxmlformats.org/presentationml/2006/ole">
            <mc:AlternateContent xmlns:mc="http://schemas.openxmlformats.org/markup-compatibility/2006">
              <mc:Choice xmlns:v="urn:schemas-microsoft-com:vml" Requires="v">
                <p:oleObj spid="_x0000_s397602" name="公式" r:id="rId17" imgW="647700" imgH="228600" progId="Equation.3">
                  <p:embed/>
                </p:oleObj>
              </mc:Choice>
              <mc:Fallback>
                <p:oleObj name="公式" r:id="rId17" imgW="647700" imgH="228600" progId="Equation.3">
                  <p:embed/>
                  <p:pic>
                    <p:nvPicPr>
                      <p:cNvPr id="0" name="图片 3976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8375" y="5754688"/>
                        <a:ext cx="1363663" cy="53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0339" name="Text Box 51"/>
          <p:cNvSpPr txBox="1">
            <a:spLocks noChangeArrowheads="1"/>
          </p:cNvSpPr>
          <p:nvPr/>
        </p:nvSpPr>
        <p:spPr bwMode="auto">
          <a:xfrm>
            <a:off x="620713" y="5730875"/>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拒绝域为：</a:t>
            </a:r>
            <a:endParaRPr lang="zh-CN" altLang="en-US" b="1" i="0">
              <a:solidFill>
                <a:srgbClr val="0000FF"/>
              </a:solidFill>
              <a:ea typeface="楷体_GB2312" pitchFamily="49" charset="-122"/>
            </a:endParaRPr>
          </a:p>
        </p:txBody>
      </p:sp>
      <p:sp>
        <p:nvSpPr>
          <p:cNvPr id="780354" name="Text Box 66"/>
          <p:cNvSpPr txBox="1">
            <a:spLocks noChangeArrowheads="1"/>
          </p:cNvSpPr>
          <p:nvPr/>
        </p:nvSpPr>
        <p:spPr bwMode="auto">
          <a:xfrm>
            <a:off x="690563" y="3541713"/>
            <a:ext cx="100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因素</a:t>
            </a:r>
            <a:r>
              <a:rPr lang="en-US" altLang="zh-CN" b="1">
                <a:solidFill>
                  <a:srgbClr val="0000FF"/>
                </a:solidFill>
                <a:ea typeface="楷体_GB2312" pitchFamily="49" charset="-122"/>
              </a:rPr>
              <a:t>B</a:t>
            </a:r>
            <a:endParaRPr lang="en-US" altLang="zh-CN" b="1">
              <a:solidFill>
                <a:srgbClr val="0000FF"/>
              </a:solidFill>
              <a:ea typeface="楷体_GB2312" pitchFamily="49" charset="-122"/>
            </a:endParaRPr>
          </a:p>
        </p:txBody>
      </p:sp>
      <p:graphicFrame>
        <p:nvGraphicFramePr>
          <p:cNvPr id="780355" name="Object 67"/>
          <p:cNvGraphicFramePr>
            <a:graphicFrameLocks noChangeAspect="1"/>
          </p:cNvGraphicFramePr>
          <p:nvPr/>
        </p:nvGraphicFramePr>
        <p:xfrm>
          <a:off x="2671763" y="3608388"/>
          <a:ext cx="363537" cy="412750"/>
        </p:xfrm>
        <a:graphic>
          <a:graphicData uri="http://schemas.openxmlformats.org/presentationml/2006/ole">
            <mc:AlternateContent xmlns:mc="http://schemas.openxmlformats.org/markup-compatibility/2006">
              <mc:Choice xmlns:v="urn:schemas-microsoft-com:vml" Requires="v">
                <p:oleObj spid="_x0000_s397603" name="公式" r:id="rId19" imgW="190500" imgH="215900" progId="Equation.3">
                  <p:embed/>
                </p:oleObj>
              </mc:Choice>
              <mc:Fallback>
                <p:oleObj name="公式" r:id="rId19" imgW="190500" imgH="215900" progId="Equation.3">
                  <p:embed/>
                  <p:pic>
                    <p:nvPicPr>
                      <p:cNvPr id="0" name="图片 3976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71763" y="3608388"/>
                        <a:ext cx="363537" cy="412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56" name="Object 68"/>
          <p:cNvGraphicFramePr>
            <a:graphicFrameLocks noChangeAspect="1"/>
          </p:cNvGraphicFramePr>
          <p:nvPr/>
        </p:nvGraphicFramePr>
        <p:xfrm>
          <a:off x="4292600" y="4979988"/>
          <a:ext cx="581025" cy="339725"/>
        </p:xfrm>
        <a:graphic>
          <a:graphicData uri="http://schemas.openxmlformats.org/presentationml/2006/ole">
            <mc:AlternateContent xmlns:mc="http://schemas.openxmlformats.org/markup-compatibility/2006">
              <mc:Choice xmlns:v="urn:schemas-microsoft-com:vml" Requires="v">
                <p:oleObj spid="_x0000_s397604" name="公式" r:id="rId21" imgW="304165" imgH="177800" progId="Equation.3">
                  <p:embed/>
                </p:oleObj>
              </mc:Choice>
              <mc:Fallback>
                <p:oleObj name="公式" r:id="rId21" imgW="304165" imgH="177800" progId="Equation.3">
                  <p:embed/>
                  <p:pic>
                    <p:nvPicPr>
                      <p:cNvPr id="0" name="图片 3976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2600" y="4979988"/>
                        <a:ext cx="581025" cy="339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58" name="Object 70"/>
          <p:cNvGraphicFramePr>
            <a:graphicFrameLocks noChangeAspect="1"/>
          </p:cNvGraphicFramePr>
          <p:nvPr/>
        </p:nvGraphicFramePr>
        <p:xfrm>
          <a:off x="5422900" y="4124325"/>
          <a:ext cx="1755775" cy="830263"/>
        </p:xfrm>
        <a:graphic>
          <a:graphicData uri="http://schemas.openxmlformats.org/presentationml/2006/ole">
            <mc:AlternateContent xmlns:mc="http://schemas.openxmlformats.org/markup-compatibility/2006">
              <mc:Choice xmlns:v="urn:schemas-microsoft-com:vml" Requires="v">
                <p:oleObj spid="_x0000_s397605" name="公式" r:id="rId23" imgW="914400" imgH="431800" progId="Equation.3">
                  <p:embed/>
                </p:oleObj>
              </mc:Choice>
              <mc:Fallback>
                <p:oleObj name="公式" r:id="rId23" imgW="914400" imgH="431800" progId="Equation.3">
                  <p:embed/>
                  <p:pic>
                    <p:nvPicPr>
                      <p:cNvPr id="0" name="图片 3976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22900" y="4124325"/>
                        <a:ext cx="1755775" cy="830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60" name="Object 72"/>
          <p:cNvGraphicFramePr>
            <a:graphicFrameLocks noChangeAspect="1"/>
          </p:cNvGraphicFramePr>
          <p:nvPr/>
        </p:nvGraphicFramePr>
        <p:xfrm>
          <a:off x="7823200" y="4121150"/>
          <a:ext cx="482600" cy="415925"/>
        </p:xfrm>
        <a:graphic>
          <a:graphicData uri="http://schemas.openxmlformats.org/presentationml/2006/ole">
            <mc:AlternateContent xmlns:mc="http://schemas.openxmlformats.org/markup-compatibility/2006">
              <mc:Choice xmlns:v="urn:schemas-microsoft-com:vml" Requires="v">
                <p:oleObj spid="_x0000_s397606" name="公式" r:id="rId25" imgW="266700" imgH="228600" progId="Equation.3">
                  <p:embed/>
                </p:oleObj>
              </mc:Choice>
              <mc:Fallback>
                <p:oleObj name="公式" r:id="rId25" imgW="266700" imgH="228600" progId="Equation.3">
                  <p:embed/>
                  <p:pic>
                    <p:nvPicPr>
                      <p:cNvPr id="0" name="图片 39760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23200" y="4121150"/>
                        <a:ext cx="482600" cy="4159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362" name="Object 74"/>
          <p:cNvGraphicFramePr>
            <a:graphicFrameLocks noChangeAspect="1"/>
          </p:cNvGraphicFramePr>
          <p:nvPr/>
        </p:nvGraphicFramePr>
        <p:xfrm>
          <a:off x="3675063" y="5767388"/>
          <a:ext cx="1284287" cy="530225"/>
        </p:xfrm>
        <a:graphic>
          <a:graphicData uri="http://schemas.openxmlformats.org/presentationml/2006/ole">
            <mc:AlternateContent xmlns:mc="http://schemas.openxmlformats.org/markup-compatibility/2006">
              <mc:Choice xmlns:v="urn:schemas-microsoft-com:vml" Requires="v">
                <p:oleObj spid="_x0000_s397607" name="公式" r:id="rId27" imgW="609600" imgH="228600" progId="Equation.3">
                  <p:embed/>
                </p:oleObj>
              </mc:Choice>
              <mc:Fallback>
                <p:oleObj name="公式" r:id="rId27" imgW="609600" imgH="228600" progId="Equation.3">
                  <p:embed/>
                  <p:pic>
                    <p:nvPicPr>
                      <p:cNvPr id="0" name="图片 39760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75063" y="5767388"/>
                        <a:ext cx="1284287" cy="53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0366" name="Text Box 78"/>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§9.2</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双因素方差分析</a:t>
            </a:r>
            <a:endParaRPr lang="zh-CN" altLang="en-US" sz="2800" b="1" i="0" dirty="0">
              <a:latin typeface="楷体_GB2312" pitchFamily="49" charset="-122"/>
              <a:ea typeface="楷体_GB2312" pitchFamily="49" charset="-122"/>
            </a:endParaRPr>
          </a:p>
        </p:txBody>
      </p:sp>
    </p:spTree>
  </p:cSld>
  <p:clrMapOvr>
    <a:masterClrMapping/>
  </p:clrMapOvr>
  <p:transition>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4" name="Group 52"/>
          <p:cNvGrpSpPr/>
          <p:nvPr/>
        </p:nvGrpSpPr>
        <p:grpSpPr bwMode="auto">
          <a:xfrm>
            <a:off x="2447110" y="1512414"/>
            <a:ext cx="4895850" cy="503238"/>
            <a:chOff x="1338" y="890"/>
            <a:chExt cx="3084" cy="317"/>
          </a:xfrm>
        </p:grpSpPr>
        <p:pic>
          <p:nvPicPr>
            <p:cNvPr id="8227" name="Picture 35"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28" name="Oval 36"/>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Text Box 37"/>
            <p:cNvSpPr txBox="1">
              <a:spLocks noChangeArrowheads="1"/>
            </p:cNvSpPr>
            <p:nvPr/>
          </p:nvSpPr>
          <p:spPr bwMode="auto">
            <a:xfrm>
              <a:off x="1754" y="890"/>
              <a:ext cx="2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latin typeface="+mn-ea"/>
                  <a:ea typeface="+mn-ea"/>
                </a:rPr>
                <a:t>单因素试验的方差分析</a:t>
              </a:r>
              <a:endParaRPr lang="zh-CN" altLang="en-US" sz="2400" b="1" dirty="0">
                <a:latin typeface="+mn-ea"/>
                <a:ea typeface="+mn-ea"/>
              </a:endParaRPr>
            </a:p>
          </p:txBody>
        </p:sp>
      </p:grpSp>
      <p:grpSp>
        <p:nvGrpSpPr>
          <p:cNvPr id="8245" name="Group 53"/>
          <p:cNvGrpSpPr/>
          <p:nvPr/>
        </p:nvGrpSpPr>
        <p:grpSpPr bwMode="auto">
          <a:xfrm>
            <a:off x="2424882" y="2563891"/>
            <a:ext cx="5171306" cy="503238"/>
            <a:chOff x="1338" y="890"/>
            <a:chExt cx="3084" cy="317"/>
          </a:xfrm>
        </p:grpSpPr>
        <p:pic>
          <p:nvPicPr>
            <p:cNvPr id="8246" name="Picture 54"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47" name="Oval 55"/>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Text Box 56"/>
            <p:cNvSpPr txBox="1">
              <a:spLocks noChangeArrowheads="1"/>
            </p:cNvSpPr>
            <p:nvPr/>
          </p:nvSpPr>
          <p:spPr bwMode="auto">
            <a:xfrm>
              <a:off x="1746" y="890"/>
              <a:ext cx="2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n-ea"/>
                  <a:ea typeface="+mn-ea"/>
                </a:rPr>
                <a:t>双因素试验的方差分析</a:t>
              </a:r>
              <a:endParaRPr lang="en-US" altLang="zh-CN" sz="2400" b="1" dirty="0">
                <a:latin typeface="+mn-ea"/>
                <a:ea typeface="+mn-ea"/>
              </a:endParaRPr>
            </a:p>
          </p:txBody>
        </p:sp>
      </p:grpSp>
      <p:grpSp>
        <p:nvGrpSpPr>
          <p:cNvPr id="8249" name="Group 57"/>
          <p:cNvGrpSpPr/>
          <p:nvPr/>
        </p:nvGrpSpPr>
        <p:grpSpPr bwMode="auto">
          <a:xfrm>
            <a:off x="2447110" y="3619116"/>
            <a:ext cx="4895850" cy="522287"/>
            <a:chOff x="1338" y="878"/>
            <a:chExt cx="3084" cy="329"/>
          </a:xfrm>
        </p:grpSpPr>
        <p:pic>
          <p:nvPicPr>
            <p:cNvPr id="8250"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51"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一元线性回归</a:t>
              </a:r>
              <a:endParaRPr lang="en-US" altLang="zh-CN" sz="2400" b="1" dirty="0">
                <a:solidFill>
                  <a:srgbClr val="FF0000"/>
                </a:solidFill>
              </a:endParaRPr>
            </a:p>
          </p:txBody>
        </p:sp>
      </p:grpSp>
      <p:sp>
        <p:nvSpPr>
          <p:cNvPr id="20" name="Rectangle 33"/>
          <p:cNvSpPr>
            <a:spLocks noGrp="1" noChangeArrowheads="1"/>
          </p:cNvSpPr>
          <p:nvPr>
            <p:ph type="title"/>
          </p:nvPr>
        </p:nvSpPr>
        <p:spPr>
          <a:xfrm>
            <a:off x="1090613" y="115888"/>
            <a:ext cx="6505575" cy="604837"/>
          </a:xfrm>
          <a:noFill/>
        </p:spPr>
        <p:txBody>
          <a:bodyPr/>
          <a:lstStyle/>
          <a:p>
            <a:pPr algn="just" eaLnBrk="1" hangingPunct="1"/>
            <a:r>
              <a:rPr lang="zh-CN" altLang="en-US" sz="3600" dirty="0">
                <a:latin typeface="隶书" panose="02010509060101010101" pitchFamily="49" charset="-122"/>
                <a:ea typeface="隶书" panose="02010509060101010101" pitchFamily="49" charset="-122"/>
              </a:rPr>
              <a:t>第九章  方差分析及回归分析</a:t>
            </a:r>
            <a:endParaRPr lang="zh-CN" altLang="en-US" sz="4800" dirty="0"/>
          </a:p>
        </p:txBody>
      </p:sp>
      <p:grpSp>
        <p:nvGrpSpPr>
          <p:cNvPr id="15" name="Group 57"/>
          <p:cNvGrpSpPr/>
          <p:nvPr/>
        </p:nvGrpSpPr>
        <p:grpSpPr bwMode="auto">
          <a:xfrm>
            <a:off x="2447110" y="4794408"/>
            <a:ext cx="4895850" cy="522287"/>
            <a:chOff x="1338" y="878"/>
            <a:chExt cx="3084" cy="329"/>
          </a:xfrm>
        </p:grpSpPr>
        <p:pic>
          <p:nvPicPr>
            <p:cNvPr id="16"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17"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多元线性回归</a:t>
              </a:r>
              <a:endParaRPr lang="en-US" altLang="zh-CN" sz="2400" b="1"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Text Box 4"/>
          <p:cNvSpPr txBox="1">
            <a:spLocks noChangeArrowheads="1"/>
          </p:cNvSpPr>
          <p:nvPr/>
        </p:nvSpPr>
        <p:spPr bwMode="auto">
          <a:xfrm>
            <a:off x="266700" y="996950"/>
            <a:ext cx="563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i="0" dirty="0">
                <a:solidFill>
                  <a:srgbClr val="0000FF"/>
                </a:solidFill>
                <a:ea typeface="楷体_GB2312" pitchFamily="49" charset="-122"/>
              </a:rPr>
              <a:t>一、问题的提法</a:t>
            </a:r>
            <a:endParaRPr lang="zh-CN" altLang="en-US" sz="2800" b="1" i="0" dirty="0">
              <a:solidFill>
                <a:srgbClr val="0000FF"/>
              </a:solidFill>
              <a:latin typeface="楷体_GB2312" pitchFamily="49" charset="-122"/>
              <a:ea typeface="楷体_GB2312" pitchFamily="49" charset="-122"/>
            </a:endParaRPr>
          </a:p>
        </p:txBody>
      </p:sp>
      <p:grpSp>
        <p:nvGrpSpPr>
          <p:cNvPr id="784404" name="Group 20"/>
          <p:cNvGrpSpPr/>
          <p:nvPr/>
        </p:nvGrpSpPr>
        <p:grpSpPr bwMode="auto">
          <a:xfrm>
            <a:off x="307975" y="2130426"/>
            <a:ext cx="7940675" cy="1287463"/>
            <a:chOff x="186" y="1086"/>
            <a:chExt cx="5002" cy="811"/>
          </a:xfrm>
        </p:grpSpPr>
        <p:sp>
          <p:nvSpPr>
            <p:cNvPr id="784391" name="Rectangle 7"/>
            <p:cNvSpPr>
              <a:spLocks noChangeArrowheads="1"/>
            </p:cNvSpPr>
            <p:nvPr/>
          </p:nvSpPr>
          <p:spPr bwMode="auto">
            <a:xfrm>
              <a:off x="1698" y="1086"/>
              <a:ext cx="15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i="0">
                  <a:solidFill>
                    <a:srgbClr val="0000FF"/>
                  </a:solidFill>
                  <a:latin typeface="楷体_GB2312" pitchFamily="49" charset="-122"/>
                  <a:ea typeface="楷体_GB2312" pitchFamily="49" charset="-122"/>
                </a:rPr>
                <a:t>确定性关系，</a:t>
              </a:r>
              <a:r>
                <a:rPr kumimoji="1" lang="zh-CN" altLang="en-US" sz="2400" b="1" i="0">
                  <a:solidFill>
                    <a:srgbClr val="0000FF"/>
                  </a:solidFill>
                </a:rPr>
                <a:t> </a:t>
              </a:r>
              <a:endParaRPr kumimoji="1" lang="zh-CN" altLang="en-US" sz="2400" b="1" i="0">
                <a:solidFill>
                  <a:srgbClr val="0000FF"/>
                </a:solidFill>
              </a:endParaRPr>
            </a:p>
          </p:txBody>
        </p:sp>
        <p:sp>
          <p:nvSpPr>
            <p:cNvPr id="784392" name="Rectangle 8"/>
            <p:cNvSpPr>
              <a:spLocks noChangeArrowheads="1"/>
            </p:cNvSpPr>
            <p:nvPr/>
          </p:nvSpPr>
          <p:spPr bwMode="auto">
            <a:xfrm>
              <a:off x="1682" y="1606"/>
              <a:ext cx="18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i="0">
                  <a:solidFill>
                    <a:srgbClr val="0000FF"/>
                  </a:solidFill>
                  <a:latin typeface="楷体_GB2312" pitchFamily="49" charset="-122"/>
                  <a:ea typeface="楷体_GB2312" pitchFamily="49" charset="-122"/>
                </a:rPr>
                <a:t>不确定性关系，</a:t>
              </a:r>
              <a:r>
                <a:rPr kumimoji="1" lang="zh-CN" altLang="en-US" sz="2400" b="1" i="0">
                  <a:solidFill>
                    <a:srgbClr val="0000FF"/>
                  </a:solidFill>
                </a:rPr>
                <a:t> </a:t>
              </a:r>
              <a:endParaRPr kumimoji="1" lang="zh-CN" altLang="en-US" sz="2400" b="1" i="0">
                <a:solidFill>
                  <a:srgbClr val="0000FF"/>
                </a:solidFill>
              </a:endParaRPr>
            </a:p>
          </p:txBody>
        </p:sp>
        <p:sp>
          <p:nvSpPr>
            <p:cNvPr id="784393" name="Rectangle 9"/>
            <p:cNvSpPr>
              <a:spLocks noChangeArrowheads="1"/>
            </p:cNvSpPr>
            <p:nvPr/>
          </p:nvSpPr>
          <p:spPr bwMode="auto">
            <a:xfrm>
              <a:off x="2914" y="1094"/>
              <a:ext cx="15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i="0">
                  <a:solidFill>
                    <a:srgbClr val="0000FF"/>
                  </a:solidFill>
                  <a:latin typeface="楷体_GB2312" pitchFamily="49" charset="-122"/>
                  <a:ea typeface="楷体_GB2312" pitchFamily="49" charset="-122"/>
                </a:rPr>
                <a:t>如</a:t>
              </a:r>
              <a:r>
                <a:rPr kumimoji="1" lang="en-US" altLang="zh-CN" sz="2400" b="1">
                  <a:solidFill>
                    <a:srgbClr val="FF0000"/>
                  </a:solidFill>
                  <a:ea typeface="楷体_GB2312" pitchFamily="49" charset="-122"/>
                </a:rPr>
                <a:t>V</a:t>
              </a:r>
              <a:r>
                <a:rPr kumimoji="1" lang="en-US" altLang="zh-CN" sz="2400" b="1" i="0">
                  <a:solidFill>
                    <a:srgbClr val="FF0000"/>
                  </a:solidFill>
                  <a:ea typeface="楷体_GB2312" pitchFamily="49" charset="-122"/>
                </a:rPr>
                <a:t>=</a:t>
              </a:r>
              <a:r>
                <a:rPr kumimoji="1" lang="en-US" altLang="zh-CN" sz="2400" b="1">
                  <a:solidFill>
                    <a:srgbClr val="FF0000"/>
                  </a:solidFill>
                  <a:ea typeface="楷体_GB2312" pitchFamily="49" charset="-122"/>
                </a:rPr>
                <a:t>IR</a:t>
              </a:r>
              <a:r>
                <a:rPr kumimoji="1" lang="zh-CN" altLang="en-US" sz="2400" b="1">
                  <a:solidFill>
                    <a:srgbClr val="FF0000"/>
                  </a:solidFill>
                  <a:ea typeface="楷体_GB2312" pitchFamily="49" charset="-122"/>
                </a:rPr>
                <a:t>，</a:t>
              </a:r>
              <a:r>
                <a:rPr kumimoji="1" lang="en-US" altLang="zh-CN" sz="2400" b="1">
                  <a:solidFill>
                    <a:srgbClr val="FF0000"/>
                  </a:solidFill>
                  <a:ea typeface="楷体_GB2312" pitchFamily="49" charset="-122"/>
                </a:rPr>
                <a:t>S=vt</a:t>
              </a:r>
              <a:endParaRPr kumimoji="1" lang="en-US" altLang="zh-CN" sz="2400" b="1">
                <a:solidFill>
                  <a:srgbClr val="FF0000"/>
                </a:solidFill>
              </a:endParaRPr>
            </a:p>
          </p:txBody>
        </p:sp>
        <p:grpSp>
          <p:nvGrpSpPr>
            <p:cNvPr id="784400" name="Group 16"/>
            <p:cNvGrpSpPr/>
            <p:nvPr/>
          </p:nvGrpSpPr>
          <p:grpSpPr bwMode="auto">
            <a:xfrm>
              <a:off x="186" y="1224"/>
              <a:ext cx="1550" cy="568"/>
              <a:chOff x="154" y="848"/>
              <a:chExt cx="1614" cy="720"/>
            </a:xfrm>
          </p:grpSpPr>
          <p:sp>
            <p:nvSpPr>
              <p:cNvPr id="784389" name="Rectangle 5"/>
              <p:cNvSpPr>
                <a:spLocks noChangeArrowheads="1"/>
              </p:cNvSpPr>
              <p:nvPr/>
            </p:nvSpPr>
            <p:spPr bwMode="auto">
              <a:xfrm>
                <a:off x="154" y="1062"/>
                <a:ext cx="156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sz="2400" b="1" i="0">
                    <a:solidFill>
                      <a:srgbClr val="0000FF"/>
                    </a:solidFill>
                    <a:latin typeface="楷体_GB2312" pitchFamily="49" charset="-122"/>
                    <a:ea typeface="楷体_GB2312" pitchFamily="49" charset="-122"/>
                  </a:rPr>
                  <a:t>变量间的关系</a:t>
                </a:r>
                <a:r>
                  <a:rPr kumimoji="1" lang="zh-CN" altLang="en-US" sz="2400" b="1" i="0">
                    <a:solidFill>
                      <a:srgbClr val="0000FF"/>
                    </a:solidFill>
                  </a:rPr>
                  <a:t> </a:t>
                </a:r>
                <a:endParaRPr kumimoji="1" lang="zh-CN" altLang="en-US" sz="2400" b="1" i="0">
                  <a:solidFill>
                    <a:srgbClr val="0000FF"/>
                  </a:solidFill>
                </a:endParaRPr>
              </a:p>
            </p:txBody>
          </p:sp>
          <p:sp>
            <p:nvSpPr>
              <p:cNvPr id="784394" name="AutoShape 10"/>
              <p:cNvSpPr/>
              <p:nvPr/>
            </p:nvSpPr>
            <p:spPr bwMode="auto">
              <a:xfrm>
                <a:off x="1600" y="848"/>
                <a:ext cx="168" cy="720"/>
              </a:xfrm>
              <a:prstGeom prst="leftBrace">
                <a:avLst>
                  <a:gd name="adj1" fmla="val 35714"/>
                  <a:gd name="adj2" fmla="val 50000"/>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
          <p:nvSpPr>
            <p:cNvPr id="784395" name="Rectangle 11"/>
            <p:cNvSpPr>
              <a:spLocks noChangeArrowheads="1"/>
            </p:cNvSpPr>
            <p:nvPr/>
          </p:nvSpPr>
          <p:spPr bwMode="auto">
            <a:xfrm>
              <a:off x="3066" y="1582"/>
              <a:ext cx="21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i="0">
                  <a:solidFill>
                    <a:srgbClr val="0000FF"/>
                  </a:solidFill>
                  <a:latin typeface="楷体_GB2312" pitchFamily="49" charset="-122"/>
                  <a:ea typeface="楷体_GB2312" pitchFamily="49" charset="-122"/>
                </a:rPr>
                <a:t>如</a:t>
              </a:r>
              <a:r>
                <a:rPr kumimoji="1" lang="zh-CN" altLang="en-US" sz="2400" b="1" i="0">
                  <a:solidFill>
                    <a:srgbClr val="FF0000"/>
                  </a:solidFill>
                  <a:latin typeface="楷体_GB2312" pitchFamily="49" charset="-122"/>
                  <a:ea typeface="楷体_GB2312" pitchFamily="49" charset="-122"/>
                </a:rPr>
                <a:t>身高</a:t>
              </a:r>
              <a:r>
                <a:rPr kumimoji="1" lang="zh-CN" altLang="en-US" sz="2400" b="1" i="0">
                  <a:solidFill>
                    <a:srgbClr val="0000FF"/>
                  </a:solidFill>
                  <a:latin typeface="楷体_GB2312" pitchFamily="49" charset="-122"/>
                  <a:ea typeface="楷体_GB2312" pitchFamily="49" charset="-122"/>
                </a:rPr>
                <a:t>与</a:t>
              </a:r>
              <a:r>
                <a:rPr kumimoji="1" lang="zh-CN" altLang="en-US" sz="2400" b="1" i="0">
                  <a:solidFill>
                    <a:srgbClr val="FF0000"/>
                  </a:solidFill>
                  <a:latin typeface="楷体_GB2312" pitchFamily="49" charset="-122"/>
                  <a:ea typeface="楷体_GB2312" pitchFamily="49" charset="-122"/>
                </a:rPr>
                <a:t>体重</a:t>
              </a:r>
              <a:r>
                <a:rPr kumimoji="1" lang="zh-CN" altLang="en-US" sz="2400" b="1" i="0">
                  <a:solidFill>
                    <a:srgbClr val="0000FF"/>
                  </a:solidFill>
                  <a:latin typeface="楷体_GB2312" pitchFamily="49" charset="-122"/>
                  <a:ea typeface="楷体_GB2312" pitchFamily="49" charset="-122"/>
                </a:rPr>
                <a:t>的关系</a:t>
              </a:r>
              <a:endParaRPr kumimoji="1" lang="en-US" altLang="zh-CN" sz="2400" b="1">
                <a:solidFill>
                  <a:srgbClr val="0000FF"/>
                </a:solidFill>
              </a:endParaRPr>
            </a:p>
          </p:txBody>
        </p:sp>
      </p:grpSp>
      <p:sp>
        <p:nvSpPr>
          <p:cNvPr id="784398" name="Rectangle 14"/>
          <p:cNvSpPr>
            <a:spLocks noChangeArrowheads="1"/>
          </p:cNvSpPr>
          <p:nvPr/>
        </p:nvSpPr>
        <p:spPr bwMode="auto">
          <a:xfrm>
            <a:off x="454025" y="3502025"/>
            <a:ext cx="83851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buClr>
                <a:srgbClr val="FF0000"/>
              </a:buClr>
              <a:buFont typeface="Wingdings" panose="05000000000000000000" pitchFamily="2" charset="2"/>
              <a:buChar char="l"/>
            </a:pPr>
            <a:r>
              <a:rPr kumimoji="1" lang="zh-CN" altLang="en-US" sz="2400" b="1" i="0">
                <a:solidFill>
                  <a:srgbClr val="0000FF"/>
                </a:solidFill>
                <a:latin typeface="楷体_GB2312" pitchFamily="49" charset="-122"/>
                <a:ea typeface="楷体_GB2312" pitchFamily="49" charset="-122"/>
              </a:rPr>
              <a:t> 由度量上的误差与其他不可控的随机因素</a:t>
            </a:r>
            <a:r>
              <a:rPr lang="zh-CN" altLang="en-US" sz="2400" b="1" i="0">
                <a:solidFill>
                  <a:srgbClr val="0000FF"/>
                </a:solidFill>
                <a:ea typeface="楷体_GB2312" pitchFamily="49" charset="-122"/>
              </a:rPr>
              <a:t>导致的这种关系称为</a:t>
            </a:r>
            <a:r>
              <a:rPr lang="zh-CN" altLang="en-US" sz="2400" b="1" i="0">
                <a:solidFill>
                  <a:srgbClr val="FF0000"/>
                </a:solidFill>
                <a:ea typeface="楷体_GB2312" pitchFamily="49" charset="-122"/>
              </a:rPr>
              <a:t>相关关系</a:t>
            </a:r>
            <a:r>
              <a:rPr lang="zh-CN" altLang="en-US" sz="2400" b="1" i="0">
                <a:solidFill>
                  <a:srgbClr val="0000FF"/>
                </a:solidFill>
                <a:ea typeface="楷体_GB2312" pitchFamily="49" charset="-122"/>
              </a:rPr>
              <a:t>。</a:t>
            </a:r>
            <a:endParaRPr kumimoji="1" lang="zh-CN" altLang="en-US" sz="2400" b="1" i="0">
              <a:solidFill>
                <a:srgbClr val="0000FF"/>
              </a:solidFill>
              <a:ea typeface="楷体_GB2312" pitchFamily="49" charset="-122"/>
            </a:endParaRPr>
          </a:p>
        </p:txBody>
      </p:sp>
      <p:sp>
        <p:nvSpPr>
          <p:cNvPr id="784401" name="Rectangle 17"/>
          <p:cNvSpPr>
            <a:spLocks noChangeArrowheads="1"/>
          </p:cNvSpPr>
          <p:nvPr/>
        </p:nvSpPr>
        <p:spPr bwMode="auto">
          <a:xfrm>
            <a:off x="454025" y="5750001"/>
            <a:ext cx="838517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Font typeface="Wingdings" panose="05000000000000000000" pitchFamily="2" charset="2"/>
              <a:buChar char="l"/>
            </a:pPr>
            <a:r>
              <a:rPr lang="zh-CN" altLang="en-US" sz="2400" b="1" i="0">
                <a:solidFill>
                  <a:srgbClr val="0000FF"/>
                </a:solidFill>
                <a:latin typeface="楷体_GB2312" pitchFamily="49" charset="-122"/>
                <a:ea typeface="楷体_GB2312" pitchFamily="49" charset="-122"/>
              </a:rPr>
              <a:t> （一元）线性回归就是这种关系中的最简单的一种。</a:t>
            </a:r>
            <a:endParaRPr lang="zh-CN" altLang="en-US" sz="2400" b="1" i="0">
              <a:solidFill>
                <a:srgbClr val="0000FF"/>
              </a:solidFill>
              <a:latin typeface="楷体_GB2312" pitchFamily="49" charset="-122"/>
              <a:ea typeface="楷体_GB2312" pitchFamily="49" charset="-122"/>
            </a:endParaRPr>
          </a:p>
        </p:txBody>
      </p:sp>
      <p:sp>
        <p:nvSpPr>
          <p:cNvPr id="784402" name="Rectangle 18"/>
          <p:cNvSpPr>
            <a:spLocks noChangeArrowheads="1"/>
          </p:cNvSpPr>
          <p:nvPr/>
        </p:nvSpPr>
        <p:spPr bwMode="auto">
          <a:xfrm>
            <a:off x="444500" y="4675188"/>
            <a:ext cx="768511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buClr>
                <a:srgbClr val="FF0000"/>
              </a:buClr>
              <a:buFont typeface="Wingdings" panose="05000000000000000000" pitchFamily="2" charset="2"/>
              <a:buChar char="l"/>
            </a:pPr>
            <a:r>
              <a:rPr lang="zh-CN" altLang="en-US" sz="2400" b="1" i="0">
                <a:solidFill>
                  <a:srgbClr val="0000FF"/>
                </a:solidFill>
                <a:latin typeface="楷体_GB2312" pitchFamily="49" charset="-122"/>
                <a:ea typeface="楷体_GB2312" pitchFamily="49" charset="-122"/>
              </a:rPr>
              <a:t> 回归分析就是寻找这类不确定的变量之间的数学关系</a:t>
            </a:r>
            <a:endParaRPr lang="zh-CN" altLang="en-US" sz="2400" b="1" i="0">
              <a:solidFill>
                <a:srgbClr val="0000FF"/>
              </a:solidFill>
              <a:latin typeface="楷体_GB2312" pitchFamily="49" charset="-122"/>
              <a:ea typeface="楷体_GB2312" pitchFamily="49" charset="-122"/>
            </a:endParaRPr>
          </a:p>
          <a:p>
            <a:pPr>
              <a:lnSpc>
                <a:spcPct val="110000"/>
              </a:lnSpc>
              <a:buClr>
                <a:srgbClr val="FF0000"/>
              </a:buClr>
              <a:buFont typeface="Wingdings" panose="05000000000000000000" pitchFamily="2" charset="2"/>
              <a:buNone/>
            </a:pPr>
            <a:r>
              <a:rPr lang="zh-CN" altLang="en-US" sz="2400" b="1" i="0">
                <a:solidFill>
                  <a:srgbClr val="0000FF"/>
                </a:solidFill>
                <a:latin typeface="楷体_GB2312" pitchFamily="49" charset="-122"/>
                <a:ea typeface="楷体_GB2312" pitchFamily="49" charset="-122"/>
              </a:rPr>
              <a:t>式并进行统计推断的一种方法。</a:t>
            </a:r>
            <a:endParaRPr lang="zh-CN" altLang="en-US" sz="2400" b="1" i="0">
              <a:solidFill>
                <a:srgbClr val="0000FF"/>
              </a:solidFill>
              <a:latin typeface="楷体_GB2312" pitchFamily="49" charset="-122"/>
              <a:ea typeface="楷体_GB2312" pitchFamily="49" charset="-122"/>
            </a:endParaRPr>
          </a:p>
        </p:txBody>
      </p:sp>
      <p:sp>
        <p:nvSpPr>
          <p:cNvPr id="784403" name="Rectangle 19"/>
          <p:cNvSpPr>
            <a:spLocks noChangeArrowheads="1"/>
          </p:cNvSpPr>
          <p:nvPr/>
        </p:nvSpPr>
        <p:spPr bwMode="auto">
          <a:xfrm>
            <a:off x="333375" y="1482725"/>
            <a:ext cx="269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Wingdings" panose="05000000000000000000" pitchFamily="2" charset="2"/>
              <a:buChar char="n"/>
            </a:pPr>
            <a:r>
              <a:rPr kumimoji="1" lang="zh-CN" altLang="en-US" sz="2400" b="1" i="0">
                <a:solidFill>
                  <a:srgbClr val="FF0000"/>
                </a:solidFill>
                <a:latin typeface="楷体_GB2312" pitchFamily="49" charset="-122"/>
                <a:ea typeface="楷体_GB2312" pitchFamily="49" charset="-122"/>
              </a:rPr>
              <a:t> 相关关系</a:t>
            </a:r>
            <a:endParaRPr kumimoji="1" lang="zh-CN" altLang="en-US" sz="2400" b="1" i="0">
              <a:solidFill>
                <a:srgbClr val="FF0000"/>
              </a:solidFill>
            </a:endParaRPr>
          </a:p>
        </p:txBody>
      </p:sp>
      <p:sp>
        <p:nvSpPr>
          <p:cNvPr id="784405" name="Text Box 21"/>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9200" y="791404"/>
            <a:ext cx="8229600" cy="692150"/>
          </a:xfrm>
        </p:spPr>
        <p:txBody>
          <a:bodyPr/>
          <a:lstStyle/>
          <a:p>
            <a:r>
              <a:rPr lang="zh-CN" altLang="en-US" sz="2000" dirty="0">
                <a:latin typeface="Microsoft YaHei UI" panose="020B0503020204020204" pitchFamily="34" charset="-122"/>
                <a:ea typeface="Microsoft YaHei UI" panose="020B0503020204020204" pitchFamily="34" charset="-122"/>
              </a:rPr>
              <a:t>小插曲：为什么叫“回归”？</a:t>
            </a:r>
            <a:endParaRPr lang="zh-CN" sz="2000"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532108" y="1536770"/>
            <a:ext cx="7731578" cy="3339261"/>
          </a:xfrm>
        </p:spPr>
        <p:txBody>
          <a:bodyPr>
            <a:normAutofit/>
          </a:bodyPr>
          <a:lstStyle/>
          <a:p>
            <a:r>
              <a:rPr lang="zh-CN" altLang="en-US" sz="1800" dirty="0"/>
              <a:t>“回归”这个词是由英国统计学家</a:t>
            </a:r>
            <a:r>
              <a:rPr lang="en-US" altLang="zh-CN" sz="1800" dirty="0" err="1"/>
              <a:t>F.Galton</a:t>
            </a:r>
            <a:r>
              <a:rPr lang="zh-CN" altLang="en-US" sz="1800" dirty="0"/>
              <a:t>创立的。他在研究父子身高（</a:t>
            </a:r>
            <a:r>
              <a:rPr lang="en-US" altLang="zh-CN" sz="1800" dirty="0"/>
              <a:t>1078</a:t>
            </a:r>
            <a:r>
              <a:rPr lang="zh-CN" altLang="en-US" sz="1800" dirty="0"/>
              <a:t>对数据）关系时发现，高个子的父亲常生高个子的儿子，但儿子身高超过父亲的概率要小于低于父亲的概率；同样矮个子的父亲常生矮个子的儿子，但儿子身高比父亲更矮的概率要小于比父亲高的概率。后代的高度有向平均高度回归的趋势；离开均值越远，所受到回归的压力也越大。“回归”这个词就由此而来。</a:t>
            </a:r>
            <a:endParaRPr lang="zh-CN" altLang="en-US" sz="1800" dirty="0"/>
          </a:p>
          <a:p>
            <a:endParaRPr lang="zh-CN" sz="4400" dirty="0">
              <a:solidFill>
                <a:schemeClr val="tx1"/>
              </a:solidFill>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1"/>
          <a:stretch>
            <a:fillRect/>
          </a:stretch>
        </p:blipFill>
        <p:spPr>
          <a:xfrm>
            <a:off x="1067831" y="3437165"/>
            <a:ext cx="3330066" cy="2563239"/>
          </a:xfrm>
          <a:prstGeom prst="rect">
            <a:avLst/>
          </a:prstGeom>
        </p:spPr>
      </p:pic>
      <p:pic>
        <p:nvPicPr>
          <p:cNvPr id="7" name="图片 6"/>
          <p:cNvPicPr>
            <a:picLocks noChangeAspect="1"/>
          </p:cNvPicPr>
          <p:nvPr/>
        </p:nvPicPr>
        <p:blipFill>
          <a:blip r:embed="rId2"/>
          <a:stretch>
            <a:fillRect/>
          </a:stretch>
        </p:blipFill>
        <p:spPr>
          <a:xfrm>
            <a:off x="5073595" y="3224571"/>
            <a:ext cx="2600834" cy="2775833"/>
          </a:xfrm>
          <a:prstGeom prst="rect">
            <a:avLst/>
          </a:prstGeom>
        </p:spPr>
      </p:pic>
      <p:sp>
        <p:nvSpPr>
          <p:cNvPr id="6" name="Text Box 21"/>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0" name="Rectangle 4"/>
          <p:cNvSpPr>
            <a:spLocks noChangeArrowheads="1"/>
          </p:cNvSpPr>
          <p:nvPr/>
        </p:nvSpPr>
        <p:spPr bwMode="auto">
          <a:xfrm>
            <a:off x="320675" y="1076325"/>
            <a:ext cx="5438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Wingdings" panose="05000000000000000000" pitchFamily="2" charset="2"/>
              <a:buChar char="n"/>
            </a:pPr>
            <a:r>
              <a:rPr kumimoji="1" lang="zh-CN" altLang="en-US" sz="2600" b="1" i="0">
                <a:solidFill>
                  <a:srgbClr val="FF0000"/>
                </a:solidFill>
                <a:latin typeface="楷体_GB2312" pitchFamily="49" charset="-122"/>
                <a:ea typeface="楷体_GB2312" pitchFamily="49" charset="-122"/>
              </a:rPr>
              <a:t> 散点图与一元线性回归模型</a:t>
            </a:r>
            <a:endParaRPr kumimoji="1" lang="zh-CN" altLang="en-US" sz="2600" b="1" i="0">
              <a:solidFill>
                <a:srgbClr val="FF0000"/>
              </a:solidFill>
              <a:ea typeface="宋体" panose="02010600030101010101" pitchFamily="2" charset="-122"/>
            </a:endParaRPr>
          </a:p>
        </p:txBody>
      </p:sp>
      <p:grpSp>
        <p:nvGrpSpPr>
          <p:cNvPr id="736454" name="Group 198"/>
          <p:cNvGrpSpPr/>
          <p:nvPr/>
        </p:nvGrpSpPr>
        <p:grpSpPr bwMode="auto">
          <a:xfrm>
            <a:off x="419100" y="1568450"/>
            <a:ext cx="8305800" cy="1054100"/>
            <a:chOff x="264" y="988"/>
            <a:chExt cx="5232" cy="664"/>
          </a:xfrm>
        </p:grpSpPr>
        <p:sp>
          <p:nvSpPr>
            <p:cNvPr id="2" name="Rectangle 2"/>
            <p:cNvSpPr>
              <a:spLocks noChangeArrowheads="1"/>
            </p:cNvSpPr>
            <p:nvPr/>
          </p:nvSpPr>
          <p:spPr bwMode="gray">
            <a:xfrm>
              <a:off x="264" y="988"/>
              <a:ext cx="523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eaLnBrk="1" hangingPunct="1">
                <a:lnSpc>
                  <a:spcPct val="125000"/>
                </a:lnSpc>
                <a:buClr>
                  <a:srgbClr val="FF0000"/>
                </a:buClr>
                <a:buFont typeface="Wingdings" panose="05000000000000000000" pitchFamily="2" charset="2"/>
                <a:buNone/>
              </a:pPr>
              <a:r>
                <a:rPr lang="zh-CN" altLang="en-US" sz="2400" i="0">
                  <a:solidFill>
                    <a:srgbClr val="0000FF"/>
                  </a:solidFill>
                  <a:latin typeface="楷体_GB2312" pitchFamily="49" charset="-122"/>
                  <a:ea typeface="楷体_GB2312" pitchFamily="49" charset="-122"/>
                </a:rPr>
                <a:t>设</a:t>
              </a:r>
              <a:r>
                <a:rPr lang="en-US" altLang="zh-CN" sz="2400">
                  <a:solidFill>
                    <a:srgbClr val="000000"/>
                  </a:solidFill>
                  <a:latin typeface="Times New Roman" panose="02020603050405020304" pitchFamily="18" charset="0"/>
                  <a:ea typeface="楷体_GB2312" pitchFamily="49" charset="-122"/>
                </a:rPr>
                <a:t>x</a:t>
              </a:r>
              <a:r>
                <a:rPr lang="zh-CN" altLang="en-US" sz="2400" i="0">
                  <a:solidFill>
                    <a:srgbClr val="0000FF"/>
                  </a:solidFill>
                  <a:latin typeface="楷体_GB2312" pitchFamily="49" charset="-122"/>
                  <a:ea typeface="楷体_GB2312" pitchFamily="49" charset="-122"/>
                </a:rPr>
                <a:t>是一可控制的变量（普通变量）， 是与</a:t>
              </a:r>
              <a:r>
                <a:rPr lang="en-US" altLang="zh-CN" sz="2400">
                  <a:solidFill>
                    <a:srgbClr val="000000"/>
                  </a:solidFill>
                  <a:latin typeface="Times New Roman" panose="02020603050405020304" pitchFamily="18" charset="0"/>
                  <a:ea typeface="楷体_GB2312" pitchFamily="49" charset="-122"/>
                </a:rPr>
                <a:t>x</a:t>
              </a:r>
              <a:r>
                <a:rPr lang="en-US" altLang="zh-CN" sz="2400">
                  <a:solidFill>
                    <a:srgbClr val="0000FF"/>
                  </a:solidFill>
                  <a:latin typeface="Times New Roman" panose="02020603050405020304" pitchFamily="18" charset="0"/>
                  <a:ea typeface="楷体_GB2312" pitchFamily="49" charset="-122"/>
                </a:rPr>
                <a:t> </a:t>
              </a:r>
              <a:r>
                <a:rPr lang="zh-CN" altLang="en-US" sz="2400" i="0">
                  <a:solidFill>
                    <a:srgbClr val="0000FF"/>
                  </a:solidFill>
                  <a:latin typeface="楷体_GB2312" pitchFamily="49" charset="-122"/>
                  <a:ea typeface="楷体_GB2312" pitchFamily="49" charset="-122"/>
                </a:rPr>
                <a:t>有关的随机变量，如何确定这两者的关系呢？</a:t>
              </a:r>
              <a:endParaRPr lang="zh-CN" altLang="en-US" sz="2400" i="0">
                <a:solidFill>
                  <a:srgbClr val="0000FF"/>
                </a:solidFill>
                <a:latin typeface="楷体_GB2312" pitchFamily="49" charset="-122"/>
                <a:ea typeface="楷体_GB2312" pitchFamily="49" charset="-122"/>
              </a:endParaRPr>
            </a:p>
          </p:txBody>
        </p:sp>
        <p:graphicFrame>
          <p:nvGraphicFramePr>
            <p:cNvPr id="736266" name="Object 10"/>
            <p:cNvGraphicFramePr>
              <a:graphicFrameLocks noChangeAspect="1"/>
            </p:cNvGraphicFramePr>
            <p:nvPr/>
          </p:nvGraphicFramePr>
          <p:xfrm>
            <a:off x="3413" y="1046"/>
            <a:ext cx="215" cy="233"/>
          </p:xfrm>
          <a:graphic>
            <a:graphicData uri="http://schemas.openxmlformats.org/presentationml/2006/ole">
              <mc:AlternateContent xmlns:mc="http://schemas.openxmlformats.org/markup-compatibility/2006">
                <mc:Choice xmlns:v="urn:schemas-microsoft-com:vml" Requires="v">
                  <p:oleObj spid="_x0000_s378969" name="公式" r:id="rId1" imgW="139700" imgH="165100" progId="Equation.3">
                    <p:embed/>
                  </p:oleObj>
                </mc:Choice>
                <mc:Fallback>
                  <p:oleObj name="公式" r:id="rId1" imgW="139700" imgH="165100" progId="Equation.3">
                    <p:embed/>
                    <p:pic>
                      <p:nvPicPr>
                        <p:cNvPr id="0" name="图片 3789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 y="1046"/>
                          <a:ext cx="215" cy="23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36439" name="Group 183"/>
          <p:cNvGraphicFramePr>
            <a:graphicFrameLocks noGrp="1"/>
          </p:cNvGraphicFramePr>
          <p:nvPr>
            <p:ph sz="half" idx="2"/>
          </p:nvPr>
        </p:nvGraphicFramePr>
        <p:xfrm>
          <a:off x="1003300" y="3924300"/>
          <a:ext cx="6499225" cy="1406400"/>
        </p:xfrm>
        <a:graphic>
          <a:graphicData uri="http://schemas.openxmlformats.org/drawingml/2006/table">
            <a:tbl>
              <a:tblPr/>
              <a:tblGrid>
                <a:gridCol w="1316038"/>
                <a:gridCol w="735012"/>
                <a:gridCol w="736600"/>
                <a:gridCol w="730250"/>
                <a:gridCol w="749300"/>
                <a:gridCol w="711200"/>
                <a:gridCol w="800100"/>
                <a:gridCol w="720725"/>
              </a:tblGrid>
              <a:tr h="622300">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楷体_GB2312" pitchFamily="49" charset="-122"/>
                          <a:ea typeface="楷体_GB2312" pitchFamily="49" charset="-122"/>
                          <a:cs typeface="Times New Roman" panose="02020603050405020304" pitchFamily="18" charset="0"/>
                        </a:rPr>
                        <a:t>甲醛浓度</a:t>
                      </a:r>
                      <a:endParaRPr kumimoji="0" lang="en-US" altLang="zh-CN" sz="2000" b="1" i="0" u="none" strike="noStrike" cap="none" normalizeH="0" baseline="0">
                        <a:ln>
                          <a:noFill/>
                        </a:ln>
                        <a:solidFill>
                          <a:srgbClr val="0000FF"/>
                        </a:solidFill>
                        <a:effectLst/>
                        <a:latin typeface="楷体_GB2312" pitchFamily="49" charset="-122"/>
                        <a:ea typeface="楷体_GB2312"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1" u="none" strike="noStrike" cap="none" normalizeH="0" baseline="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x</a:t>
                      </a:r>
                      <a:endParaRPr kumimoji="0" lang="zh-CN" altLang="en-US" sz="2000" b="1" i="1" u="none" strike="noStrike" cap="none" normalizeH="0" baseline="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28</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2288">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楷体_GB2312" pitchFamily="49" charset="-122"/>
                          <a:ea typeface="楷体_GB2312" pitchFamily="49" charset="-122"/>
                          <a:cs typeface="Times New Roman" panose="02020603050405020304" pitchFamily="18" charset="0"/>
                        </a:rPr>
                        <a:t>缩醛化度</a:t>
                      </a:r>
                      <a:endParaRPr kumimoji="0" lang="zh-CN" altLang="en-US" sz="2000" b="1" i="0" u="none" strike="noStrike" cap="none" normalizeH="0" baseline="0">
                        <a:ln>
                          <a:noFill/>
                        </a:ln>
                        <a:solidFill>
                          <a:srgbClr val="0000FF"/>
                        </a:solidFill>
                        <a:effectLst/>
                        <a:latin typeface="楷体_GB2312" pitchFamily="49" charset="-122"/>
                        <a:ea typeface="楷体_GB2312"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2000" b="1" i="1" u="none" strike="noStrike" cap="none" normalizeH="0" baseline="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26.86</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28.35</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28.75</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28.87</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29.75</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30.00</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30.36</a:t>
                      </a:r>
                      <a:endParaRPr kumimoji="0" lang="en-US" altLang="zh-CN" sz="1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FF"/>
                      </a:solidFill>
                      <a:prstDash val="solid"/>
                      <a:round/>
                      <a:headEnd type="none" w="med" len="med"/>
                      <a:tailEnd type="none" w="med" len="med"/>
                    </a:lnB>
                    <a:lnTlToBr>
                      <a:noFill/>
                    </a:lnTlToBr>
                    <a:lnBlToTr>
                      <a:noFill/>
                    </a:lnBlToTr>
                    <a:noFill/>
                  </a:tcPr>
                </a:tc>
              </a:tr>
            </a:tbl>
          </a:graphicData>
        </a:graphic>
      </p:graphicFrame>
      <p:graphicFrame>
        <p:nvGraphicFramePr>
          <p:cNvPr id="736448" name="Object 192"/>
          <p:cNvGraphicFramePr>
            <a:graphicFrameLocks noChangeAspect="1"/>
          </p:cNvGraphicFramePr>
          <p:nvPr/>
        </p:nvGraphicFramePr>
        <p:xfrm>
          <a:off x="1576388" y="4976813"/>
          <a:ext cx="307975" cy="331787"/>
        </p:xfrm>
        <a:graphic>
          <a:graphicData uri="http://schemas.openxmlformats.org/presentationml/2006/ole">
            <mc:AlternateContent xmlns:mc="http://schemas.openxmlformats.org/markup-compatibility/2006">
              <mc:Choice xmlns:v="urn:schemas-microsoft-com:vml" Requires="v">
                <p:oleObj spid="_x0000_s378970" name="公式" r:id="rId3" imgW="190500" imgH="215900" progId="Equation.3">
                  <p:embed/>
                </p:oleObj>
              </mc:Choice>
              <mc:Fallback>
                <p:oleObj name="公式" r:id="rId3" imgW="190500" imgH="215900" progId="Equation.3">
                  <p:embed/>
                  <p:pic>
                    <p:nvPicPr>
                      <p:cNvPr id="0" name="图片 3789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388" y="4976813"/>
                        <a:ext cx="307975" cy="3317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6455" name="Group 199"/>
          <p:cNvGrpSpPr/>
          <p:nvPr/>
        </p:nvGrpSpPr>
        <p:grpSpPr bwMode="auto">
          <a:xfrm>
            <a:off x="431800" y="2622550"/>
            <a:ext cx="8305800" cy="1054100"/>
            <a:chOff x="272" y="1652"/>
            <a:chExt cx="5232" cy="664"/>
          </a:xfrm>
        </p:grpSpPr>
        <p:sp>
          <p:nvSpPr>
            <p:cNvPr id="393218" name="Rectangle 2"/>
            <p:cNvSpPr>
              <a:spLocks noChangeArrowheads="1"/>
            </p:cNvSpPr>
            <p:nvPr/>
          </p:nvSpPr>
          <p:spPr bwMode="gray">
            <a:xfrm>
              <a:off x="272" y="1652"/>
              <a:ext cx="523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eaLnBrk="1" hangingPunct="1">
                <a:lnSpc>
                  <a:spcPct val="125000"/>
                </a:lnSpc>
                <a:buClr>
                  <a:srgbClr val="FF0000"/>
                </a:buClr>
                <a:buFont typeface="Wingdings" panose="05000000000000000000" pitchFamily="2" charset="2"/>
                <a:buNone/>
              </a:pPr>
              <a:r>
                <a:rPr lang="en-US" altLang="zh-CN" sz="2400" i="0">
                  <a:solidFill>
                    <a:srgbClr val="0000FF"/>
                  </a:solidFill>
                  <a:latin typeface="楷体_GB2312" pitchFamily="49" charset="-122"/>
                  <a:ea typeface="楷体_GB2312" pitchFamily="49" charset="-122"/>
                </a:rPr>
                <a:t>【</a:t>
              </a:r>
              <a:r>
                <a:rPr lang="zh-CN" altLang="en-US" sz="2400" i="0">
                  <a:solidFill>
                    <a:srgbClr val="FF0000"/>
                  </a:solidFill>
                  <a:latin typeface="楷体_GB2312" pitchFamily="49" charset="-122"/>
                  <a:ea typeface="楷体_GB2312" pitchFamily="49" charset="-122"/>
                </a:rPr>
                <a:t>例</a:t>
              </a:r>
              <a:r>
                <a:rPr lang="en-US" altLang="zh-CN" sz="2400" i="0">
                  <a:solidFill>
                    <a:srgbClr val="FF0000"/>
                  </a:solidFill>
                  <a:latin typeface="楷体_GB2312" pitchFamily="49" charset="-122"/>
                  <a:ea typeface="楷体_GB2312" pitchFamily="49" charset="-122"/>
                </a:rPr>
                <a:t>1</a:t>
              </a:r>
              <a:r>
                <a:rPr lang="en-US" altLang="zh-CN" sz="2400" i="0">
                  <a:solidFill>
                    <a:srgbClr val="0000FF"/>
                  </a:solidFill>
                  <a:latin typeface="楷体_GB2312" pitchFamily="49" charset="-122"/>
                  <a:ea typeface="楷体_GB2312" pitchFamily="49" charset="-122"/>
                </a:rPr>
                <a:t>】</a:t>
              </a:r>
              <a:r>
                <a:rPr lang="zh-CN" altLang="en-US" sz="2400" i="0">
                  <a:solidFill>
                    <a:srgbClr val="0000FF"/>
                  </a:solidFill>
                  <a:latin typeface="楷体_GB2312" pitchFamily="49" charset="-122"/>
                  <a:ea typeface="楷体_GB2312" pitchFamily="49" charset="-122"/>
                </a:rPr>
                <a:t>在维尼纶的生产过程中经常使用甲醛浓度</a:t>
              </a:r>
              <a:r>
                <a:rPr lang="en-US" altLang="zh-CN" sz="2400">
                  <a:solidFill>
                    <a:srgbClr val="0000FF"/>
                  </a:solidFill>
                  <a:latin typeface="Times New Roman" panose="02020603050405020304" pitchFamily="18" charset="0"/>
                  <a:ea typeface="楷体_GB2312" pitchFamily="49" charset="-122"/>
                </a:rPr>
                <a:t>x</a:t>
              </a:r>
              <a:r>
                <a:rPr lang="zh-CN" altLang="en-US" sz="2400" i="0">
                  <a:solidFill>
                    <a:srgbClr val="0000FF"/>
                  </a:solidFill>
                  <a:latin typeface="楷体_GB2312" pitchFamily="49" charset="-122"/>
                  <a:ea typeface="楷体_GB2312" pitchFamily="49" charset="-122"/>
                </a:rPr>
                <a:t>来控制缩醛化度</a:t>
              </a:r>
              <a:r>
                <a:rPr lang="en-US" altLang="zh-CN" sz="2400">
                  <a:solidFill>
                    <a:srgbClr val="0000FF"/>
                  </a:solidFill>
                  <a:latin typeface="Times New Roman" panose="02020603050405020304" pitchFamily="18" charset="0"/>
                  <a:ea typeface="楷体_GB2312" pitchFamily="49" charset="-122"/>
                </a:rPr>
                <a:t>  </a:t>
              </a:r>
              <a:r>
                <a:rPr lang="zh-CN" altLang="en-US" sz="2400" i="0">
                  <a:solidFill>
                    <a:srgbClr val="0000FF"/>
                  </a:solidFill>
                  <a:latin typeface="楷体_GB2312" pitchFamily="49" charset="-122"/>
                  <a:ea typeface="楷体_GB2312" pitchFamily="49" charset="-122"/>
                </a:rPr>
                <a:t>，试验结果如下： </a:t>
              </a:r>
              <a:endParaRPr lang="zh-CN" altLang="en-US" sz="2400" i="0">
                <a:solidFill>
                  <a:srgbClr val="0000FF"/>
                </a:solidFill>
                <a:latin typeface="楷体_GB2312" pitchFamily="49" charset="-122"/>
                <a:ea typeface="楷体_GB2312" pitchFamily="49" charset="-122"/>
              </a:endParaRPr>
            </a:p>
          </p:txBody>
        </p:sp>
        <p:graphicFrame>
          <p:nvGraphicFramePr>
            <p:cNvPr id="736453" name="Object 197"/>
            <p:cNvGraphicFramePr>
              <a:graphicFrameLocks noChangeAspect="1"/>
            </p:cNvGraphicFramePr>
            <p:nvPr/>
          </p:nvGraphicFramePr>
          <p:xfrm>
            <a:off x="885" y="1984"/>
            <a:ext cx="215" cy="233"/>
          </p:xfrm>
          <a:graphic>
            <a:graphicData uri="http://schemas.openxmlformats.org/presentationml/2006/ole">
              <mc:AlternateContent xmlns:mc="http://schemas.openxmlformats.org/markup-compatibility/2006">
                <mc:Choice xmlns:v="urn:schemas-microsoft-com:vml" Requires="v">
                  <p:oleObj spid="_x0000_s378971" name="公式" r:id="rId5" imgW="139700" imgH="165100" progId="Equation.3">
                    <p:embed/>
                  </p:oleObj>
                </mc:Choice>
                <mc:Fallback>
                  <p:oleObj name="公式" r:id="rId5" imgW="139700" imgH="165100" progId="Equation.3">
                    <p:embed/>
                    <p:pic>
                      <p:nvPicPr>
                        <p:cNvPr id="0" name="图片 3789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 y="1984"/>
                          <a:ext cx="215" cy="23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397349" name="Picture 37" descr="㍥梀荆"/>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2188" y="2219325"/>
            <a:ext cx="5178425" cy="413067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pic>
      <p:sp>
        <p:nvSpPr>
          <p:cNvPr id="736457" name="Text Box 201"/>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blinds(horizontal)">
                                      <p:cBhvr>
                                        <p:cTn id="7" dur="500"/>
                                        <p:tgtEl>
                                          <p:spTgt spid="736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6454"/>
                                        </p:tgtEl>
                                        <p:attrNameLst>
                                          <p:attrName>style.visibility</p:attrName>
                                        </p:attrNameLst>
                                      </p:cBhvr>
                                      <p:to>
                                        <p:strVal val="visible"/>
                                      </p:to>
                                    </p:set>
                                    <p:animEffect transition="in" filter="blinds(horizontal)">
                                      <p:cBhvr>
                                        <p:cTn id="12" dur="500"/>
                                        <p:tgtEl>
                                          <p:spTgt spid="7364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6455"/>
                                        </p:tgtEl>
                                        <p:attrNameLst>
                                          <p:attrName>style.visibility</p:attrName>
                                        </p:attrNameLst>
                                      </p:cBhvr>
                                      <p:to>
                                        <p:strVal val="visible"/>
                                      </p:to>
                                    </p:set>
                                    <p:animEffect transition="in" filter="blinds(horizontal)">
                                      <p:cBhvr>
                                        <p:cTn id="17" dur="500"/>
                                        <p:tgtEl>
                                          <p:spTgt spid="7364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6439"/>
                                        </p:tgtEl>
                                        <p:attrNameLst>
                                          <p:attrName>style.visibility</p:attrName>
                                        </p:attrNameLst>
                                      </p:cBhvr>
                                      <p:to>
                                        <p:strVal val="visible"/>
                                      </p:to>
                                    </p:set>
                                    <p:animEffect transition="in" filter="blinds(horizontal)">
                                      <p:cBhvr>
                                        <p:cTn id="22" dur="500"/>
                                        <p:tgtEl>
                                          <p:spTgt spid="736439"/>
                                        </p:tgtEl>
                                      </p:cBhvr>
                                    </p:animEffect>
                                  </p:childTnLst>
                                </p:cTn>
                              </p:par>
                              <p:par>
                                <p:cTn id="23" presetID="3" presetClass="entr" presetSubtype="10" fill="hold" nodeType="withEffect">
                                  <p:stCondLst>
                                    <p:cond delay="0"/>
                                  </p:stCondLst>
                                  <p:childTnLst>
                                    <p:set>
                                      <p:cBhvr>
                                        <p:cTn id="24" dur="1" fill="hold">
                                          <p:stCondLst>
                                            <p:cond delay="0"/>
                                          </p:stCondLst>
                                        </p:cTn>
                                        <p:tgtEl>
                                          <p:spTgt spid="736448"/>
                                        </p:tgtEl>
                                        <p:attrNameLst>
                                          <p:attrName>style.visibility</p:attrName>
                                        </p:attrNameLst>
                                      </p:cBhvr>
                                      <p:to>
                                        <p:strVal val="visible"/>
                                      </p:to>
                                    </p:set>
                                    <p:animEffect transition="in" filter="blinds(horizontal)">
                                      <p:cBhvr>
                                        <p:cTn id="25" dur="500"/>
                                        <p:tgtEl>
                                          <p:spTgt spid="73644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97349"/>
                                        </p:tgtEl>
                                        <p:attrNameLst>
                                          <p:attrName>style.visibility</p:attrName>
                                        </p:attrNameLst>
                                      </p:cBhvr>
                                      <p:to>
                                        <p:strVal val="visible"/>
                                      </p:to>
                                    </p:set>
                                    <p:animEffect transition="in" filter="checkerboard(across)">
                                      <p:cBhvr>
                                        <p:cTn id="30" dur="500"/>
                                        <p:tgtEl>
                                          <p:spTgt spid="39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49" name="Picture 37" descr="㍥梀荆"/>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6500" y="1114425"/>
            <a:ext cx="2806700" cy="259397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pic>
      <p:grpSp>
        <p:nvGrpSpPr>
          <p:cNvPr id="788525" name="Group 45"/>
          <p:cNvGrpSpPr/>
          <p:nvPr/>
        </p:nvGrpSpPr>
        <p:grpSpPr bwMode="auto">
          <a:xfrm>
            <a:off x="2895600" y="1377950"/>
            <a:ext cx="1727200" cy="882650"/>
            <a:chOff x="1824" y="868"/>
            <a:chExt cx="1088" cy="556"/>
          </a:xfrm>
        </p:grpSpPr>
        <p:sp>
          <p:nvSpPr>
            <p:cNvPr id="2" name="Rectangle 2"/>
            <p:cNvSpPr>
              <a:spLocks noChangeArrowheads="1"/>
            </p:cNvSpPr>
            <p:nvPr/>
          </p:nvSpPr>
          <p:spPr bwMode="gray">
            <a:xfrm>
              <a:off x="1920" y="868"/>
              <a:ext cx="9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algn="ctr" eaLnBrk="1" hangingPunct="1">
                <a:lnSpc>
                  <a:spcPct val="125000"/>
                </a:lnSpc>
                <a:buClr>
                  <a:srgbClr val="FF0000"/>
                </a:buClr>
                <a:buFont typeface="Wingdings" panose="05000000000000000000" pitchFamily="2" charset="2"/>
                <a:buNone/>
              </a:pPr>
              <a:r>
                <a:rPr lang="zh-CN" altLang="en-US" sz="2400" i="0">
                  <a:solidFill>
                    <a:srgbClr val="FF0000"/>
                  </a:solidFill>
                  <a:latin typeface="楷体_GB2312" pitchFamily="49" charset="-122"/>
                  <a:ea typeface="楷体_GB2312" pitchFamily="49" charset="-122"/>
                </a:rPr>
                <a:t>随机误差 </a:t>
              </a:r>
              <a:endParaRPr lang="zh-CN" altLang="en-US" sz="2400" i="0">
                <a:solidFill>
                  <a:srgbClr val="FF0000"/>
                </a:solidFill>
                <a:latin typeface="楷体_GB2312" pitchFamily="49" charset="-122"/>
                <a:ea typeface="楷体_GB2312" pitchFamily="49" charset="-122"/>
              </a:endParaRPr>
            </a:p>
          </p:txBody>
        </p:sp>
        <p:sp>
          <p:nvSpPr>
            <p:cNvPr id="788503" name="Oval 23"/>
            <p:cNvSpPr>
              <a:spLocks noChangeArrowheads="1"/>
            </p:cNvSpPr>
            <p:nvPr/>
          </p:nvSpPr>
          <p:spPr bwMode="auto">
            <a:xfrm>
              <a:off x="1824" y="1168"/>
              <a:ext cx="208" cy="256"/>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8511" name="Group 31"/>
          <p:cNvGrpSpPr/>
          <p:nvPr/>
        </p:nvGrpSpPr>
        <p:grpSpPr bwMode="auto">
          <a:xfrm>
            <a:off x="76200" y="2393950"/>
            <a:ext cx="5054600" cy="635000"/>
            <a:chOff x="48" y="1308"/>
            <a:chExt cx="3184" cy="400"/>
          </a:xfrm>
        </p:grpSpPr>
        <p:graphicFrame>
          <p:nvGraphicFramePr>
            <p:cNvPr id="788493" name="Object 13"/>
            <p:cNvGraphicFramePr>
              <a:graphicFrameLocks noChangeAspect="1"/>
            </p:cNvGraphicFramePr>
            <p:nvPr/>
          </p:nvGraphicFramePr>
          <p:xfrm>
            <a:off x="928" y="1357"/>
            <a:ext cx="1211" cy="299"/>
          </p:xfrm>
          <a:graphic>
            <a:graphicData uri="http://schemas.openxmlformats.org/presentationml/2006/ole">
              <mc:AlternateContent xmlns:mc="http://schemas.openxmlformats.org/markup-compatibility/2006">
                <mc:Choice xmlns:v="urn:schemas-microsoft-com:vml" Requires="v">
                  <p:oleObj spid="_x0000_s380138" name="公式" r:id="rId2" imgW="850900" imgH="228600" progId="Equation.3">
                    <p:embed/>
                  </p:oleObj>
                </mc:Choice>
                <mc:Fallback>
                  <p:oleObj name="公式" r:id="rId2" imgW="850900" imgH="228600" progId="Equation.3">
                    <p:embed/>
                    <p:pic>
                      <p:nvPicPr>
                        <p:cNvPr id="0" name="图片 380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 y="1357"/>
                          <a:ext cx="1211" cy="29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p:cNvSpPr>
              <a:spLocks noChangeArrowheads="1"/>
            </p:cNvSpPr>
            <p:nvPr/>
          </p:nvSpPr>
          <p:spPr bwMode="gray">
            <a:xfrm>
              <a:off x="48" y="1308"/>
              <a:ext cx="9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algn="ctr" eaLnBrk="1" hangingPunct="1">
                <a:lnSpc>
                  <a:spcPct val="125000"/>
                </a:lnSpc>
                <a:buClr>
                  <a:srgbClr val="FF0000"/>
                </a:buClr>
                <a:buFont typeface="Wingdings" panose="05000000000000000000" pitchFamily="2" charset="2"/>
                <a:buNone/>
              </a:pPr>
              <a:r>
                <a:rPr lang="zh-CN" altLang="en-US" sz="2400" i="0">
                  <a:solidFill>
                    <a:srgbClr val="0000FF"/>
                  </a:solidFill>
                  <a:latin typeface="楷体_GB2312" pitchFamily="49" charset="-122"/>
                  <a:ea typeface="楷体_GB2312" pitchFamily="49" charset="-122"/>
                </a:rPr>
                <a:t>一般假定</a:t>
              </a:r>
              <a:endParaRPr lang="zh-CN" altLang="en-US" sz="2400" i="0">
                <a:solidFill>
                  <a:srgbClr val="0000FF"/>
                </a:solidFill>
                <a:latin typeface="楷体_GB2312" pitchFamily="49" charset="-122"/>
                <a:ea typeface="楷体_GB2312" pitchFamily="49" charset="-122"/>
              </a:endParaRPr>
            </a:p>
          </p:txBody>
        </p:sp>
        <p:grpSp>
          <p:nvGrpSpPr>
            <p:cNvPr id="788507" name="Group 27"/>
            <p:cNvGrpSpPr/>
            <p:nvPr/>
          </p:nvGrpSpPr>
          <p:grpSpPr bwMode="auto">
            <a:xfrm>
              <a:off x="2119" y="1332"/>
              <a:ext cx="1113" cy="376"/>
              <a:chOff x="2119" y="1348"/>
              <a:chExt cx="1113" cy="376"/>
            </a:xfrm>
          </p:grpSpPr>
          <p:graphicFrame>
            <p:nvGraphicFramePr>
              <p:cNvPr id="788484" name="Object 4"/>
              <p:cNvGraphicFramePr>
                <a:graphicFrameLocks noChangeAspect="1"/>
              </p:cNvGraphicFramePr>
              <p:nvPr/>
            </p:nvGraphicFramePr>
            <p:xfrm>
              <a:off x="2119" y="1375"/>
              <a:ext cx="313" cy="287"/>
            </p:xfrm>
            <a:graphic>
              <a:graphicData uri="http://schemas.openxmlformats.org/presentationml/2006/ole">
                <mc:AlternateContent xmlns:mc="http://schemas.openxmlformats.org/markup-compatibility/2006">
                  <mc:Choice xmlns:v="urn:schemas-microsoft-com:vml" Requires="v">
                    <p:oleObj spid="_x0000_s380139" name="公式" r:id="rId4" imgW="203200" imgH="203200" progId="Equation.3">
                      <p:embed/>
                    </p:oleObj>
                  </mc:Choice>
                  <mc:Fallback>
                    <p:oleObj name="公式" r:id="rId4" imgW="203200" imgH="203200" progId="Equation.3">
                      <p:embed/>
                      <p:pic>
                        <p:nvPicPr>
                          <p:cNvPr id="0" name="图片 380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375"/>
                            <a:ext cx="313" cy="2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a:spLocks noChangeArrowheads="1"/>
              </p:cNvSpPr>
              <p:nvPr/>
            </p:nvSpPr>
            <p:spPr bwMode="gray">
              <a:xfrm>
                <a:off x="2240" y="1348"/>
                <a:ext cx="9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algn="ctr" eaLnBrk="1" hangingPunct="1">
                  <a:lnSpc>
                    <a:spcPct val="125000"/>
                  </a:lnSpc>
                  <a:buClr>
                    <a:srgbClr val="FF0000"/>
                  </a:buClr>
                  <a:buFont typeface="Wingdings" panose="05000000000000000000" pitchFamily="2" charset="2"/>
                  <a:buNone/>
                </a:pPr>
                <a:r>
                  <a:rPr lang="zh-CN" altLang="en-US" sz="2400" i="0">
                    <a:solidFill>
                      <a:srgbClr val="0000FF"/>
                    </a:solidFill>
                    <a:latin typeface="楷体_GB2312" pitchFamily="49" charset="-122"/>
                    <a:ea typeface="楷体_GB2312" pitchFamily="49" charset="-122"/>
                  </a:rPr>
                  <a:t>与</a:t>
                </a:r>
                <a:r>
                  <a:rPr lang="en-US" altLang="zh-CN" sz="2400">
                    <a:solidFill>
                      <a:srgbClr val="000000"/>
                    </a:solidFill>
                    <a:latin typeface="Times New Roman" panose="02020603050405020304" pitchFamily="18" charset="0"/>
                    <a:ea typeface="楷体_GB2312" pitchFamily="49" charset="-122"/>
                  </a:rPr>
                  <a:t>x</a:t>
                </a:r>
                <a:r>
                  <a:rPr lang="zh-CN" altLang="en-US" sz="2400" i="0">
                    <a:solidFill>
                      <a:srgbClr val="0000FF"/>
                    </a:solidFill>
                    <a:latin typeface="楷体_GB2312" pitchFamily="49" charset="-122"/>
                    <a:ea typeface="楷体_GB2312" pitchFamily="49" charset="-122"/>
                  </a:rPr>
                  <a:t>无关</a:t>
                </a:r>
                <a:endParaRPr lang="zh-CN" altLang="en-US" sz="2400" i="0">
                  <a:solidFill>
                    <a:srgbClr val="0000FF"/>
                  </a:solidFill>
                  <a:latin typeface="楷体_GB2312" pitchFamily="49" charset="-122"/>
                  <a:ea typeface="楷体_GB2312" pitchFamily="49" charset="-122"/>
                </a:endParaRPr>
              </a:p>
            </p:txBody>
          </p:sp>
        </p:grpSp>
      </p:grpSp>
      <p:grpSp>
        <p:nvGrpSpPr>
          <p:cNvPr id="788513" name="Group 33"/>
          <p:cNvGrpSpPr/>
          <p:nvPr/>
        </p:nvGrpSpPr>
        <p:grpSpPr bwMode="auto">
          <a:xfrm>
            <a:off x="287338" y="4273550"/>
            <a:ext cx="4778375" cy="596900"/>
            <a:chOff x="181" y="2404"/>
            <a:chExt cx="3010" cy="376"/>
          </a:xfrm>
        </p:grpSpPr>
        <p:graphicFrame>
          <p:nvGraphicFramePr>
            <p:cNvPr id="788489" name="Object 9"/>
            <p:cNvGraphicFramePr>
              <a:graphicFrameLocks noChangeAspect="1"/>
            </p:cNvGraphicFramePr>
            <p:nvPr/>
          </p:nvGraphicFramePr>
          <p:xfrm>
            <a:off x="181" y="2413"/>
            <a:ext cx="1133" cy="323"/>
          </p:xfrm>
          <a:graphic>
            <a:graphicData uri="http://schemas.openxmlformats.org/presentationml/2006/ole">
              <mc:AlternateContent xmlns:mc="http://schemas.openxmlformats.org/markup-compatibility/2006">
                <mc:Choice xmlns:v="urn:schemas-microsoft-com:vml" Requires="v">
                  <p:oleObj spid="_x0000_s380140" name="公式" r:id="rId6" imgW="736600" imgH="228600" progId="Equation.3">
                    <p:embed/>
                  </p:oleObj>
                </mc:Choice>
                <mc:Fallback>
                  <p:oleObj name="公式" r:id="rId6" imgW="736600" imgH="228600" progId="Equation.3">
                    <p:embed/>
                    <p:pic>
                      <p:nvPicPr>
                        <p:cNvPr id="0" name="图片 380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 y="2413"/>
                          <a:ext cx="1133" cy="3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494" name="Object 14"/>
            <p:cNvGraphicFramePr>
              <a:graphicFrameLocks noChangeAspect="1"/>
            </p:cNvGraphicFramePr>
            <p:nvPr/>
          </p:nvGraphicFramePr>
          <p:xfrm>
            <a:off x="2457" y="2469"/>
            <a:ext cx="734" cy="263"/>
          </p:xfrm>
          <a:graphic>
            <a:graphicData uri="http://schemas.openxmlformats.org/presentationml/2006/ole">
              <mc:AlternateContent xmlns:mc="http://schemas.openxmlformats.org/markup-compatibility/2006">
                <mc:Choice xmlns:v="urn:schemas-microsoft-com:vml" Requires="v">
                  <p:oleObj spid="_x0000_s380141" name="公式" r:id="rId8" imgW="584200" imgH="228600" progId="Equation.3">
                    <p:embed/>
                  </p:oleObj>
                </mc:Choice>
                <mc:Fallback>
                  <p:oleObj name="公式" r:id="rId8" imgW="584200" imgH="228600" progId="Equation.3">
                    <p:embed/>
                    <p:pic>
                      <p:nvPicPr>
                        <p:cNvPr id="0" name="图片 380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7" y="2469"/>
                          <a:ext cx="734" cy="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a:spLocks noChangeArrowheads="1"/>
            </p:cNvSpPr>
            <p:nvPr/>
          </p:nvSpPr>
          <p:spPr bwMode="gray">
            <a:xfrm>
              <a:off x="1240" y="2404"/>
              <a:ext cx="145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eaLnBrk="1" hangingPunct="1">
                <a:lnSpc>
                  <a:spcPct val="125000"/>
                </a:lnSpc>
                <a:buClr>
                  <a:srgbClr val="FF0000"/>
                </a:buClr>
                <a:buFont typeface="Wingdings" panose="05000000000000000000" pitchFamily="2" charset="2"/>
                <a:buNone/>
              </a:pPr>
              <a:r>
                <a:rPr lang="zh-CN" altLang="en-US" sz="2400" i="0">
                  <a:solidFill>
                    <a:srgbClr val="0000FF"/>
                  </a:solidFill>
                  <a:latin typeface="楷体_GB2312" pitchFamily="49" charset="-122"/>
                  <a:ea typeface="楷体_GB2312" pitchFamily="49" charset="-122"/>
                </a:rPr>
                <a:t>独立同分布于</a:t>
              </a:r>
              <a:endParaRPr lang="zh-CN" altLang="en-US" sz="2400" i="0">
                <a:solidFill>
                  <a:srgbClr val="0000FF"/>
                </a:solidFill>
                <a:latin typeface="楷体_GB2312" pitchFamily="49" charset="-122"/>
                <a:ea typeface="楷体_GB2312" pitchFamily="49" charset="-122"/>
              </a:endParaRPr>
            </a:p>
          </p:txBody>
        </p:sp>
      </p:grpSp>
      <p:grpSp>
        <p:nvGrpSpPr>
          <p:cNvPr id="788499" name="Group 19"/>
          <p:cNvGrpSpPr/>
          <p:nvPr/>
        </p:nvGrpSpPr>
        <p:grpSpPr bwMode="auto">
          <a:xfrm>
            <a:off x="190500" y="1212850"/>
            <a:ext cx="3670300" cy="533400"/>
            <a:chOff x="552" y="796"/>
            <a:chExt cx="2312" cy="336"/>
          </a:xfrm>
        </p:grpSpPr>
        <p:graphicFrame>
          <p:nvGraphicFramePr>
            <p:cNvPr id="788495" name="Object 15"/>
            <p:cNvGraphicFramePr>
              <a:graphicFrameLocks noChangeAspect="1"/>
            </p:cNvGraphicFramePr>
            <p:nvPr/>
          </p:nvGraphicFramePr>
          <p:xfrm>
            <a:off x="552" y="887"/>
            <a:ext cx="216" cy="233"/>
          </p:xfrm>
          <a:graphic>
            <a:graphicData uri="http://schemas.openxmlformats.org/presentationml/2006/ole">
              <mc:AlternateContent xmlns:mc="http://schemas.openxmlformats.org/markup-compatibility/2006">
                <mc:Choice xmlns:v="urn:schemas-microsoft-com:vml" Requires="v">
                  <p:oleObj spid="_x0000_s380142" name="公式" r:id="rId10" imgW="139700" imgH="165100" progId="Equation.3">
                    <p:embed/>
                  </p:oleObj>
                </mc:Choice>
                <mc:Fallback>
                  <p:oleObj name="公式" r:id="rId10" imgW="139700" imgH="165100" progId="Equation.3">
                    <p:embed/>
                    <p:pic>
                      <p:nvPicPr>
                        <p:cNvPr id="0" name="图片 380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 y="887"/>
                          <a:ext cx="216" cy="23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a:spLocks noChangeArrowheads="1"/>
            </p:cNvSpPr>
            <p:nvPr/>
          </p:nvSpPr>
          <p:spPr bwMode="gray">
            <a:xfrm>
              <a:off x="664" y="796"/>
              <a:ext cx="22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eaLnBrk="1" hangingPunct="1">
                <a:lnSpc>
                  <a:spcPct val="125000"/>
                </a:lnSpc>
                <a:buClr>
                  <a:srgbClr val="FF0000"/>
                </a:buClr>
                <a:buFont typeface="Wingdings" panose="05000000000000000000" pitchFamily="2" charset="2"/>
                <a:buNone/>
              </a:pPr>
              <a:r>
                <a:rPr lang="zh-CN" altLang="en-US" sz="2400" i="0">
                  <a:solidFill>
                    <a:srgbClr val="0000FF"/>
                  </a:solidFill>
                  <a:latin typeface="楷体_GB2312" pitchFamily="49" charset="-122"/>
                  <a:ea typeface="楷体_GB2312" pitchFamily="49" charset="-122"/>
                </a:rPr>
                <a:t>与</a:t>
              </a:r>
              <a:r>
                <a:rPr lang="en-US" altLang="zh-CN" sz="2400">
                  <a:solidFill>
                    <a:srgbClr val="000000"/>
                  </a:solidFill>
                  <a:latin typeface="Times New Roman" panose="02020603050405020304" pitchFamily="18" charset="0"/>
                  <a:ea typeface="楷体_GB2312" pitchFamily="49" charset="-122"/>
                </a:rPr>
                <a:t>x</a:t>
              </a:r>
              <a:r>
                <a:rPr lang="zh-CN" altLang="en-US" sz="2400" i="0">
                  <a:solidFill>
                    <a:srgbClr val="0000FF"/>
                  </a:solidFill>
                  <a:latin typeface="楷体_GB2312" pitchFamily="49" charset="-122"/>
                  <a:ea typeface="楷体_GB2312" pitchFamily="49" charset="-122"/>
                </a:rPr>
                <a:t>具有如下关系：</a:t>
              </a:r>
              <a:endParaRPr lang="zh-CN" altLang="en-US" sz="2400" i="0">
                <a:solidFill>
                  <a:srgbClr val="0000FF"/>
                </a:solidFill>
                <a:latin typeface="楷体_GB2312" pitchFamily="49" charset="-122"/>
                <a:ea typeface="楷体_GB2312" pitchFamily="49" charset="-122"/>
              </a:endParaRPr>
            </a:p>
          </p:txBody>
        </p:sp>
      </p:grpSp>
      <p:grpSp>
        <p:nvGrpSpPr>
          <p:cNvPr id="788524" name="Group 44"/>
          <p:cNvGrpSpPr/>
          <p:nvPr/>
        </p:nvGrpSpPr>
        <p:grpSpPr bwMode="auto">
          <a:xfrm>
            <a:off x="1108075" y="1682750"/>
            <a:ext cx="5254625" cy="596900"/>
            <a:chOff x="698" y="1060"/>
            <a:chExt cx="3310" cy="376"/>
          </a:xfrm>
        </p:grpSpPr>
        <p:graphicFrame>
          <p:nvGraphicFramePr>
            <p:cNvPr id="788496" name="Object 16"/>
            <p:cNvGraphicFramePr>
              <a:graphicFrameLocks noChangeAspect="1"/>
            </p:cNvGraphicFramePr>
            <p:nvPr/>
          </p:nvGraphicFramePr>
          <p:xfrm>
            <a:off x="698" y="1161"/>
            <a:ext cx="1348" cy="251"/>
          </p:xfrm>
          <a:graphic>
            <a:graphicData uri="http://schemas.openxmlformats.org/presentationml/2006/ole">
              <mc:AlternateContent xmlns:mc="http://schemas.openxmlformats.org/markup-compatibility/2006">
                <mc:Choice xmlns:v="urn:schemas-microsoft-com:vml" Requires="v">
                  <p:oleObj spid="_x0000_s380143" name="公式" r:id="rId12" imgW="875665" imgH="177800" progId="Equation.3">
                    <p:embed/>
                  </p:oleObj>
                </mc:Choice>
                <mc:Fallback>
                  <p:oleObj name="公式" r:id="rId12" imgW="875665" imgH="177800" progId="Equation.3">
                    <p:embed/>
                    <p:pic>
                      <p:nvPicPr>
                        <p:cNvPr id="0" name="图片 3801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8" y="1161"/>
                          <a:ext cx="1348" cy="25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ChangeArrowheads="1"/>
            </p:cNvSpPr>
            <p:nvPr/>
          </p:nvSpPr>
          <p:spPr bwMode="gray">
            <a:xfrm>
              <a:off x="2152" y="1060"/>
              <a:ext cx="185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algn="ctr" eaLnBrk="1" hangingPunct="1">
                <a:lnSpc>
                  <a:spcPct val="125000"/>
                </a:lnSpc>
                <a:buClr>
                  <a:srgbClr val="FF0000"/>
                </a:buClr>
                <a:buFont typeface="Wingdings" panose="05000000000000000000" pitchFamily="2" charset="2"/>
                <a:buNone/>
              </a:pPr>
              <a:r>
                <a:rPr lang="en-US" altLang="zh-CN" sz="2400" i="0">
                  <a:solidFill>
                    <a:srgbClr val="0000FF"/>
                  </a:solidFill>
                  <a:latin typeface="Arial" panose="020B0604020202020204" pitchFamily="34" charset="0"/>
                  <a:ea typeface="楷体_GB2312" pitchFamily="49" charset="-122"/>
                </a:rPr>
                <a:t>………………</a:t>
              </a:r>
              <a:r>
                <a:rPr lang="en-US" altLang="zh-CN" sz="2400" i="0">
                  <a:solidFill>
                    <a:srgbClr val="0000FF"/>
                  </a:solidFill>
                  <a:latin typeface="楷体_GB2312" pitchFamily="49" charset="-122"/>
                  <a:ea typeface="楷体_GB2312" pitchFamily="49" charset="-122"/>
                </a:rPr>
                <a:t>..(1) </a:t>
              </a:r>
              <a:endParaRPr lang="en-US" altLang="zh-CN" sz="2400" i="0">
                <a:solidFill>
                  <a:srgbClr val="0000FF"/>
                </a:solidFill>
                <a:latin typeface="楷体_GB2312" pitchFamily="49" charset="-122"/>
                <a:ea typeface="楷体_GB2312" pitchFamily="49" charset="-122"/>
              </a:endParaRPr>
            </a:p>
          </p:txBody>
        </p:sp>
      </p:grpSp>
      <p:sp>
        <p:nvSpPr>
          <p:cNvPr id="393218" name="Rectangle 2"/>
          <p:cNvSpPr>
            <a:spLocks noChangeArrowheads="1"/>
          </p:cNvSpPr>
          <p:nvPr/>
        </p:nvSpPr>
        <p:spPr bwMode="gray">
          <a:xfrm>
            <a:off x="12700" y="3041650"/>
            <a:ext cx="46736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algn="ctr" eaLnBrk="1" hangingPunct="1">
              <a:lnSpc>
                <a:spcPct val="125000"/>
              </a:lnSpc>
              <a:buClr>
                <a:srgbClr val="FF0000"/>
              </a:buClr>
              <a:buFont typeface="Wingdings" panose="05000000000000000000" pitchFamily="2" charset="2"/>
              <a:buNone/>
            </a:pPr>
            <a:r>
              <a:rPr lang="zh-CN" altLang="en-US" sz="2400" i="0">
                <a:solidFill>
                  <a:srgbClr val="0000FF"/>
                </a:solidFill>
                <a:latin typeface="楷体_GB2312" pitchFamily="49" charset="-122"/>
                <a:ea typeface="楷体_GB2312" pitchFamily="49" charset="-122"/>
              </a:rPr>
              <a:t>对于每一个观察点</a:t>
            </a:r>
            <a:r>
              <a:rPr lang="en-US" altLang="zh-CN" sz="2400" i="0">
                <a:solidFill>
                  <a:srgbClr val="0000FF"/>
                </a:solidFill>
                <a:latin typeface="楷体_GB2312" pitchFamily="49" charset="-122"/>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x</a:t>
            </a:r>
            <a:r>
              <a:rPr lang="en-US" altLang="zh-CN" sz="2400" baseline="-25000">
                <a:solidFill>
                  <a:srgbClr val="0000FF"/>
                </a:solidFill>
                <a:latin typeface="Times New Roman" panose="02020603050405020304" pitchFamily="18" charset="0"/>
                <a:ea typeface="楷体_GB2312" pitchFamily="49" charset="-122"/>
              </a:rPr>
              <a:t>i</a:t>
            </a:r>
            <a:r>
              <a:rPr lang="en-US" altLang="zh-CN" sz="2400">
                <a:solidFill>
                  <a:srgbClr val="0000FF"/>
                </a:solidFill>
                <a:latin typeface="Times New Roman" panose="02020603050405020304" pitchFamily="18" charset="0"/>
                <a:ea typeface="楷体_GB2312" pitchFamily="49" charset="-122"/>
              </a:rPr>
              <a:t>, y</a:t>
            </a:r>
            <a:r>
              <a:rPr lang="en-US" altLang="zh-CN" sz="2400" baseline="-25000">
                <a:solidFill>
                  <a:srgbClr val="0000FF"/>
                </a:solidFill>
                <a:latin typeface="Times New Roman" panose="02020603050405020304" pitchFamily="18" charset="0"/>
                <a:ea typeface="楷体_GB2312" pitchFamily="49" charset="-122"/>
              </a:rPr>
              <a:t>i</a:t>
            </a:r>
            <a:r>
              <a:rPr lang="en-US" altLang="zh-CN" sz="2400" i="0">
                <a:solidFill>
                  <a:srgbClr val="0000FF"/>
                </a:solidFill>
                <a:latin typeface="楷体_GB2312" pitchFamily="49" charset="-122"/>
                <a:ea typeface="楷体_GB2312" pitchFamily="49" charset="-122"/>
              </a:rPr>
              <a:t>)</a:t>
            </a:r>
            <a:r>
              <a:rPr lang="zh-CN" altLang="en-US" sz="2400" i="0">
                <a:solidFill>
                  <a:srgbClr val="0000FF"/>
                </a:solidFill>
                <a:latin typeface="楷体_GB2312" pitchFamily="49" charset="-122"/>
                <a:ea typeface="楷体_GB2312" pitchFamily="49" charset="-122"/>
              </a:rPr>
              <a:t>，满足</a:t>
            </a:r>
            <a:endParaRPr lang="zh-CN" altLang="en-US" sz="2400" i="0">
              <a:solidFill>
                <a:srgbClr val="0000FF"/>
              </a:solidFill>
              <a:latin typeface="楷体_GB2312" pitchFamily="49" charset="-122"/>
              <a:ea typeface="楷体_GB2312" pitchFamily="49" charset="-122"/>
            </a:endParaRPr>
          </a:p>
        </p:txBody>
      </p:sp>
      <p:grpSp>
        <p:nvGrpSpPr>
          <p:cNvPr id="788516" name="Group 36"/>
          <p:cNvGrpSpPr/>
          <p:nvPr/>
        </p:nvGrpSpPr>
        <p:grpSpPr bwMode="auto">
          <a:xfrm>
            <a:off x="1047750" y="3560763"/>
            <a:ext cx="5988050" cy="641350"/>
            <a:chOff x="660" y="2284"/>
            <a:chExt cx="3772" cy="404"/>
          </a:xfrm>
        </p:grpSpPr>
        <p:graphicFrame>
          <p:nvGraphicFramePr>
            <p:cNvPr id="788510" name="Object 30"/>
            <p:cNvGraphicFramePr>
              <a:graphicFrameLocks noChangeAspect="1"/>
            </p:cNvGraphicFramePr>
            <p:nvPr/>
          </p:nvGraphicFramePr>
          <p:xfrm>
            <a:off x="660" y="2365"/>
            <a:ext cx="2657" cy="323"/>
          </p:xfrm>
          <a:graphic>
            <a:graphicData uri="http://schemas.openxmlformats.org/presentationml/2006/ole">
              <mc:AlternateContent xmlns:mc="http://schemas.openxmlformats.org/markup-compatibility/2006">
                <mc:Choice xmlns:v="urn:schemas-microsoft-com:vml" Requires="v">
                  <p:oleObj spid="_x0000_s380144" name="公式" r:id="rId14" imgW="1727200" imgH="228600" progId="Equation.3">
                    <p:embed/>
                  </p:oleObj>
                </mc:Choice>
                <mc:Fallback>
                  <p:oleObj name="公式" r:id="rId14" imgW="1727200" imgH="228600" progId="Equation.3">
                    <p:embed/>
                    <p:pic>
                      <p:nvPicPr>
                        <p:cNvPr id="0" name="图片 380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 y="2365"/>
                          <a:ext cx="2657" cy="3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a:spLocks noChangeArrowheads="1"/>
            </p:cNvSpPr>
            <p:nvPr/>
          </p:nvSpPr>
          <p:spPr bwMode="gray">
            <a:xfrm>
              <a:off x="2880" y="2284"/>
              <a:ext cx="155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algn="ctr" eaLnBrk="1" hangingPunct="1">
                <a:lnSpc>
                  <a:spcPct val="125000"/>
                </a:lnSpc>
                <a:buClr>
                  <a:srgbClr val="FF0000"/>
                </a:buClr>
                <a:buFont typeface="Wingdings" panose="05000000000000000000" pitchFamily="2" charset="2"/>
                <a:buNone/>
              </a:pPr>
              <a:r>
                <a:rPr lang="en-US" altLang="zh-CN" sz="2400" i="0">
                  <a:solidFill>
                    <a:srgbClr val="0000FF"/>
                  </a:solidFill>
                  <a:latin typeface="Arial" panose="020B0604020202020204" pitchFamily="34" charset="0"/>
                  <a:ea typeface="楷体_GB2312" pitchFamily="49" charset="-122"/>
                </a:rPr>
                <a:t>…</a:t>
              </a:r>
              <a:r>
                <a:rPr lang="en-US" altLang="zh-CN" sz="2400" i="0">
                  <a:solidFill>
                    <a:srgbClr val="0000FF"/>
                  </a:solidFill>
                  <a:latin typeface="楷体_GB2312" pitchFamily="49" charset="-122"/>
                  <a:ea typeface="楷体_GB2312" pitchFamily="49" charset="-122"/>
                </a:rPr>
                <a:t>.(2) </a:t>
              </a:r>
              <a:endParaRPr lang="en-US" altLang="zh-CN" sz="2400" i="0">
                <a:solidFill>
                  <a:srgbClr val="0000FF"/>
                </a:solidFill>
                <a:latin typeface="楷体_GB2312" pitchFamily="49" charset="-122"/>
                <a:ea typeface="楷体_GB2312" pitchFamily="49" charset="-122"/>
              </a:endParaRPr>
            </a:p>
          </p:txBody>
        </p:sp>
      </p:grpSp>
      <p:sp>
        <p:nvSpPr>
          <p:cNvPr id="788518" name="Line 38"/>
          <p:cNvSpPr>
            <a:spLocks noChangeShapeType="1"/>
          </p:cNvSpPr>
          <p:nvPr/>
        </p:nvSpPr>
        <p:spPr bwMode="auto">
          <a:xfrm>
            <a:off x="1066800" y="4216400"/>
            <a:ext cx="41656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19" name="Line 39"/>
          <p:cNvSpPr>
            <a:spLocks noChangeShapeType="1"/>
          </p:cNvSpPr>
          <p:nvPr/>
        </p:nvSpPr>
        <p:spPr bwMode="auto">
          <a:xfrm>
            <a:off x="1104900" y="2362200"/>
            <a:ext cx="21590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2"/>
          <p:cNvSpPr>
            <a:spLocks noChangeArrowheads="1"/>
          </p:cNvSpPr>
          <p:nvPr/>
        </p:nvSpPr>
        <p:spPr bwMode="gray">
          <a:xfrm>
            <a:off x="241300" y="4819650"/>
            <a:ext cx="85852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
              <a:spcBef>
                <a:spcPct val="20000"/>
              </a:spcBef>
              <a:buClr>
                <a:schemeClr val="tx1"/>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defRPr>
            </a:lvl9pPr>
          </a:lstStyle>
          <a:p>
            <a:pPr eaLnBrk="1" hangingPunct="1">
              <a:lnSpc>
                <a:spcPct val="125000"/>
              </a:lnSpc>
              <a:buClr>
                <a:srgbClr val="FF0000"/>
              </a:buClr>
              <a:buFont typeface="Wingdings" panose="05000000000000000000" pitchFamily="2" charset="2"/>
              <a:buChar char="Ø"/>
            </a:pPr>
            <a:r>
              <a:rPr lang="en-US" altLang="zh-CN" sz="2400" i="0">
                <a:solidFill>
                  <a:srgbClr val="0000FF"/>
                </a:solidFill>
                <a:latin typeface="Times New Roman" panose="02020603050405020304" pitchFamily="18" charset="0"/>
                <a:ea typeface="楷体_GB2312" pitchFamily="49" charset="-122"/>
              </a:rPr>
              <a:t> (1)</a:t>
            </a:r>
            <a:r>
              <a:rPr lang="zh-CN" altLang="en-US" sz="2400" i="0">
                <a:solidFill>
                  <a:srgbClr val="0000FF"/>
                </a:solidFill>
                <a:latin typeface="Times New Roman" panose="02020603050405020304" pitchFamily="18" charset="0"/>
                <a:ea typeface="楷体_GB2312" pitchFamily="49" charset="-122"/>
              </a:rPr>
              <a:t>、</a:t>
            </a:r>
            <a:r>
              <a:rPr lang="en-US" altLang="zh-CN" sz="2400" i="0">
                <a:solidFill>
                  <a:srgbClr val="0000FF"/>
                </a:solidFill>
                <a:latin typeface="Times New Roman" panose="02020603050405020304" pitchFamily="18" charset="0"/>
                <a:ea typeface="楷体_GB2312" pitchFamily="49" charset="-122"/>
              </a:rPr>
              <a:t>(2)</a:t>
            </a:r>
            <a:r>
              <a:rPr lang="zh-CN" altLang="en-US" sz="2400" i="0">
                <a:solidFill>
                  <a:srgbClr val="0000FF"/>
                </a:solidFill>
                <a:latin typeface="楷体_GB2312" pitchFamily="49" charset="-122"/>
                <a:ea typeface="楷体_GB2312" pitchFamily="49" charset="-122"/>
              </a:rPr>
              <a:t>称为</a:t>
            </a:r>
            <a:r>
              <a:rPr lang="zh-CN" altLang="en-US" sz="2400" i="0">
                <a:solidFill>
                  <a:srgbClr val="FF0000"/>
                </a:solidFill>
                <a:latin typeface="楷体_GB2312" pitchFamily="49" charset="-122"/>
                <a:ea typeface="楷体_GB2312" pitchFamily="49" charset="-122"/>
              </a:rPr>
              <a:t>一元（正态）线性回归模型</a:t>
            </a:r>
            <a:r>
              <a:rPr lang="zh-CN" altLang="en-US" sz="2400" i="0">
                <a:solidFill>
                  <a:srgbClr val="0000FF"/>
                </a:solidFill>
                <a:latin typeface="楷体_GB2312" pitchFamily="49" charset="-122"/>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a</a:t>
            </a:r>
            <a:r>
              <a:rPr lang="zh-CN" altLang="en-US" sz="2400">
                <a:solidFill>
                  <a:srgbClr val="0000FF"/>
                </a:solidFill>
                <a:latin typeface="Times New Roman" panose="02020603050405020304" pitchFamily="18" charset="0"/>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b</a:t>
            </a:r>
            <a:r>
              <a:rPr lang="zh-CN" altLang="en-US" sz="2400" i="0">
                <a:solidFill>
                  <a:srgbClr val="0000FF"/>
                </a:solidFill>
                <a:latin typeface="楷体_GB2312" pitchFamily="49" charset="-122"/>
                <a:ea typeface="楷体_GB2312" pitchFamily="49" charset="-122"/>
              </a:rPr>
              <a:t>称为</a:t>
            </a:r>
            <a:r>
              <a:rPr lang="zh-CN" altLang="en-US" sz="2400" i="0">
                <a:solidFill>
                  <a:srgbClr val="FF0000"/>
                </a:solidFill>
                <a:latin typeface="楷体_GB2312" pitchFamily="49" charset="-122"/>
                <a:ea typeface="楷体_GB2312" pitchFamily="49" charset="-122"/>
              </a:rPr>
              <a:t>回归系数</a:t>
            </a:r>
            <a:r>
              <a:rPr lang="zh-CN" altLang="en-US" sz="2400" i="0">
                <a:solidFill>
                  <a:srgbClr val="0000FF"/>
                </a:solidFill>
                <a:latin typeface="楷体_GB2312" pitchFamily="49" charset="-122"/>
                <a:ea typeface="楷体_GB2312" pitchFamily="49" charset="-122"/>
              </a:rPr>
              <a:t>，建立在一元线性回归模型基础上的统计分析称为</a:t>
            </a:r>
            <a:r>
              <a:rPr lang="zh-CN" altLang="en-US" sz="2400" i="0">
                <a:solidFill>
                  <a:srgbClr val="FF0000"/>
                </a:solidFill>
                <a:latin typeface="楷体_GB2312" pitchFamily="49" charset="-122"/>
                <a:ea typeface="楷体_GB2312" pitchFamily="49" charset="-122"/>
              </a:rPr>
              <a:t>一元线性回归分析</a:t>
            </a:r>
            <a:r>
              <a:rPr lang="zh-CN" altLang="en-US" sz="2400" i="0">
                <a:solidFill>
                  <a:srgbClr val="0000FF"/>
                </a:solidFill>
                <a:latin typeface="楷体_GB2312" pitchFamily="49" charset="-122"/>
                <a:ea typeface="楷体_GB2312" pitchFamily="49" charset="-122"/>
              </a:rPr>
              <a:t>。</a:t>
            </a:r>
            <a:endParaRPr lang="zh-CN" altLang="en-US" sz="2400" i="0">
              <a:solidFill>
                <a:srgbClr val="0000FF"/>
              </a:solidFill>
              <a:latin typeface="楷体_GB2312" pitchFamily="49" charset="-122"/>
              <a:ea typeface="楷体_GB2312" pitchFamily="49" charset="-122"/>
            </a:endParaRPr>
          </a:p>
        </p:txBody>
      </p:sp>
      <p:grpSp>
        <p:nvGrpSpPr>
          <p:cNvPr id="788536" name="Group 56"/>
          <p:cNvGrpSpPr/>
          <p:nvPr/>
        </p:nvGrpSpPr>
        <p:grpSpPr bwMode="auto">
          <a:xfrm>
            <a:off x="7358063" y="1116013"/>
            <a:ext cx="1141412" cy="776287"/>
            <a:chOff x="4635" y="703"/>
            <a:chExt cx="719" cy="489"/>
          </a:xfrm>
        </p:grpSpPr>
        <p:graphicFrame>
          <p:nvGraphicFramePr>
            <p:cNvPr id="788531" name="Object 51"/>
            <p:cNvGraphicFramePr>
              <a:graphicFrameLocks noChangeAspect="1"/>
            </p:cNvGraphicFramePr>
            <p:nvPr/>
          </p:nvGraphicFramePr>
          <p:xfrm>
            <a:off x="4635" y="703"/>
            <a:ext cx="719" cy="207"/>
          </p:xfrm>
          <a:graphic>
            <a:graphicData uri="http://schemas.openxmlformats.org/presentationml/2006/ole">
              <mc:AlternateContent xmlns:mc="http://schemas.openxmlformats.org/markup-compatibility/2006">
                <mc:Choice xmlns:v="urn:schemas-microsoft-com:vml" Requires="v">
                  <p:oleObj spid="_x0000_s380145" name="公式" r:id="rId16" imgW="863600" imgH="266700" progId="Equation.3">
                    <p:embed/>
                  </p:oleObj>
                </mc:Choice>
                <mc:Fallback>
                  <p:oleObj name="公式" r:id="rId16" imgW="863600" imgH="266700" progId="Equation.3">
                    <p:embed/>
                    <p:pic>
                      <p:nvPicPr>
                        <p:cNvPr id="0" name="图片 380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35" y="703"/>
                          <a:ext cx="719" cy="20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35" name="Line 55"/>
            <p:cNvSpPr>
              <a:spLocks noChangeShapeType="1"/>
            </p:cNvSpPr>
            <p:nvPr/>
          </p:nvSpPr>
          <p:spPr bwMode="auto">
            <a:xfrm flipH="1" flipV="1">
              <a:off x="5128" y="864"/>
              <a:ext cx="136" cy="328"/>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88537" name="Picture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10400" y="2874963"/>
            <a:ext cx="6540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38" name="Oval 58"/>
          <p:cNvSpPr>
            <a:spLocks noChangeArrowheads="1"/>
          </p:cNvSpPr>
          <p:nvPr/>
        </p:nvSpPr>
        <p:spPr bwMode="auto">
          <a:xfrm>
            <a:off x="6731000" y="2971800"/>
            <a:ext cx="266700" cy="22860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40" name="Text Box 60"/>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4662" name="Group 38"/>
          <p:cNvGrpSpPr/>
          <p:nvPr/>
        </p:nvGrpSpPr>
        <p:grpSpPr bwMode="auto">
          <a:xfrm>
            <a:off x="365125" y="4191789"/>
            <a:ext cx="5314950" cy="527050"/>
            <a:chOff x="214" y="2323"/>
            <a:chExt cx="3348" cy="332"/>
          </a:xfrm>
        </p:grpSpPr>
        <p:graphicFrame>
          <p:nvGraphicFramePr>
            <p:cNvPr id="794649" name="Object 25"/>
            <p:cNvGraphicFramePr>
              <a:graphicFrameLocks noChangeAspect="1"/>
            </p:cNvGraphicFramePr>
            <p:nvPr/>
          </p:nvGraphicFramePr>
          <p:xfrm>
            <a:off x="1558" y="2323"/>
            <a:ext cx="363" cy="332"/>
          </p:xfrm>
          <a:graphic>
            <a:graphicData uri="http://schemas.openxmlformats.org/presentationml/2006/ole">
              <mc:AlternateContent xmlns:mc="http://schemas.openxmlformats.org/markup-compatibility/2006">
                <mc:Choice xmlns:v="urn:schemas-microsoft-com:vml" Requires="v">
                  <p:oleObj spid="_x0000_s382302" name="公式" r:id="rId1" imgW="254000" imgH="241300" progId="Equation.3">
                    <p:embed/>
                  </p:oleObj>
                </mc:Choice>
                <mc:Fallback>
                  <p:oleObj name="公式" r:id="rId1" imgW="254000" imgH="241300" progId="Equation.3">
                    <p:embed/>
                    <p:pic>
                      <p:nvPicPr>
                        <p:cNvPr id="0" name="图片 382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 y="2323"/>
                          <a:ext cx="363"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59" name="Rectangle 35"/>
            <p:cNvSpPr>
              <a:spLocks noChangeArrowheads="1"/>
            </p:cNvSpPr>
            <p:nvPr/>
          </p:nvSpPr>
          <p:spPr bwMode="auto">
            <a:xfrm>
              <a:off x="214" y="2386"/>
              <a:ext cx="33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dirty="0">
                  <a:solidFill>
                    <a:srgbClr val="0000FF"/>
                  </a:solidFill>
                  <a:ea typeface="楷体_GB2312" pitchFamily="49" charset="-122"/>
                </a:rPr>
                <a:t>最小二乘法就是求得        使              达到最小值：</a:t>
              </a:r>
              <a:endParaRPr lang="zh-CN" altLang="en-US" b="1" i="0" dirty="0">
                <a:solidFill>
                  <a:srgbClr val="0000FF"/>
                </a:solidFill>
                <a:ea typeface="楷体_GB2312" pitchFamily="49" charset="-122"/>
              </a:endParaRPr>
            </a:p>
          </p:txBody>
        </p:sp>
        <p:graphicFrame>
          <p:nvGraphicFramePr>
            <p:cNvPr id="794661" name="Object 37"/>
            <p:cNvGraphicFramePr>
              <a:graphicFrameLocks noChangeAspect="1"/>
            </p:cNvGraphicFramePr>
            <p:nvPr/>
          </p:nvGraphicFramePr>
          <p:xfrm>
            <a:off x="2032" y="2323"/>
            <a:ext cx="607" cy="301"/>
          </p:xfrm>
          <a:graphic>
            <a:graphicData uri="http://schemas.openxmlformats.org/presentationml/2006/ole">
              <mc:AlternateContent xmlns:mc="http://schemas.openxmlformats.org/markup-compatibility/2006">
                <mc:Choice xmlns:v="urn:schemas-microsoft-com:vml" Requires="v">
                  <p:oleObj spid="_x0000_s382303" name="公式" r:id="rId3" imgW="469900" imgH="241300" progId="Equation.3">
                    <p:embed/>
                  </p:oleObj>
                </mc:Choice>
                <mc:Fallback>
                  <p:oleObj name="公式" r:id="rId3" imgW="469900" imgH="241300" progId="Equation.3">
                    <p:embed/>
                    <p:pic>
                      <p:nvPicPr>
                        <p:cNvPr id="0" name="图片 3823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 y="2323"/>
                          <a:ext cx="607" cy="30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4626" name="Object 2"/>
          <p:cNvGraphicFramePr>
            <a:graphicFrameLocks noChangeAspect="1"/>
          </p:cNvGraphicFramePr>
          <p:nvPr/>
        </p:nvGraphicFramePr>
        <p:xfrm>
          <a:off x="6632575" y="2422525"/>
          <a:ext cx="1046163" cy="376238"/>
        </p:xfrm>
        <a:graphic>
          <a:graphicData uri="http://schemas.openxmlformats.org/presentationml/2006/ole">
            <mc:AlternateContent xmlns:mc="http://schemas.openxmlformats.org/markup-compatibility/2006">
              <mc:Choice xmlns:v="urn:schemas-microsoft-com:vml" Requires="v">
                <p:oleObj spid="_x0000_s382304" name="公式" r:id="rId5" imgW="647700" imgH="241300" progId="Equation.3">
                  <p:embed/>
                </p:oleObj>
              </mc:Choice>
              <mc:Fallback>
                <p:oleObj name="公式" r:id="rId5" imgW="647700" imgH="241300" progId="Equation.3">
                  <p:embed/>
                  <p:pic>
                    <p:nvPicPr>
                      <p:cNvPr id="0" name="图片 3823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2575" y="2422525"/>
                        <a:ext cx="1046163" cy="376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4628" name="Object 4"/>
          <p:cNvGraphicFramePr>
            <a:graphicFrameLocks noChangeAspect="1"/>
          </p:cNvGraphicFramePr>
          <p:nvPr/>
        </p:nvGraphicFramePr>
        <p:xfrm>
          <a:off x="6643688" y="3960813"/>
          <a:ext cx="631825" cy="323850"/>
        </p:xfrm>
        <a:graphic>
          <a:graphicData uri="http://schemas.openxmlformats.org/presentationml/2006/ole">
            <mc:AlternateContent xmlns:mc="http://schemas.openxmlformats.org/markup-compatibility/2006">
              <mc:Choice xmlns:v="urn:schemas-microsoft-com:vml" Requires="v">
                <p:oleObj spid="_x0000_s382305" name="Equation" r:id="rId7" imgW="431800" imgH="228600" progId="Equation.DSMT4">
                  <p:embed/>
                </p:oleObj>
              </mc:Choice>
              <mc:Fallback>
                <p:oleObj name="Equation" r:id="rId7" imgW="431800" imgH="228600" progId="Equation.DSMT4">
                  <p:embed/>
                  <p:pic>
                    <p:nvPicPr>
                      <p:cNvPr id="0" name="图片 3823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688" y="3960813"/>
                        <a:ext cx="631825" cy="3238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32" name="Text Box 8"/>
          <p:cNvSpPr txBox="1">
            <a:spLocks noChangeArrowheads="1"/>
          </p:cNvSpPr>
          <p:nvPr/>
        </p:nvSpPr>
        <p:spPr bwMode="auto">
          <a:xfrm>
            <a:off x="406400" y="1098550"/>
            <a:ext cx="563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0000FF"/>
                </a:solidFill>
                <a:ea typeface="楷体_GB2312" pitchFamily="49" charset="-122"/>
              </a:rPr>
              <a:t>二、回归系数</a:t>
            </a:r>
            <a:r>
              <a:rPr lang="en-US" altLang="zh-CN" b="1">
                <a:solidFill>
                  <a:srgbClr val="0000FF"/>
                </a:solidFill>
                <a:ea typeface="楷体_GB2312" pitchFamily="49" charset="-122"/>
              </a:rPr>
              <a:t>a, b </a:t>
            </a:r>
            <a:r>
              <a:rPr lang="zh-CN" altLang="en-US" b="1" i="0">
                <a:solidFill>
                  <a:srgbClr val="0000FF"/>
                </a:solidFill>
                <a:ea typeface="楷体_GB2312" pitchFamily="49" charset="-122"/>
              </a:rPr>
              <a:t>的最小二乘估计</a:t>
            </a:r>
            <a:endParaRPr lang="en-US" altLang="zh-CN" b="1" i="0">
              <a:solidFill>
                <a:srgbClr val="0000FF"/>
              </a:solidFill>
              <a:latin typeface="楷体_GB2312" pitchFamily="49" charset="-122"/>
              <a:ea typeface="楷体_GB2312" pitchFamily="49" charset="-122"/>
            </a:endParaRPr>
          </a:p>
        </p:txBody>
      </p:sp>
      <p:grpSp>
        <p:nvGrpSpPr>
          <p:cNvPr id="794692" name="Group 68"/>
          <p:cNvGrpSpPr/>
          <p:nvPr/>
        </p:nvGrpSpPr>
        <p:grpSpPr bwMode="auto">
          <a:xfrm>
            <a:off x="377825" y="1604965"/>
            <a:ext cx="5995988" cy="1493839"/>
            <a:chOff x="238" y="1011"/>
            <a:chExt cx="3777" cy="941"/>
          </a:xfrm>
        </p:grpSpPr>
        <p:sp>
          <p:nvSpPr>
            <p:cNvPr id="794633" name="Rectangle 9"/>
            <p:cNvSpPr>
              <a:spLocks noChangeArrowheads="1"/>
            </p:cNvSpPr>
            <p:nvPr/>
          </p:nvSpPr>
          <p:spPr bwMode="auto">
            <a:xfrm>
              <a:off x="238" y="1056"/>
              <a:ext cx="3777"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 typeface="Wingdings" panose="05000000000000000000" pitchFamily="2" charset="2"/>
                <a:buNone/>
              </a:pPr>
              <a:r>
                <a:rPr lang="zh-CN" altLang="en-US" b="1" i="0" dirty="0">
                  <a:solidFill>
                    <a:srgbClr val="0000FF"/>
                  </a:solidFill>
                  <a:latin typeface="楷体_GB2312" pitchFamily="49" charset="-122"/>
                  <a:ea typeface="楷体_GB2312" pitchFamily="49" charset="-122"/>
                </a:rPr>
                <a:t>求</a:t>
              </a:r>
              <a:r>
                <a:rPr lang="en-US" altLang="zh-CN" b="1" dirty="0">
                  <a:solidFill>
                    <a:srgbClr val="0000FF"/>
                  </a:solidFill>
                  <a:ea typeface="楷体_GB2312" pitchFamily="49" charset="-122"/>
                </a:rPr>
                <a:t>a, b </a:t>
              </a:r>
              <a:r>
                <a:rPr lang="zh-CN" altLang="en-US" b="1" i="0" dirty="0">
                  <a:solidFill>
                    <a:srgbClr val="0000FF"/>
                  </a:solidFill>
                  <a:latin typeface="楷体_GB2312" pitchFamily="49" charset="-122"/>
                  <a:ea typeface="楷体_GB2312" pitchFamily="49" charset="-122"/>
                </a:rPr>
                <a:t>的估计量    实际上就是要确定一条经验回归直线</a:t>
              </a:r>
              <a:endParaRPr lang="zh-CN" altLang="en-US" b="1" i="0" dirty="0">
                <a:solidFill>
                  <a:srgbClr val="0000FF"/>
                </a:solidFill>
                <a:latin typeface="楷体_GB2312" pitchFamily="49" charset="-122"/>
                <a:ea typeface="楷体_GB2312" pitchFamily="49" charset="-122"/>
              </a:endParaRPr>
            </a:p>
            <a:p>
              <a:pPr>
                <a:lnSpc>
                  <a:spcPct val="120000"/>
                </a:lnSpc>
                <a:buFont typeface="Wingdings" panose="05000000000000000000" pitchFamily="2" charset="2"/>
                <a:buNone/>
              </a:pPr>
              <a:endParaRPr lang="en-US" altLang="zh-CN" b="1" i="0" dirty="0">
                <a:solidFill>
                  <a:srgbClr val="0000FF"/>
                </a:solidFill>
                <a:latin typeface="楷体_GB2312" pitchFamily="49" charset="-122"/>
                <a:ea typeface="楷体_GB2312" pitchFamily="49" charset="-122"/>
              </a:endParaRPr>
            </a:p>
            <a:p>
              <a:pPr>
                <a:lnSpc>
                  <a:spcPct val="120000"/>
                </a:lnSpc>
                <a:buFont typeface="Wingdings" panose="05000000000000000000" pitchFamily="2" charset="2"/>
                <a:buNone/>
              </a:pPr>
              <a:endParaRPr lang="en-US" altLang="zh-CN" b="1" i="0" dirty="0">
                <a:solidFill>
                  <a:srgbClr val="0000FF"/>
                </a:solidFill>
                <a:latin typeface="楷体_GB2312" pitchFamily="49" charset="-122"/>
                <a:ea typeface="楷体_GB2312" pitchFamily="49" charset="-122"/>
              </a:endParaRPr>
            </a:p>
            <a:p>
              <a:pPr>
                <a:lnSpc>
                  <a:spcPct val="120000"/>
                </a:lnSpc>
                <a:buFont typeface="Wingdings" panose="05000000000000000000" pitchFamily="2" charset="2"/>
                <a:buNone/>
              </a:pPr>
              <a:r>
                <a:rPr lang="zh-CN" altLang="en-US" b="1" i="0" dirty="0">
                  <a:solidFill>
                    <a:srgbClr val="0000FF"/>
                  </a:solidFill>
                  <a:latin typeface="楷体_GB2312" pitchFamily="49" charset="-122"/>
                  <a:ea typeface="楷体_GB2312" pitchFamily="49" charset="-122"/>
                </a:rPr>
                <a:t>用它来近似表示  和</a:t>
              </a:r>
              <a:r>
                <a:rPr lang="en-US" altLang="zh-CN" b="1" dirty="0">
                  <a:solidFill>
                    <a:srgbClr val="0000FF"/>
                  </a:solidFill>
                  <a:ea typeface="楷体_GB2312" pitchFamily="49" charset="-122"/>
                </a:rPr>
                <a:t>x</a:t>
              </a:r>
              <a:r>
                <a:rPr lang="zh-CN" altLang="en-US" b="1" i="0" dirty="0">
                  <a:solidFill>
                    <a:srgbClr val="0000FF"/>
                  </a:solidFill>
                  <a:latin typeface="楷体_GB2312" pitchFamily="49" charset="-122"/>
                  <a:ea typeface="楷体_GB2312" pitchFamily="49" charset="-122"/>
                </a:rPr>
                <a:t>的关系。</a:t>
              </a:r>
              <a:endParaRPr lang="zh-CN" altLang="en-US" b="1" i="0" dirty="0">
                <a:solidFill>
                  <a:srgbClr val="0000FF"/>
                </a:solidFill>
                <a:latin typeface="楷体_GB2312" pitchFamily="49" charset="-122"/>
                <a:ea typeface="楷体_GB2312" pitchFamily="49" charset="-122"/>
              </a:endParaRPr>
            </a:p>
          </p:txBody>
        </p:sp>
        <p:graphicFrame>
          <p:nvGraphicFramePr>
            <p:cNvPr id="794627" name="Object 3"/>
            <p:cNvGraphicFramePr>
              <a:graphicFrameLocks noChangeAspect="1"/>
            </p:cNvGraphicFramePr>
            <p:nvPr/>
          </p:nvGraphicFramePr>
          <p:xfrm>
            <a:off x="1297" y="1685"/>
            <a:ext cx="205" cy="234"/>
          </p:xfrm>
          <a:graphic>
            <a:graphicData uri="http://schemas.openxmlformats.org/presentationml/2006/ole">
              <mc:AlternateContent xmlns:mc="http://schemas.openxmlformats.org/markup-compatibility/2006">
                <mc:Choice xmlns:v="urn:schemas-microsoft-com:vml" Requires="v">
                  <p:oleObj spid="_x0000_s382306" name="公式" r:id="rId9" imgW="139700" imgH="165100" progId="Equation.3">
                    <p:embed/>
                  </p:oleObj>
                </mc:Choice>
                <mc:Fallback>
                  <p:oleObj name="公式" r:id="rId9" imgW="139700" imgH="165100" progId="Equation.3">
                    <p:embed/>
                    <p:pic>
                      <p:nvPicPr>
                        <p:cNvPr id="0" name="图片 3823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7" y="1685"/>
                          <a:ext cx="205" cy="23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4629" name="Object 5"/>
            <p:cNvGraphicFramePr>
              <a:graphicFrameLocks noChangeAspect="1"/>
            </p:cNvGraphicFramePr>
            <p:nvPr/>
          </p:nvGraphicFramePr>
          <p:xfrm>
            <a:off x="1297" y="1011"/>
            <a:ext cx="348" cy="319"/>
          </p:xfrm>
          <a:graphic>
            <a:graphicData uri="http://schemas.openxmlformats.org/presentationml/2006/ole">
              <mc:AlternateContent xmlns:mc="http://schemas.openxmlformats.org/markup-compatibility/2006">
                <mc:Choice xmlns:v="urn:schemas-microsoft-com:vml" Requires="v">
                  <p:oleObj spid="_x0000_s382307" name="公式" r:id="rId11" imgW="254000" imgH="241300" progId="Equation.3">
                    <p:embed/>
                  </p:oleObj>
                </mc:Choice>
                <mc:Fallback>
                  <p:oleObj name="公式" r:id="rId11" imgW="254000" imgH="241300" progId="Equation.3">
                    <p:embed/>
                    <p:pic>
                      <p:nvPicPr>
                        <p:cNvPr id="0" name="图片 3823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7" y="1011"/>
                          <a:ext cx="348" cy="31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4630" name="Object 6"/>
            <p:cNvGraphicFramePr>
              <a:graphicFrameLocks noChangeAspect="1"/>
            </p:cNvGraphicFramePr>
            <p:nvPr/>
          </p:nvGraphicFramePr>
          <p:xfrm>
            <a:off x="1645" y="1275"/>
            <a:ext cx="948" cy="341"/>
          </p:xfrm>
          <a:graphic>
            <a:graphicData uri="http://schemas.openxmlformats.org/presentationml/2006/ole">
              <mc:AlternateContent xmlns:mc="http://schemas.openxmlformats.org/markup-compatibility/2006">
                <mc:Choice xmlns:v="urn:schemas-microsoft-com:vml" Requires="v">
                  <p:oleObj spid="_x0000_s382308" name="公式" r:id="rId13" imgW="647700" imgH="241300" progId="Equation.3">
                    <p:embed/>
                  </p:oleObj>
                </mc:Choice>
                <mc:Fallback>
                  <p:oleObj name="公式" r:id="rId13" imgW="647700" imgH="241300" progId="Equation.3">
                    <p:embed/>
                    <p:pic>
                      <p:nvPicPr>
                        <p:cNvPr id="0" name="图片 3823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5" y="1275"/>
                          <a:ext cx="948" cy="34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4637" name="Line 13"/>
          <p:cNvSpPr>
            <a:spLocks noChangeShapeType="1"/>
          </p:cNvSpPr>
          <p:nvPr/>
        </p:nvSpPr>
        <p:spPr bwMode="auto">
          <a:xfrm flipV="1">
            <a:off x="6413500" y="2336800"/>
            <a:ext cx="1587500" cy="17907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4638" name="Rectangle 14"/>
          <p:cNvSpPr>
            <a:spLocks noChangeArrowheads="1"/>
          </p:cNvSpPr>
          <p:nvPr/>
        </p:nvSpPr>
        <p:spPr bwMode="auto">
          <a:xfrm>
            <a:off x="7019925" y="3721100"/>
            <a:ext cx="2407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solidFill>
                  <a:srgbClr val="0000FF"/>
                </a:solidFill>
                <a:latin typeface="微软雅黑" panose="020B0503020204020204" charset="-122"/>
              </a:rPr>
              <a:t>·</a:t>
            </a:r>
            <a:endParaRPr lang="zh-CN" altLang="en-US" i="0">
              <a:solidFill>
                <a:srgbClr val="0000FF"/>
              </a:solidFill>
            </a:endParaRPr>
          </a:p>
        </p:txBody>
      </p:sp>
      <p:sp>
        <p:nvSpPr>
          <p:cNvPr id="794639" name="Line 15"/>
          <p:cNvSpPr>
            <a:spLocks noChangeShapeType="1"/>
          </p:cNvSpPr>
          <p:nvPr/>
        </p:nvSpPr>
        <p:spPr bwMode="auto">
          <a:xfrm flipV="1">
            <a:off x="7251700" y="3187700"/>
            <a:ext cx="0" cy="74930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4640" name="Object 16"/>
          <p:cNvGraphicFramePr>
            <a:graphicFrameLocks noGrp="1" noChangeAspect="1"/>
          </p:cNvGraphicFramePr>
          <p:nvPr>
            <p:ph/>
          </p:nvPr>
        </p:nvGraphicFramePr>
        <p:xfrm>
          <a:off x="6604000" y="2965450"/>
          <a:ext cx="635000" cy="317500"/>
        </p:xfrm>
        <a:graphic>
          <a:graphicData uri="http://schemas.openxmlformats.org/presentationml/2006/ole">
            <mc:AlternateContent xmlns:mc="http://schemas.openxmlformats.org/markup-compatibility/2006">
              <mc:Choice xmlns:v="urn:schemas-microsoft-com:vml" Requires="v">
                <p:oleObj spid="_x0000_s382309" name="公式" r:id="rId15" imgW="457200" imgH="228600" progId="Equation.3">
                  <p:embed/>
                </p:oleObj>
              </mc:Choice>
              <mc:Fallback>
                <p:oleObj name="公式" r:id="rId15" imgW="457200" imgH="228600" progId="Equation.3">
                  <p:embed/>
                  <p:pic>
                    <p:nvPicPr>
                      <p:cNvPr id="0" name="图片 3823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4000" y="2965450"/>
                        <a:ext cx="635000" cy="317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42" name="Rectangle 18"/>
          <p:cNvSpPr>
            <a:spLocks noChangeArrowheads="1"/>
          </p:cNvSpPr>
          <p:nvPr/>
        </p:nvSpPr>
        <p:spPr bwMode="auto">
          <a:xfrm>
            <a:off x="7019925" y="2921000"/>
            <a:ext cx="2407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solidFill>
                  <a:srgbClr val="0000FF"/>
                </a:solidFill>
                <a:latin typeface="微软雅黑" panose="020B0503020204020204" charset="-122"/>
              </a:rPr>
              <a:t>·</a:t>
            </a:r>
            <a:endParaRPr lang="zh-CN" altLang="en-US" i="0">
              <a:solidFill>
                <a:srgbClr val="0000FF"/>
              </a:solidFill>
            </a:endParaRPr>
          </a:p>
        </p:txBody>
      </p:sp>
      <p:grpSp>
        <p:nvGrpSpPr>
          <p:cNvPr id="794679" name="Group 55"/>
          <p:cNvGrpSpPr/>
          <p:nvPr/>
        </p:nvGrpSpPr>
        <p:grpSpPr bwMode="auto">
          <a:xfrm>
            <a:off x="7353300" y="3162300"/>
            <a:ext cx="406400" cy="812800"/>
            <a:chOff x="4728" y="1504"/>
            <a:chExt cx="256" cy="512"/>
          </a:xfrm>
        </p:grpSpPr>
        <p:sp>
          <p:nvSpPr>
            <p:cNvPr id="794643" name="Line 19"/>
            <p:cNvSpPr>
              <a:spLocks noChangeShapeType="1"/>
            </p:cNvSpPr>
            <p:nvPr/>
          </p:nvSpPr>
          <p:spPr bwMode="auto">
            <a:xfrm>
              <a:off x="4728" y="1504"/>
              <a:ext cx="248"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4645" name="Line 21"/>
            <p:cNvSpPr>
              <a:spLocks noChangeShapeType="1"/>
            </p:cNvSpPr>
            <p:nvPr/>
          </p:nvSpPr>
          <p:spPr bwMode="auto">
            <a:xfrm>
              <a:off x="4736" y="2016"/>
              <a:ext cx="248"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94646" name="Line 22"/>
          <p:cNvSpPr>
            <a:spLocks noChangeShapeType="1"/>
          </p:cNvSpPr>
          <p:nvPr/>
        </p:nvSpPr>
        <p:spPr bwMode="auto">
          <a:xfrm>
            <a:off x="7543800" y="3162300"/>
            <a:ext cx="0" cy="3048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4647" name="Line 23"/>
          <p:cNvSpPr>
            <a:spLocks noChangeShapeType="1"/>
          </p:cNvSpPr>
          <p:nvPr/>
        </p:nvSpPr>
        <p:spPr bwMode="auto">
          <a:xfrm flipV="1">
            <a:off x="7556500" y="3708400"/>
            <a:ext cx="0" cy="2794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4648" name="Object 24"/>
          <p:cNvGraphicFramePr>
            <a:graphicFrameLocks noChangeAspect="1"/>
          </p:cNvGraphicFramePr>
          <p:nvPr/>
        </p:nvGraphicFramePr>
        <p:xfrm>
          <a:off x="7304088" y="3443288"/>
          <a:ext cx="665162" cy="292100"/>
        </p:xfrm>
        <a:graphic>
          <a:graphicData uri="http://schemas.openxmlformats.org/presentationml/2006/ole">
            <mc:AlternateContent xmlns:mc="http://schemas.openxmlformats.org/markup-compatibility/2006">
              <mc:Choice xmlns:v="urn:schemas-microsoft-com:vml" Requires="v">
                <p:oleObj spid="_x0000_s382310" name="公式" r:id="rId17" imgW="520700" imgH="228600" progId="Equation.3">
                  <p:embed/>
                </p:oleObj>
              </mc:Choice>
              <mc:Fallback>
                <p:oleObj name="公式" r:id="rId17" imgW="520700" imgH="228600" progId="Equation.3">
                  <p:embed/>
                  <p:pic>
                    <p:nvPicPr>
                      <p:cNvPr id="0" name="图片 3823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4088" y="3443288"/>
                        <a:ext cx="665162" cy="292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51" name="Rectangle 27"/>
          <p:cNvSpPr>
            <a:spLocks noChangeArrowheads="1"/>
          </p:cNvSpPr>
          <p:nvPr/>
        </p:nvSpPr>
        <p:spPr bwMode="auto">
          <a:xfrm>
            <a:off x="365125" y="3119438"/>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FF"/>
                </a:solidFill>
                <a:ea typeface="楷体_GB2312" pitchFamily="49" charset="-122"/>
              </a:rPr>
              <a:t>为便于研究，引入</a:t>
            </a:r>
            <a:endParaRPr lang="zh-CN" altLang="en-US" b="1" i="0">
              <a:solidFill>
                <a:srgbClr val="0000FF"/>
              </a:solidFill>
              <a:ea typeface="楷体_GB2312" pitchFamily="49" charset="-122"/>
            </a:endParaRPr>
          </a:p>
        </p:txBody>
      </p:sp>
      <p:graphicFrame>
        <p:nvGraphicFramePr>
          <p:cNvPr id="794653" name="Object 29"/>
          <p:cNvGraphicFramePr>
            <a:graphicFrameLocks noChangeAspect="1"/>
          </p:cNvGraphicFramePr>
          <p:nvPr/>
        </p:nvGraphicFramePr>
        <p:xfrm>
          <a:off x="1109662" y="3403599"/>
          <a:ext cx="4721225" cy="827087"/>
        </p:xfrm>
        <a:graphic>
          <a:graphicData uri="http://schemas.openxmlformats.org/presentationml/2006/ole">
            <mc:AlternateContent xmlns:mc="http://schemas.openxmlformats.org/markup-compatibility/2006">
              <mc:Choice xmlns:v="urn:schemas-microsoft-com:vml" Requires="v">
                <p:oleObj spid="_x0000_s382311" name="公式" r:id="rId19" imgW="2463800" imgH="431800" progId="Equation.3">
                  <p:embed/>
                </p:oleObj>
              </mc:Choice>
              <mc:Fallback>
                <p:oleObj name="公式" r:id="rId19" imgW="2463800" imgH="431800" progId="Equation.3">
                  <p:embed/>
                  <p:pic>
                    <p:nvPicPr>
                      <p:cNvPr id="0" name="图片 3823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9662" y="3403599"/>
                        <a:ext cx="4721225" cy="8270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54" name="Rectangle 30"/>
          <p:cNvSpPr>
            <a:spLocks noChangeArrowheads="1"/>
          </p:cNvSpPr>
          <p:nvPr/>
        </p:nvSpPr>
        <p:spPr bwMode="auto">
          <a:xfrm>
            <a:off x="7899400" y="338772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i="0">
                <a:solidFill>
                  <a:srgbClr val="FF0000"/>
                </a:solidFill>
                <a:ea typeface="楷体_GB2312" pitchFamily="49" charset="-122"/>
              </a:rPr>
              <a:t>越小越好</a:t>
            </a:r>
            <a:endParaRPr lang="zh-CN" altLang="en-US" sz="1800" b="1" i="0">
              <a:solidFill>
                <a:srgbClr val="FF0000"/>
              </a:solidFill>
              <a:ea typeface="楷体_GB2312" pitchFamily="49" charset="-122"/>
            </a:endParaRPr>
          </a:p>
        </p:txBody>
      </p:sp>
      <p:graphicFrame>
        <p:nvGraphicFramePr>
          <p:cNvPr id="794664" name="Object 40"/>
          <p:cNvGraphicFramePr>
            <a:graphicFrameLocks noChangeAspect="1"/>
          </p:cNvGraphicFramePr>
          <p:nvPr/>
        </p:nvGraphicFramePr>
        <p:xfrm>
          <a:off x="523081" y="4669631"/>
          <a:ext cx="4173538" cy="1689100"/>
        </p:xfrm>
        <a:graphic>
          <a:graphicData uri="http://schemas.openxmlformats.org/presentationml/2006/ole">
            <mc:AlternateContent xmlns:mc="http://schemas.openxmlformats.org/markup-compatibility/2006">
              <mc:Choice xmlns:v="urn:schemas-microsoft-com:vml" Requires="v">
                <p:oleObj spid="_x0000_s382312" name="公式" r:id="rId21" imgW="2133600" imgH="863600" progId="Equation.3">
                  <p:embed/>
                </p:oleObj>
              </mc:Choice>
              <mc:Fallback>
                <p:oleObj name="公式" r:id="rId21" imgW="2133600" imgH="863600" progId="Equation.3">
                  <p:embed/>
                  <p:pic>
                    <p:nvPicPr>
                      <p:cNvPr id="0" name="图片 3823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3081" y="4669631"/>
                        <a:ext cx="4173538" cy="1689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83" name="Rectangle 59"/>
          <p:cNvSpPr>
            <a:spLocks noChangeArrowheads="1"/>
          </p:cNvSpPr>
          <p:nvPr/>
        </p:nvSpPr>
        <p:spPr bwMode="auto">
          <a:xfrm>
            <a:off x="6350000" y="2259013"/>
            <a:ext cx="2606675" cy="20542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4689" name="Group 65"/>
          <p:cNvGrpSpPr/>
          <p:nvPr/>
        </p:nvGrpSpPr>
        <p:grpSpPr bwMode="auto">
          <a:xfrm>
            <a:off x="4590256" y="4775993"/>
            <a:ext cx="4106863" cy="1443038"/>
            <a:chOff x="2896" y="2874"/>
            <a:chExt cx="2587" cy="909"/>
          </a:xfrm>
        </p:grpSpPr>
        <p:graphicFrame>
          <p:nvGraphicFramePr>
            <p:cNvPr id="794663" name="Object 39"/>
            <p:cNvGraphicFramePr>
              <a:graphicFrameLocks noChangeAspect="1"/>
            </p:cNvGraphicFramePr>
            <p:nvPr/>
          </p:nvGraphicFramePr>
          <p:xfrm>
            <a:off x="3287" y="2874"/>
            <a:ext cx="2196" cy="909"/>
          </p:xfrm>
          <a:graphic>
            <a:graphicData uri="http://schemas.openxmlformats.org/presentationml/2006/ole">
              <mc:AlternateContent xmlns:mc="http://schemas.openxmlformats.org/markup-compatibility/2006">
                <mc:Choice xmlns:v="urn:schemas-microsoft-com:vml" Requires="v">
                  <p:oleObj spid="_x0000_s382313" name="公式" r:id="rId23" imgW="2019300" imgH="863600" progId="Equation.3">
                    <p:embed/>
                  </p:oleObj>
                </mc:Choice>
                <mc:Fallback>
                  <p:oleObj name="公式" r:id="rId23" imgW="2019300" imgH="863600" progId="Equation.3">
                    <p:embed/>
                    <p:pic>
                      <p:nvPicPr>
                        <p:cNvPr id="0" name="图片 3823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87" y="2874"/>
                          <a:ext cx="2196" cy="90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88" name="AutoShape 64"/>
            <p:cNvSpPr>
              <a:spLocks noChangeArrowheads="1"/>
            </p:cNvSpPr>
            <p:nvPr/>
          </p:nvSpPr>
          <p:spPr bwMode="auto">
            <a:xfrm>
              <a:off x="2896" y="3080"/>
              <a:ext cx="200" cy="592"/>
            </a:xfrm>
            <a:prstGeom prst="rightArrow">
              <a:avLst>
                <a:gd name="adj1" fmla="val 50000"/>
                <a:gd name="adj2" fmla="val 25000"/>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4691" name="Text Box 67"/>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transition>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2600" name="Group 24"/>
          <p:cNvGrpSpPr/>
          <p:nvPr/>
        </p:nvGrpSpPr>
        <p:grpSpPr bwMode="auto">
          <a:xfrm>
            <a:off x="1117600" y="1316038"/>
            <a:ext cx="1554163" cy="1517650"/>
            <a:chOff x="704" y="717"/>
            <a:chExt cx="979" cy="956"/>
          </a:xfrm>
        </p:grpSpPr>
        <p:sp>
          <p:nvSpPr>
            <p:cNvPr id="792579" name="AutoShape 3"/>
            <p:cNvSpPr>
              <a:spLocks noChangeArrowheads="1"/>
            </p:cNvSpPr>
            <p:nvPr/>
          </p:nvSpPr>
          <p:spPr bwMode="auto">
            <a:xfrm>
              <a:off x="704" y="800"/>
              <a:ext cx="168" cy="608"/>
            </a:xfrm>
            <a:prstGeom prst="rightArrow">
              <a:avLst>
                <a:gd name="adj1" fmla="val 50000"/>
                <a:gd name="adj2" fmla="val 25000"/>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2597" name="Group 21"/>
            <p:cNvGrpSpPr/>
            <p:nvPr/>
          </p:nvGrpSpPr>
          <p:grpSpPr bwMode="auto">
            <a:xfrm>
              <a:off x="960" y="717"/>
              <a:ext cx="723" cy="956"/>
              <a:chOff x="640" y="613"/>
              <a:chExt cx="723" cy="956"/>
            </a:xfrm>
          </p:grpSpPr>
          <p:graphicFrame>
            <p:nvGraphicFramePr>
              <p:cNvPr id="792581" name="Object 5"/>
              <p:cNvGraphicFramePr>
                <a:graphicFrameLocks noChangeAspect="1"/>
              </p:cNvGraphicFramePr>
              <p:nvPr/>
            </p:nvGraphicFramePr>
            <p:xfrm>
              <a:off x="736" y="1113"/>
              <a:ext cx="459" cy="456"/>
            </p:xfrm>
            <a:graphic>
              <a:graphicData uri="http://schemas.openxmlformats.org/presentationml/2006/ole">
                <mc:AlternateContent xmlns:mc="http://schemas.openxmlformats.org/markup-compatibility/2006">
                  <mc:Choice xmlns:v="urn:schemas-microsoft-com:vml" Requires="v">
                    <p:oleObj spid="_x0000_s383128" name="公式" r:id="rId1" imgW="444500" imgH="457200" progId="Equation.3">
                      <p:embed/>
                    </p:oleObj>
                  </mc:Choice>
                  <mc:Fallback>
                    <p:oleObj name="公式" r:id="rId1" imgW="444500" imgH="457200" progId="Equation.3">
                      <p:embed/>
                      <p:pic>
                        <p:nvPicPr>
                          <p:cNvPr id="0" name="图片 383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113"/>
                            <a:ext cx="459" cy="45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2582" name="Object 6"/>
              <p:cNvGraphicFramePr>
                <a:graphicFrameLocks noChangeAspect="1"/>
              </p:cNvGraphicFramePr>
              <p:nvPr/>
            </p:nvGraphicFramePr>
            <p:xfrm>
              <a:off x="709" y="613"/>
              <a:ext cx="654" cy="239"/>
            </p:xfrm>
            <a:graphic>
              <a:graphicData uri="http://schemas.openxmlformats.org/presentationml/2006/ole">
                <mc:AlternateContent xmlns:mc="http://schemas.openxmlformats.org/markup-compatibility/2006">
                  <mc:Choice xmlns:v="urn:schemas-microsoft-com:vml" Requires="v">
                    <p:oleObj spid="_x0000_s383129" name="公式" r:id="rId3" imgW="660400" imgH="241300" progId="Equation.3">
                      <p:embed/>
                    </p:oleObj>
                  </mc:Choice>
                  <mc:Fallback>
                    <p:oleObj name="公式" r:id="rId3" imgW="660400" imgH="241300" progId="Equation.3">
                      <p:embed/>
                      <p:pic>
                        <p:nvPicPr>
                          <p:cNvPr id="0" name="图片 383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 y="613"/>
                            <a:ext cx="654" cy="23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2583" name="AutoShape 7"/>
              <p:cNvSpPr/>
              <p:nvPr/>
            </p:nvSpPr>
            <p:spPr bwMode="auto">
              <a:xfrm>
                <a:off x="640" y="744"/>
                <a:ext cx="56" cy="616"/>
              </a:xfrm>
              <a:prstGeom prst="leftBrace">
                <a:avLst>
                  <a:gd name="adj1" fmla="val 91667"/>
                  <a:gd name="adj2" fmla="val 50000"/>
                </a:avLst>
              </a:prstGeom>
              <a:noFill/>
              <a:ln w="2857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92598" name="Group 22"/>
          <p:cNvGrpSpPr/>
          <p:nvPr/>
        </p:nvGrpSpPr>
        <p:grpSpPr bwMode="auto">
          <a:xfrm>
            <a:off x="4025900" y="1143000"/>
            <a:ext cx="3706813" cy="2001838"/>
            <a:chOff x="2040" y="696"/>
            <a:chExt cx="2335" cy="1261"/>
          </a:xfrm>
        </p:grpSpPr>
        <p:graphicFrame>
          <p:nvGraphicFramePr>
            <p:cNvPr id="792593" name="Object 17"/>
            <p:cNvGraphicFramePr>
              <a:graphicFrameLocks noChangeAspect="1"/>
            </p:cNvGraphicFramePr>
            <p:nvPr/>
          </p:nvGraphicFramePr>
          <p:xfrm>
            <a:off x="2040" y="1526"/>
            <a:ext cx="1915" cy="431"/>
          </p:xfrm>
          <a:graphic>
            <a:graphicData uri="http://schemas.openxmlformats.org/presentationml/2006/ole">
              <mc:AlternateContent xmlns:mc="http://schemas.openxmlformats.org/markup-compatibility/2006">
                <mc:Choice xmlns:v="urn:schemas-microsoft-com:vml" Requires="v">
                  <p:oleObj spid="_x0000_s383130" name="公式" r:id="rId5" imgW="1854200" imgH="431800" progId="Equation.3">
                    <p:embed/>
                  </p:oleObj>
                </mc:Choice>
                <mc:Fallback>
                  <p:oleObj name="公式" r:id="rId5" imgW="1854200" imgH="431800" progId="Equation.3">
                    <p:embed/>
                    <p:pic>
                      <p:nvPicPr>
                        <p:cNvPr id="0" name="图片 383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 y="1526"/>
                          <a:ext cx="1915" cy="4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2594" name="Object 18"/>
            <p:cNvGraphicFramePr>
              <a:graphicFrameLocks noChangeAspect="1"/>
            </p:cNvGraphicFramePr>
            <p:nvPr/>
          </p:nvGraphicFramePr>
          <p:xfrm>
            <a:off x="2048" y="1127"/>
            <a:ext cx="2327" cy="427"/>
          </p:xfrm>
          <a:graphic>
            <a:graphicData uri="http://schemas.openxmlformats.org/presentationml/2006/ole">
              <mc:AlternateContent xmlns:mc="http://schemas.openxmlformats.org/markup-compatibility/2006">
                <mc:Choice xmlns:v="urn:schemas-microsoft-com:vml" Requires="v">
                  <p:oleObj spid="_x0000_s383131" name="公式" r:id="rId7" imgW="2349500" imgH="431800" progId="Equation.3">
                    <p:embed/>
                  </p:oleObj>
                </mc:Choice>
                <mc:Fallback>
                  <p:oleObj name="公式" r:id="rId7" imgW="2349500" imgH="431800" progId="Equation.3">
                    <p:embed/>
                    <p:pic>
                      <p:nvPicPr>
                        <p:cNvPr id="0" name="图片 383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8" y="1127"/>
                          <a:ext cx="2327" cy="4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2596" name="Object 20"/>
            <p:cNvGraphicFramePr>
              <a:graphicFrameLocks noChangeAspect="1"/>
            </p:cNvGraphicFramePr>
            <p:nvPr/>
          </p:nvGraphicFramePr>
          <p:xfrm>
            <a:off x="2045" y="696"/>
            <a:ext cx="1580" cy="448"/>
          </p:xfrm>
          <a:graphic>
            <a:graphicData uri="http://schemas.openxmlformats.org/presentationml/2006/ole">
              <mc:AlternateContent xmlns:mc="http://schemas.openxmlformats.org/markup-compatibility/2006">
                <mc:Choice xmlns:v="urn:schemas-microsoft-com:vml" Requires="v">
                  <p:oleObj spid="_x0000_s383132" name="公式" r:id="rId9" imgW="2032000" imgH="571500" progId="Equation.3">
                    <p:embed/>
                  </p:oleObj>
                </mc:Choice>
                <mc:Fallback>
                  <p:oleObj name="公式" r:id="rId9" imgW="2032000" imgH="571500" progId="Equation.3">
                    <p:embed/>
                    <p:pic>
                      <p:nvPicPr>
                        <p:cNvPr id="0" name="图片 383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5" y="696"/>
                          <a:ext cx="1580" cy="44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2599" name="Text Box 23"/>
          <p:cNvSpPr txBox="1">
            <a:spLocks noChangeArrowheads="1"/>
          </p:cNvSpPr>
          <p:nvPr/>
        </p:nvSpPr>
        <p:spPr bwMode="auto">
          <a:xfrm>
            <a:off x="3121025" y="12652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FF0000"/>
                </a:solidFill>
                <a:ea typeface="楷体_GB2312" pitchFamily="49" charset="-122"/>
              </a:rPr>
              <a:t>其中</a:t>
            </a:r>
            <a:endParaRPr lang="zh-CN" altLang="en-US" b="1" i="0">
              <a:solidFill>
                <a:srgbClr val="FF0000"/>
              </a:solidFill>
              <a:ea typeface="楷体_GB2312" pitchFamily="49" charset="-122"/>
            </a:endParaRPr>
          </a:p>
        </p:txBody>
      </p:sp>
      <p:sp>
        <p:nvSpPr>
          <p:cNvPr id="792605" name="Text Box 29"/>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transition>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descr="v"/>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0"/>
            <a:ext cx="8748712"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5"/>
          <p:cNvSpPr txBox="1">
            <a:spLocks noChangeArrowheads="1"/>
          </p:cNvSpPr>
          <p:nvPr/>
        </p:nvSpPr>
        <p:spPr bwMode="auto">
          <a:xfrm>
            <a:off x="3995738" y="6491288"/>
            <a:ext cx="273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1    </a:t>
            </a:r>
            <a:r>
              <a:rPr lang="zh-CN" altLang="en-US"/>
              <a:t>奖金</a:t>
            </a:r>
            <a:r>
              <a:rPr lang="en-US" altLang="zh-CN"/>
              <a:t>-</a:t>
            </a:r>
            <a:r>
              <a:rPr lang="zh-CN" altLang="en-US"/>
              <a:t>销售量表</a:t>
            </a:r>
            <a:endParaRPr lang="zh-CN" altLang="en-US"/>
          </a:p>
        </p:txBody>
      </p:sp>
      <p:sp>
        <p:nvSpPr>
          <p:cNvPr id="2" name="矩形 1"/>
          <p:cNvSpPr/>
          <p:nvPr/>
        </p:nvSpPr>
        <p:spPr>
          <a:xfrm>
            <a:off x="7201586" y="1951335"/>
            <a:ext cx="880369"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例</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395288" y="1268413"/>
            <a:ext cx="8424862" cy="5256212"/>
          </a:xfrm>
        </p:spPr>
        <p:txBody>
          <a:bodyPr/>
          <a:lstStyle/>
          <a:p>
            <a:pPr>
              <a:buFont typeface="Wingdings 2" panose="05020102010507070707" pitchFamily="18" charset="2"/>
              <a:buNone/>
            </a:pPr>
            <a:r>
              <a:rPr lang="zh-CN" altLang="en-US" sz="2800" dirty="0"/>
              <a:t>以奖金</a:t>
            </a:r>
            <a:r>
              <a:rPr lang="en-US" altLang="zh-CN" sz="2800" dirty="0"/>
              <a:t>-</a:t>
            </a:r>
            <a:r>
              <a:rPr lang="zh-CN" altLang="en-US" sz="2800" dirty="0"/>
              <a:t>销售量表图</a:t>
            </a:r>
            <a:r>
              <a:rPr lang="en-US" altLang="zh-CN" sz="2800" dirty="0"/>
              <a:t>1</a:t>
            </a:r>
            <a:r>
              <a:rPr lang="zh-CN" altLang="en-US" sz="2800" dirty="0"/>
              <a:t>做回归分析</a:t>
            </a:r>
            <a:endParaRPr lang="zh-CN" altLang="en-US" sz="2800" dirty="0"/>
          </a:p>
          <a:p>
            <a:pPr>
              <a:buFont typeface="Wingdings 2" panose="05020102010507070707" pitchFamily="18" charset="2"/>
              <a:buNone/>
            </a:pPr>
            <a:r>
              <a:rPr lang="zh-CN" altLang="en-US" sz="2400" b="1" dirty="0"/>
              <a:t>绘制散点图 </a:t>
            </a:r>
            <a:endParaRPr lang="zh-CN" altLang="en-US" sz="2400" b="1" dirty="0"/>
          </a:p>
          <a:p>
            <a:pPr>
              <a:buFont typeface="Wingdings 2" panose="05020102010507070707" pitchFamily="18" charset="2"/>
              <a:buNone/>
            </a:pPr>
            <a:r>
              <a:rPr lang="zh-CN" altLang="en-US" sz="2400" dirty="0"/>
              <a:t>打开数据文件，选择</a:t>
            </a:r>
            <a:r>
              <a:rPr lang="en-US" altLang="zh-CN" sz="2400" dirty="0"/>
              <a:t>【</a:t>
            </a:r>
            <a:r>
              <a:rPr lang="zh-CN" altLang="en-US" sz="2400" dirty="0"/>
              <a:t>图形</a:t>
            </a:r>
            <a:r>
              <a:rPr lang="en-US" altLang="zh-CN" sz="2400" dirty="0"/>
              <a:t>】-【</a:t>
            </a:r>
            <a:r>
              <a:rPr lang="zh-CN" altLang="en-US" sz="2400" dirty="0"/>
              <a:t>旧对话框</a:t>
            </a:r>
            <a:r>
              <a:rPr lang="en-US" altLang="zh-CN" sz="2400" dirty="0"/>
              <a:t>】-【</a:t>
            </a:r>
            <a:r>
              <a:rPr lang="zh-CN" altLang="en-US" sz="2400" dirty="0"/>
              <a:t>散点</a:t>
            </a:r>
            <a:r>
              <a:rPr lang="en-US" altLang="zh-CN" sz="2400" dirty="0"/>
              <a:t>/</a:t>
            </a:r>
            <a:r>
              <a:rPr lang="zh-CN" altLang="en-US" sz="2400" dirty="0"/>
              <a:t>点状</a:t>
            </a:r>
            <a:r>
              <a:rPr lang="en-US" altLang="zh-CN" sz="2400" dirty="0"/>
              <a:t>】</a:t>
            </a:r>
            <a:endParaRPr lang="en-US" altLang="zh-CN" sz="2400" dirty="0"/>
          </a:p>
        </p:txBody>
      </p:sp>
      <p:pic>
        <p:nvPicPr>
          <p:cNvPr id="38916" name="Picture 4" descr="o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2924175"/>
            <a:ext cx="6480175" cy="3409950"/>
          </a:xfrm>
          <a:prstGeom prst="rect">
            <a:avLst/>
          </a:prstGeom>
          <a:noFill/>
          <a:extLst>
            <a:ext uri="{909E8E84-426E-40DD-AFC4-6F175D3DCCD1}">
              <a14:hiddenFill xmlns:a14="http://schemas.microsoft.com/office/drawing/2010/main">
                <a:solidFill>
                  <a:srgbClr val="FFFFFF"/>
                </a:solidFill>
              </a14:hiddenFill>
            </a:ext>
          </a:extLst>
        </p:spPr>
      </p:pic>
      <p:sp>
        <p:nvSpPr>
          <p:cNvPr id="38917" name="Text Box 5"/>
          <p:cNvSpPr txBox="1">
            <a:spLocks noChangeArrowheads="1"/>
          </p:cNvSpPr>
          <p:nvPr/>
        </p:nvSpPr>
        <p:spPr bwMode="auto">
          <a:xfrm>
            <a:off x="4211638" y="630872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2</a:t>
            </a:r>
            <a:endParaRPr lang="en-US" altLang="zh-CN"/>
          </a:p>
        </p:txBody>
      </p:sp>
      <p:sp>
        <p:nvSpPr>
          <p:cNvPr id="7"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4" name="Group 52"/>
          <p:cNvGrpSpPr/>
          <p:nvPr/>
        </p:nvGrpSpPr>
        <p:grpSpPr bwMode="auto">
          <a:xfrm>
            <a:off x="2447110" y="1512414"/>
            <a:ext cx="4895850" cy="503238"/>
            <a:chOff x="1338" y="890"/>
            <a:chExt cx="3084" cy="317"/>
          </a:xfrm>
        </p:grpSpPr>
        <p:pic>
          <p:nvPicPr>
            <p:cNvPr id="8227" name="Picture 35"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28" name="Oval 36"/>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Text Box 37"/>
            <p:cNvSpPr txBox="1">
              <a:spLocks noChangeArrowheads="1"/>
            </p:cNvSpPr>
            <p:nvPr/>
          </p:nvSpPr>
          <p:spPr bwMode="auto">
            <a:xfrm>
              <a:off x="1754" y="890"/>
              <a:ext cx="2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solidFill>
                    <a:srgbClr val="FF0000"/>
                  </a:solidFill>
                  <a:latin typeface="+mn-ea"/>
                  <a:ea typeface="+mn-ea"/>
                </a:rPr>
                <a:t>单因素试验的方差分析</a:t>
              </a:r>
              <a:endParaRPr lang="zh-CN" altLang="en-US" sz="2400" b="1" dirty="0">
                <a:solidFill>
                  <a:srgbClr val="FF0000"/>
                </a:solidFill>
                <a:latin typeface="+mn-ea"/>
                <a:ea typeface="+mn-ea"/>
              </a:endParaRPr>
            </a:p>
          </p:txBody>
        </p:sp>
      </p:grpSp>
      <p:grpSp>
        <p:nvGrpSpPr>
          <p:cNvPr id="8245" name="Group 53"/>
          <p:cNvGrpSpPr/>
          <p:nvPr/>
        </p:nvGrpSpPr>
        <p:grpSpPr bwMode="auto">
          <a:xfrm>
            <a:off x="2424882" y="2563891"/>
            <a:ext cx="5171306" cy="503238"/>
            <a:chOff x="1338" y="890"/>
            <a:chExt cx="3084" cy="317"/>
          </a:xfrm>
        </p:grpSpPr>
        <p:pic>
          <p:nvPicPr>
            <p:cNvPr id="8246" name="Picture 54"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47" name="Oval 55"/>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Text Box 56"/>
            <p:cNvSpPr txBox="1">
              <a:spLocks noChangeArrowheads="1"/>
            </p:cNvSpPr>
            <p:nvPr/>
          </p:nvSpPr>
          <p:spPr bwMode="auto">
            <a:xfrm>
              <a:off x="1746" y="890"/>
              <a:ext cx="2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n-ea"/>
                  <a:ea typeface="+mn-ea"/>
                </a:rPr>
                <a:t>双因素试验的方差分析</a:t>
              </a:r>
              <a:endParaRPr lang="en-US" altLang="zh-CN" sz="2400" b="1" dirty="0">
                <a:latin typeface="+mn-ea"/>
                <a:ea typeface="+mn-ea"/>
              </a:endParaRPr>
            </a:p>
          </p:txBody>
        </p:sp>
      </p:grpSp>
      <p:grpSp>
        <p:nvGrpSpPr>
          <p:cNvPr id="8249" name="Group 57"/>
          <p:cNvGrpSpPr/>
          <p:nvPr/>
        </p:nvGrpSpPr>
        <p:grpSpPr bwMode="auto">
          <a:xfrm>
            <a:off x="2447110" y="3619116"/>
            <a:ext cx="4895850" cy="522287"/>
            <a:chOff x="1338" y="878"/>
            <a:chExt cx="3084" cy="329"/>
          </a:xfrm>
        </p:grpSpPr>
        <p:pic>
          <p:nvPicPr>
            <p:cNvPr id="8250"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51"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一元线性回归</a:t>
              </a:r>
              <a:endParaRPr lang="en-US" altLang="zh-CN" sz="2400" b="1" dirty="0"/>
            </a:p>
          </p:txBody>
        </p:sp>
      </p:grpSp>
      <p:sp>
        <p:nvSpPr>
          <p:cNvPr id="20" name="Rectangle 33"/>
          <p:cNvSpPr>
            <a:spLocks noGrp="1" noChangeArrowheads="1"/>
          </p:cNvSpPr>
          <p:nvPr>
            <p:ph type="title"/>
          </p:nvPr>
        </p:nvSpPr>
        <p:spPr>
          <a:xfrm>
            <a:off x="1090613" y="115888"/>
            <a:ext cx="6505575" cy="604837"/>
          </a:xfrm>
          <a:noFill/>
        </p:spPr>
        <p:txBody>
          <a:bodyPr/>
          <a:lstStyle/>
          <a:p>
            <a:pPr algn="just" eaLnBrk="1" hangingPunct="1"/>
            <a:r>
              <a:rPr lang="zh-CN" altLang="en-US" sz="3600" dirty="0">
                <a:latin typeface="隶书" panose="02010509060101010101" pitchFamily="49" charset="-122"/>
                <a:ea typeface="隶书" panose="02010509060101010101" pitchFamily="49" charset="-122"/>
              </a:rPr>
              <a:t>第九章  方差分析及回归分析</a:t>
            </a:r>
            <a:endParaRPr lang="zh-CN" altLang="en-US" sz="4800" dirty="0"/>
          </a:p>
        </p:txBody>
      </p:sp>
      <p:grpSp>
        <p:nvGrpSpPr>
          <p:cNvPr id="15" name="Group 57"/>
          <p:cNvGrpSpPr/>
          <p:nvPr/>
        </p:nvGrpSpPr>
        <p:grpSpPr bwMode="auto">
          <a:xfrm>
            <a:off x="2447110" y="4794408"/>
            <a:ext cx="4895850" cy="522287"/>
            <a:chOff x="1338" y="878"/>
            <a:chExt cx="3084" cy="329"/>
          </a:xfrm>
        </p:grpSpPr>
        <p:pic>
          <p:nvPicPr>
            <p:cNvPr id="16"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17"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多元线性回归</a:t>
              </a:r>
              <a:endParaRPr lang="en-US" altLang="zh-CN" sz="2400" b="1" dirty="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a:xfrm>
            <a:off x="914400" y="188913"/>
            <a:ext cx="8229600" cy="1143000"/>
          </a:xfrm>
        </p:spPr>
        <p:txBody>
          <a:bodyPr/>
          <a:lstStyle/>
          <a:p>
            <a:endParaRPr lang="zh-CN" altLang="zh-CN" sz="3200"/>
          </a:p>
        </p:txBody>
      </p:sp>
      <p:sp>
        <p:nvSpPr>
          <p:cNvPr id="39939" name="Rectangle 3"/>
          <p:cNvSpPr>
            <a:spLocks noGrp="1" noRot="1" noChangeArrowheads="1"/>
          </p:cNvSpPr>
          <p:nvPr>
            <p:ph type="body" sz="half" idx="4294967295"/>
          </p:nvPr>
        </p:nvSpPr>
        <p:spPr>
          <a:xfrm>
            <a:off x="0" y="1412875"/>
            <a:ext cx="3240088" cy="4713288"/>
          </a:xfrm>
        </p:spPr>
        <p:txBody>
          <a:bodyPr/>
          <a:lstStyle/>
          <a:p>
            <a:pPr>
              <a:buFont typeface="Wingdings 2" panose="05020102010507070707" pitchFamily="18" charset="2"/>
              <a:buNone/>
            </a:pPr>
            <a:r>
              <a:rPr lang="zh-CN" altLang="en-US" sz="2800" dirty="0"/>
              <a:t>选择简单分布，单击定义，打开子对话框，选择</a:t>
            </a:r>
            <a:r>
              <a:rPr lang="en-US" altLang="zh-CN" sz="2800" dirty="0"/>
              <a:t>X</a:t>
            </a:r>
            <a:r>
              <a:rPr lang="zh-CN" altLang="en-US" sz="2800" dirty="0"/>
              <a:t>变量和</a:t>
            </a:r>
            <a:r>
              <a:rPr lang="en-US" altLang="zh-CN" sz="2800" dirty="0"/>
              <a:t>Y</a:t>
            </a:r>
            <a:r>
              <a:rPr lang="zh-CN" altLang="en-US" sz="2800" dirty="0"/>
              <a:t>变量，如图</a:t>
            </a:r>
            <a:r>
              <a:rPr lang="en-US" altLang="zh-CN" sz="2800" dirty="0"/>
              <a:t>3</a:t>
            </a:r>
            <a:endParaRPr lang="en-US" altLang="zh-CN" sz="2800" dirty="0"/>
          </a:p>
          <a:p>
            <a:pPr>
              <a:buFont typeface="Wingdings 2" panose="05020102010507070707" pitchFamily="18" charset="2"/>
              <a:buNone/>
            </a:pPr>
            <a:r>
              <a:rPr lang="zh-CN" altLang="en-US" sz="2800" dirty="0"/>
              <a:t>单击确定提交系统运行，结果见图</a:t>
            </a:r>
            <a:r>
              <a:rPr lang="en-US" altLang="zh-CN" sz="2800" dirty="0"/>
              <a:t>4</a:t>
            </a:r>
            <a:r>
              <a:rPr lang="zh-CN" altLang="en-US" sz="2800" dirty="0"/>
              <a:t>所示</a:t>
            </a:r>
            <a:endParaRPr lang="zh-CN" altLang="en-US" sz="2800" dirty="0"/>
          </a:p>
        </p:txBody>
      </p:sp>
      <p:pic>
        <p:nvPicPr>
          <p:cNvPr id="39942" name="Picture 6" descr="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3575" y="188913"/>
            <a:ext cx="5351463" cy="6453187"/>
          </a:xfrm>
          <a:prstGeom prst="rect">
            <a:avLst/>
          </a:prstGeom>
          <a:noFill/>
          <a:extLst>
            <a:ext uri="{909E8E84-426E-40DD-AFC4-6F175D3DCCD1}">
              <a14:hiddenFill xmlns:a14="http://schemas.microsoft.com/office/drawing/2010/main">
                <a:solidFill>
                  <a:srgbClr val="FFFFFF"/>
                </a:solidFill>
              </a14:hiddenFill>
            </a:ext>
          </a:extLst>
        </p:spPr>
      </p:pic>
      <p:sp>
        <p:nvSpPr>
          <p:cNvPr id="39944" name="Text Box 8"/>
          <p:cNvSpPr txBox="1">
            <a:spLocks noChangeArrowheads="1"/>
          </p:cNvSpPr>
          <p:nvPr/>
        </p:nvSpPr>
        <p:spPr bwMode="auto">
          <a:xfrm>
            <a:off x="7798388" y="5329525"/>
            <a:ext cx="1655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图</a:t>
            </a:r>
            <a:r>
              <a:rPr lang="en-US" altLang="zh-CN" dirty="0"/>
              <a:t>3 </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Grp="1" noChangeAspect="1" noChangeArrowheads="1"/>
          </p:cNvPicPr>
          <p:nvPr>
            <p:ph type="body" idx="1"/>
          </p:nvPr>
        </p:nvPicPr>
        <p:blipFill>
          <a:blip r:embed="rId1">
            <a:lum bright="-20000" contrast="20000"/>
            <a:extLst>
              <a:ext uri="{28A0092B-C50C-407E-A947-70E740481C1C}">
                <a14:useLocalDpi xmlns:a14="http://schemas.microsoft.com/office/drawing/2010/main" val="0"/>
              </a:ext>
            </a:extLst>
          </a:blip>
          <a:srcRect/>
          <a:stretch>
            <a:fillRect/>
          </a:stretch>
        </p:blipFill>
        <p:spPr>
          <a:xfrm>
            <a:off x="1282075" y="1201738"/>
            <a:ext cx="6264275" cy="4525962"/>
          </a:xfrm>
          <a:solidFill>
            <a:srgbClr val="0000FF">
              <a:alpha val="89999"/>
            </a:srgbClr>
          </a:solidFill>
          <a:ln w="12700" cap="flat">
            <a:solidFill>
              <a:srgbClr val="0000FF"/>
            </a:solidFill>
            <a:miter lim="800000"/>
            <a:headEnd type="none" w="sm" len="sm"/>
            <a:tailEnd type="none" w="sm" len="sm"/>
          </a:ln>
        </p:spPr>
      </p:pic>
      <p:sp>
        <p:nvSpPr>
          <p:cNvPr id="40965" name="Rectangle 5"/>
          <p:cNvSpPr>
            <a:spLocks noChangeArrowheads="1"/>
          </p:cNvSpPr>
          <p:nvPr/>
        </p:nvSpPr>
        <p:spPr bwMode="auto">
          <a:xfrm>
            <a:off x="489913" y="811257"/>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t>从图上可直观地看出奖金与销售量之间存在线性相关关系</a:t>
            </a:r>
            <a:endParaRPr lang="zh-CN" altLang="en-US" sz="2000"/>
          </a:p>
        </p:txBody>
      </p:sp>
      <p:sp>
        <p:nvSpPr>
          <p:cNvPr id="40966" name="Text Box 6"/>
          <p:cNvSpPr txBox="1">
            <a:spLocks noChangeArrowheads="1"/>
          </p:cNvSpPr>
          <p:nvPr/>
        </p:nvSpPr>
        <p:spPr bwMode="auto">
          <a:xfrm>
            <a:off x="5868038" y="4799033"/>
            <a:ext cx="2303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t>散点图</a:t>
            </a:r>
            <a:endParaRPr lang="zh-CN" altLang="en-US" dirty="0"/>
          </a:p>
        </p:txBody>
      </p:sp>
      <p:sp>
        <p:nvSpPr>
          <p:cNvPr id="40967" name="Text Box 7"/>
          <p:cNvSpPr txBox="1">
            <a:spLocks noChangeArrowheads="1"/>
          </p:cNvSpPr>
          <p:nvPr/>
        </p:nvSpPr>
        <p:spPr bwMode="auto">
          <a:xfrm>
            <a:off x="728663" y="2997200"/>
            <a:ext cx="45878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zh-CN"/>
          </a:p>
        </p:txBody>
      </p:sp>
      <p:sp>
        <p:nvSpPr>
          <p:cNvPr id="40968" name="Text Box 8"/>
          <p:cNvSpPr txBox="1">
            <a:spLocks noChangeArrowheads="1"/>
          </p:cNvSpPr>
          <p:nvPr/>
        </p:nvSpPr>
        <p:spPr bwMode="auto">
          <a:xfrm>
            <a:off x="1264443" y="1278473"/>
            <a:ext cx="458787"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dirty="0"/>
              <a:t>销售量</a:t>
            </a:r>
            <a:endParaRPr lang="zh-CN" altLang="en-US" dirty="0"/>
          </a:p>
        </p:txBody>
      </p:sp>
      <p:sp>
        <p:nvSpPr>
          <p:cNvPr id="40969" name="Rectangle 9"/>
          <p:cNvSpPr>
            <a:spLocks noChangeArrowheads="1"/>
          </p:cNvSpPr>
          <p:nvPr/>
        </p:nvSpPr>
        <p:spPr bwMode="auto">
          <a:xfrm>
            <a:off x="6897432" y="5360987"/>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dirty="0"/>
              <a:t>奖金</a:t>
            </a:r>
            <a:endParaRPr lang="zh-CN" altLang="en-US" dirty="0"/>
          </a:p>
        </p:txBody>
      </p:sp>
      <p:sp>
        <p:nvSpPr>
          <p:cNvPr id="10"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
        <p:nvSpPr>
          <p:cNvPr id="2" name="矩形 1"/>
          <p:cNvSpPr/>
          <p:nvPr/>
        </p:nvSpPr>
        <p:spPr>
          <a:xfrm>
            <a:off x="3958350" y="5831236"/>
            <a:ext cx="5151600" cy="923330"/>
          </a:xfrm>
          <a:prstGeom prst="rect">
            <a:avLst/>
          </a:prstGeom>
        </p:spPr>
        <p:txBody>
          <a:bodyPr wrap="square">
            <a:spAutoFit/>
          </a:bodyPr>
          <a:lstStyle/>
          <a:p>
            <a:r>
              <a:rPr lang="zh-CN" altLang="en-US" dirty="0"/>
              <a:t>根据奖金与销售量之间的散点图，奖金与销售量之间存在显著的正相关关系。在此前提下进一步进行回归分析，建立一元线性回归方程。</a:t>
            </a:r>
            <a:endParaRPr lang="zh-CN" altLang="en-US" dirty="0"/>
          </a:p>
        </p:txBody>
      </p:sp>
      <p:sp>
        <p:nvSpPr>
          <p:cNvPr id="11" name="Text Box 8"/>
          <p:cNvSpPr txBox="1">
            <a:spLocks noChangeArrowheads="1"/>
          </p:cNvSpPr>
          <p:nvPr/>
        </p:nvSpPr>
        <p:spPr bwMode="auto">
          <a:xfrm>
            <a:off x="7798388" y="5329525"/>
            <a:ext cx="1655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图</a:t>
            </a:r>
            <a:r>
              <a:rPr lang="en-US" altLang="zh-CN" dirty="0"/>
              <a:t>4 </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Rot="1" noChangeArrowheads="1"/>
          </p:cNvSpPr>
          <p:nvPr>
            <p:ph type="body" sz="half" idx="1"/>
          </p:nvPr>
        </p:nvSpPr>
        <p:spPr>
          <a:xfrm>
            <a:off x="395288" y="1196975"/>
            <a:ext cx="4100512" cy="4929188"/>
          </a:xfrm>
        </p:spPr>
        <p:txBody>
          <a:bodyPr/>
          <a:lstStyle/>
          <a:p>
            <a:pPr>
              <a:buFont typeface="Wingdings 2" panose="05020102010507070707" pitchFamily="18" charset="2"/>
              <a:buNone/>
            </a:pPr>
            <a:r>
              <a:rPr lang="zh-CN" altLang="en-US" sz="2400" dirty="0"/>
              <a:t>线性回归分析</a:t>
            </a:r>
            <a:endParaRPr lang="zh-CN" altLang="en-US" sz="2400" dirty="0"/>
          </a:p>
        </p:txBody>
      </p:sp>
      <p:sp>
        <p:nvSpPr>
          <p:cNvPr id="47110" name="Rectangle 6"/>
          <p:cNvSpPr>
            <a:spLocks noGrp="1" noRot="1" noChangeArrowheads="1"/>
          </p:cNvSpPr>
          <p:nvPr>
            <p:ph type="body" sz="half" idx="2"/>
          </p:nvPr>
        </p:nvSpPr>
        <p:spPr>
          <a:xfrm>
            <a:off x="4649788" y="1600200"/>
            <a:ext cx="4192587" cy="4498975"/>
          </a:xfrm>
        </p:spPr>
        <p:txBody>
          <a:bodyPr/>
          <a:lstStyle/>
          <a:p>
            <a:endParaRPr lang="zh-CN" altLang="zh-CN" sz="2800"/>
          </a:p>
        </p:txBody>
      </p:sp>
      <p:sp>
        <p:nvSpPr>
          <p:cNvPr id="47108" name="Rectangle 4"/>
          <p:cNvSpPr>
            <a:spLocks noChangeArrowheads="1"/>
          </p:cNvSpPr>
          <p:nvPr/>
        </p:nvSpPr>
        <p:spPr bwMode="auto">
          <a:xfrm>
            <a:off x="323850" y="1989138"/>
            <a:ext cx="2663825"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a:t>步骤</a:t>
            </a:r>
            <a:r>
              <a:rPr lang="en-US" altLang="zh-CN" sz="2000"/>
              <a:t>1</a:t>
            </a:r>
            <a:r>
              <a:rPr lang="zh-CN" altLang="en-US" sz="2000"/>
              <a:t>：选择菜单栏“</a:t>
            </a:r>
            <a:r>
              <a:rPr lang="en-US" altLang="zh-CN" sz="2000"/>
              <a:t>【</a:t>
            </a:r>
            <a:r>
              <a:rPr lang="zh-CN" altLang="en-US" sz="2000"/>
              <a:t>分析</a:t>
            </a:r>
            <a:r>
              <a:rPr lang="en-US" altLang="zh-CN" sz="2000"/>
              <a:t>】—&gt;【</a:t>
            </a:r>
            <a:r>
              <a:rPr lang="zh-CN" altLang="en-US" sz="2000"/>
              <a:t>回归</a:t>
            </a:r>
            <a:r>
              <a:rPr lang="en-US" altLang="zh-CN" sz="2000"/>
              <a:t>】—&gt;【</a:t>
            </a:r>
            <a:r>
              <a:rPr lang="zh-CN" altLang="en-US" sz="2000"/>
              <a:t>线性</a:t>
            </a:r>
            <a:r>
              <a:rPr lang="en-US" altLang="zh-CN" sz="2000"/>
              <a:t>】”</a:t>
            </a:r>
            <a:r>
              <a:rPr lang="zh-CN" altLang="en-US" sz="2000"/>
              <a:t>，打开线性回归 对话框。将变量销售量</a:t>
            </a:r>
            <a:r>
              <a:rPr lang="en-US" altLang="zh-CN" sz="2000"/>
              <a:t>y</a:t>
            </a:r>
            <a:r>
              <a:rPr lang="zh-CN" altLang="en-US" sz="2000"/>
              <a:t>移入</a:t>
            </a:r>
            <a:r>
              <a:rPr lang="en-US" altLang="zh-CN" sz="2000"/>
              <a:t>【</a:t>
            </a:r>
            <a:r>
              <a:rPr lang="zh-CN" altLang="en-US" sz="2000"/>
              <a:t>因变量</a:t>
            </a:r>
            <a:r>
              <a:rPr lang="en-US" altLang="zh-CN" sz="2000"/>
              <a:t>】</a:t>
            </a:r>
            <a:r>
              <a:rPr lang="zh-CN" altLang="en-US" sz="2000"/>
              <a:t>列表框中，将奖金</a:t>
            </a:r>
            <a:r>
              <a:rPr lang="en-US" altLang="zh-CN" sz="2000"/>
              <a:t>x</a:t>
            </a:r>
            <a:r>
              <a:rPr lang="zh-CN" altLang="en-US" sz="2000"/>
              <a:t>移入</a:t>
            </a:r>
            <a:r>
              <a:rPr lang="en-US" altLang="zh-CN" sz="2000"/>
              <a:t>【</a:t>
            </a:r>
            <a:r>
              <a:rPr lang="zh-CN" altLang="en-US" sz="2000"/>
              <a:t>自变量</a:t>
            </a:r>
            <a:r>
              <a:rPr lang="en-US" altLang="zh-CN" sz="2000"/>
              <a:t>】</a:t>
            </a:r>
            <a:r>
              <a:rPr lang="zh-CN" altLang="en-US" sz="2000"/>
              <a:t>列表框中。在</a:t>
            </a:r>
            <a:r>
              <a:rPr lang="en-US" altLang="zh-CN" sz="2000"/>
              <a:t>【</a:t>
            </a:r>
            <a:r>
              <a:rPr lang="zh-CN" altLang="en-US" sz="2000"/>
              <a:t>方法</a:t>
            </a:r>
            <a:r>
              <a:rPr lang="en-US" altLang="zh-CN" sz="2000"/>
              <a:t>】</a:t>
            </a:r>
            <a:r>
              <a:rPr lang="zh-CN" altLang="en-US" sz="2000"/>
              <a:t>框中选择</a:t>
            </a:r>
            <a:r>
              <a:rPr lang="en-US" altLang="zh-CN" sz="2000"/>
              <a:t>【</a:t>
            </a:r>
            <a:r>
              <a:rPr lang="zh-CN" altLang="en-US" sz="2000"/>
              <a:t>进入</a:t>
            </a:r>
            <a:r>
              <a:rPr lang="en-US" altLang="zh-CN" sz="2000"/>
              <a:t>】 </a:t>
            </a:r>
            <a:r>
              <a:rPr lang="zh-CN" altLang="en-US" sz="2000"/>
              <a:t>选项，表示所选自变量全部进入回归模型。</a:t>
            </a:r>
            <a:endParaRPr lang="zh-CN" altLang="en-US" sz="2000"/>
          </a:p>
        </p:txBody>
      </p:sp>
      <p:pic>
        <p:nvPicPr>
          <p:cNvPr id="47109" name="Picture 5"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6600" y="1412875"/>
            <a:ext cx="5543550" cy="49688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a:xfrm>
            <a:off x="395288" y="1125538"/>
            <a:ext cx="8229600" cy="4525962"/>
          </a:xfrm>
        </p:spPr>
        <p:txBody>
          <a:bodyPr/>
          <a:lstStyle/>
          <a:p>
            <a:r>
              <a:rPr lang="zh-CN" altLang="en-US" sz="2000"/>
              <a:t>其余保持</a:t>
            </a:r>
            <a:r>
              <a:rPr lang="en-US" altLang="zh-CN" sz="2000"/>
              <a:t>Spss</a:t>
            </a:r>
            <a:r>
              <a:rPr lang="zh-CN" altLang="en-US" sz="2000"/>
              <a:t>默认选项。在主对话框中单击确定按钮，执行线性回归命令，其结果如下：</a:t>
            </a:r>
            <a:endParaRPr lang="zh-CN" altLang="en-US" sz="2000"/>
          </a:p>
        </p:txBody>
      </p:sp>
      <p:pic>
        <p:nvPicPr>
          <p:cNvPr id="553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1773238"/>
            <a:ext cx="4968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Rectangle 6"/>
          <p:cNvSpPr>
            <a:spLocks noChangeArrowheads="1"/>
          </p:cNvSpPr>
          <p:nvPr/>
        </p:nvSpPr>
        <p:spPr bwMode="auto">
          <a:xfrm>
            <a:off x="684213" y="3429000"/>
            <a:ext cx="81359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dirty="0"/>
              <a:t>表</a:t>
            </a:r>
            <a:r>
              <a:rPr lang="en-US" altLang="zh-CN" dirty="0"/>
              <a:t>3</a:t>
            </a:r>
            <a:r>
              <a:rPr lang="zh-CN" altLang="en-US" dirty="0"/>
              <a:t>给出了回归模型的拟和优度（</a:t>
            </a:r>
            <a:r>
              <a:rPr lang="en-US" altLang="zh-CN" dirty="0"/>
              <a:t>R Square</a:t>
            </a:r>
            <a:r>
              <a:rPr lang="zh-CN" altLang="en-US" dirty="0"/>
              <a:t>）、调整的拟和优度（</a:t>
            </a:r>
            <a:r>
              <a:rPr lang="en-US" altLang="zh-CN" dirty="0"/>
              <a:t>Adjusted </a:t>
            </a:r>
            <a:r>
              <a:rPr lang="en-US" altLang="zh-CN" dirty="0" err="1"/>
              <a:t>RSquare</a:t>
            </a:r>
            <a:r>
              <a:rPr lang="zh-CN" altLang="en-US" dirty="0"/>
              <a:t>）、估计标准差（</a:t>
            </a:r>
            <a:r>
              <a:rPr lang="en-US" altLang="zh-CN" dirty="0"/>
              <a:t>Std. Error of the Estimate</a:t>
            </a:r>
            <a:r>
              <a:rPr lang="zh-CN" altLang="en-US" dirty="0"/>
              <a:t>）以及</a:t>
            </a:r>
            <a:r>
              <a:rPr lang="en-US" altLang="zh-CN" dirty="0"/>
              <a:t>Durbin</a:t>
            </a:r>
            <a:r>
              <a:rPr lang="zh-CN" altLang="en-US" dirty="0"/>
              <a:t>－</a:t>
            </a:r>
            <a:r>
              <a:rPr lang="en-US" altLang="zh-CN" dirty="0"/>
              <a:t>Watson</a:t>
            </a:r>
            <a:r>
              <a:rPr lang="zh-CN" altLang="en-US" dirty="0"/>
              <a:t>统计量。从结果来看，回归的确定系数和调整的可决系数分别为</a:t>
            </a:r>
            <a:r>
              <a:rPr lang="en-US" altLang="zh-CN" dirty="0"/>
              <a:t>0.989</a:t>
            </a:r>
            <a:r>
              <a:rPr lang="zh-CN" altLang="en-US" dirty="0"/>
              <a:t>和</a:t>
            </a:r>
            <a:r>
              <a:rPr lang="en-US" altLang="zh-CN" dirty="0"/>
              <a:t>0.988</a:t>
            </a:r>
            <a:r>
              <a:rPr lang="zh-CN" altLang="en-US" dirty="0"/>
              <a:t>，即销售量的</a:t>
            </a:r>
            <a:r>
              <a:rPr lang="en-US" altLang="zh-CN" dirty="0"/>
              <a:t>95</a:t>
            </a:r>
            <a:r>
              <a:rPr lang="zh-CN" altLang="en-US" dirty="0"/>
              <a:t>％以上的变动都可以被该模型所解释，拟和优度较高。</a:t>
            </a:r>
            <a:endParaRPr lang="zh-CN" altLang="en-US" dirty="0"/>
          </a:p>
        </p:txBody>
      </p:sp>
      <p:pic>
        <p:nvPicPr>
          <p:cNvPr id="553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25988"/>
            <a:ext cx="8135938"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5" name="Text Box 9"/>
          <p:cNvSpPr txBox="1">
            <a:spLocks noChangeArrowheads="1"/>
          </p:cNvSpPr>
          <p:nvPr/>
        </p:nvSpPr>
        <p:spPr bwMode="auto">
          <a:xfrm>
            <a:off x="5651500" y="3141663"/>
            <a:ext cx="865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5306" name="Text Box 10"/>
          <p:cNvSpPr txBox="1">
            <a:spLocks noChangeArrowheads="1"/>
          </p:cNvSpPr>
          <p:nvPr/>
        </p:nvSpPr>
        <p:spPr bwMode="auto">
          <a:xfrm>
            <a:off x="5508625" y="292417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表</a:t>
            </a:r>
            <a:r>
              <a:rPr lang="en-US" altLang="zh-CN"/>
              <a:t>2</a:t>
            </a:r>
            <a:endParaRPr lang="en-US" altLang="zh-CN"/>
          </a:p>
        </p:txBody>
      </p:sp>
      <p:sp>
        <p:nvSpPr>
          <p:cNvPr id="55307" name="Text Box 11"/>
          <p:cNvSpPr txBox="1">
            <a:spLocks noChangeArrowheads="1"/>
          </p:cNvSpPr>
          <p:nvPr/>
        </p:nvSpPr>
        <p:spPr bwMode="auto">
          <a:xfrm>
            <a:off x="5651500" y="6308725"/>
            <a:ext cx="865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表</a:t>
            </a:r>
            <a:r>
              <a:rPr lang="en-US" altLang="zh-CN"/>
              <a:t>3</a:t>
            </a:r>
            <a:endParaRPr lang="en-US" altLang="zh-CN"/>
          </a:p>
        </p:txBody>
      </p:sp>
      <p:sp>
        <p:nvSpPr>
          <p:cNvPr id="11"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Rot="1" noChangeArrowheads="1"/>
          </p:cNvSpPr>
          <p:nvPr>
            <p:ph type="body" idx="1"/>
          </p:nvPr>
        </p:nvSpPr>
        <p:spPr>
          <a:xfrm>
            <a:off x="395288" y="1052513"/>
            <a:ext cx="8229600" cy="4525962"/>
          </a:xfrm>
        </p:spPr>
        <p:txBody>
          <a:bodyPr/>
          <a:lstStyle/>
          <a:p>
            <a:r>
              <a:rPr lang="zh-CN" altLang="en-US" sz="2400"/>
              <a:t>表</a:t>
            </a:r>
            <a:r>
              <a:rPr lang="en-US" altLang="zh-CN" sz="2400"/>
              <a:t>4</a:t>
            </a:r>
            <a:r>
              <a:rPr lang="zh-CN" altLang="en-US" sz="2400"/>
              <a:t>给出了回归模型的方差分析表，可以看到，</a:t>
            </a:r>
            <a:r>
              <a:rPr lang="en-US" altLang="zh-CN" sz="2400"/>
              <a:t>F</a:t>
            </a:r>
            <a:r>
              <a:rPr lang="zh-CN" altLang="en-US" sz="2400"/>
              <a:t>统计量为</a:t>
            </a:r>
            <a:r>
              <a:rPr lang="en-US" altLang="zh-CN" sz="2400"/>
              <a:t>734.627</a:t>
            </a:r>
            <a:r>
              <a:rPr lang="zh-CN" altLang="en-US" sz="2400"/>
              <a:t>，对应的</a:t>
            </a:r>
            <a:r>
              <a:rPr lang="en-US" altLang="zh-CN" sz="2400"/>
              <a:t>p</a:t>
            </a:r>
            <a:r>
              <a:rPr lang="zh-CN" altLang="en-US" sz="2400"/>
              <a:t>值为</a:t>
            </a:r>
            <a:r>
              <a:rPr lang="en-US" altLang="zh-CN" sz="2400"/>
              <a:t>0</a:t>
            </a:r>
            <a:r>
              <a:rPr lang="zh-CN" altLang="en-US" sz="2400"/>
              <a:t>，所以，拒绝模型整体不显著的原假设，即该模型的整体是显著的。</a:t>
            </a:r>
            <a:endParaRPr lang="zh-CN" altLang="en-US" sz="2400"/>
          </a:p>
        </p:txBody>
      </p:sp>
      <p:pic>
        <p:nvPicPr>
          <p:cNvPr id="563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Text Box 5"/>
          <p:cNvSpPr txBox="1">
            <a:spLocks noChangeArrowheads="1"/>
          </p:cNvSpPr>
          <p:nvPr/>
        </p:nvSpPr>
        <p:spPr bwMode="auto">
          <a:xfrm>
            <a:off x="5292725" y="6021388"/>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表</a:t>
            </a:r>
            <a:r>
              <a:rPr lang="en-US" altLang="zh-CN"/>
              <a:t>4</a:t>
            </a:r>
            <a:endParaRPr lang="en-US" altLang="zh-CN"/>
          </a:p>
        </p:txBody>
      </p:sp>
      <p:sp>
        <p:nvSpPr>
          <p:cNvPr id="7"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nvSpPr>
        <p:spPr bwMode="auto">
          <a:xfrm>
            <a:off x="497518" y="78018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zh-CN" altLang="en-US" sz="3200" dirty="0"/>
              <a:t>假设检验</a:t>
            </a:r>
            <a:r>
              <a:rPr lang="en-US" altLang="zh-CN" sz="3200" dirty="0"/>
              <a:t>P</a:t>
            </a:r>
            <a:r>
              <a:rPr lang="zh-CN" altLang="en-US" sz="3200" dirty="0"/>
              <a:t>值判别法</a:t>
            </a:r>
            <a:endParaRPr lang="zh-CN" altLang="en-US" sz="3200" dirty="0"/>
          </a:p>
        </p:txBody>
      </p:sp>
      <p:sp>
        <p:nvSpPr>
          <p:cNvPr id="5" name="Line 3"/>
          <p:cNvSpPr>
            <a:spLocks noChangeShapeType="1"/>
          </p:cNvSpPr>
          <p:nvPr/>
        </p:nvSpPr>
        <p:spPr bwMode="auto">
          <a:xfrm flipV="1">
            <a:off x="1869118" y="1950174"/>
            <a:ext cx="0" cy="449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6" name="Line 4"/>
          <p:cNvSpPr>
            <a:spLocks noChangeShapeType="1"/>
          </p:cNvSpPr>
          <p:nvPr/>
        </p:nvSpPr>
        <p:spPr bwMode="auto">
          <a:xfrm>
            <a:off x="802318" y="5531574"/>
            <a:ext cx="7391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7" name="Freeform 5"/>
          <p:cNvSpPr/>
          <p:nvPr/>
        </p:nvSpPr>
        <p:spPr bwMode="auto">
          <a:xfrm>
            <a:off x="1869118" y="3016974"/>
            <a:ext cx="6019800" cy="2616200"/>
          </a:xfrm>
          <a:custGeom>
            <a:avLst/>
            <a:gdLst>
              <a:gd name="T0" fmla="*/ 0 w 3792"/>
              <a:gd name="T1" fmla="*/ 2616200 h 1648"/>
              <a:gd name="T2" fmla="*/ 838200 w 3792"/>
              <a:gd name="T3" fmla="*/ 1473200 h 1648"/>
              <a:gd name="T4" fmla="*/ 1600200 w 3792"/>
              <a:gd name="T5" fmla="*/ 101600 h 1648"/>
              <a:gd name="T6" fmla="*/ 3733801 w 3792"/>
              <a:gd name="T7" fmla="*/ 2082800 h 1648"/>
              <a:gd name="T8" fmla="*/ 6019800 w 3792"/>
              <a:gd name="T9" fmla="*/ 2540000 h 1648"/>
              <a:gd name="T10" fmla="*/ 0 60000 65536"/>
              <a:gd name="T11" fmla="*/ 0 60000 65536"/>
              <a:gd name="T12" fmla="*/ 0 60000 65536"/>
              <a:gd name="T13" fmla="*/ 0 60000 65536"/>
              <a:gd name="T14" fmla="*/ 0 60000 65536"/>
              <a:gd name="T15" fmla="*/ 0 w 3792"/>
              <a:gd name="T16" fmla="*/ 0 h 1648"/>
              <a:gd name="T17" fmla="*/ 3792 w 3792"/>
              <a:gd name="T18" fmla="*/ 1648 h 1648"/>
            </a:gdLst>
            <a:ahLst/>
            <a:cxnLst>
              <a:cxn ang="T10">
                <a:pos x="T0" y="T1"/>
              </a:cxn>
              <a:cxn ang="T11">
                <a:pos x="T2" y="T3"/>
              </a:cxn>
              <a:cxn ang="T12">
                <a:pos x="T4" y="T5"/>
              </a:cxn>
              <a:cxn ang="T13">
                <a:pos x="T6" y="T7"/>
              </a:cxn>
              <a:cxn ang="T14">
                <a:pos x="T8" y="T9"/>
              </a:cxn>
            </a:cxnLst>
            <a:rect l="T15" t="T16" r="T17" b="T18"/>
            <a:pathLst>
              <a:path w="3792" h="1648">
                <a:moveTo>
                  <a:pt x="0" y="1648"/>
                </a:moveTo>
                <a:cubicBezTo>
                  <a:pt x="180" y="1420"/>
                  <a:pt x="360" y="1192"/>
                  <a:pt x="528" y="928"/>
                </a:cubicBezTo>
                <a:cubicBezTo>
                  <a:pt x="696" y="664"/>
                  <a:pt x="704" y="0"/>
                  <a:pt x="1008" y="64"/>
                </a:cubicBezTo>
                <a:cubicBezTo>
                  <a:pt x="1312" y="128"/>
                  <a:pt x="1888" y="1056"/>
                  <a:pt x="2352" y="1312"/>
                </a:cubicBezTo>
                <a:cubicBezTo>
                  <a:pt x="2816" y="1568"/>
                  <a:pt x="3304" y="1584"/>
                  <a:pt x="3792" y="1600"/>
                </a:cubicBezTo>
              </a:path>
            </a:pathLst>
          </a:custGeom>
          <a:noFill/>
          <a:ln w="25400">
            <a:solidFill>
              <a:schemeClr val="accent2"/>
            </a:solidFill>
            <a:round/>
          </a:ln>
          <a:extLst>
            <a:ext uri="{909E8E84-426E-40DD-AFC4-6F175D3DCCD1}">
              <a14:hiddenFill xmlns:a14="http://schemas.microsoft.com/office/drawing/2010/main">
                <a:solidFill>
                  <a:srgbClr val="FFFFFF"/>
                </a:solid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grpSp>
        <p:nvGrpSpPr>
          <p:cNvPr id="8" name="Group 6"/>
          <p:cNvGrpSpPr/>
          <p:nvPr/>
        </p:nvGrpSpPr>
        <p:grpSpPr bwMode="auto">
          <a:xfrm>
            <a:off x="44014" y="4436201"/>
            <a:ext cx="480" cy="1785939"/>
            <a:chOff x="3696" y="2160"/>
            <a:chExt cx="480" cy="1429"/>
          </a:xfrm>
        </p:grpSpPr>
        <p:sp>
          <p:nvSpPr>
            <p:cNvPr id="23" name="Line 7"/>
            <p:cNvSpPr>
              <a:spLocks noChangeShapeType="1"/>
            </p:cNvSpPr>
            <p:nvPr/>
          </p:nvSpPr>
          <p:spPr bwMode="auto">
            <a:xfrm>
              <a:off x="3696" y="2160"/>
              <a:ext cx="0" cy="1248"/>
            </a:xfrm>
            <a:prstGeom prst="line">
              <a:avLst/>
            </a:prstGeom>
            <a:noFill/>
            <a:ln w="9525">
              <a:solidFill>
                <a:srgbClr val="3366FF"/>
              </a:solidFill>
              <a:round/>
            </a:ln>
            <a:extLst>
              <a:ext uri="{909E8E84-426E-40DD-AFC4-6F175D3DCCD1}">
                <a14:hiddenFill xmlns:a14="http://schemas.microsoft.com/office/drawing/2010/main">
                  <a:no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24" name="Text Box 8"/>
            <p:cNvSpPr txBox="1">
              <a:spLocks noChangeArrowheads="1"/>
            </p:cNvSpPr>
            <p:nvPr/>
          </p:nvSpPr>
          <p:spPr bwMode="auto">
            <a:xfrm>
              <a:off x="3696" y="3264"/>
              <a:ext cx="480" cy="325"/>
            </a:xfrm>
            <a:prstGeom prst="rec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en-US" altLang="zh-CN">
                  <a:solidFill>
                    <a:srgbClr val="3366FF"/>
                  </a:solidFill>
                  <a:latin typeface="Times New Roman" panose="02020603050405020304" pitchFamily="18" charset="0"/>
                </a:rPr>
                <a:t>F</a:t>
              </a:r>
              <a:r>
                <a:rPr kumimoji="1" lang="zh-CN" altLang="en-US">
                  <a:solidFill>
                    <a:srgbClr val="3366FF"/>
                  </a:solidFill>
                  <a:latin typeface="Times New Roman" panose="02020603050405020304" pitchFamily="18" charset="0"/>
                </a:rPr>
                <a:t>值</a:t>
              </a:r>
              <a:endParaRPr kumimoji="1" lang="zh-CN" altLang="en-US">
                <a:solidFill>
                  <a:srgbClr val="3366FF"/>
                </a:solidFill>
                <a:latin typeface="Times New Roman" panose="02020603050405020304" pitchFamily="18" charset="0"/>
              </a:endParaRPr>
            </a:p>
          </p:txBody>
        </p:sp>
      </p:grpSp>
      <p:grpSp>
        <p:nvGrpSpPr>
          <p:cNvPr id="9" name="Group 10"/>
          <p:cNvGrpSpPr/>
          <p:nvPr/>
        </p:nvGrpSpPr>
        <p:grpSpPr bwMode="auto">
          <a:xfrm>
            <a:off x="0" y="3859937"/>
            <a:ext cx="1200" cy="2606675"/>
            <a:chOff x="2544" y="2160"/>
            <a:chExt cx="1200" cy="1642"/>
          </a:xfrm>
        </p:grpSpPr>
        <p:sp>
          <p:nvSpPr>
            <p:cNvPr id="19" name="Line 11"/>
            <p:cNvSpPr>
              <a:spLocks noChangeShapeType="1"/>
            </p:cNvSpPr>
            <p:nvPr/>
          </p:nvSpPr>
          <p:spPr bwMode="auto">
            <a:xfrm>
              <a:off x="3264" y="2160"/>
              <a:ext cx="0"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20" name="Text Box 12"/>
            <p:cNvSpPr txBox="1">
              <a:spLocks noChangeArrowheads="1"/>
            </p:cNvSpPr>
            <p:nvPr/>
          </p:nvSpPr>
          <p:spPr bwMode="auto">
            <a:xfrm>
              <a:off x="2544" y="3408"/>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zh-CN" altLang="en-US" sz="1600">
                  <a:latin typeface="Times New Roman" panose="02020603050405020304" pitchFamily="18" charset="0"/>
                </a:rPr>
                <a:t>临界值</a:t>
              </a:r>
              <a:r>
                <a:rPr kumimoji="1" lang="en-US" altLang="zh-CN" sz="1600">
                  <a:latin typeface="Times New Roman" panose="02020603050405020304" pitchFamily="18" charset="0"/>
                </a:rPr>
                <a:t>F</a:t>
              </a:r>
              <a:r>
                <a:rPr kumimoji="1" lang="en-US" altLang="zh-CN" sz="1600" baseline="-25000">
                  <a:latin typeface="Times New Roman" panose="02020603050405020304" pitchFamily="18" charset="0"/>
                  <a:sym typeface="Symbol" panose="05050102010706020507" pitchFamily="18" charset="2"/>
                </a:rPr>
                <a:t></a:t>
              </a:r>
              <a:endParaRPr kumimoji="1" lang="en-US" altLang="zh-CN" sz="1600">
                <a:latin typeface="Times New Roman" panose="02020603050405020304" pitchFamily="18" charset="0"/>
              </a:endParaRPr>
            </a:p>
          </p:txBody>
        </p:sp>
        <p:sp>
          <p:nvSpPr>
            <p:cNvPr id="21" name="Line 13"/>
            <p:cNvSpPr>
              <a:spLocks noChangeShapeType="1"/>
            </p:cNvSpPr>
            <p:nvPr/>
          </p:nvSpPr>
          <p:spPr bwMode="auto">
            <a:xfrm flipH="1">
              <a:off x="3456" y="3072"/>
              <a:ext cx="144"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22" name="Text Box 14"/>
            <p:cNvSpPr txBox="1">
              <a:spLocks noChangeArrowheads="1"/>
            </p:cNvSpPr>
            <p:nvPr/>
          </p:nvSpPr>
          <p:spPr bwMode="auto">
            <a:xfrm>
              <a:off x="3312" y="35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en-US" altLang="zh-CN">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sym typeface="Symbol" panose="05050102010706020507" pitchFamily="18" charset="2"/>
                </a:rPr>
                <a:t>值</a:t>
              </a:r>
              <a:endParaRPr kumimoji="1" lang="zh-CN" altLang="en-US">
                <a:latin typeface="Times New Roman" panose="02020603050405020304" pitchFamily="18" charset="0"/>
              </a:endParaRPr>
            </a:p>
          </p:txBody>
        </p:sp>
      </p:grpSp>
      <p:grpSp>
        <p:nvGrpSpPr>
          <p:cNvPr id="10" name="Group 15"/>
          <p:cNvGrpSpPr/>
          <p:nvPr/>
        </p:nvGrpSpPr>
        <p:grpSpPr bwMode="auto">
          <a:xfrm>
            <a:off x="5907718" y="4363174"/>
            <a:ext cx="1828800" cy="1143000"/>
            <a:chOff x="3696" y="2448"/>
            <a:chExt cx="1152" cy="720"/>
          </a:xfrm>
        </p:grpSpPr>
        <p:grpSp>
          <p:nvGrpSpPr>
            <p:cNvPr id="15" name="Group 16"/>
            <p:cNvGrpSpPr/>
            <p:nvPr/>
          </p:nvGrpSpPr>
          <p:grpSpPr bwMode="auto">
            <a:xfrm>
              <a:off x="3840" y="2448"/>
              <a:ext cx="1008" cy="672"/>
              <a:chOff x="3840" y="2448"/>
              <a:chExt cx="1008" cy="672"/>
            </a:xfrm>
          </p:grpSpPr>
          <p:sp>
            <p:nvSpPr>
              <p:cNvPr id="17" name="Line 17"/>
              <p:cNvSpPr>
                <a:spLocks noChangeShapeType="1"/>
              </p:cNvSpPr>
              <p:nvPr/>
            </p:nvSpPr>
            <p:spPr bwMode="auto">
              <a:xfrm flipV="1">
                <a:off x="3840" y="2544"/>
                <a:ext cx="576" cy="576"/>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18" name="Text Box 18"/>
              <p:cNvSpPr txBox="1">
                <a:spLocks noChangeArrowheads="1"/>
              </p:cNvSpPr>
              <p:nvPr/>
            </p:nvSpPr>
            <p:spPr bwMode="auto">
              <a:xfrm>
                <a:off x="4320" y="244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en-US" altLang="zh-CN" sz="2400">
                    <a:solidFill>
                      <a:srgbClr val="FF3300"/>
                    </a:solidFill>
                    <a:latin typeface="Times New Roman" panose="02020603050405020304" pitchFamily="18" charset="0"/>
                  </a:rPr>
                  <a:t>P</a:t>
                </a:r>
                <a:r>
                  <a:rPr kumimoji="1" lang="zh-CN" altLang="en-US" sz="2400">
                    <a:solidFill>
                      <a:srgbClr val="FF3300"/>
                    </a:solidFill>
                    <a:latin typeface="Times New Roman" panose="02020603050405020304" pitchFamily="18" charset="0"/>
                  </a:rPr>
                  <a:t>值</a:t>
                </a:r>
                <a:endParaRPr kumimoji="1" lang="zh-CN" altLang="en-US" sz="2400">
                  <a:solidFill>
                    <a:srgbClr val="FF3300"/>
                  </a:solidFill>
                  <a:latin typeface="Times New Roman" panose="02020603050405020304" pitchFamily="18" charset="0"/>
                </a:endParaRPr>
              </a:p>
            </p:txBody>
          </p:sp>
        </p:grpSp>
        <p:sp>
          <p:nvSpPr>
            <p:cNvPr id="16" name="AutoShape 19"/>
            <p:cNvSpPr>
              <a:spLocks noChangeArrowheads="1"/>
            </p:cNvSpPr>
            <p:nvPr/>
          </p:nvSpPr>
          <p:spPr bwMode="auto">
            <a:xfrm>
              <a:off x="3696" y="3024"/>
              <a:ext cx="624" cy="144"/>
            </a:xfrm>
            <a:prstGeom prst="rtTriangle">
              <a:avLst/>
            </a:prstGeom>
            <a:solidFill>
              <a:srgbClr val="FF0000"/>
            </a:solidFill>
            <a:ln w="9525">
              <a:solidFill>
                <a:schemeClr val="tx1"/>
              </a:solidFill>
              <a:miter lim="800000"/>
            </a:ln>
          </p:spPr>
          <p:txBody>
            <a:bodyPr wrap="none" anchor="ct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grpSp>
      <p:sp>
        <p:nvSpPr>
          <p:cNvPr id="11" name="Text Box 20"/>
          <p:cNvSpPr txBox="1">
            <a:spLocks noChangeArrowheads="1"/>
          </p:cNvSpPr>
          <p:nvPr/>
        </p:nvSpPr>
        <p:spPr bwMode="auto">
          <a:xfrm>
            <a:off x="4155118" y="2026374"/>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zh-CN" altLang="en-US" sz="2400">
                <a:latin typeface="Times New Roman" panose="02020603050405020304" pitchFamily="18" charset="0"/>
              </a:rPr>
              <a:t>临界值法</a:t>
            </a:r>
            <a:r>
              <a:rPr kumimoji="1" lang="en-US" altLang="zh-CN" sz="2400">
                <a:latin typeface="Times New Roman" panose="02020603050405020304" pitchFamily="18" charset="0"/>
              </a:rPr>
              <a:t>: F&gt; F</a:t>
            </a:r>
            <a:r>
              <a:rPr kumimoji="1" lang="en-US" altLang="zh-CN" sz="2400" baseline="-250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 </a:t>
            </a:r>
            <a:r>
              <a:rPr kumimoji="1" lang="zh-CN" altLang="en-US" sz="2400">
                <a:latin typeface="Times New Roman" panose="02020603050405020304" pitchFamily="18" charset="0"/>
                <a:sym typeface="Symbol" panose="05050102010706020507" pitchFamily="18" charset="2"/>
              </a:rPr>
              <a:t>拒绝原假设</a:t>
            </a:r>
            <a:r>
              <a:rPr kumimoji="1" lang="en-US" altLang="zh-CN" sz="2400">
                <a:latin typeface="Times New Roman" panose="02020603050405020304" pitchFamily="18" charset="0"/>
                <a:sym typeface="Symbol" panose="05050102010706020507" pitchFamily="18" charset="2"/>
              </a:rPr>
              <a:t>H</a:t>
            </a:r>
            <a:r>
              <a:rPr kumimoji="1" lang="en-US" altLang="zh-CN" sz="2400" baseline="-25000">
                <a:latin typeface="Times New Roman" panose="02020603050405020304" pitchFamily="18" charset="0"/>
                <a:sym typeface="Symbol" panose="05050102010706020507" pitchFamily="18" charset="2"/>
              </a:rPr>
              <a:t>0</a:t>
            </a:r>
            <a:endParaRPr kumimoji="1" lang="en-US" altLang="zh-CN" sz="2400" baseline="-25000">
              <a:latin typeface="Times New Roman" panose="02020603050405020304" pitchFamily="18" charset="0"/>
              <a:sym typeface="Symbol" panose="05050102010706020507" pitchFamily="18" charset="2"/>
            </a:endParaRPr>
          </a:p>
        </p:txBody>
      </p:sp>
      <p:sp>
        <p:nvSpPr>
          <p:cNvPr id="12" name="Text Box 21"/>
          <p:cNvSpPr txBox="1">
            <a:spLocks noChangeArrowheads="1"/>
          </p:cNvSpPr>
          <p:nvPr/>
        </p:nvSpPr>
        <p:spPr bwMode="auto">
          <a:xfrm>
            <a:off x="4612318" y="2788374"/>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en-US" altLang="zh-CN" sz="2400">
                <a:solidFill>
                  <a:srgbClr val="FF3300"/>
                </a:solidFill>
                <a:latin typeface="Times New Roman" panose="02020603050405020304" pitchFamily="18" charset="0"/>
              </a:rPr>
              <a:t>P</a:t>
            </a:r>
            <a:r>
              <a:rPr kumimoji="1" lang="zh-CN" altLang="en-US" sz="2400">
                <a:solidFill>
                  <a:srgbClr val="FF3300"/>
                </a:solidFill>
                <a:latin typeface="Times New Roman" panose="02020603050405020304" pitchFamily="18" charset="0"/>
              </a:rPr>
              <a:t>值法</a:t>
            </a:r>
            <a:r>
              <a:rPr kumimoji="1" lang="en-US" altLang="zh-CN" sz="2400">
                <a:solidFill>
                  <a:srgbClr val="FF3300"/>
                </a:solidFill>
                <a:latin typeface="Times New Roman" panose="02020603050405020304" pitchFamily="18" charset="0"/>
              </a:rPr>
              <a:t>: P&lt;</a:t>
            </a:r>
            <a:r>
              <a:rPr kumimoji="1" lang="en-US" altLang="zh-CN" sz="2400">
                <a:solidFill>
                  <a:srgbClr val="FF3300"/>
                </a:solidFill>
                <a:latin typeface="Times New Roman" panose="02020603050405020304" pitchFamily="18" charset="0"/>
                <a:sym typeface="Symbol" panose="05050102010706020507" pitchFamily="18" charset="2"/>
              </a:rPr>
              <a:t>, </a:t>
            </a:r>
            <a:r>
              <a:rPr kumimoji="1" lang="zh-CN" altLang="en-US" sz="2400">
                <a:solidFill>
                  <a:srgbClr val="FF3300"/>
                </a:solidFill>
                <a:latin typeface="Times New Roman" panose="02020603050405020304" pitchFamily="18" charset="0"/>
                <a:sym typeface="Symbol" panose="05050102010706020507" pitchFamily="18" charset="2"/>
              </a:rPr>
              <a:t>拒绝原假设</a:t>
            </a:r>
            <a:r>
              <a:rPr kumimoji="1" lang="en-US" altLang="zh-CN" sz="2400">
                <a:solidFill>
                  <a:srgbClr val="FF3300"/>
                </a:solidFill>
                <a:latin typeface="Times New Roman" panose="02020603050405020304" pitchFamily="18" charset="0"/>
                <a:sym typeface="Symbol" panose="05050102010706020507" pitchFamily="18" charset="2"/>
              </a:rPr>
              <a:t>H</a:t>
            </a:r>
            <a:r>
              <a:rPr kumimoji="1" lang="en-US" altLang="zh-CN" sz="2400" baseline="-25000">
                <a:solidFill>
                  <a:srgbClr val="FF3300"/>
                </a:solidFill>
                <a:latin typeface="Times New Roman" panose="02020603050405020304" pitchFamily="18" charset="0"/>
                <a:sym typeface="Symbol" panose="05050102010706020507" pitchFamily="18" charset="2"/>
              </a:rPr>
              <a:t>0</a:t>
            </a:r>
            <a:endParaRPr kumimoji="1" lang="en-US" altLang="zh-CN" sz="2400" baseline="-25000">
              <a:solidFill>
                <a:srgbClr val="FF3300"/>
              </a:solidFill>
              <a:latin typeface="Times New Roman" panose="02020603050405020304" pitchFamily="18" charset="0"/>
              <a:sym typeface="Symbol" panose="05050102010706020507" pitchFamily="18" charset="2"/>
            </a:endParaRPr>
          </a:p>
        </p:txBody>
      </p:sp>
      <p:sp>
        <p:nvSpPr>
          <p:cNvPr id="13" name="Text Box 22"/>
          <p:cNvSpPr txBox="1">
            <a:spLocks noChangeArrowheads="1"/>
          </p:cNvSpPr>
          <p:nvPr/>
        </p:nvSpPr>
        <p:spPr bwMode="auto">
          <a:xfrm>
            <a:off x="5404481" y="3210649"/>
            <a:ext cx="28797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pPr algn="l" eaLnBrk="1" hangingPunct="1">
              <a:spcBef>
                <a:spcPct val="50000"/>
              </a:spcBef>
            </a:pPr>
            <a:r>
              <a:rPr kumimoji="1" lang="en-US" altLang="zh-CN" sz="2400" b="1">
                <a:solidFill>
                  <a:srgbClr val="3366FF"/>
                </a:solidFill>
                <a:latin typeface="Times New Roman" panose="02020603050405020304" pitchFamily="18" charset="0"/>
              </a:rPr>
              <a:t>P</a:t>
            </a:r>
            <a:r>
              <a:rPr kumimoji="1" lang="zh-CN" altLang="en-US" sz="2400" b="1">
                <a:solidFill>
                  <a:srgbClr val="3366FF"/>
                </a:solidFill>
                <a:latin typeface="Times New Roman" panose="02020603050405020304" pitchFamily="18" charset="0"/>
              </a:rPr>
              <a:t>值法更灵活</a:t>
            </a:r>
            <a:endParaRPr kumimoji="1" lang="zh-CN" altLang="en-US" sz="2400" b="1">
              <a:solidFill>
                <a:srgbClr val="3366FF"/>
              </a:solidFill>
              <a:latin typeface="Times New Roman" panose="02020603050405020304" pitchFamily="18" charset="0"/>
            </a:endParaRPr>
          </a:p>
          <a:p>
            <a:pPr algn="l" eaLnBrk="1" hangingPunct="1">
              <a:spcBef>
                <a:spcPct val="50000"/>
              </a:spcBef>
            </a:pPr>
            <a:r>
              <a:rPr kumimoji="1" lang="en-US" altLang="zh-CN" b="1">
                <a:solidFill>
                  <a:srgbClr val="3366FF"/>
                </a:solidFill>
              </a:rPr>
              <a:t>P</a:t>
            </a:r>
            <a:r>
              <a:rPr kumimoji="1" lang="zh-CN" altLang="en-US" b="1">
                <a:solidFill>
                  <a:srgbClr val="3366FF"/>
                </a:solidFill>
              </a:rPr>
              <a:t>值</a:t>
            </a:r>
            <a:r>
              <a:rPr kumimoji="1" lang="en-US" altLang="zh-CN" sz="2400" b="1">
                <a:solidFill>
                  <a:srgbClr val="3366FF"/>
                </a:solidFill>
                <a:latin typeface="Times New Roman" panose="02020603050405020304" pitchFamily="18" charset="0"/>
              </a:rPr>
              <a:t>=p{F&gt;F</a:t>
            </a:r>
            <a:r>
              <a:rPr kumimoji="1" lang="zh-CN" altLang="en-US" sz="2400" b="1">
                <a:solidFill>
                  <a:srgbClr val="3366FF"/>
                </a:solidFill>
                <a:latin typeface="Times New Roman" panose="02020603050405020304" pitchFamily="18" charset="0"/>
              </a:rPr>
              <a:t>值</a:t>
            </a:r>
            <a:r>
              <a:rPr kumimoji="1" lang="en-US" altLang="zh-CN" sz="2400" b="1">
                <a:solidFill>
                  <a:srgbClr val="3366FF"/>
                </a:solidFill>
                <a:latin typeface="Times New Roman" panose="02020603050405020304" pitchFamily="18" charset="0"/>
              </a:rPr>
              <a:t>}</a:t>
            </a:r>
            <a:endParaRPr kumimoji="1" lang="en-US" altLang="zh-CN" sz="2400" b="1">
              <a:solidFill>
                <a:srgbClr val="3366FF"/>
              </a:solidFill>
              <a:latin typeface="Times New Roman" panose="02020603050405020304" pitchFamily="18" charset="0"/>
            </a:endParaRPr>
          </a:p>
        </p:txBody>
      </p:sp>
      <p:sp>
        <p:nvSpPr>
          <p:cNvPr id="14" name="Text Box 22"/>
          <p:cNvSpPr txBox="1">
            <a:spLocks noChangeArrowheads="1"/>
          </p:cNvSpPr>
          <p:nvPr/>
        </p:nvSpPr>
        <p:spPr bwMode="auto">
          <a:xfrm>
            <a:off x="6772906" y="5780812"/>
            <a:ext cx="1368425"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487" tIns="49743" rIns="99487" bIns="49743">
            <a:spAutoFit/>
          </a:bodyPr>
          <a:lstStyle>
            <a:defPPr>
              <a:defRPr lang="zh-CN"/>
            </a:defPPr>
            <a:lvl1pPr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20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panose="02020603050405020304" pitchFamily="18" charset="0"/>
                <a:ea typeface="宋体" panose="02010600030101010101" pitchFamily="2" charset="-122"/>
                <a:cs typeface="+mn-cs"/>
              </a:defRPr>
            </a:lvl9pPr>
          </a:lstStyle>
          <a:p>
            <a:endParaRPr lang="zh-CN" altLang="en-US"/>
          </a:p>
        </p:txBody>
      </p:sp>
      <p:sp>
        <p:nvSpPr>
          <p:cNvPr id="25"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Rot="1" noChangeArrowheads="1"/>
          </p:cNvSpPr>
          <p:nvPr>
            <p:ph type="body" idx="1"/>
          </p:nvPr>
        </p:nvSpPr>
        <p:spPr>
          <a:xfrm>
            <a:off x="468313" y="1196975"/>
            <a:ext cx="8218487" cy="4929188"/>
          </a:xfrm>
        </p:spPr>
        <p:txBody>
          <a:bodyPr/>
          <a:lstStyle/>
          <a:p>
            <a:r>
              <a:rPr lang="zh-CN" altLang="en-US" sz="2000"/>
              <a:t>表</a:t>
            </a:r>
            <a:r>
              <a:rPr lang="en-US" altLang="zh-CN" sz="2000"/>
              <a:t>5</a:t>
            </a:r>
            <a:r>
              <a:rPr lang="zh-CN" altLang="en-US" sz="2000"/>
              <a:t>给出了回归系数、回归系数的标准差、标准化的回归系数值以及各个回归系数的显著性</a:t>
            </a:r>
            <a:r>
              <a:rPr lang="en-US" altLang="zh-CN" sz="2000"/>
              <a:t>t</a:t>
            </a:r>
            <a:r>
              <a:rPr lang="zh-CN" altLang="en-US" sz="2000"/>
              <a:t>检验。从表中可以看到解释变量</a:t>
            </a:r>
            <a:r>
              <a:rPr lang="en-US" altLang="zh-CN" sz="2000"/>
              <a:t>x</a:t>
            </a:r>
            <a:r>
              <a:rPr lang="zh-CN" altLang="en-US" sz="2000"/>
              <a:t>及常量其</a:t>
            </a:r>
            <a:r>
              <a:rPr lang="en-US" altLang="zh-CN" sz="2000"/>
              <a:t>t</a:t>
            </a:r>
            <a:r>
              <a:rPr lang="zh-CN" altLang="en-US" sz="2000"/>
              <a:t>统计量对应的</a:t>
            </a:r>
            <a:r>
              <a:rPr lang="en-US" altLang="zh-CN" sz="2000"/>
              <a:t>p</a:t>
            </a:r>
            <a:r>
              <a:rPr lang="zh-CN" altLang="en-US" sz="2000"/>
              <a:t>值都小于显著性水平</a:t>
            </a:r>
            <a:r>
              <a:rPr lang="en-US" altLang="zh-CN" sz="2000"/>
              <a:t>0.05</a:t>
            </a:r>
            <a:r>
              <a:rPr lang="zh-CN" altLang="en-US" sz="2000"/>
              <a:t>，因此，在</a:t>
            </a:r>
            <a:r>
              <a:rPr lang="en-US" altLang="zh-CN" sz="2000"/>
              <a:t>0.05</a:t>
            </a:r>
            <a:r>
              <a:rPr lang="zh-CN" altLang="en-US" sz="2000"/>
              <a:t>的显著性水平下都通过了</a:t>
            </a:r>
            <a:r>
              <a:rPr lang="en-US" altLang="zh-CN" sz="2000"/>
              <a:t>t</a:t>
            </a:r>
            <a:r>
              <a:rPr lang="zh-CN" altLang="en-US" sz="2000"/>
              <a:t>检验。变量</a:t>
            </a:r>
            <a:r>
              <a:rPr lang="en-US" altLang="zh-CN" sz="2000"/>
              <a:t>x</a:t>
            </a:r>
            <a:r>
              <a:rPr lang="zh-CN" altLang="en-US" sz="2000"/>
              <a:t>的回归系数为</a:t>
            </a:r>
            <a:r>
              <a:rPr lang="en-US" altLang="zh-CN" sz="2000"/>
              <a:t>2.964</a:t>
            </a:r>
            <a:r>
              <a:rPr lang="zh-CN" altLang="en-US" sz="2000"/>
              <a:t>，即奖金每增加</a:t>
            </a:r>
            <a:r>
              <a:rPr lang="en-US" altLang="zh-CN" sz="2000"/>
              <a:t>1%</a:t>
            </a:r>
            <a:r>
              <a:rPr lang="zh-CN" altLang="en-US" sz="2000"/>
              <a:t>，销售量就增加</a:t>
            </a:r>
            <a:r>
              <a:rPr lang="en-US" altLang="zh-CN" sz="2000"/>
              <a:t>2.964</a:t>
            </a:r>
            <a:r>
              <a:rPr lang="zh-CN" altLang="en-US" sz="2000"/>
              <a:t>。</a:t>
            </a:r>
            <a:endParaRPr lang="zh-CN" altLang="en-US" sz="2000"/>
          </a:p>
        </p:txBody>
      </p:sp>
      <p:pic>
        <p:nvPicPr>
          <p:cNvPr id="583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924175"/>
            <a:ext cx="8208963"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3" name="Text Box 5"/>
          <p:cNvSpPr txBox="1">
            <a:spLocks noChangeArrowheads="1"/>
          </p:cNvSpPr>
          <p:nvPr/>
        </p:nvSpPr>
        <p:spPr bwMode="auto">
          <a:xfrm>
            <a:off x="4427538" y="573405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表</a:t>
            </a:r>
            <a:r>
              <a:rPr lang="en-US" altLang="zh-CN"/>
              <a:t>5</a:t>
            </a:r>
            <a:endParaRPr lang="en-US" altLang="zh-CN"/>
          </a:p>
        </p:txBody>
      </p:sp>
      <p:sp>
        <p:nvSpPr>
          <p:cNvPr id="7" name="Text Box 36"/>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§9.3</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一元线性回归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4" name="Group 52"/>
          <p:cNvGrpSpPr/>
          <p:nvPr/>
        </p:nvGrpSpPr>
        <p:grpSpPr bwMode="auto">
          <a:xfrm>
            <a:off x="2447110" y="1512414"/>
            <a:ext cx="4895850" cy="503238"/>
            <a:chOff x="1338" y="890"/>
            <a:chExt cx="3084" cy="317"/>
          </a:xfrm>
        </p:grpSpPr>
        <p:pic>
          <p:nvPicPr>
            <p:cNvPr id="8227" name="Picture 35"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28" name="Oval 36"/>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Text Box 37"/>
            <p:cNvSpPr txBox="1">
              <a:spLocks noChangeArrowheads="1"/>
            </p:cNvSpPr>
            <p:nvPr/>
          </p:nvSpPr>
          <p:spPr bwMode="auto">
            <a:xfrm>
              <a:off x="1754" y="890"/>
              <a:ext cx="2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latin typeface="+mn-ea"/>
                  <a:ea typeface="+mn-ea"/>
                </a:rPr>
                <a:t>单因素试验的方差分析</a:t>
              </a:r>
              <a:endParaRPr lang="zh-CN" altLang="en-US" sz="2400" b="1" dirty="0">
                <a:latin typeface="+mn-ea"/>
                <a:ea typeface="+mn-ea"/>
              </a:endParaRPr>
            </a:p>
          </p:txBody>
        </p:sp>
      </p:grpSp>
      <p:grpSp>
        <p:nvGrpSpPr>
          <p:cNvPr id="8245" name="Group 53"/>
          <p:cNvGrpSpPr/>
          <p:nvPr/>
        </p:nvGrpSpPr>
        <p:grpSpPr bwMode="auto">
          <a:xfrm>
            <a:off x="2424882" y="2563891"/>
            <a:ext cx="5171306" cy="503238"/>
            <a:chOff x="1338" y="890"/>
            <a:chExt cx="3084" cy="317"/>
          </a:xfrm>
        </p:grpSpPr>
        <p:pic>
          <p:nvPicPr>
            <p:cNvPr id="8246" name="Picture 54"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47" name="Oval 55"/>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Text Box 56"/>
            <p:cNvSpPr txBox="1">
              <a:spLocks noChangeArrowheads="1"/>
            </p:cNvSpPr>
            <p:nvPr/>
          </p:nvSpPr>
          <p:spPr bwMode="auto">
            <a:xfrm>
              <a:off x="1746" y="890"/>
              <a:ext cx="2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n-ea"/>
                  <a:ea typeface="+mn-ea"/>
                </a:rPr>
                <a:t>双因素试验的方差分析</a:t>
              </a:r>
              <a:endParaRPr lang="en-US" altLang="zh-CN" sz="2400" b="1" dirty="0">
                <a:latin typeface="+mn-ea"/>
                <a:ea typeface="+mn-ea"/>
              </a:endParaRPr>
            </a:p>
          </p:txBody>
        </p:sp>
      </p:grpSp>
      <p:grpSp>
        <p:nvGrpSpPr>
          <p:cNvPr id="8249" name="Group 57"/>
          <p:cNvGrpSpPr/>
          <p:nvPr/>
        </p:nvGrpSpPr>
        <p:grpSpPr bwMode="auto">
          <a:xfrm>
            <a:off x="2447110" y="3619116"/>
            <a:ext cx="4895850" cy="522287"/>
            <a:chOff x="1338" y="878"/>
            <a:chExt cx="3084" cy="329"/>
          </a:xfrm>
        </p:grpSpPr>
        <p:pic>
          <p:nvPicPr>
            <p:cNvPr id="8250"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8251"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一元线性回归</a:t>
              </a:r>
              <a:endParaRPr lang="en-US" altLang="zh-CN" sz="2400" b="1" dirty="0"/>
            </a:p>
          </p:txBody>
        </p:sp>
      </p:grpSp>
      <p:sp>
        <p:nvSpPr>
          <p:cNvPr id="20" name="Rectangle 33"/>
          <p:cNvSpPr>
            <a:spLocks noGrp="1" noChangeArrowheads="1"/>
          </p:cNvSpPr>
          <p:nvPr>
            <p:ph type="title"/>
          </p:nvPr>
        </p:nvSpPr>
        <p:spPr>
          <a:xfrm>
            <a:off x="1090613" y="115888"/>
            <a:ext cx="6505575" cy="604837"/>
          </a:xfrm>
          <a:noFill/>
        </p:spPr>
        <p:txBody>
          <a:bodyPr/>
          <a:lstStyle/>
          <a:p>
            <a:pPr algn="just" eaLnBrk="1" hangingPunct="1"/>
            <a:r>
              <a:rPr lang="zh-CN" altLang="en-US" sz="3600" dirty="0">
                <a:latin typeface="隶书" panose="02010509060101010101" pitchFamily="49" charset="-122"/>
                <a:ea typeface="隶书" panose="02010509060101010101" pitchFamily="49" charset="-122"/>
              </a:rPr>
              <a:t>第九章  方差分析及回归分析</a:t>
            </a:r>
            <a:endParaRPr lang="zh-CN" altLang="en-US" sz="4800" dirty="0"/>
          </a:p>
        </p:txBody>
      </p:sp>
      <p:grpSp>
        <p:nvGrpSpPr>
          <p:cNvPr id="15" name="Group 57"/>
          <p:cNvGrpSpPr/>
          <p:nvPr/>
        </p:nvGrpSpPr>
        <p:grpSpPr bwMode="auto">
          <a:xfrm>
            <a:off x="2447110" y="4794408"/>
            <a:ext cx="4895850" cy="522287"/>
            <a:chOff x="1338" y="878"/>
            <a:chExt cx="3084" cy="329"/>
          </a:xfrm>
        </p:grpSpPr>
        <p:pic>
          <p:nvPicPr>
            <p:cNvPr id="16" name="Picture 58" descr="39d44d1b8f6561fcac6e75e1"/>
            <p:cNvPicPr>
              <a:picLocks noChangeAspect="1" noChangeArrowheads="1"/>
            </p:cNvPicPr>
            <p:nvPr/>
          </p:nvPicPr>
          <p:blipFill>
            <a:blip r:embed="rId1">
              <a:extLst>
                <a:ext uri="{28A0092B-C50C-407E-A947-70E740481C1C}">
                  <a14:useLocalDpi xmlns:a14="http://schemas.microsoft.com/office/drawing/2010/main" val="0"/>
                </a:ext>
              </a:extLst>
            </a:blip>
            <a:srcRect l="89955" t="17639" r="2528" b="63861"/>
            <a:stretch>
              <a:fillRect/>
            </a:stretch>
          </p:blipFill>
          <p:spPr bwMode="auto">
            <a:xfrm>
              <a:off x="1379" y="890"/>
              <a:ext cx="180" cy="282"/>
            </a:xfrm>
            <a:prstGeom prst="rect">
              <a:avLst/>
            </a:prstGeom>
            <a:noFill/>
            <a:extLst>
              <a:ext uri="{909E8E84-426E-40DD-AFC4-6F175D3DCCD1}">
                <a14:hiddenFill xmlns:a14="http://schemas.microsoft.com/office/drawing/2010/main">
                  <a:solidFill>
                    <a:srgbClr val="FFFFFF"/>
                  </a:solidFill>
                </a14:hiddenFill>
              </a:ext>
            </a:extLst>
          </p:spPr>
        </p:pic>
        <p:sp>
          <p:nvSpPr>
            <p:cNvPr id="17" name="Oval 59"/>
            <p:cNvSpPr>
              <a:spLocks noChangeArrowheads="1"/>
            </p:cNvSpPr>
            <p:nvPr/>
          </p:nvSpPr>
          <p:spPr bwMode="auto">
            <a:xfrm>
              <a:off x="1338" y="1172"/>
              <a:ext cx="3084" cy="35"/>
            </a:xfrm>
            <a:prstGeom prst="ellipse">
              <a:avLst/>
            </a:prstGeom>
            <a:gradFill rotWithShape="1">
              <a:gsLst>
                <a:gs pos="0">
                  <a:srgbClr val="79A400"/>
                </a:gs>
                <a:gs pos="100000">
                  <a:srgbClr val="79A4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60"/>
            <p:cNvSpPr txBox="1">
              <a:spLocks noChangeArrowheads="1"/>
            </p:cNvSpPr>
            <p:nvPr/>
          </p:nvSpPr>
          <p:spPr bwMode="auto">
            <a:xfrm>
              <a:off x="1755" y="878"/>
              <a:ext cx="2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多元线性回归</a:t>
              </a:r>
              <a:endParaRPr lang="en-US" altLang="zh-CN" sz="2400" b="1" dirty="0">
                <a:solidFill>
                  <a:srgbClr val="FF0000"/>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900113" y="1268413"/>
            <a:ext cx="2376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rgbClr val="FF0000"/>
                </a:solidFill>
              </a:rPr>
              <a:t>(1)</a:t>
            </a:r>
            <a:r>
              <a:rPr lang="zh-CN" altLang="en-US">
                <a:solidFill>
                  <a:srgbClr val="FF0000"/>
                </a:solidFill>
              </a:rPr>
              <a:t>数学模型</a:t>
            </a:r>
            <a:endParaRPr lang="zh-CN" altLang="en-US">
              <a:solidFill>
                <a:srgbClr val="FF0000"/>
              </a:solidFill>
            </a:endParaRPr>
          </a:p>
        </p:txBody>
      </p:sp>
      <p:graphicFrame>
        <p:nvGraphicFramePr>
          <p:cNvPr id="112643" name="Object 3"/>
          <p:cNvGraphicFramePr>
            <a:graphicFrameLocks noChangeAspect="1"/>
          </p:cNvGraphicFramePr>
          <p:nvPr/>
        </p:nvGraphicFramePr>
        <p:xfrm>
          <a:off x="3779838" y="2046288"/>
          <a:ext cx="3594100" cy="952500"/>
        </p:xfrm>
        <a:graphic>
          <a:graphicData uri="http://schemas.openxmlformats.org/presentationml/2006/ole">
            <mc:AlternateContent xmlns:mc="http://schemas.openxmlformats.org/markup-compatibility/2006">
              <mc:Choice xmlns:v="urn:schemas-microsoft-com:vml" Requires="v">
                <p:oleObj spid="_x0000_s384321" name="公式" r:id="rId1" imgW="3594100" imgH="952500" progId="Equation.3">
                  <p:embed/>
                </p:oleObj>
              </mc:Choice>
              <mc:Fallback>
                <p:oleObj name="公式" r:id="rId1" imgW="3594100" imgH="952500" progId="Equation.3">
                  <p:embed/>
                  <p:pic>
                    <p:nvPicPr>
                      <p:cNvPr id="0" name="图片 3843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046288"/>
                        <a:ext cx="35941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4" name="Object 4"/>
          <p:cNvGraphicFramePr>
            <a:graphicFrameLocks noChangeAspect="1"/>
          </p:cNvGraphicFramePr>
          <p:nvPr/>
        </p:nvGraphicFramePr>
        <p:xfrm>
          <a:off x="1763713" y="4365625"/>
          <a:ext cx="292100" cy="292100"/>
        </p:xfrm>
        <a:graphic>
          <a:graphicData uri="http://schemas.openxmlformats.org/presentationml/2006/ole">
            <mc:AlternateContent xmlns:mc="http://schemas.openxmlformats.org/markup-compatibility/2006">
              <mc:Choice xmlns:v="urn:schemas-microsoft-com:vml" Requires="v">
                <p:oleObj spid="_x0000_s384322" name="公式" r:id="rId3" imgW="292100" imgH="292100" progId="Equation.3">
                  <p:embed/>
                </p:oleObj>
              </mc:Choice>
              <mc:Fallback>
                <p:oleObj name="公式" r:id="rId3" imgW="292100" imgH="292100" progId="Equation.3">
                  <p:embed/>
                  <p:pic>
                    <p:nvPicPr>
                      <p:cNvPr id="0" name="图片 3843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365625"/>
                        <a:ext cx="292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3" name="Object 13"/>
          <p:cNvGraphicFramePr>
            <a:graphicFrameLocks noGrp="1" noChangeAspect="1"/>
          </p:cNvGraphicFramePr>
          <p:nvPr>
            <p:ph sz="half" idx="4294967295"/>
          </p:nvPr>
        </p:nvGraphicFramePr>
        <p:xfrm>
          <a:off x="2339975" y="1974850"/>
          <a:ext cx="3759200" cy="469900"/>
        </p:xfrm>
        <a:graphic>
          <a:graphicData uri="http://schemas.openxmlformats.org/presentationml/2006/ole">
            <mc:AlternateContent xmlns:mc="http://schemas.openxmlformats.org/markup-compatibility/2006">
              <mc:Choice xmlns:v="urn:schemas-microsoft-com:vml" Requires="v">
                <p:oleObj spid="_x0000_s384323" name="公式" r:id="rId5" imgW="3759200" imgH="469900" progId="Equation.3">
                  <p:embed/>
                </p:oleObj>
              </mc:Choice>
              <mc:Fallback>
                <p:oleObj name="公式" r:id="rId5" imgW="3759200" imgH="469900" progId="Equation.3">
                  <p:embed/>
                  <p:pic>
                    <p:nvPicPr>
                      <p:cNvPr id="0" name="图片 3843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1974850"/>
                        <a:ext cx="3759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9" name="AutoShape 6">
            <a:hlinkClick r:id="" action="ppaction://noaction" highlightClick="1"/>
          </p:cNvPr>
          <p:cNvSpPr>
            <a:spLocks noChangeArrowheads="1"/>
          </p:cNvSpPr>
          <p:nvPr/>
        </p:nvSpPr>
        <p:spPr bwMode="auto">
          <a:xfrm>
            <a:off x="8229600" y="6096000"/>
            <a:ext cx="533400" cy="5334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12655" name="Object 15"/>
          <p:cNvGraphicFramePr>
            <a:graphicFrameLocks noGrp="1" noChangeAspect="1"/>
          </p:cNvGraphicFramePr>
          <p:nvPr>
            <p:ph sz="half" idx="4294967295"/>
          </p:nvPr>
        </p:nvGraphicFramePr>
        <p:xfrm>
          <a:off x="2081213" y="2119313"/>
          <a:ext cx="241300" cy="152400"/>
        </p:xfrm>
        <a:graphic>
          <a:graphicData uri="http://schemas.openxmlformats.org/presentationml/2006/ole">
            <mc:AlternateContent xmlns:mc="http://schemas.openxmlformats.org/markup-compatibility/2006">
              <mc:Choice xmlns:v="urn:schemas-microsoft-com:vml" Requires="v">
                <p:oleObj spid="_x0000_s384324" name="公式" r:id="rId7" imgW="241300" imgH="152400" progId="Equation.3">
                  <p:embed/>
                </p:oleObj>
              </mc:Choice>
              <mc:Fallback>
                <p:oleObj name="公式" r:id="rId7" imgW="241300" imgH="152400" progId="Equation.3">
                  <p:embed/>
                  <p:pic>
                    <p:nvPicPr>
                      <p:cNvPr id="0" name="图片 3843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1213" y="2119313"/>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7" name="Object 17"/>
          <p:cNvGraphicFramePr>
            <a:graphicFrameLocks noChangeAspect="1"/>
          </p:cNvGraphicFramePr>
          <p:nvPr/>
        </p:nvGraphicFramePr>
        <p:xfrm>
          <a:off x="1730375" y="2005013"/>
          <a:ext cx="292100" cy="431800"/>
        </p:xfrm>
        <a:graphic>
          <a:graphicData uri="http://schemas.openxmlformats.org/presentationml/2006/ole">
            <mc:AlternateContent xmlns:mc="http://schemas.openxmlformats.org/markup-compatibility/2006">
              <mc:Choice xmlns:v="urn:schemas-microsoft-com:vml" Requires="v">
                <p:oleObj spid="_x0000_s384325" name="公式" r:id="rId9" imgW="292100" imgH="431800" progId="Equation.3">
                  <p:embed/>
                </p:oleObj>
              </mc:Choice>
              <mc:Fallback>
                <p:oleObj name="公式" r:id="rId9" imgW="292100" imgH="431800" progId="Equation.3">
                  <p:embed/>
                  <p:pic>
                    <p:nvPicPr>
                      <p:cNvPr id="0" name="图片 3843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2005013"/>
                        <a:ext cx="292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8" name="Object 18"/>
          <p:cNvGraphicFramePr>
            <a:graphicFrameLocks noChangeAspect="1"/>
          </p:cNvGraphicFramePr>
          <p:nvPr/>
        </p:nvGraphicFramePr>
        <p:xfrm>
          <a:off x="1692275" y="2565400"/>
          <a:ext cx="292100" cy="431800"/>
        </p:xfrm>
        <a:graphic>
          <a:graphicData uri="http://schemas.openxmlformats.org/presentationml/2006/ole">
            <mc:AlternateContent xmlns:mc="http://schemas.openxmlformats.org/markup-compatibility/2006">
              <mc:Choice xmlns:v="urn:schemas-microsoft-com:vml" Requires="v">
                <p:oleObj spid="_x0000_s384326" name="公式" r:id="rId11" imgW="292100" imgH="431800" progId="Equation.3">
                  <p:embed/>
                </p:oleObj>
              </mc:Choice>
              <mc:Fallback>
                <p:oleObj name="公式" r:id="rId11" imgW="292100" imgH="431800" progId="Equation.3">
                  <p:embed/>
                  <p:pic>
                    <p:nvPicPr>
                      <p:cNvPr id="0" name="图片 3843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2565400"/>
                        <a:ext cx="292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9" name="Object 19"/>
          <p:cNvGraphicFramePr>
            <a:graphicFrameLocks noChangeAspect="1"/>
          </p:cNvGraphicFramePr>
          <p:nvPr/>
        </p:nvGraphicFramePr>
        <p:xfrm>
          <a:off x="2051050" y="2738438"/>
          <a:ext cx="228600" cy="114300"/>
        </p:xfrm>
        <a:graphic>
          <a:graphicData uri="http://schemas.openxmlformats.org/presentationml/2006/ole">
            <mc:AlternateContent xmlns:mc="http://schemas.openxmlformats.org/markup-compatibility/2006">
              <mc:Choice xmlns:v="urn:schemas-microsoft-com:vml" Requires="v">
                <p:oleObj spid="_x0000_s384327" name="公式" r:id="rId13" imgW="228600" imgH="114300" progId="Equation.3">
                  <p:embed/>
                </p:oleObj>
              </mc:Choice>
              <mc:Fallback>
                <p:oleObj name="公式" r:id="rId13" imgW="228600" imgH="114300" progId="Equation.3">
                  <p:embed/>
                  <p:pic>
                    <p:nvPicPr>
                      <p:cNvPr id="0" name="图片 3843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2738438"/>
                        <a:ext cx="2286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0" name="Object 20"/>
          <p:cNvGraphicFramePr>
            <a:graphicFrameLocks noChangeAspect="1"/>
          </p:cNvGraphicFramePr>
          <p:nvPr/>
        </p:nvGraphicFramePr>
        <p:xfrm>
          <a:off x="2311400" y="2570163"/>
          <a:ext cx="1397000" cy="469900"/>
        </p:xfrm>
        <a:graphic>
          <a:graphicData uri="http://schemas.openxmlformats.org/presentationml/2006/ole">
            <mc:AlternateContent xmlns:mc="http://schemas.openxmlformats.org/markup-compatibility/2006">
              <mc:Choice xmlns:v="urn:schemas-microsoft-com:vml" Requires="v">
                <p:oleObj spid="_x0000_s384328" name="公式" r:id="rId15" imgW="1397000" imgH="469900" progId="Equation.3">
                  <p:embed/>
                </p:oleObj>
              </mc:Choice>
              <mc:Fallback>
                <p:oleObj name="公式" r:id="rId15" imgW="1397000" imgH="469900" progId="Equation.3">
                  <p:embed/>
                  <p:pic>
                    <p:nvPicPr>
                      <p:cNvPr id="0" name="图片 3843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1400" y="2570163"/>
                        <a:ext cx="1397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1" name="Object 21"/>
          <p:cNvGraphicFramePr>
            <a:graphicFrameLocks noChangeAspect="1"/>
          </p:cNvGraphicFramePr>
          <p:nvPr/>
        </p:nvGraphicFramePr>
        <p:xfrm>
          <a:off x="3276600" y="4221163"/>
          <a:ext cx="2298700" cy="431800"/>
        </p:xfrm>
        <a:graphic>
          <a:graphicData uri="http://schemas.openxmlformats.org/presentationml/2006/ole">
            <mc:AlternateContent xmlns:mc="http://schemas.openxmlformats.org/markup-compatibility/2006">
              <mc:Choice xmlns:v="urn:schemas-microsoft-com:vml" Requires="v">
                <p:oleObj spid="_x0000_s384329" name="公式" r:id="rId17" imgW="2298700" imgH="431800" progId="Equation.3">
                  <p:embed/>
                </p:oleObj>
              </mc:Choice>
              <mc:Fallback>
                <p:oleObj name="公式" r:id="rId17" imgW="2298700" imgH="431800" progId="Equation.3">
                  <p:embed/>
                  <p:pic>
                    <p:nvPicPr>
                      <p:cNvPr id="0" name="图片 3843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4221163"/>
                        <a:ext cx="2298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2" name="Object 22"/>
          <p:cNvGraphicFramePr>
            <a:graphicFrameLocks noChangeAspect="1"/>
          </p:cNvGraphicFramePr>
          <p:nvPr/>
        </p:nvGraphicFramePr>
        <p:xfrm>
          <a:off x="2339975" y="3573463"/>
          <a:ext cx="812800" cy="2095500"/>
        </p:xfrm>
        <a:graphic>
          <a:graphicData uri="http://schemas.openxmlformats.org/presentationml/2006/ole">
            <mc:AlternateContent xmlns:mc="http://schemas.openxmlformats.org/markup-compatibility/2006">
              <mc:Choice xmlns:v="urn:schemas-microsoft-com:vml" Requires="v">
                <p:oleObj spid="_x0000_s384330" name="公式" r:id="rId19" imgW="812800" imgH="2095500" progId="Equation.3">
                  <p:embed/>
                </p:oleObj>
              </mc:Choice>
              <mc:Fallback>
                <p:oleObj name="公式" r:id="rId19" imgW="812800" imgH="2095500" progId="Equation.3">
                  <p:embed/>
                  <p:pic>
                    <p:nvPicPr>
                      <p:cNvPr id="0" name="图片 3843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9975" y="3573463"/>
                        <a:ext cx="8128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3" name="Object 23"/>
          <p:cNvGraphicFramePr>
            <a:graphicFrameLocks noChangeAspect="1"/>
          </p:cNvGraphicFramePr>
          <p:nvPr/>
        </p:nvGraphicFramePr>
        <p:xfrm>
          <a:off x="2124075" y="4437063"/>
          <a:ext cx="241300" cy="152400"/>
        </p:xfrm>
        <a:graphic>
          <a:graphicData uri="http://schemas.openxmlformats.org/presentationml/2006/ole">
            <mc:AlternateContent xmlns:mc="http://schemas.openxmlformats.org/markup-compatibility/2006">
              <mc:Choice xmlns:v="urn:schemas-microsoft-com:vml" Requires="v">
                <p:oleObj spid="_x0000_s384331" name="公式" r:id="rId21" imgW="241300" imgH="152400" progId="Equation.3">
                  <p:embed/>
                </p:oleObj>
              </mc:Choice>
              <mc:Fallback>
                <p:oleObj name="公式" r:id="rId21" imgW="241300" imgH="152400" progId="Equation.3">
                  <p:embed/>
                  <p:pic>
                    <p:nvPicPr>
                      <p:cNvPr id="0" name="图片 3843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24075" y="4437063"/>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27"/>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§9.4</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多元线性回归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3" name="Text Box 2"/>
          <p:cNvSpPr txBox="1">
            <a:spLocks noChangeArrowheads="1"/>
          </p:cNvSpPr>
          <p:nvPr/>
        </p:nvSpPr>
        <p:spPr bwMode="auto">
          <a:xfrm>
            <a:off x="762400" y="1325750"/>
            <a:ext cx="2832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dirty="0">
                <a:solidFill>
                  <a:srgbClr val="FF0000"/>
                </a:solidFill>
              </a:rPr>
              <a:t>(2) </a:t>
            </a:r>
            <a:r>
              <a:rPr lang="zh-CN" altLang="en-US" dirty="0">
                <a:solidFill>
                  <a:srgbClr val="FF0000"/>
                </a:solidFill>
              </a:rPr>
              <a:t>模型参数估计</a:t>
            </a:r>
            <a:endParaRPr lang="zh-CN" altLang="en-US" dirty="0">
              <a:solidFill>
                <a:srgbClr val="FF0000"/>
              </a:solidFill>
            </a:endParaRPr>
          </a:p>
        </p:txBody>
      </p:sp>
      <p:graphicFrame>
        <p:nvGraphicFramePr>
          <p:cNvPr id="113667" name="Object 3"/>
          <p:cNvGraphicFramePr>
            <a:graphicFrameLocks noChangeAspect="1"/>
          </p:cNvGraphicFramePr>
          <p:nvPr/>
        </p:nvGraphicFramePr>
        <p:xfrm>
          <a:off x="1208488" y="2694175"/>
          <a:ext cx="673100" cy="317500"/>
        </p:xfrm>
        <a:graphic>
          <a:graphicData uri="http://schemas.openxmlformats.org/presentationml/2006/ole">
            <mc:AlternateContent xmlns:mc="http://schemas.openxmlformats.org/markup-compatibility/2006">
              <mc:Choice xmlns:v="urn:schemas-microsoft-com:vml" Requires="v">
                <p:oleObj spid="_x0000_s385326" name="公式" r:id="rId1" imgW="673100" imgH="317500" progId="Equation.3">
                  <p:embed/>
                </p:oleObj>
              </mc:Choice>
              <mc:Fallback>
                <p:oleObj name="公式" r:id="rId1" imgW="673100" imgH="317500" progId="Equation.3">
                  <p:embed/>
                  <p:pic>
                    <p:nvPicPr>
                      <p:cNvPr id="0" name="图片 385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488" y="2694175"/>
                        <a:ext cx="673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8" name="Object 4"/>
          <p:cNvGraphicFramePr>
            <a:graphicFrameLocks noChangeAspect="1"/>
          </p:cNvGraphicFramePr>
          <p:nvPr/>
        </p:nvGraphicFramePr>
        <p:xfrm>
          <a:off x="6077350" y="2694175"/>
          <a:ext cx="279400" cy="292100"/>
        </p:xfrm>
        <a:graphic>
          <a:graphicData uri="http://schemas.openxmlformats.org/presentationml/2006/ole">
            <mc:AlternateContent xmlns:mc="http://schemas.openxmlformats.org/markup-compatibility/2006">
              <mc:Choice xmlns:v="urn:schemas-microsoft-com:vml" Requires="v">
                <p:oleObj spid="_x0000_s385327" name="公式" r:id="rId3" imgW="279400" imgH="292100" progId="Equation.3">
                  <p:embed/>
                </p:oleObj>
              </mc:Choice>
              <mc:Fallback>
                <p:oleObj name="公式" r:id="rId3" imgW="279400" imgH="292100" progId="Equation.3">
                  <p:embed/>
                  <p:pic>
                    <p:nvPicPr>
                      <p:cNvPr id="0" name="图片 385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7350" y="2694175"/>
                        <a:ext cx="279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9" name="Object 5"/>
          <p:cNvGraphicFramePr>
            <a:graphicFrameLocks noChangeAspect="1"/>
          </p:cNvGraphicFramePr>
          <p:nvPr/>
        </p:nvGraphicFramePr>
        <p:xfrm>
          <a:off x="1568850" y="4107050"/>
          <a:ext cx="292100" cy="381000"/>
        </p:xfrm>
        <a:graphic>
          <a:graphicData uri="http://schemas.openxmlformats.org/presentationml/2006/ole">
            <mc:AlternateContent xmlns:mc="http://schemas.openxmlformats.org/markup-compatibility/2006">
              <mc:Choice xmlns:v="urn:schemas-microsoft-com:vml" Requires="v">
                <p:oleObj spid="_x0000_s385328" name="公式" r:id="rId5" imgW="292100" imgH="381000" progId="Equation.3">
                  <p:embed/>
                </p:oleObj>
              </mc:Choice>
              <mc:Fallback>
                <p:oleObj name="公式" r:id="rId5" imgW="292100" imgH="381000" progId="Equation.3">
                  <p:embed/>
                  <p:pic>
                    <p:nvPicPr>
                      <p:cNvPr id="0" name="图片 3853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8850" y="4107050"/>
                        <a:ext cx="292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1" name="Object 7"/>
          <p:cNvGraphicFramePr>
            <a:graphicFrameLocks noChangeAspect="1"/>
          </p:cNvGraphicFramePr>
          <p:nvPr/>
        </p:nvGraphicFramePr>
        <p:xfrm>
          <a:off x="1266088" y="5107175"/>
          <a:ext cx="6299200" cy="520700"/>
        </p:xfrm>
        <a:graphic>
          <a:graphicData uri="http://schemas.openxmlformats.org/presentationml/2006/ole">
            <mc:AlternateContent xmlns:mc="http://schemas.openxmlformats.org/markup-compatibility/2006">
              <mc:Choice xmlns:v="urn:schemas-microsoft-com:vml" Requires="v">
                <p:oleObj spid="_x0000_s385329" name="公式" r:id="rId7" imgW="6299200" imgH="520700" progId="Equation.3">
                  <p:embed/>
                </p:oleObj>
              </mc:Choice>
              <mc:Fallback>
                <p:oleObj name="公式" r:id="rId7" imgW="6299200" imgH="520700" progId="Equation.3">
                  <p:embed/>
                  <p:pic>
                    <p:nvPicPr>
                      <p:cNvPr id="0" name="图片 3853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6088" y="5107175"/>
                        <a:ext cx="6299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2" name="Object 8"/>
          <p:cNvGraphicFramePr>
            <a:graphicFrameLocks noChangeAspect="1"/>
          </p:cNvGraphicFramePr>
          <p:nvPr/>
        </p:nvGraphicFramePr>
        <p:xfrm>
          <a:off x="2145113" y="1822638"/>
          <a:ext cx="3721100" cy="2095500"/>
        </p:xfrm>
        <a:graphic>
          <a:graphicData uri="http://schemas.openxmlformats.org/presentationml/2006/ole">
            <mc:AlternateContent xmlns:mc="http://schemas.openxmlformats.org/markup-compatibility/2006">
              <mc:Choice xmlns:v="urn:schemas-microsoft-com:vml" Requires="v">
                <p:oleObj spid="_x0000_s385330" name="公式" r:id="rId9" imgW="3721100" imgH="2095500" progId="Equation.3">
                  <p:embed/>
                </p:oleObj>
              </mc:Choice>
              <mc:Fallback>
                <p:oleObj name="公式" r:id="rId9" imgW="3721100" imgH="2095500" progId="Equation.3">
                  <p:embed/>
                  <p:pic>
                    <p:nvPicPr>
                      <p:cNvPr id="0" name="图片 3853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5113" y="1822638"/>
                        <a:ext cx="37211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3" name="Object 9"/>
          <p:cNvGraphicFramePr>
            <a:graphicFrameLocks noChangeAspect="1"/>
          </p:cNvGraphicFramePr>
          <p:nvPr/>
        </p:nvGraphicFramePr>
        <p:xfrm>
          <a:off x="1929213" y="2767200"/>
          <a:ext cx="241300" cy="152400"/>
        </p:xfrm>
        <a:graphic>
          <a:graphicData uri="http://schemas.openxmlformats.org/presentationml/2006/ole">
            <mc:AlternateContent xmlns:mc="http://schemas.openxmlformats.org/markup-compatibility/2006">
              <mc:Choice xmlns:v="urn:schemas-microsoft-com:vml" Requires="v">
                <p:oleObj spid="_x0000_s385331" name="公式" r:id="rId11" imgW="241300" imgH="152400" progId="Equation.3">
                  <p:embed/>
                </p:oleObj>
              </mc:Choice>
              <mc:Fallback>
                <p:oleObj name="公式" r:id="rId11" imgW="241300" imgH="152400" progId="Equation.3">
                  <p:embed/>
                  <p:pic>
                    <p:nvPicPr>
                      <p:cNvPr id="0" name="图片 3853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9213" y="276720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4" name="Object 10"/>
          <p:cNvGraphicFramePr>
            <a:graphicFrameLocks noChangeAspect="1"/>
          </p:cNvGraphicFramePr>
          <p:nvPr/>
        </p:nvGraphicFramePr>
        <p:xfrm>
          <a:off x="6609163" y="1902013"/>
          <a:ext cx="838200" cy="2057400"/>
        </p:xfrm>
        <a:graphic>
          <a:graphicData uri="http://schemas.openxmlformats.org/presentationml/2006/ole">
            <mc:AlternateContent xmlns:mc="http://schemas.openxmlformats.org/markup-compatibility/2006">
              <mc:Choice xmlns:v="urn:schemas-microsoft-com:vml" Requires="v">
                <p:oleObj spid="_x0000_s385332" name="公式" r:id="rId13" imgW="838200" imgH="2057400" progId="Equation.3">
                  <p:embed/>
                </p:oleObj>
              </mc:Choice>
              <mc:Fallback>
                <p:oleObj name="公式" r:id="rId13" imgW="838200" imgH="2057400" progId="Equation.3">
                  <p:embed/>
                  <p:pic>
                    <p:nvPicPr>
                      <p:cNvPr id="0" name="图片 3853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9163" y="1902013"/>
                        <a:ext cx="83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5" name="Object 11"/>
          <p:cNvGraphicFramePr>
            <a:graphicFrameLocks noChangeAspect="1"/>
          </p:cNvGraphicFramePr>
          <p:nvPr/>
        </p:nvGraphicFramePr>
        <p:xfrm>
          <a:off x="6321825" y="2795775"/>
          <a:ext cx="241300" cy="152400"/>
        </p:xfrm>
        <a:graphic>
          <a:graphicData uri="http://schemas.openxmlformats.org/presentationml/2006/ole">
            <mc:AlternateContent xmlns:mc="http://schemas.openxmlformats.org/markup-compatibility/2006">
              <mc:Choice xmlns:v="urn:schemas-microsoft-com:vml" Requires="v">
                <p:oleObj spid="_x0000_s385333" name="公式" r:id="rId15" imgW="241300" imgH="152400" progId="Equation.3">
                  <p:embed/>
                </p:oleObj>
              </mc:Choice>
              <mc:Fallback>
                <p:oleObj name="公式" r:id="rId15" imgW="241300" imgH="152400" progId="Equation.3">
                  <p:embed/>
                  <p:pic>
                    <p:nvPicPr>
                      <p:cNvPr id="0" name="图片 3853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825" y="2795775"/>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6" name="Object 12"/>
          <p:cNvGraphicFramePr>
            <a:graphicFrameLocks noChangeAspect="1"/>
          </p:cNvGraphicFramePr>
          <p:nvPr/>
        </p:nvGraphicFramePr>
        <p:xfrm>
          <a:off x="2145113" y="4062600"/>
          <a:ext cx="2057400" cy="469900"/>
        </p:xfrm>
        <a:graphic>
          <a:graphicData uri="http://schemas.openxmlformats.org/presentationml/2006/ole">
            <mc:AlternateContent xmlns:mc="http://schemas.openxmlformats.org/markup-compatibility/2006">
              <mc:Choice xmlns:v="urn:schemas-microsoft-com:vml" Requires="v">
                <p:oleObj spid="_x0000_s385334" name="公式" r:id="rId16" imgW="2057400" imgH="469900" progId="Equation.3">
                  <p:embed/>
                </p:oleObj>
              </mc:Choice>
              <mc:Fallback>
                <p:oleObj name="公式" r:id="rId16" imgW="2057400" imgH="469900" progId="Equation.3">
                  <p:embed/>
                  <p:pic>
                    <p:nvPicPr>
                      <p:cNvPr id="0" name="图片 3853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45113" y="4062600"/>
                        <a:ext cx="2057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7" name="Object 13"/>
          <p:cNvGraphicFramePr>
            <a:graphicFrameLocks noChangeAspect="1"/>
          </p:cNvGraphicFramePr>
          <p:nvPr/>
        </p:nvGraphicFramePr>
        <p:xfrm>
          <a:off x="1872063" y="4264213"/>
          <a:ext cx="241300" cy="152400"/>
        </p:xfrm>
        <a:graphic>
          <a:graphicData uri="http://schemas.openxmlformats.org/presentationml/2006/ole">
            <mc:AlternateContent xmlns:mc="http://schemas.openxmlformats.org/markup-compatibility/2006">
              <mc:Choice xmlns:v="urn:schemas-microsoft-com:vml" Requires="v">
                <p:oleObj spid="_x0000_s385335" name="公式" r:id="rId18" imgW="241300" imgH="152400" progId="Equation.3">
                  <p:embed/>
                </p:oleObj>
              </mc:Choice>
              <mc:Fallback>
                <p:oleObj name="公式" r:id="rId18" imgW="241300" imgH="152400" progId="Equation.3">
                  <p:embed/>
                  <p:pic>
                    <p:nvPicPr>
                      <p:cNvPr id="0" name="图片 3853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2063" y="4264213"/>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27"/>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§9.4</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多元线性回归</a:t>
            </a:r>
            <a:endParaRPr lang="zh-CN" altLang="en-US" sz="2800" b="1" i="0" dirty="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502525" y="1932813"/>
            <a:ext cx="4119400" cy="3579813"/>
          </a:xfrm>
          <a:prstGeom prst="rect">
            <a:avLst/>
          </a:prstGeom>
          <a:noFill/>
          <a:ln w="76200" cmpd="tri">
            <a:solidFill>
              <a:srgbClr val="33CC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latinLnBrk="0"/>
            <a:r>
              <a:rPr lang="en-US" altLang="zh-CN" sz="3200" b="1" dirty="0">
                <a:latin typeface="宋体" panose="02010600030101010101" pitchFamily="2" charset="-122"/>
                <a:ea typeface="宋体" panose="02010600030101010101" pitchFamily="2" charset="-122"/>
              </a:rPr>
              <a:t>ANOVA</a:t>
            </a:r>
            <a:r>
              <a:rPr lang="zh-CN" altLang="en-US" sz="3200" b="1" dirty="0">
                <a:latin typeface="宋体" panose="02010600030101010101" pitchFamily="2" charset="-122"/>
                <a:ea typeface="宋体" panose="02010600030101010101" pitchFamily="2" charset="-122"/>
              </a:rPr>
              <a:t>由英国统计学家</a:t>
            </a:r>
            <a:r>
              <a:rPr lang="en-US" altLang="zh-CN" sz="3200" b="1" dirty="0" err="1">
                <a:latin typeface="宋体" panose="02010600030101010101" pitchFamily="2" charset="-122"/>
                <a:ea typeface="宋体" panose="02010600030101010101" pitchFamily="2" charset="-122"/>
              </a:rPr>
              <a:t>R.A.Fisher</a:t>
            </a:r>
            <a:r>
              <a:rPr lang="zh-CN" altLang="en-US" sz="3200" b="1" dirty="0">
                <a:latin typeface="宋体" panose="02010600030101010101" pitchFamily="2" charset="-122"/>
                <a:ea typeface="宋体" panose="02010600030101010101" pitchFamily="2" charset="-122"/>
              </a:rPr>
              <a:t>首创，为纪念</a:t>
            </a:r>
            <a:r>
              <a:rPr lang="en-US" altLang="zh-CN" sz="3200" b="1" dirty="0">
                <a:latin typeface="宋体" panose="02010600030101010101" pitchFamily="2" charset="-122"/>
                <a:ea typeface="宋体" panose="02010600030101010101" pitchFamily="2" charset="-122"/>
              </a:rPr>
              <a:t>Fisher</a:t>
            </a:r>
            <a:r>
              <a:rPr lang="zh-CN" altLang="en-US" sz="3200" b="1" dirty="0">
                <a:latin typeface="宋体" panose="02010600030101010101" pitchFamily="2" charset="-122"/>
                <a:ea typeface="宋体" panose="02010600030101010101" pitchFamily="2" charset="-122"/>
              </a:rPr>
              <a:t>，以</a:t>
            </a:r>
            <a:r>
              <a:rPr lang="en-US" altLang="zh-CN" sz="3200" b="1" i="1" dirty="0">
                <a:latin typeface="宋体" panose="02010600030101010101" pitchFamily="2" charset="-122"/>
                <a:ea typeface="宋体" panose="02010600030101010101" pitchFamily="2" charset="-122"/>
              </a:rPr>
              <a:t>F</a:t>
            </a:r>
            <a:r>
              <a:rPr lang="zh-CN" altLang="en-US" sz="3200" b="1" dirty="0">
                <a:latin typeface="宋体" panose="02010600030101010101" pitchFamily="2" charset="-122"/>
                <a:ea typeface="宋体" panose="02010600030101010101" pitchFamily="2" charset="-122"/>
              </a:rPr>
              <a:t>命名，故方差分析又称</a:t>
            </a:r>
            <a:r>
              <a:rPr lang="en-US" altLang="zh-CN" sz="3200" b="1" i="1" dirty="0">
                <a:latin typeface="宋体" panose="02010600030101010101" pitchFamily="2" charset="-122"/>
                <a:ea typeface="宋体" panose="02010600030101010101" pitchFamily="2" charset="-122"/>
              </a:rPr>
              <a:t>F</a:t>
            </a:r>
            <a:r>
              <a:rPr lang="zh-CN" altLang="en-US" sz="3200" b="1" dirty="0">
                <a:latin typeface="宋体" panose="02010600030101010101" pitchFamily="2" charset="-122"/>
                <a:ea typeface="宋体" panose="02010600030101010101" pitchFamily="2" charset="-122"/>
              </a:rPr>
              <a:t>检验 （</a:t>
            </a:r>
            <a:r>
              <a:rPr lang="en-US" altLang="zh-CN" sz="3200" b="1" i="1" dirty="0">
                <a:latin typeface="宋体" panose="02010600030101010101" pitchFamily="2" charset="-122"/>
                <a:ea typeface="宋体" panose="02010600030101010101" pitchFamily="2" charset="-122"/>
              </a:rPr>
              <a:t>F</a:t>
            </a:r>
            <a:r>
              <a:rPr lang="en-US" altLang="zh-CN" sz="3200" b="1" dirty="0">
                <a:latin typeface="宋体" panose="02010600030101010101" pitchFamily="2" charset="-122"/>
                <a:ea typeface="宋体" panose="02010600030101010101" pitchFamily="2" charset="-122"/>
              </a:rPr>
              <a:t> test</a:t>
            </a:r>
            <a:r>
              <a:rPr lang="zh-CN" altLang="en-US" sz="3200" b="1" dirty="0">
                <a:latin typeface="宋体" panose="02010600030101010101" pitchFamily="2" charset="-122"/>
                <a:ea typeface="宋体" panose="02010600030101010101" pitchFamily="2" charset="-122"/>
              </a:rPr>
              <a:t>）。用于推断</a:t>
            </a:r>
            <a:r>
              <a:rPr lang="zh-CN" altLang="en-US" sz="3200" b="1" i="1" u="sng" dirty="0">
                <a:solidFill>
                  <a:srgbClr val="0000CC"/>
                </a:solidFill>
                <a:latin typeface="宋体" panose="02010600030101010101" pitchFamily="2" charset="-122"/>
                <a:ea typeface="宋体" panose="02010600030101010101" pitchFamily="2" charset="-122"/>
              </a:rPr>
              <a:t>多个总体均值</a:t>
            </a:r>
            <a:r>
              <a:rPr lang="zh-CN" altLang="en-US" sz="3200" b="1" dirty="0">
                <a:latin typeface="宋体" panose="02010600030101010101" pitchFamily="2" charset="-122"/>
                <a:ea typeface="宋体" panose="02010600030101010101" pitchFamily="2" charset="-122"/>
              </a:rPr>
              <a:t>有无差异。</a:t>
            </a:r>
            <a:endParaRPr lang="zh-CN" altLang="en-US" sz="3200" b="1" dirty="0">
              <a:latin typeface="宋体" panose="02010600030101010101" pitchFamily="2" charset="-122"/>
              <a:ea typeface="宋体" panose="02010600030101010101" pitchFamily="2" charset="-122"/>
            </a:endParaRPr>
          </a:p>
        </p:txBody>
      </p:sp>
      <p:pic>
        <p:nvPicPr>
          <p:cNvPr id="5" name="Picture 3" descr="FISHER1"/>
          <p:cNvPicPr>
            <a:picLocks noChangeAspect="1" noChangeArrowheads="1"/>
          </p:cNvPicPr>
          <p:nvPr/>
        </p:nvPicPr>
        <p:blipFill>
          <a:blip r:embed="rId1">
            <a:extLst>
              <a:ext uri="{28A0092B-C50C-407E-A947-70E740481C1C}">
                <a14:useLocalDpi xmlns:a14="http://schemas.microsoft.com/office/drawing/2010/main" val="0"/>
              </a:ext>
            </a:extLst>
          </a:blip>
          <a:srcRect l="40167" r="15750" b="22014"/>
          <a:stretch>
            <a:fillRect/>
          </a:stretch>
        </p:blipFill>
        <p:spPr bwMode="auto">
          <a:xfrm>
            <a:off x="5074690" y="1166327"/>
            <a:ext cx="3612110" cy="51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14"/>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7F65F5-7D9E-4C7C-AACA-2CB86774D646}" type="datetime1">
              <a:rPr lang="zh-CN" altLang="en-US"/>
            </a:fld>
            <a:endParaRPr lang="en-US" altLang="zh-CN"/>
          </a:p>
        </p:txBody>
      </p:sp>
      <p:sp>
        <p:nvSpPr>
          <p:cNvPr id="6" name="灯片编号占位符 5"/>
          <p:cNvSpPr>
            <a:spLocks noGrp="1"/>
          </p:cNvSpPr>
          <p:nvPr>
            <p:ph type="sldNum" sz="quarter" idx="12"/>
          </p:nvPr>
        </p:nvSpPr>
        <p:spPr/>
        <p:txBody>
          <a:bodyPr/>
          <a:lstStyle/>
          <a:p>
            <a:fld id="{0B1D7D25-676A-48F1-ADFD-255AC7040B72}" type="slidenum">
              <a:rPr lang="en-US" altLang="zh-CN"/>
            </a:fld>
            <a:endParaRPr lang="en-US" altLang="zh-CN" dirty="0"/>
          </a:p>
        </p:txBody>
      </p:sp>
      <p:sp>
        <p:nvSpPr>
          <p:cNvPr id="67586" name="Rectangle 2"/>
          <p:cNvSpPr>
            <a:spLocks noGrp="1" noChangeArrowheads="1"/>
          </p:cNvSpPr>
          <p:nvPr>
            <p:ph type="title"/>
          </p:nvPr>
        </p:nvSpPr>
        <p:spPr>
          <a:xfrm>
            <a:off x="-2286000" y="590550"/>
            <a:ext cx="8229600" cy="692150"/>
          </a:xfrm>
        </p:spPr>
        <p:txBody>
          <a:bodyPr/>
          <a:lstStyle/>
          <a:p>
            <a:r>
              <a:rPr lang="zh-CN" altLang="en-US" sz="2800"/>
              <a:t>多元线性回归分析操作</a:t>
            </a:r>
            <a:endParaRPr lang="zh-CN" altLang="en-US" sz="2000"/>
          </a:p>
        </p:txBody>
      </p:sp>
      <p:sp>
        <p:nvSpPr>
          <p:cNvPr id="67587" name="Rectangle 3"/>
          <p:cNvSpPr>
            <a:spLocks noGrp="1" noChangeArrowheads="1"/>
          </p:cNvSpPr>
          <p:nvPr>
            <p:ph type="body" idx="1"/>
          </p:nvPr>
        </p:nvSpPr>
        <p:spPr>
          <a:xfrm>
            <a:off x="914400" y="1412875"/>
            <a:ext cx="7239000" cy="4572000"/>
          </a:xfrm>
        </p:spPr>
        <p:txBody>
          <a:bodyPr/>
          <a:lstStyle/>
          <a:p>
            <a:pPr>
              <a:lnSpc>
                <a:spcPct val="90000"/>
              </a:lnSpc>
              <a:buFontTx/>
              <a:buNone/>
            </a:pPr>
            <a:r>
              <a:rPr lang="en-US" altLang="zh-CN" sz="2400" dirty="0"/>
              <a:t>(</a:t>
            </a:r>
            <a:r>
              <a:rPr lang="zh-CN" altLang="en-US" sz="2400" dirty="0"/>
              <a:t>一</a:t>
            </a:r>
            <a:r>
              <a:rPr lang="en-US" altLang="zh-CN" sz="2400" dirty="0"/>
              <a:t>)</a:t>
            </a:r>
            <a:r>
              <a:rPr lang="zh-CN" altLang="en-US" sz="2400" dirty="0"/>
              <a:t>基本操作步骤</a:t>
            </a:r>
            <a:endParaRPr lang="zh-CN" altLang="en-US" sz="2400" dirty="0"/>
          </a:p>
          <a:p>
            <a:pPr>
              <a:lnSpc>
                <a:spcPct val="90000"/>
              </a:lnSpc>
              <a:buFontTx/>
              <a:buNone/>
            </a:pPr>
            <a:r>
              <a:rPr lang="en-US" altLang="zh-CN" sz="2400" dirty="0"/>
              <a:t>(1)</a:t>
            </a:r>
            <a:r>
              <a:rPr lang="zh-CN" altLang="en-US" sz="2400" dirty="0"/>
              <a:t>菜单选项</a:t>
            </a:r>
            <a:r>
              <a:rPr lang="en-US" altLang="zh-CN" sz="2400" dirty="0"/>
              <a:t>: analyze-&gt;regression-&gt;linear</a:t>
            </a:r>
            <a:r>
              <a:rPr lang="en-US" altLang="zh-CN" sz="2400" dirty="0">
                <a:latin typeface="Arial" panose="020B0604020202020204" pitchFamily="34" charset="0"/>
              </a:rPr>
              <a:t>…</a:t>
            </a:r>
            <a:endParaRPr lang="en-US" altLang="zh-CN" sz="2400" dirty="0"/>
          </a:p>
          <a:p>
            <a:pPr>
              <a:lnSpc>
                <a:spcPct val="90000"/>
              </a:lnSpc>
              <a:buFontTx/>
              <a:buNone/>
            </a:pPr>
            <a:r>
              <a:rPr lang="en-US" altLang="zh-CN" sz="2400" dirty="0"/>
              <a:t>(2)</a:t>
            </a:r>
            <a:r>
              <a:rPr lang="zh-CN" altLang="en-US" sz="2400" dirty="0"/>
              <a:t>选择一个变量为因变量进入</a:t>
            </a:r>
            <a:r>
              <a:rPr lang="en-US" altLang="en-US" sz="2400" b="0" dirty="0"/>
              <a:t>dependent</a:t>
            </a:r>
            <a:r>
              <a:rPr lang="zh-CN" altLang="en-US" sz="2400" dirty="0"/>
              <a:t>框</a:t>
            </a:r>
            <a:endParaRPr lang="zh-CN" altLang="en-US" sz="2400" dirty="0"/>
          </a:p>
          <a:p>
            <a:pPr>
              <a:lnSpc>
                <a:spcPct val="90000"/>
              </a:lnSpc>
              <a:buFontTx/>
              <a:buNone/>
            </a:pPr>
            <a:r>
              <a:rPr lang="en-US" altLang="zh-CN" sz="2400" dirty="0"/>
              <a:t>(3)</a:t>
            </a:r>
            <a:r>
              <a:rPr lang="zh-CN" altLang="en-US" sz="2400" dirty="0"/>
              <a:t>选择一个或多个变量为自变量进入</a:t>
            </a:r>
            <a:r>
              <a:rPr lang="en-US" altLang="en-US" sz="2400" b="0" dirty="0"/>
              <a:t>independent</a:t>
            </a:r>
            <a:r>
              <a:rPr lang="zh-CN" altLang="en-US" sz="2400" dirty="0"/>
              <a:t>框</a:t>
            </a:r>
            <a:endParaRPr lang="zh-CN" altLang="en-US" sz="2400" dirty="0"/>
          </a:p>
          <a:p>
            <a:pPr>
              <a:lnSpc>
                <a:spcPct val="90000"/>
              </a:lnSpc>
              <a:buFontTx/>
              <a:buNone/>
            </a:pPr>
            <a:r>
              <a:rPr lang="en-US" altLang="zh-CN" sz="2400" dirty="0"/>
              <a:t>(4)</a:t>
            </a:r>
            <a:r>
              <a:rPr lang="zh-CN" altLang="en-US" sz="2400" dirty="0"/>
              <a:t>选择多元回归分析的</a:t>
            </a:r>
            <a:r>
              <a:rPr lang="zh-CN" altLang="en-US" sz="2400" u="sng" dirty="0"/>
              <a:t>自变量筛选方法</a:t>
            </a:r>
            <a:r>
              <a:rPr lang="en-US" altLang="zh-CN" sz="2400" dirty="0"/>
              <a:t>:</a:t>
            </a:r>
            <a:endParaRPr lang="en-US" altLang="zh-CN" sz="2400" dirty="0"/>
          </a:p>
          <a:p>
            <a:pPr lvl="1">
              <a:lnSpc>
                <a:spcPct val="90000"/>
              </a:lnSpc>
            </a:pPr>
            <a:r>
              <a:rPr lang="en-US" altLang="zh-CN" sz="2400" dirty="0"/>
              <a:t>enter:</a:t>
            </a:r>
            <a:r>
              <a:rPr lang="zh-CN" altLang="en-US" sz="2400" dirty="0"/>
              <a:t>所选变量全部进入回归方程</a:t>
            </a:r>
            <a:r>
              <a:rPr lang="en-US" altLang="zh-CN" sz="2400" dirty="0"/>
              <a:t>(</a:t>
            </a:r>
            <a:r>
              <a:rPr lang="zh-CN" altLang="en-US" sz="2400" dirty="0"/>
              <a:t>默认方法</a:t>
            </a:r>
            <a:r>
              <a:rPr lang="en-US" altLang="zh-CN" sz="2400" dirty="0"/>
              <a:t>)</a:t>
            </a:r>
            <a:endParaRPr lang="en-US" altLang="zh-CN" sz="2400" dirty="0"/>
          </a:p>
          <a:p>
            <a:pPr lvl="1">
              <a:lnSpc>
                <a:spcPct val="90000"/>
              </a:lnSpc>
            </a:pPr>
            <a:r>
              <a:rPr lang="en-US" altLang="zh-CN" sz="2400" dirty="0"/>
              <a:t>remove:</a:t>
            </a:r>
            <a:r>
              <a:rPr lang="zh-CN" altLang="en-US" sz="2400" dirty="0"/>
              <a:t>从回归方程中剔除变量</a:t>
            </a:r>
            <a:endParaRPr lang="zh-CN" altLang="en-US" sz="2400" dirty="0"/>
          </a:p>
          <a:p>
            <a:pPr lvl="1">
              <a:lnSpc>
                <a:spcPct val="90000"/>
              </a:lnSpc>
            </a:pPr>
            <a:r>
              <a:rPr lang="en-US" altLang="zh-CN" sz="2400" dirty="0"/>
              <a:t>stepwise:</a:t>
            </a:r>
            <a:r>
              <a:rPr lang="zh-CN" altLang="zh-CN" sz="2400" dirty="0"/>
              <a:t>逐步筛选；</a:t>
            </a:r>
            <a:r>
              <a:rPr lang="en-US" altLang="zh-CN" sz="2400" dirty="0"/>
              <a:t>backward:</a:t>
            </a:r>
            <a:r>
              <a:rPr lang="zh-CN" altLang="zh-CN" sz="2400" dirty="0"/>
              <a:t>向后筛选；</a:t>
            </a:r>
            <a:r>
              <a:rPr lang="en-US" altLang="zh-CN" sz="2400" dirty="0"/>
              <a:t>forward:</a:t>
            </a:r>
            <a:r>
              <a:rPr lang="zh-CN" altLang="zh-CN" sz="2400" dirty="0"/>
              <a:t>向前筛选</a:t>
            </a:r>
            <a:endParaRPr lang="zh-CN" altLang="zh-CN" sz="2400" dirty="0"/>
          </a:p>
          <a:p>
            <a:pPr>
              <a:lnSpc>
                <a:spcPct val="90000"/>
              </a:lnSpc>
              <a:buFontTx/>
              <a:buNone/>
            </a:pPr>
            <a:r>
              <a:rPr lang="en-US" altLang="zh-CN" sz="2400" dirty="0"/>
              <a:t>(5)</a:t>
            </a:r>
            <a:r>
              <a:rPr lang="zh-CN" altLang="en-US" sz="2400" dirty="0"/>
              <a:t>对样本进行筛选</a:t>
            </a:r>
            <a:r>
              <a:rPr lang="en-US" altLang="zh-CN" sz="2400" dirty="0"/>
              <a:t>(selection variable)</a:t>
            </a:r>
            <a:endParaRPr lang="en-US" altLang="zh-CN" sz="2400" dirty="0"/>
          </a:p>
          <a:p>
            <a:pPr lvl="1">
              <a:lnSpc>
                <a:spcPct val="90000"/>
              </a:lnSpc>
            </a:pPr>
            <a:r>
              <a:rPr lang="zh-CN" altLang="en-US" sz="2400" dirty="0"/>
              <a:t>利用满足一定条件的样本数据进行回归分析</a:t>
            </a:r>
            <a:endParaRPr lang="zh-CN" altLang="en-US" sz="2400" b="0" dirty="0"/>
          </a:p>
          <a:p>
            <a:pPr>
              <a:lnSpc>
                <a:spcPct val="90000"/>
              </a:lnSpc>
              <a:buFontTx/>
              <a:buNone/>
            </a:pPr>
            <a:endParaRPr lang="en-US" altLang="zh-CN" sz="2400" dirty="0"/>
          </a:p>
        </p:txBody>
      </p:sp>
      <p:sp>
        <p:nvSpPr>
          <p:cNvPr id="7" name="Text Box 27"/>
          <p:cNvSpPr txBox="1">
            <a:spLocks noChangeArrowheads="1"/>
          </p:cNvSpPr>
          <p:nvPr/>
        </p:nvSpPr>
        <p:spPr bwMode="auto">
          <a:xfrm>
            <a:off x="2768917" y="13363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b="1" i="0" dirty="0">
                <a:ea typeface="楷体_GB2312" pitchFamily="49" charset="-122"/>
              </a:rPr>
              <a:t>§9.4</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多元线性回归</a:t>
            </a:r>
            <a:endParaRPr lang="zh-CN" altLang="en-US" sz="2800" b="1" i="0" dirty="0">
              <a:latin typeface="楷体_GB2312" pitchFamily="49" charset="-122"/>
              <a:ea typeface="楷体_GB2312" pitchFamily="49" charset="-122"/>
            </a:endParaRPr>
          </a:p>
        </p:txBody>
      </p:sp>
    </p:spTree>
  </p:cSld>
  <p:clrMapOvr>
    <a:masterClrMapping/>
  </p:clrMapOvr>
  <p:transition>
    <p:cove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B43BDE-9181-45CD-A399-453C254438D5}" type="datetimeyyyy-M-d">
              <a:rPr lang="en-US" altLang="zh-CN"/>
            </a:fld>
            <a:endParaRPr lang="en-US" altLang="zh-CN"/>
          </a:p>
        </p:txBody>
      </p:sp>
      <p:sp>
        <p:nvSpPr>
          <p:cNvPr id="2280450" name="Rectangle 2"/>
          <p:cNvSpPr>
            <a:spLocks noGrp="1" noChangeArrowheads="1"/>
          </p:cNvSpPr>
          <p:nvPr>
            <p:ph type="title"/>
          </p:nvPr>
        </p:nvSpPr>
        <p:spPr>
          <a:xfrm>
            <a:off x="-1864800" y="682625"/>
            <a:ext cx="7010400" cy="106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dirty="0"/>
              <a:t>变量选择过程</a:t>
            </a:r>
            <a:endParaRPr lang="zh-CN" altLang="en-US" dirty="0">
              <a:solidFill>
                <a:schemeClr val="hlink"/>
              </a:solidFill>
            </a:endParaRPr>
          </a:p>
        </p:txBody>
      </p:sp>
      <p:sp>
        <p:nvSpPr>
          <p:cNvPr id="2280451" name="Rectangle 3"/>
          <p:cNvSpPr>
            <a:spLocks noGrp="1" noChangeArrowheads="1"/>
          </p:cNvSpPr>
          <p:nvPr>
            <p:ph type="body" idx="1"/>
          </p:nvPr>
        </p:nvSpPr>
        <p:spPr>
          <a:xfrm>
            <a:off x="323850" y="1628775"/>
            <a:ext cx="8569325" cy="46799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algn="just">
              <a:spcBef>
                <a:spcPct val="30000"/>
              </a:spcBef>
              <a:buFontTx/>
              <a:buAutoNum type="arabicPeriod"/>
            </a:pPr>
            <a:r>
              <a:rPr lang="zh-CN" altLang="en-US" sz="2400" dirty="0"/>
              <a:t>在建立回归模型时，对自变量进行筛选</a:t>
            </a:r>
            <a:endParaRPr lang="zh-CN" altLang="en-US" sz="2400" dirty="0">
              <a:solidFill>
                <a:srgbClr val="FFFFB1"/>
              </a:solidFill>
            </a:endParaRPr>
          </a:p>
          <a:p>
            <a:pPr marL="609600" indent="-609600" algn="just">
              <a:spcBef>
                <a:spcPct val="30000"/>
              </a:spcBef>
              <a:buFontTx/>
              <a:buAutoNum type="arabicPeriod"/>
            </a:pPr>
            <a:r>
              <a:rPr lang="zh-CN" altLang="en-US" sz="2400" dirty="0"/>
              <a:t>选择自变量的原则是对统计量进行显著性检验</a:t>
            </a:r>
            <a:endParaRPr lang="zh-CN" altLang="en-US" sz="2400" dirty="0"/>
          </a:p>
          <a:p>
            <a:pPr marL="1219200" lvl="1" indent="-533400" algn="just">
              <a:spcBef>
                <a:spcPct val="30000"/>
              </a:spcBef>
              <a:buClr>
                <a:srgbClr val="FFFF00"/>
              </a:buClr>
              <a:buSzPct val="80000"/>
            </a:pPr>
            <a:r>
              <a:rPr lang="zh-CN" altLang="en-US" sz="2000" dirty="0"/>
              <a:t>将一个或一个以上的自变量引入到回归模型中时，是否使得残差平方和</a:t>
            </a:r>
            <a:r>
              <a:rPr lang="en-US" altLang="zh-CN" sz="2000" dirty="0"/>
              <a:t>(</a:t>
            </a:r>
            <a:r>
              <a:rPr lang="en-US" altLang="zh-CN" sz="2000" i="1" dirty="0"/>
              <a:t>S</a:t>
            </a:r>
            <a:r>
              <a:rPr lang="en-US" altLang="zh-CN" sz="2000" i="1" baseline="-25000" dirty="0"/>
              <a:t>e</a:t>
            </a:r>
            <a:r>
              <a:rPr lang="en-US" altLang="zh-CN" sz="2000" dirty="0"/>
              <a:t>)</a:t>
            </a:r>
            <a:r>
              <a:rPr lang="zh-CN" altLang="en-US" sz="2000" dirty="0"/>
              <a:t>有显著地减少。如果增加一个自变量使</a:t>
            </a:r>
            <a:r>
              <a:rPr lang="en-US" altLang="zh-CN" sz="2000" i="1" dirty="0"/>
              <a:t>S</a:t>
            </a:r>
            <a:r>
              <a:rPr lang="en-US" altLang="zh-CN" sz="2000" i="1" baseline="-25000" dirty="0"/>
              <a:t>e</a:t>
            </a:r>
            <a:r>
              <a:rPr lang="zh-CN" altLang="en-US" sz="2000" dirty="0"/>
              <a:t>的减少是显著的，则说明有必要将这个自变量引入回归模型，否则，就没有必要将这个自变量引入回归模型</a:t>
            </a:r>
            <a:endParaRPr lang="zh-CN" altLang="en-US" sz="2000" dirty="0"/>
          </a:p>
          <a:p>
            <a:pPr marL="1219200" lvl="1" indent="-533400" algn="just">
              <a:spcBef>
                <a:spcPct val="30000"/>
              </a:spcBef>
              <a:buClr>
                <a:srgbClr val="FFFF00"/>
              </a:buClr>
              <a:buSzPct val="80000"/>
            </a:pPr>
            <a:r>
              <a:rPr lang="zh-CN" altLang="en-US" sz="2000" dirty="0"/>
              <a:t>确定引入自变量是否使</a:t>
            </a:r>
            <a:r>
              <a:rPr lang="en-US" altLang="zh-CN" sz="2000" i="1" dirty="0"/>
              <a:t>S</a:t>
            </a:r>
            <a:r>
              <a:rPr lang="en-US" altLang="zh-CN" sz="2000" i="1" baseline="-25000" dirty="0"/>
              <a:t>e</a:t>
            </a:r>
            <a:r>
              <a:rPr lang="zh-CN" altLang="en-US" sz="2000" dirty="0"/>
              <a:t>有显著减少的方法，就是使用</a:t>
            </a:r>
            <a:r>
              <a:rPr lang="en-US" altLang="zh-CN" sz="2000" i="1" dirty="0"/>
              <a:t>F</a:t>
            </a:r>
            <a:r>
              <a:rPr lang="zh-CN" altLang="en-US" sz="2000" dirty="0"/>
              <a:t>统计量的值作为一个标准，以此来确定是在模型中增加一个自变量，还是从模型中剔除一个自变量</a:t>
            </a:r>
            <a:endParaRPr lang="zh-CN" altLang="en-US" sz="2000" dirty="0"/>
          </a:p>
          <a:p>
            <a:pPr marL="609600" indent="-609600" algn="just">
              <a:spcBef>
                <a:spcPct val="30000"/>
              </a:spcBef>
              <a:buFont typeface="Wingdings" panose="05000000000000000000" pitchFamily="2" charset="2"/>
              <a:buAutoNum type="arabicPeriod"/>
            </a:pPr>
            <a:r>
              <a:rPr lang="zh-CN" altLang="en-US" sz="2400" dirty="0"/>
              <a:t>变量选择的方法主要有：强制进入、向前选择、向后剔除、逐步回归、最优子集等 </a:t>
            </a:r>
            <a:endParaRPr lang="zh-CN" altLang="en-US" sz="2400" dirty="0"/>
          </a:p>
        </p:txBody>
      </p:sp>
      <p:sp>
        <p:nvSpPr>
          <p:cNvPr id="5" name="Text Box 27"/>
          <p:cNvSpPr txBox="1">
            <a:spLocks noChangeArrowheads="1"/>
          </p:cNvSpPr>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dirty="0">
                <a:ea typeface="楷体_GB2312" pitchFamily="49" charset="-122"/>
              </a:rPr>
              <a:t>§9.4</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多元线性回归</a:t>
            </a:r>
            <a:endParaRPr lang="zh-CN" altLang="en-US" sz="2800" b="1" dirty="0">
              <a:latin typeface="楷体_GB2312" pitchFamily="49" charset="-122"/>
              <a:ea typeface="楷体_GB2312" pitchFamily="49" charset="-122"/>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B43BDE-9181-45CD-A399-453C254438D5}" type="datetimeyyyy-M-d">
              <a:rPr lang="en-US" altLang="zh-CN"/>
            </a:fld>
            <a:endParaRPr lang="en-US" altLang="zh-CN"/>
          </a:p>
        </p:txBody>
      </p:sp>
      <p:sp>
        <p:nvSpPr>
          <p:cNvPr id="2282498" name="Rectangle 2"/>
          <p:cNvSpPr>
            <a:spLocks noGrp="1" noChangeArrowheads="1"/>
          </p:cNvSpPr>
          <p:nvPr>
            <p:ph type="title"/>
          </p:nvPr>
        </p:nvSpPr>
        <p:spPr>
          <a:xfrm>
            <a:off x="-1605600" y="667800"/>
            <a:ext cx="7010400" cy="106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dirty="0"/>
              <a:t>向前选择</a:t>
            </a:r>
            <a:r>
              <a:rPr lang="zh-CN" altLang="en-US" sz="2800" dirty="0"/>
              <a:t> </a:t>
            </a:r>
            <a:br>
              <a:rPr lang="zh-CN" altLang="en-US" sz="2800" dirty="0"/>
            </a:br>
            <a:r>
              <a:rPr lang="en-US" altLang="zh-CN" sz="2800" dirty="0">
                <a:solidFill>
                  <a:srgbClr val="FE9B03"/>
                </a:solidFill>
              </a:rPr>
              <a:t>(forward selection)</a:t>
            </a:r>
            <a:endParaRPr lang="en-US" altLang="zh-CN" sz="2800" dirty="0">
              <a:solidFill>
                <a:srgbClr val="FE9B03"/>
              </a:solidFill>
            </a:endParaRPr>
          </a:p>
        </p:txBody>
      </p:sp>
      <p:sp>
        <p:nvSpPr>
          <p:cNvPr id="2282499" name="Rectangle 3"/>
          <p:cNvSpPr>
            <a:spLocks noGrp="1" noChangeArrowheads="1"/>
          </p:cNvSpPr>
          <p:nvPr>
            <p:ph type="body" idx="1"/>
          </p:nvPr>
        </p:nvSpPr>
        <p:spPr>
          <a:xfrm>
            <a:off x="323850" y="1676400"/>
            <a:ext cx="8569325" cy="45608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algn="just">
              <a:lnSpc>
                <a:spcPct val="90000"/>
              </a:lnSpc>
              <a:spcBef>
                <a:spcPct val="30000"/>
              </a:spcBef>
              <a:buFontTx/>
              <a:buAutoNum type="arabicPeriod"/>
            </a:pPr>
            <a:r>
              <a:rPr lang="zh-CN" altLang="en-US" sz="2800" dirty="0"/>
              <a:t>从模型中没有自变量开始</a:t>
            </a:r>
            <a:endParaRPr lang="zh-CN" altLang="en-US" sz="2800" dirty="0"/>
          </a:p>
          <a:p>
            <a:pPr marL="609600" indent="-609600" algn="just">
              <a:lnSpc>
                <a:spcPct val="90000"/>
              </a:lnSpc>
              <a:spcBef>
                <a:spcPct val="30000"/>
              </a:spcBef>
              <a:buFontTx/>
              <a:buAutoNum type="arabicPeriod"/>
            </a:pPr>
            <a:r>
              <a:rPr lang="zh-CN" altLang="en-US" sz="2800" dirty="0"/>
              <a:t>对</a:t>
            </a:r>
            <a:r>
              <a:rPr lang="en-US" altLang="zh-CN" sz="2800" i="1" dirty="0"/>
              <a:t>k</a:t>
            </a:r>
            <a:r>
              <a:rPr lang="zh-CN" altLang="en-US" sz="2800" dirty="0"/>
              <a:t>个自变量分别拟合对因变量的一元线性回归模型，共有</a:t>
            </a:r>
            <a:r>
              <a:rPr lang="en-US" altLang="zh-CN" sz="2800" i="1" dirty="0"/>
              <a:t>k</a:t>
            </a:r>
            <a:r>
              <a:rPr lang="zh-CN" altLang="en-US" sz="2800" dirty="0"/>
              <a:t>个，然后找出</a:t>
            </a:r>
            <a:r>
              <a:rPr lang="en-US" altLang="zh-CN" sz="2800" dirty="0"/>
              <a:t>F</a:t>
            </a:r>
            <a:r>
              <a:rPr lang="zh-CN" altLang="en-US" sz="2800" dirty="0"/>
              <a:t>统计量的值最高的模型及其自变量</a:t>
            </a:r>
            <a:r>
              <a:rPr lang="en-US" altLang="zh-CN" sz="2800" dirty="0"/>
              <a:t>(P</a:t>
            </a:r>
            <a:r>
              <a:rPr lang="zh-CN" altLang="en-US" sz="2800" dirty="0"/>
              <a:t>值最小的</a:t>
            </a:r>
            <a:r>
              <a:rPr lang="en-US" altLang="zh-CN" sz="2800" dirty="0"/>
              <a:t>)</a:t>
            </a:r>
            <a:r>
              <a:rPr lang="zh-CN" altLang="en-US" sz="2800" dirty="0"/>
              <a:t>，并将其首先引入模型 </a:t>
            </a:r>
            <a:endParaRPr lang="zh-CN" altLang="en-US" sz="2800" dirty="0"/>
          </a:p>
          <a:p>
            <a:pPr marL="609600" indent="-609600" algn="just">
              <a:lnSpc>
                <a:spcPct val="90000"/>
              </a:lnSpc>
              <a:spcBef>
                <a:spcPct val="30000"/>
              </a:spcBef>
              <a:buFontTx/>
              <a:buAutoNum type="arabicPeriod"/>
            </a:pPr>
            <a:r>
              <a:rPr lang="zh-CN" altLang="en-US" sz="2800" dirty="0"/>
              <a:t>分别拟合引入模型外的</a:t>
            </a:r>
            <a:r>
              <a:rPr lang="en-US" altLang="zh-CN" sz="2800" i="1" dirty="0"/>
              <a:t>k</a:t>
            </a:r>
            <a:r>
              <a:rPr lang="en-US" altLang="zh-CN" sz="2800" dirty="0"/>
              <a:t>-1</a:t>
            </a:r>
            <a:r>
              <a:rPr lang="zh-CN" altLang="en-US" sz="2800" dirty="0"/>
              <a:t>个自变量的二元线性回归模型 </a:t>
            </a:r>
            <a:endParaRPr lang="zh-CN" altLang="en-US" sz="2800" dirty="0"/>
          </a:p>
          <a:p>
            <a:pPr marL="609600" indent="-609600" algn="just">
              <a:lnSpc>
                <a:spcPct val="90000"/>
              </a:lnSpc>
              <a:spcBef>
                <a:spcPct val="30000"/>
              </a:spcBef>
              <a:buFontTx/>
              <a:buAutoNum type="arabicPeriod"/>
            </a:pPr>
            <a:r>
              <a:rPr lang="zh-CN" altLang="en-US" sz="2800" dirty="0"/>
              <a:t>如此反复进行，直至模型外的自变量均无统计显著性为止</a:t>
            </a:r>
            <a:endParaRPr lang="zh-CN" altLang="en-US" sz="2800" dirty="0"/>
          </a:p>
        </p:txBody>
      </p:sp>
      <p:sp>
        <p:nvSpPr>
          <p:cNvPr id="5" name="Text Box 27"/>
          <p:cNvSpPr txBox="1">
            <a:spLocks noChangeArrowheads="1"/>
          </p:cNvSpPr>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dirty="0">
                <a:ea typeface="楷体_GB2312" pitchFamily="49" charset="-122"/>
              </a:rPr>
              <a:t>§9.4</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多元线性回归</a:t>
            </a:r>
            <a:endParaRPr lang="zh-CN" altLang="en-US" sz="2800" b="1" dirty="0">
              <a:latin typeface="楷体_GB2312" pitchFamily="49" charset="-122"/>
              <a:ea typeface="楷体_GB2312" pitchFamily="49" charset="-122"/>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B43BDE-9181-45CD-A399-453C254438D5}" type="datetimeyyyy-M-d">
              <a:rPr lang="en-US" altLang="zh-CN"/>
            </a:fld>
            <a:endParaRPr lang="en-US" altLang="zh-CN"/>
          </a:p>
        </p:txBody>
      </p:sp>
      <p:sp>
        <p:nvSpPr>
          <p:cNvPr id="2284546" name="Rectangle 2"/>
          <p:cNvSpPr>
            <a:spLocks noGrp="1" noChangeArrowheads="1"/>
          </p:cNvSpPr>
          <p:nvPr>
            <p:ph type="title"/>
          </p:nvPr>
        </p:nvSpPr>
        <p:spPr>
          <a:xfrm>
            <a:off x="-1375200" y="646200"/>
            <a:ext cx="7010400" cy="106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dirty="0"/>
              <a:t>向后剔除</a:t>
            </a:r>
            <a:r>
              <a:rPr lang="zh-CN" altLang="en-US" sz="2800" dirty="0"/>
              <a:t> </a:t>
            </a:r>
            <a:br>
              <a:rPr lang="zh-CN" altLang="en-US" sz="2800" dirty="0"/>
            </a:br>
            <a:r>
              <a:rPr lang="en-US" altLang="zh-CN" sz="2800" dirty="0">
                <a:solidFill>
                  <a:srgbClr val="FE9B03"/>
                </a:solidFill>
              </a:rPr>
              <a:t>(backward elimination)</a:t>
            </a:r>
            <a:endParaRPr lang="en-US" altLang="zh-CN" sz="2800" dirty="0">
              <a:solidFill>
                <a:srgbClr val="FE9B03"/>
              </a:solidFill>
            </a:endParaRPr>
          </a:p>
        </p:txBody>
      </p:sp>
      <p:sp>
        <p:nvSpPr>
          <p:cNvPr id="2284547" name="Rectangle 3"/>
          <p:cNvSpPr>
            <a:spLocks noGrp="1" noChangeArrowheads="1"/>
          </p:cNvSpPr>
          <p:nvPr>
            <p:ph type="body" idx="1"/>
          </p:nvPr>
        </p:nvSpPr>
        <p:spPr>
          <a:xfrm>
            <a:off x="323850" y="1628775"/>
            <a:ext cx="8569325" cy="45370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36575" indent="-536575" algn="just">
              <a:buFontTx/>
              <a:buAutoNum type="arabicPeriod"/>
            </a:pPr>
            <a:r>
              <a:rPr lang="zh-CN" altLang="en-US" sz="2400" dirty="0"/>
              <a:t>先对因变量拟合包括所有</a:t>
            </a:r>
            <a:r>
              <a:rPr lang="en-US" altLang="zh-CN" sz="2400" i="1" dirty="0"/>
              <a:t>k</a:t>
            </a:r>
            <a:r>
              <a:rPr lang="zh-CN" altLang="en-US" sz="2400" dirty="0"/>
              <a:t>个自变量的回归模型。然后考察</a:t>
            </a:r>
            <a:r>
              <a:rPr lang="en-US" altLang="zh-CN" sz="2400" i="1" dirty="0"/>
              <a:t>p</a:t>
            </a:r>
            <a:r>
              <a:rPr lang="en-US" altLang="zh-CN" sz="2400" dirty="0"/>
              <a:t>(</a:t>
            </a:r>
            <a:r>
              <a:rPr lang="en-US" altLang="zh-CN" sz="2400" i="1" dirty="0"/>
              <a:t>p</a:t>
            </a:r>
            <a:r>
              <a:rPr lang="en-US" altLang="zh-CN" sz="2400" dirty="0"/>
              <a:t>&lt;</a:t>
            </a:r>
            <a:r>
              <a:rPr lang="en-US" altLang="zh-CN" sz="2400" i="1" dirty="0"/>
              <a:t>k</a:t>
            </a:r>
            <a:r>
              <a:rPr lang="en-US" altLang="zh-CN" sz="2400" dirty="0"/>
              <a:t>)</a:t>
            </a:r>
            <a:r>
              <a:rPr lang="zh-CN" altLang="en-US" sz="2400" dirty="0"/>
              <a:t>个去掉一个自变量的模型</a:t>
            </a:r>
            <a:r>
              <a:rPr lang="en-US" altLang="zh-CN" sz="2400" dirty="0"/>
              <a:t>(</a:t>
            </a:r>
            <a:r>
              <a:rPr lang="zh-CN" altLang="en-US" sz="2400" dirty="0"/>
              <a:t>这些模型中在每一个都有</a:t>
            </a:r>
            <a:r>
              <a:rPr lang="en-US" altLang="zh-CN" sz="2400" i="1" dirty="0"/>
              <a:t>k</a:t>
            </a:r>
            <a:r>
              <a:rPr lang="en-US" altLang="zh-CN" sz="2400" dirty="0"/>
              <a:t>-1</a:t>
            </a:r>
            <a:r>
              <a:rPr lang="zh-CN" altLang="en-US" sz="2400" dirty="0"/>
              <a:t>个自变量</a:t>
            </a:r>
            <a:r>
              <a:rPr lang="en-US" altLang="zh-CN" sz="2400" dirty="0"/>
              <a:t>)</a:t>
            </a:r>
            <a:r>
              <a:rPr lang="zh-CN" altLang="en-US" sz="2400" dirty="0"/>
              <a:t>，使模型的</a:t>
            </a:r>
            <a:r>
              <a:rPr lang="en-US" altLang="zh-CN" sz="2400" i="1" dirty="0"/>
              <a:t>S</a:t>
            </a:r>
            <a:r>
              <a:rPr lang="en-US" altLang="zh-CN" sz="2400" i="1" baseline="-25000" dirty="0"/>
              <a:t>e</a:t>
            </a:r>
            <a:r>
              <a:rPr lang="zh-CN" altLang="en-US" sz="2400" dirty="0"/>
              <a:t>值减小最少的自变量被挑选出来并从模型中剔除</a:t>
            </a:r>
            <a:endParaRPr lang="zh-CN" altLang="en-US" sz="2400" dirty="0"/>
          </a:p>
          <a:p>
            <a:pPr marL="536575" indent="-536575" algn="just">
              <a:buFontTx/>
              <a:buAutoNum type="arabicPeriod"/>
            </a:pPr>
            <a:r>
              <a:rPr lang="zh-CN" altLang="en-US" sz="2400" dirty="0"/>
              <a:t>考察</a:t>
            </a:r>
            <a:r>
              <a:rPr lang="en-US" altLang="zh-CN" sz="2400" dirty="0">
                <a:solidFill>
                  <a:srgbClr val="FE9B03"/>
                </a:solidFill>
              </a:rPr>
              <a:t>p-1</a:t>
            </a:r>
            <a:r>
              <a:rPr lang="zh-CN" altLang="en-US" sz="2400" dirty="0"/>
              <a:t>个再去掉一个自变量的模型</a:t>
            </a:r>
            <a:r>
              <a:rPr lang="en-US" altLang="zh-CN" sz="2400" dirty="0"/>
              <a:t>(</a:t>
            </a:r>
            <a:r>
              <a:rPr lang="zh-CN" altLang="en-US" sz="2400" dirty="0"/>
              <a:t>这些模型中每一个都有</a:t>
            </a:r>
            <a:r>
              <a:rPr lang="en-US" altLang="zh-CN" sz="2400" i="1" dirty="0"/>
              <a:t>k</a:t>
            </a:r>
            <a:r>
              <a:rPr lang="en-US" altLang="zh-CN" sz="2400" dirty="0"/>
              <a:t>-2</a:t>
            </a:r>
            <a:r>
              <a:rPr lang="zh-CN" altLang="en-US" sz="2400" dirty="0"/>
              <a:t>个自变量</a:t>
            </a:r>
            <a:r>
              <a:rPr lang="en-US" altLang="zh-CN" sz="2400" dirty="0"/>
              <a:t>)</a:t>
            </a:r>
            <a:r>
              <a:rPr lang="zh-CN" altLang="en-US" sz="2400" dirty="0"/>
              <a:t>，使模型的</a:t>
            </a:r>
            <a:r>
              <a:rPr lang="en-US" altLang="zh-CN" sz="2400" i="1" dirty="0"/>
              <a:t>S</a:t>
            </a:r>
            <a:r>
              <a:rPr lang="en-US" altLang="zh-CN" sz="2400" i="1" baseline="-25000" dirty="0"/>
              <a:t>e</a:t>
            </a:r>
            <a:r>
              <a:rPr lang="zh-CN" altLang="en-US" sz="2400" dirty="0"/>
              <a:t>值减小最少的自变量被挑选出来并从模型中剔除</a:t>
            </a:r>
            <a:endParaRPr lang="zh-CN" altLang="en-US" sz="2400" dirty="0"/>
          </a:p>
          <a:p>
            <a:pPr marL="536575" indent="-536575" algn="just">
              <a:buFontTx/>
              <a:buAutoNum type="arabicPeriod"/>
            </a:pPr>
            <a:r>
              <a:rPr lang="zh-CN" altLang="en-US" sz="2400" dirty="0"/>
              <a:t>如此反复进行，一直将自变量从模型中剔除，直至剔除一个自变量不会使</a:t>
            </a:r>
            <a:r>
              <a:rPr lang="en-US" altLang="zh-CN" sz="2400" i="1" dirty="0"/>
              <a:t>S</a:t>
            </a:r>
            <a:r>
              <a:rPr lang="en-US" altLang="zh-CN" sz="2400" i="1" baseline="-25000" dirty="0"/>
              <a:t>e</a:t>
            </a:r>
            <a:r>
              <a:rPr lang="zh-CN" altLang="en-US" sz="2400" dirty="0"/>
              <a:t>显著减小为止</a:t>
            </a:r>
            <a:endParaRPr lang="zh-CN" altLang="en-US" sz="2400" dirty="0"/>
          </a:p>
        </p:txBody>
      </p:sp>
      <p:sp>
        <p:nvSpPr>
          <p:cNvPr id="5" name="Text Box 27"/>
          <p:cNvSpPr txBox="1">
            <a:spLocks noChangeArrowheads="1"/>
          </p:cNvSpPr>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dirty="0">
                <a:ea typeface="楷体_GB2312" pitchFamily="49" charset="-122"/>
              </a:rPr>
              <a:t>§9.4</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多元线性回归</a:t>
            </a:r>
            <a:endParaRPr lang="zh-CN" altLang="en-US" sz="2800" b="1" dirty="0">
              <a:latin typeface="楷体_GB2312" pitchFamily="49" charset="-122"/>
              <a:ea typeface="楷体_GB2312" pitchFamily="49" charset="-122"/>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B43BDE-9181-45CD-A399-453C254438D5}" type="datetimeyyyy-M-d">
              <a:rPr lang="en-US" altLang="zh-CN"/>
            </a:fld>
            <a:endParaRPr lang="en-US" altLang="zh-CN"/>
          </a:p>
        </p:txBody>
      </p:sp>
      <p:sp>
        <p:nvSpPr>
          <p:cNvPr id="2288642" name="Rectangle 2"/>
          <p:cNvSpPr>
            <a:spLocks noGrp="1" noChangeArrowheads="1"/>
          </p:cNvSpPr>
          <p:nvPr>
            <p:ph type="title"/>
          </p:nvPr>
        </p:nvSpPr>
        <p:spPr>
          <a:xfrm>
            <a:off x="-1324800" y="674400"/>
            <a:ext cx="7010400" cy="106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dirty="0"/>
              <a:t>逐步回归</a:t>
            </a:r>
            <a:r>
              <a:rPr lang="zh-CN" altLang="en-US" sz="2800" dirty="0"/>
              <a:t> </a:t>
            </a:r>
            <a:br>
              <a:rPr lang="zh-CN" altLang="en-US" sz="2800" dirty="0"/>
            </a:br>
            <a:r>
              <a:rPr lang="en-US" altLang="zh-CN" sz="2800" dirty="0">
                <a:solidFill>
                  <a:srgbClr val="FE9B03"/>
                </a:solidFill>
              </a:rPr>
              <a:t>(stepwise regression)</a:t>
            </a:r>
            <a:endParaRPr lang="en-US" altLang="zh-CN" sz="2800" dirty="0">
              <a:solidFill>
                <a:srgbClr val="FE9B03"/>
              </a:solidFill>
            </a:endParaRPr>
          </a:p>
        </p:txBody>
      </p:sp>
      <p:sp>
        <p:nvSpPr>
          <p:cNvPr id="2288643" name="Rectangle 3"/>
          <p:cNvSpPr>
            <a:spLocks noGrp="1" noChangeArrowheads="1"/>
          </p:cNvSpPr>
          <p:nvPr>
            <p:ph type="body" idx="1"/>
          </p:nvPr>
        </p:nvSpPr>
        <p:spPr>
          <a:xfrm>
            <a:off x="323850" y="1676400"/>
            <a:ext cx="8569325" cy="45608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algn="just">
              <a:spcBef>
                <a:spcPct val="30000"/>
              </a:spcBef>
              <a:buFontTx/>
              <a:buAutoNum type="arabicPeriod"/>
            </a:pPr>
            <a:r>
              <a:rPr lang="zh-CN" altLang="en-US" sz="2400" dirty="0"/>
              <a:t>将向前选择和向后剔除两种方法结合起来筛选自变量</a:t>
            </a:r>
            <a:endParaRPr lang="zh-CN" altLang="en-US" sz="2400" dirty="0"/>
          </a:p>
          <a:p>
            <a:pPr marL="609600" indent="-609600" algn="just">
              <a:spcBef>
                <a:spcPct val="30000"/>
              </a:spcBef>
              <a:buFontTx/>
              <a:buAutoNum type="arabicPeriod"/>
            </a:pPr>
            <a:r>
              <a:rPr lang="zh-CN" altLang="en-US" sz="2400" dirty="0"/>
              <a:t>在增加了一个自变量后，它会对模型中所有的变量进行考察，看看有没有可能剔除某个自变量。如果在增加了一个自变量后，前面增加的某个自变量对模型的贡献变得不显著，这个变量就会被剔除</a:t>
            </a:r>
            <a:endParaRPr lang="zh-CN" altLang="en-US" sz="2400" dirty="0"/>
          </a:p>
          <a:p>
            <a:pPr marL="609600" indent="-609600" algn="just">
              <a:spcBef>
                <a:spcPct val="30000"/>
              </a:spcBef>
              <a:buFontTx/>
              <a:buAutoNum type="arabicPeriod"/>
            </a:pPr>
            <a:r>
              <a:rPr lang="zh-CN" altLang="en-US" sz="2400" dirty="0"/>
              <a:t>按照方法不停地增加变量并考虑剔除以前增加的变量的可能性，直至增加变量已经不能导致</a:t>
            </a:r>
            <a:r>
              <a:rPr lang="en-US" altLang="zh-CN" sz="2400" i="1" dirty="0"/>
              <a:t>S</a:t>
            </a:r>
            <a:r>
              <a:rPr lang="en-US" altLang="zh-CN" sz="2400" i="1" baseline="-25000" dirty="0"/>
              <a:t>e</a:t>
            </a:r>
            <a:r>
              <a:rPr lang="zh-CN" altLang="en-US" sz="2400" dirty="0"/>
              <a:t>显著减少</a:t>
            </a:r>
            <a:endParaRPr lang="zh-CN" altLang="en-US" sz="2400" dirty="0"/>
          </a:p>
          <a:p>
            <a:pPr marL="609600" indent="-609600" algn="just">
              <a:spcBef>
                <a:spcPct val="30000"/>
              </a:spcBef>
              <a:buFontTx/>
              <a:buAutoNum type="arabicPeriod"/>
            </a:pPr>
            <a:r>
              <a:rPr lang="zh-CN" altLang="en-US" sz="2400" dirty="0"/>
              <a:t>在前面步骤中增加的自变量在后面的步骤中有可能被剔除，而在前面步骤中剔除的自变量在后面的步骤中也可能重新进入到模型中</a:t>
            </a:r>
            <a:endParaRPr lang="zh-CN" altLang="en-US" sz="2400" dirty="0"/>
          </a:p>
        </p:txBody>
      </p:sp>
      <p:sp>
        <p:nvSpPr>
          <p:cNvPr id="5" name="Text Box 27"/>
          <p:cNvSpPr txBox="1">
            <a:spLocks noChangeArrowheads="1"/>
          </p:cNvSpPr>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dirty="0">
                <a:ea typeface="楷体_GB2312" pitchFamily="49" charset="-122"/>
              </a:rPr>
              <a:t>§9.4</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多元线性回归</a:t>
            </a:r>
            <a:endParaRPr lang="zh-CN" altLang="en-US" sz="2800" b="1" dirty="0">
              <a:latin typeface="楷体_GB2312" pitchFamily="49" charset="-122"/>
              <a:ea typeface="楷体_GB2312" pitchFamily="49" charset="-122"/>
            </a:endParaRP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3"/>
          <p:cNvSpPr>
            <a:spLocks noGrp="1"/>
          </p:cNvSpPr>
          <p:nvPr>
            <p:ph type="title"/>
          </p:nvPr>
        </p:nvSpPr>
        <p:spPr>
          <a:xfrm>
            <a:off x="129050" y="592013"/>
            <a:ext cx="7138988" cy="792162"/>
          </a:xfrm>
        </p:spPr>
        <p:txBody>
          <a:bodyPr/>
          <a:lstStyle/>
          <a:p>
            <a:pPr algn="l"/>
            <a:r>
              <a:rPr lang="zh-CN" altLang="en-US"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应用举例</a:t>
            </a:r>
            <a:endParaRPr lang="zh-CN" altLang="en-US" dirty="0">
              <a:ea typeface="黑体" panose="02010609060101010101" pitchFamily="49" charset="-122"/>
              <a:cs typeface="Times New Roman" panose="02020603050405020304" pitchFamily="18" charset="0"/>
            </a:endParaRPr>
          </a:p>
        </p:txBody>
      </p:sp>
      <p:sp>
        <p:nvSpPr>
          <p:cNvPr id="997378" name="Rectangle 2"/>
          <p:cNvSpPr>
            <a:spLocks noGrp="1" noChangeArrowheads="1"/>
          </p:cNvSpPr>
          <p:nvPr>
            <p:ph idx="1"/>
          </p:nvPr>
        </p:nvSpPr>
        <p:spPr>
          <a:xfrm>
            <a:off x="468313" y="1268413"/>
            <a:ext cx="8496300" cy="5256212"/>
          </a:xfrm>
        </p:spPr>
        <p:txBody>
          <a:bodyPr/>
          <a:lstStyle/>
          <a:p>
            <a:pPr algn="just">
              <a:buFontTx/>
              <a:buNone/>
            </a:pPr>
            <a:r>
              <a:rPr lang="zh-CN" altLang="en-US" sz="2400" b="1" dirty="0">
                <a:latin typeface="Times New Roman" panose="02020603050405020304" pitchFamily="18" charset="0"/>
                <a:ea typeface="仿宋_GB2312" pitchFamily="49" charset="-122"/>
                <a:cs typeface="Times New Roman" panose="02020603050405020304" pitchFamily="18" charset="0"/>
              </a:rPr>
              <a:t>     以高校科研研究数据为例，建立回归方程研究</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r>
              <a:rPr lang="en-US" altLang="zh-CN" sz="2400" b="1" dirty="0">
                <a:latin typeface="Times New Roman" panose="02020603050405020304" pitchFamily="18" charset="0"/>
                <a:ea typeface="仿宋_GB2312" pitchFamily="49" charset="-122"/>
                <a:cs typeface="Times New Roman" panose="02020603050405020304" pitchFamily="18" charset="0"/>
              </a:rPr>
              <a:t>1</a:t>
            </a:r>
            <a:r>
              <a:rPr lang="zh-CN" altLang="en-US" sz="2400" b="1" dirty="0">
                <a:latin typeface="Times New Roman" panose="02020603050405020304" pitchFamily="18" charset="0"/>
                <a:ea typeface="仿宋_GB2312" pitchFamily="49" charset="-122"/>
                <a:cs typeface="Times New Roman" panose="02020603050405020304" pitchFamily="18" charset="0"/>
              </a:rPr>
              <a:t>、课题总数受论文数的影响</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r>
              <a:rPr lang="en-US" altLang="zh-CN" sz="2400" b="1" dirty="0">
                <a:latin typeface="Times New Roman" panose="02020603050405020304" pitchFamily="18" charset="0"/>
                <a:ea typeface="仿宋_GB2312" pitchFamily="49" charset="-122"/>
                <a:cs typeface="Times New Roman" panose="02020603050405020304" pitchFamily="18" charset="0"/>
              </a:rPr>
              <a:t>2</a:t>
            </a:r>
            <a:r>
              <a:rPr lang="zh-CN" altLang="en-US" sz="2400" b="1" dirty="0">
                <a:latin typeface="Times New Roman" panose="02020603050405020304" pitchFamily="18" charset="0"/>
                <a:ea typeface="仿宋_GB2312" pitchFamily="49" charset="-122"/>
                <a:cs typeface="Times New Roman" panose="02020603050405020304" pitchFamily="18" charset="0"/>
              </a:rPr>
              <a:t>、以课题总数</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5</a:t>
            </a:r>
            <a:r>
              <a:rPr lang="zh-CN" altLang="en-US" sz="2400" b="1" dirty="0">
                <a:latin typeface="Times New Roman" panose="02020603050405020304" pitchFamily="18" charset="0"/>
                <a:ea typeface="仿宋_GB2312" pitchFamily="49" charset="-122"/>
                <a:cs typeface="Times New Roman" panose="02020603050405020304" pitchFamily="18" charset="0"/>
              </a:rPr>
              <a:t>为被解释变量，解释变量为投入人年数</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2</a:t>
            </a:r>
            <a:r>
              <a:rPr lang="zh-CN" altLang="en-US" sz="2400" b="1" dirty="0">
                <a:latin typeface="Times New Roman" panose="02020603050405020304" pitchFamily="18" charset="0"/>
                <a:ea typeface="仿宋_GB2312" pitchFamily="49" charset="-122"/>
                <a:cs typeface="Times New Roman" panose="02020603050405020304" pitchFamily="18" charset="0"/>
              </a:rPr>
              <a:t>、投入高级职称的人年数</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3</a:t>
            </a:r>
            <a:r>
              <a:rPr lang="zh-CN" altLang="en-US" sz="2400" b="1" dirty="0">
                <a:latin typeface="Times New Roman" panose="02020603050405020304" pitchFamily="18" charset="0"/>
                <a:ea typeface="仿宋_GB2312" pitchFamily="49" charset="-122"/>
                <a:cs typeface="Times New Roman" panose="02020603050405020304" pitchFamily="18" charset="0"/>
              </a:rPr>
              <a:t>、投入科研事业费</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4</a:t>
            </a:r>
            <a:r>
              <a:rPr lang="zh-CN" altLang="en-US" sz="2400" b="1" dirty="0">
                <a:latin typeface="Times New Roman" panose="02020603050405020304" pitchFamily="18" charset="0"/>
                <a:ea typeface="仿宋_GB2312" pitchFamily="49" charset="-122"/>
                <a:cs typeface="Times New Roman" panose="02020603050405020304" pitchFamily="18" charset="0"/>
              </a:rPr>
              <a:t>、专著数</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6</a:t>
            </a:r>
            <a:r>
              <a:rPr lang="zh-CN" altLang="en-US" sz="2400" b="1" dirty="0">
                <a:latin typeface="Times New Roman" panose="02020603050405020304" pitchFamily="18" charset="0"/>
                <a:ea typeface="仿宋_GB2312" pitchFamily="49" charset="-122"/>
                <a:cs typeface="Times New Roman" panose="02020603050405020304" pitchFamily="18" charset="0"/>
              </a:rPr>
              <a:t>、论文数</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7</a:t>
            </a:r>
            <a:r>
              <a:rPr lang="zh-CN" altLang="en-US" sz="2400" b="1" dirty="0">
                <a:latin typeface="Times New Roman" panose="02020603050405020304" pitchFamily="18" charset="0"/>
                <a:ea typeface="仿宋_GB2312" pitchFamily="49" charset="-122"/>
                <a:cs typeface="Times New Roman" panose="02020603050405020304" pitchFamily="18" charset="0"/>
              </a:rPr>
              <a:t>、获奖数</a:t>
            </a:r>
            <a:r>
              <a:rPr lang="en-US" altLang="zh-CN" sz="2400" b="1" dirty="0">
                <a:latin typeface="Times New Roman" panose="02020603050405020304" pitchFamily="18" charset="0"/>
                <a:ea typeface="仿宋_GB2312" pitchFamily="49" charset="-122"/>
                <a:cs typeface="Times New Roman" panose="02020603050405020304" pitchFamily="18" charset="0"/>
              </a:rPr>
              <a:t>X</a:t>
            </a:r>
            <a:r>
              <a:rPr lang="en-US" altLang="zh-CN" sz="2400" b="1" baseline="-25000" dirty="0">
                <a:latin typeface="Times New Roman" panose="02020603050405020304" pitchFamily="18" charset="0"/>
                <a:ea typeface="仿宋_GB2312" pitchFamily="49" charset="-122"/>
                <a:cs typeface="Times New Roman" panose="02020603050405020304" pitchFamily="18" charset="0"/>
              </a:rPr>
              <a:t>8</a:t>
            </a:r>
            <a:r>
              <a:rPr lang="zh-CN" altLang="en-US" sz="2400" b="1" dirty="0">
                <a:latin typeface="Times New Roman" panose="02020603050405020304" pitchFamily="18" charset="0"/>
                <a:ea typeface="仿宋_GB2312" pitchFamily="49" charset="-122"/>
                <a:cs typeface="Times New Roman" panose="02020603050405020304" pitchFamily="18" charset="0"/>
              </a:rPr>
              <a:t>。</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r>
              <a:rPr lang="en-US" altLang="zh-CN" sz="2400" b="1" dirty="0">
                <a:latin typeface="Times New Roman" panose="02020603050405020304" pitchFamily="18" charset="0"/>
                <a:ea typeface="仿宋_GB2312" pitchFamily="49" charset="-122"/>
                <a:cs typeface="Times New Roman" panose="02020603050405020304" pitchFamily="18" charset="0"/>
              </a:rPr>
              <a:t>1) </a:t>
            </a:r>
            <a:r>
              <a:rPr lang="zh-CN" altLang="en-US" sz="2400" b="1" dirty="0">
                <a:latin typeface="Times New Roman" panose="02020603050405020304" pitchFamily="18" charset="0"/>
                <a:ea typeface="仿宋_GB2312" pitchFamily="49" charset="-122"/>
                <a:cs typeface="Times New Roman" panose="02020603050405020304" pitchFamily="18" charset="0"/>
              </a:rPr>
              <a:t>解释变量采用强制进入策略（</a:t>
            </a:r>
            <a:r>
              <a:rPr lang="en-US" altLang="zh-CN" sz="2400" b="1" dirty="0">
                <a:latin typeface="Times New Roman" panose="02020603050405020304" pitchFamily="18" charset="0"/>
                <a:ea typeface="仿宋_GB2312" pitchFamily="49" charset="-122"/>
                <a:cs typeface="Times New Roman" panose="02020603050405020304" pitchFamily="18" charset="0"/>
              </a:rPr>
              <a:t>Enter</a:t>
            </a:r>
            <a:r>
              <a:rPr lang="zh-CN" altLang="en-US" sz="2400" b="1" dirty="0">
                <a:latin typeface="Times New Roman" panose="02020603050405020304" pitchFamily="18" charset="0"/>
                <a:ea typeface="仿宋_GB2312" pitchFamily="49" charset="-122"/>
                <a:cs typeface="Times New Roman" panose="02020603050405020304" pitchFamily="18" charset="0"/>
              </a:rPr>
              <a:t>）；</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r>
              <a:rPr lang="en-US" altLang="zh-CN" sz="2400" b="1" dirty="0">
                <a:latin typeface="Times New Roman" panose="02020603050405020304" pitchFamily="18" charset="0"/>
                <a:ea typeface="仿宋_GB2312" pitchFamily="49" charset="-122"/>
                <a:cs typeface="Times New Roman" panose="02020603050405020304" pitchFamily="18" charset="0"/>
              </a:rPr>
              <a:t>2) </a:t>
            </a:r>
            <a:r>
              <a:rPr lang="zh-CN" altLang="en-US" sz="2400" b="1" dirty="0">
                <a:latin typeface="Times New Roman" panose="02020603050405020304" pitchFamily="18" charset="0"/>
                <a:ea typeface="仿宋_GB2312" pitchFamily="49" charset="-122"/>
                <a:cs typeface="Times New Roman" panose="02020603050405020304" pitchFamily="18" charset="0"/>
              </a:rPr>
              <a:t>解释变量采用向后</a:t>
            </a:r>
            <a:r>
              <a:rPr lang="zh-CN" altLang="en-US" sz="2400" b="1">
                <a:latin typeface="Times New Roman" panose="02020603050405020304" pitchFamily="18" charset="0"/>
                <a:ea typeface="仿宋_GB2312" pitchFamily="49" charset="-122"/>
                <a:cs typeface="Times New Roman" panose="02020603050405020304" pitchFamily="18" charset="0"/>
              </a:rPr>
              <a:t>筛选策略让</a:t>
            </a:r>
            <a:r>
              <a:rPr lang="en-US" altLang="zh-CN" sz="2400" b="1" dirty="0">
                <a:latin typeface="Times New Roman" panose="02020603050405020304" pitchFamily="18" charset="0"/>
                <a:ea typeface="仿宋_GB2312" pitchFamily="49" charset="-122"/>
                <a:cs typeface="Times New Roman" panose="02020603050405020304" pitchFamily="18" charset="0"/>
              </a:rPr>
              <a:t>SPSS</a:t>
            </a:r>
            <a:r>
              <a:rPr lang="zh-CN" altLang="en-US" sz="2400" b="1" dirty="0">
                <a:latin typeface="Times New Roman" panose="02020603050405020304" pitchFamily="18" charset="0"/>
                <a:ea typeface="仿宋_GB2312" pitchFamily="49" charset="-122"/>
                <a:cs typeface="Times New Roman" panose="02020603050405020304" pitchFamily="18" charset="0"/>
              </a:rPr>
              <a:t>自动完成解释变量的选择。</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r>
              <a:rPr lang="zh-CN" altLang="en-US" sz="2400" b="1" dirty="0">
                <a:latin typeface="Times New Roman" panose="02020603050405020304" pitchFamily="18" charset="0"/>
                <a:ea typeface="仿宋_GB2312" pitchFamily="49" charset="-122"/>
                <a:cs typeface="Times New Roman" panose="02020603050405020304" pitchFamily="18" charset="0"/>
              </a:rPr>
              <a:t>            </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endParaRPr lang="zh-CN" altLang="en-US" sz="2400" b="1" dirty="0">
              <a:latin typeface="Times New Roman" panose="02020603050405020304" pitchFamily="18" charset="0"/>
              <a:ea typeface="仿宋_GB2312" pitchFamily="49" charset="-122"/>
              <a:cs typeface="Times New Roman" panose="02020603050405020304" pitchFamily="18" charset="0"/>
            </a:endParaRPr>
          </a:p>
          <a:p>
            <a:pPr algn="just">
              <a:buFontTx/>
              <a:buNone/>
            </a:pPr>
            <a:r>
              <a:rPr lang="zh-CN" altLang="en-US" sz="2400" b="1" dirty="0">
                <a:latin typeface="Times New Roman" panose="02020603050405020304" pitchFamily="18" charset="0"/>
                <a:ea typeface="仿宋_GB2312" pitchFamily="49" charset="-122"/>
                <a:cs typeface="Times New Roman" panose="02020603050405020304" pitchFamily="18" charset="0"/>
              </a:rPr>
              <a:t>   </a:t>
            </a:r>
            <a:endParaRPr lang="zh-CN" altLang="en-US" sz="2400" b="1" dirty="0">
              <a:latin typeface="Times New Roman" panose="02020603050405020304" pitchFamily="18" charset="0"/>
              <a:ea typeface="仿宋_GB2312" pitchFamily="49" charset="-122"/>
              <a:cs typeface="Times New Roman" panose="02020603050405020304" pitchFamily="18" charset="0"/>
            </a:endParaRPr>
          </a:p>
        </p:txBody>
      </p:sp>
      <p:sp>
        <p:nvSpPr>
          <p:cNvPr id="5" name="Text Box 27"/>
          <p:cNvSpPr txBox="1">
            <a:spLocks noChangeArrowheads="1"/>
          </p:cNvSpPr>
          <p:nvPr/>
        </p:nvSpPr>
        <p:spPr bwMode="auto">
          <a:xfrm>
            <a:off x="457200" y="84465"/>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fontAlgn="base" latinLnBrk="0" hangingPunct="1">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800" b="1" dirty="0">
                <a:ea typeface="楷体_GB2312" pitchFamily="49" charset="-122"/>
              </a:rPr>
              <a:t>§9.4</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多元线性回归</a:t>
            </a:r>
            <a:endParaRPr lang="zh-CN" altLang="en-US" sz="2800" b="1" dirty="0">
              <a:latin typeface="楷体_GB2312" pitchFamily="49" charset="-122"/>
              <a:ea typeface="楷体_GB2312"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4679" y="1155586"/>
            <a:ext cx="6070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圆角矩形标注 6"/>
          <p:cNvSpPr>
            <a:spLocks noChangeArrowheads="1"/>
          </p:cNvSpPr>
          <p:nvPr/>
        </p:nvSpPr>
        <p:spPr bwMode="auto">
          <a:xfrm>
            <a:off x="2339975" y="115888"/>
            <a:ext cx="3671888" cy="647700"/>
          </a:xfrm>
          <a:prstGeom prst="wedgeRoundRectCallout">
            <a:avLst>
              <a:gd name="adj1" fmla="val -20648"/>
              <a:gd name="adj2" fmla="val 5088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强制进入策略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操作</a:t>
            </a:r>
            <a:endParaRPr lang="zh-CN" altLang="en-US" sz="3200" b="1">
              <a:solidFill>
                <a:schemeClr val="accent2"/>
              </a:solidFill>
              <a:latin typeface="楷体_GB2312" pitchFamily="49" charset="-122"/>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835025"/>
            <a:ext cx="59055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213100"/>
            <a:ext cx="70040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圆角矩形标注 5"/>
          <p:cNvSpPr>
            <a:spLocks noChangeArrowheads="1"/>
          </p:cNvSpPr>
          <p:nvPr/>
        </p:nvSpPr>
        <p:spPr bwMode="auto">
          <a:xfrm>
            <a:off x="6804025" y="1341438"/>
            <a:ext cx="2089150" cy="1439862"/>
          </a:xfrm>
          <a:prstGeom prst="wedgeRoundRectCallout">
            <a:avLst>
              <a:gd name="adj1" fmla="val -143889"/>
              <a:gd name="adj2" fmla="val 6255"/>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800" b="1">
                <a:latin typeface="楷体_GB2312" pitchFamily="49" charset="-122"/>
                <a:ea typeface="楷体_GB2312" pitchFamily="49" charset="-122"/>
              </a:rPr>
              <a:t>回归方程的</a:t>
            </a:r>
            <a:endParaRPr lang="en-US" altLang="zh-CN" sz="2800" b="1">
              <a:latin typeface="楷体_GB2312" pitchFamily="49" charset="-122"/>
              <a:ea typeface="楷体_GB2312" pitchFamily="49" charset="-122"/>
            </a:endParaRPr>
          </a:p>
          <a:p>
            <a:pPr algn="ctr" eaLnBrk="1" hangingPunct="1">
              <a:lnSpc>
                <a:spcPct val="90000"/>
              </a:lnSpc>
            </a:pPr>
            <a:r>
              <a:rPr lang="zh-CN" altLang="en-US" sz="2800" b="1">
                <a:latin typeface="楷体_GB2312" pitchFamily="49" charset="-122"/>
                <a:ea typeface="楷体_GB2312" pitchFamily="49" charset="-122"/>
              </a:rPr>
              <a:t>拟合优度检</a:t>
            </a:r>
            <a:endParaRPr lang="en-US" altLang="zh-CN" sz="2800" b="1">
              <a:latin typeface="楷体_GB2312" pitchFamily="49" charset="-122"/>
              <a:ea typeface="楷体_GB2312" pitchFamily="49" charset="-122"/>
            </a:endParaRPr>
          </a:p>
          <a:p>
            <a:pPr algn="ctr" eaLnBrk="1" hangingPunct="1">
              <a:lnSpc>
                <a:spcPct val="90000"/>
              </a:lnSpc>
            </a:pPr>
            <a:r>
              <a:rPr lang="zh-CN" altLang="en-US" sz="2800" b="1">
                <a:latin typeface="楷体_GB2312" pitchFamily="49" charset="-122"/>
                <a:ea typeface="楷体_GB2312" pitchFamily="49" charset="-122"/>
              </a:rPr>
              <a:t>验</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判定系数</a:t>
            </a:r>
            <a:r>
              <a:rPr lang="en-US" altLang="zh-CN" sz="2800" b="1">
                <a:latin typeface="楷体_GB2312" pitchFamily="49" charset="-122"/>
                <a:ea typeface="楷体_GB2312" pitchFamily="49" charset="-122"/>
              </a:rPr>
              <a:t>)</a:t>
            </a:r>
            <a:endParaRPr lang="en-US" altLang="zh-CN" sz="2800" b="1">
              <a:latin typeface="楷体_GB2312" pitchFamily="49" charset="-122"/>
              <a:ea typeface="楷体_GB2312" pitchFamily="49" charset="-122"/>
            </a:endParaRPr>
          </a:p>
          <a:p>
            <a:pPr algn="ctr" eaLnBrk="1" hangingPunct="1">
              <a:lnSpc>
                <a:spcPct val="90000"/>
              </a:lnSpc>
            </a:pPr>
            <a:endParaRPr lang="zh-CN" altLang="en-US" sz="2800" b="1">
              <a:latin typeface="楷体_GB2312" pitchFamily="49" charset="-122"/>
              <a:ea typeface="楷体_GB2312" pitchFamily="49" charset="-122"/>
            </a:endParaRPr>
          </a:p>
        </p:txBody>
      </p:sp>
      <p:sp>
        <p:nvSpPr>
          <p:cNvPr id="94213" name="圆角矩形标注 6"/>
          <p:cNvSpPr>
            <a:spLocks noChangeArrowheads="1"/>
          </p:cNvSpPr>
          <p:nvPr/>
        </p:nvSpPr>
        <p:spPr bwMode="auto">
          <a:xfrm>
            <a:off x="7499350" y="3789363"/>
            <a:ext cx="1547813" cy="1439862"/>
          </a:xfrm>
          <a:prstGeom prst="wedgeRoundRectCallout">
            <a:avLst>
              <a:gd name="adj1" fmla="val -73856"/>
              <a:gd name="adj2" fmla="val -1574"/>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rPr>
              <a:t>回归方程</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的显著性</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检验</a:t>
            </a:r>
            <a:endParaRPr lang="zh-CN" altLang="en-US" sz="2800" b="1">
              <a:latin typeface="楷体_GB2312" pitchFamily="49" charset="-122"/>
              <a:ea typeface="楷体_GB2312" pitchFamily="49" charset="-122"/>
            </a:endParaRPr>
          </a:p>
        </p:txBody>
      </p:sp>
      <p:sp>
        <p:nvSpPr>
          <p:cNvPr id="94214" name="圆角矩形标注 8"/>
          <p:cNvSpPr>
            <a:spLocks noChangeArrowheads="1"/>
          </p:cNvSpPr>
          <p:nvPr/>
        </p:nvSpPr>
        <p:spPr bwMode="auto">
          <a:xfrm>
            <a:off x="2124075" y="107950"/>
            <a:ext cx="3671888" cy="647700"/>
          </a:xfrm>
          <a:prstGeom prst="wedgeRoundRectCallout">
            <a:avLst>
              <a:gd name="adj1" fmla="val 19264"/>
              <a:gd name="adj2" fmla="val 5088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强制进入策略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结果 </a:t>
            </a:r>
            <a:endParaRPr lang="zh-CN" altLang="en-US" sz="3200" b="1">
              <a:solidFill>
                <a:schemeClr val="accent2"/>
              </a:solidFill>
              <a:latin typeface="楷体_GB2312" pitchFamily="49" charset="-122"/>
              <a:ea typeface="楷体_GB2312"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838" y="1628775"/>
            <a:ext cx="88677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圆角矩形标注 4"/>
          <p:cNvSpPr>
            <a:spLocks noChangeArrowheads="1"/>
          </p:cNvSpPr>
          <p:nvPr/>
        </p:nvSpPr>
        <p:spPr bwMode="auto">
          <a:xfrm>
            <a:off x="5292725" y="4508500"/>
            <a:ext cx="1547813" cy="1441450"/>
          </a:xfrm>
          <a:prstGeom prst="wedgeRoundRectCallout">
            <a:avLst>
              <a:gd name="adj1" fmla="val 28866"/>
              <a:gd name="adj2" fmla="val -88551"/>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rPr>
              <a:t>回归系数</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的显著性</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检验</a:t>
            </a:r>
            <a:endParaRPr lang="zh-CN" altLang="en-US" sz="2800" b="1">
              <a:latin typeface="楷体_GB2312" pitchFamily="49" charset="-122"/>
              <a:ea typeface="楷体_GB2312" pitchFamily="49" charset="-122"/>
            </a:endParaRPr>
          </a:p>
        </p:txBody>
      </p:sp>
      <p:sp>
        <p:nvSpPr>
          <p:cNvPr id="95236" name="圆角矩形标注 5"/>
          <p:cNvSpPr>
            <a:spLocks noChangeArrowheads="1"/>
          </p:cNvSpPr>
          <p:nvPr/>
        </p:nvSpPr>
        <p:spPr bwMode="auto">
          <a:xfrm>
            <a:off x="2195513" y="4724400"/>
            <a:ext cx="1549400" cy="1008063"/>
          </a:xfrm>
          <a:prstGeom prst="wedgeRoundRectCallout">
            <a:avLst>
              <a:gd name="adj1" fmla="val 18347"/>
              <a:gd name="adj2" fmla="val -89421"/>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rPr>
              <a:t>回归参数</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的估计值</a:t>
            </a:r>
            <a:endParaRPr lang="zh-CN" altLang="en-US" sz="2800" b="1">
              <a:latin typeface="楷体_GB2312" pitchFamily="49" charset="-122"/>
              <a:ea typeface="楷体_GB2312" pitchFamily="49" charset="-122"/>
            </a:endParaRPr>
          </a:p>
        </p:txBody>
      </p:sp>
      <p:sp>
        <p:nvSpPr>
          <p:cNvPr id="95240" name="圆角矩形标注 11"/>
          <p:cNvSpPr>
            <a:spLocks noChangeArrowheads="1"/>
          </p:cNvSpPr>
          <p:nvPr/>
        </p:nvSpPr>
        <p:spPr bwMode="auto">
          <a:xfrm>
            <a:off x="4140200" y="6143225"/>
            <a:ext cx="4824413" cy="576263"/>
          </a:xfrm>
          <a:prstGeom prst="wedgeRoundRectCallout">
            <a:avLst>
              <a:gd name="adj1" fmla="val 20810"/>
              <a:gd name="adj2" fmla="val 52218"/>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dirty="0">
                <a:latin typeface="楷体_GB2312" pitchFamily="49" charset="-122"/>
                <a:ea typeface="楷体_GB2312" pitchFamily="49" charset="-122"/>
              </a:rPr>
              <a:t>总之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有多个影响变量不显著</a:t>
            </a:r>
            <a:endParaRPr lang="zh-CN" altLang="en-US" sz="2800" b="1" dirty="0">
              <a:latin typeface="楷体_GB2312" pitchFamily="49" charset="-122"/>
              <a:ea typeface="楷体_GB2312" pitchFamily="49" charset="-122"/>
            </a:endParaRPr>
          </a:p>
        </p:txBody>
      </p:sp>
      <p:sp>
        <p:nvSpPr>
          <p:cNvPr id="95241" name="圆角矩形标注 13"/>
          <p:cNvSpPr>
            <a:spLocks noChangeArrowheads="1"/>
          </p:cNvSpPr>
          <p:nvPr/>
        </p:nvSpPr>
        <p:spPr bwMode="auto">
          <a:xfrm>
            <a:off x="2124075" y="692150"/>
            <a:ext cx="3671888" cy="649288"/>
          </a:xfrm>
          <a:prstGeom prst="wedgeRoundRectCallout">
            <a:avLst>
              <a:gd name="adj1" fmla="val 19264"/>
              <a:gd name="adj2" fmla="val 5088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强制进入策略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结果</a:t>
            </a:r>
            <a:endParaRPr lang="zh-CN" altLang="en-US" sz="3200" b="1">
              <a:solidFill>
                <a:schemeClr val="accent2"/>
              </a:solidFill>
              <a:latin typeface="楷体_GB2312" pitchFamily="49" charset="-122"/>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7588" y="1698963"/>
            <a:ext cx="3529012"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圆角矩形标注 3"/>
          <p:cNvSpPr>
            <a:spLocks noChangeArrowheads="1"/>
          </p:cNvSpPr>
          <p:nvPr/>
        </p:nvSpPr>
        <p:spPr bwMode="auto">
          <a:xfrm>
            <a:off x="611188" y="693738"/>
            <a:ext cx="3671887" cy="647700"/>
          </a:xfrm>
          <a:prstGeom prst="wedgeRoundRectCallout">
            <a:avLst>
              <a:gd name="adj1" fmla="val 19264"/>
              <a:gd name="adj2" fmla="val 5088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向后筛选策略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操作</a:t>
            </a:r>
            <a:endParaRPr lang="zh-CN" altLang="en-US" sz="3200" b="1">
              <a:solidFill>
                <a:schemeClr val="accent2"/>
              </a:solidFill>
              <a:latin typeface="楷体_GB2312" pitchFamily="49" charset="-122"/>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6" name="Rectangle 8"/>
          <p:cNvSpPr>
            <a:spLocks noChangeArrowheads="1"/>
          </p:cNvSpPr>
          <p:nvPr/>
        </p:nvSpPr>
        <p:spPr bwMode="auto">
          <a:xfrm>
            <a:off x="263525" y="1084895"/>
            <a:ext cx="8897937" cy="19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lnSpc>
                <a:spcPct val="130000"/>
              </a:lnSpc>
              <a:buFont typeface="Wingdings" panose="05000000000000000000" pitchFamily="2" charset="2"/>
              <a:buChar char="l"/>
            </a:pPr>
            <a:r>
              <a:rPr lang="zh-CN" altLang="en-GB" sz="2400" b="1" i="0" dirty="0">
                <a:solidFill>
                  <a:srgbClr val="000000"/>
                </a:solidFill>
                <a:latin typeface="楷体_GB2312" pitchFamily="49" charset="-122"/>
                <a:ea typeface="楷体_GB2312" pitchFamily="49" charset="-122"/>
              </a:rPr>
              <a:t> 工业生产中产品质量的影响因素：原材料、设备、技术及员工素质等；</a:t>
            </a:r>
            <a:endParaRPr lang="zh-CN" altLang="en-GB" sz="2400" b="1" i="0" dirty="0">
              <a:solidFill>
                <a:srgbClr val="000000"/>
              </a:solidFill>
              <a:latin typeface="楷体_GB2312" pitchFamily="49" charset="-122"/>
              <a:ea typeface="楷体_GB2312" pitchFamily="49" charset="-122"/>
            </a:endParaRPr>
          </a:p>
          <a:p>
            <a:pPr eaLnBrk="1" hangingPunct="1">
              <a:lnSpc>
                <a:spcPct val="130000"/>
              </a:lnSpc>
              <a:buFont typeface="Wingdings" panose="05000000000000000000" pitchFamily="2" charset="2"/>
              <a:buChar char="l"/>
            </a:pPr>
            <a:r>
              <a:rPr lang="zh-CN" altLang="en-GB" sz="2400" b="1" i="0" dirty="0">
                <a:solidFill>
                  <a:srgbClr val="000000"/>
                </a:solidFill>
                <a:latin typeface="楷体_GB2312" pitchFamily="49" charset="-122"/>
                <a:ea typeface="楷体_GB2312" pitchFamily="49" charset="-122"/>
              </a:rPr>
              <a:t> 工作中影响个人收入的影响因素：除学历、专业、工作时间、性别等方面外，还有个人能力、经历及机遇等偶然因素</a:t>
            </a:r>
            <a:r>
              <a:rPr lang="en-GB" altLang="zh-CN" sz="2400" b="1" i="0" dirty="0">
                <a:solidFill>
                  <a:srgbClr val="000000"/>
                </a:solidFill>
                <a:latin typeface="楷体_GB2312" pitchFamily="49" charset="-122"/>
                <a:ea typeface="楷体_GB2312" pitchFamily="49" charset="-122"/>
              </a:rPr>
              <a:t>. </a:t>
            </a:r>
            <a:endParaRPr lang="zh-CN" altLang="en-GB" sz="2400" b="1" i="0" dirty="0">
              <a:solidFill>
                <a:srgbClr val="000000"/>
              </a:solidFill>
              <a:latin typeface="楷体_GB2312" pitchFamily="49" charset="-122"/>
              <a:ea typeface="楷体_GB2312" pitchFamily="49" charset="-122"/>
            </a:endParaRPr>
          </a:p>
        </p:txBody>
      </p:sp>
      <p:sp>
        <p:nvSpPr>
          <p:cNvPr id="672777" name="Rectangle 9"/>
          <p:cNvSpPr>
            <a:spLocks noChangeArrowheads="1"/>
          </p:cNvSpPr>
          <p:nvPr/>
        </p:nvSpPr>
        <p:spPr bwMode="auto">
          <a:xfrm>
            <a:off x="263525" y="3161029"/>
            <a:ext cx="8550275" cy="14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pPr>
            <a:r>
              <a:rPr lang="zh-CN" altLang="en-GB" sz="2400" b="1" i="0" dirty="0">
                <a:solidFill>
                  <a:srgbClr val="000000"/>
                </a:solidFill>
                <a:latin typeface="楷体_GB2312" pitchFamily="49" charset="-122"/>
                <a:ea typeface="楷体_GB2312" pitchFamily="49" charset="-122"/>
              </a:rPr>
              <a:t>    在这众多因素中，每一个因素的改变都可能影响最终的结</a:t>
            </a:r>
            <a:endParaRPr lang="zh-CN" altLang="en-GB" sz="2400" b="1" i="0" dirty="0">
              <a:solidFill>
                <a:srgbClr val="000000"/>
              </a:solidFill>
              <a:latin typeface="楷体_GB2312" pitchFamily="49" charset="-122"/>
              <a:ea typeface="楷体_GB2312" pitchFamily="49" charset="-122"/>
            </a:endParaRPr>
          </a:p>
          <a:p>
            <a:pPr eaLnBrk="1" hangingPunct="1">
              <a:lnSpc>
                <a:spcPct val="130000"/>
              </a:lnSpc>
            </a:pPr>
            <a:r>
              <a:rPr lang="zh-CN" altLang="en-GB" sz="2400" b="1" i="0" dirty="0">
                <a:solidFill>
                  <a:srgbClr val="000000"/>
                </a:solidFill>
                <a:latin typeface="楷体_GB2312" pitchFamily="49" charset="-122"/>
                <a:ea typeface="楷体_GB2312" pitchFamily="49" charset="-122"/>
              </a:rPr>
              <a:t>果，各因素的影响有大有小。故在实际问题中，就有必要找出</a:t>
            </a:r>
            <a:endParaRPr lang="zh-CN" altLang="en-GB" sz="2400" b="1" i="0" dirty="0">
              <a:solidFill>
                <a:srgbClr val="000000"/>
              </a:solidFill>
              <a:latin typeface="楷体_GB2312" pitchFamily="49" charset="-122"/>
              <a:ea typeface="楷体_GB2312" pitchFamily="49" charset="-122"/>
            </a:endParaRPr>
          </a:p>
          <a:p>
            <a:pPr eaLnBrk="1" hangingPunct="1">
              <a:lnSpc>
                <a:spcPct val="130000"/>
              </a:lnSpc>
            </a:pPr>
            <a:r>
              <a:rPr lang="zh-CN" altLang="en-GB" sz="2400" b="1" i="0" dirty="0">
                <a:solidFill>
                  <a:srgbClr val="000000"/>
                </a:solidFill>
                <a:latin typeface="楷体_GB2312" pitchFamily="49" charset="-122"/>
                <a:ea typeface="楷体_GB2312" pitchFamily="49" charset="-122"/>
              </a:rPr>
              <a:t>对事件最终结果有显著影响的那些因素</a:t>
            </a:r>
            <a:r>
              <a:rPr lang="en-GB" altLang="zh-CN" sz="2400" b="1" i="0" dirty="0">
                <a:solidFill>
                  <a:srgbClr val="000000"/>
                </a:solidFill>
                <a:latin typeface="楷体_GB2312" pitchFamily="49" charset="-122"/>
                <a:ea typeface="楷体_GB2312" pitchFamily="49" charset="-122"/>
              </a:rPr>
              <a:t>.</a:t>
            </a:r>
            <a:endParaRPr lang="zh-CN" altLang="en-GB" sz="2400" b="1" i="0" dirty="0">
              <a:solidFill>
                <a:srgbClr val="000000"/>
              </a:solidFill>
              <a:latin typeface="楷体_GB2312" pitchFamily="49" charset="-122"/>
              <a:ea typeface="楷体_GB2312" pitchFamily="49" charset="-122"/>
            </a:endParaRPr>
          </a:p>
        </p:txBody>
      </p:sp>
      <p:sp>
        <p:nvSpPr>
          <p:cNvPr id="672778" name="Rectangle 10"/>
          <p:cNvSpPr>
            <a:spLocks noChangeArrowheads="1"/>
          </p:cNvSpPr>
          <p:nvPr/>
        </p:nvSpPr>
        <p:spPr bwMode="auto">
          <a:xfrm>
            <a:off x="381000" y="4906178"/>
            <a:ext cx="8202613" cy="490519"/>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pPr>
            <a:r>
              <a:rPr lang="zh-CN" altLang="en-GB" sz="2400" b="1" i="0" dirty="0">
                <a:solidFill>
                  <a:srgbClr val="000000"/>
                </a:solidFill>
                <a:latin typeface="楷体_GB2312" pitchFamily="49" charset="-122"/>
                <a:ea typeface="楷体_GB2312" pitchFamily="49" charset="-122"/>
              </a:rPr>
              <a:t>如何分析这些诸多因素中哪些因素对结果会产生显著影响？</a:t>
            </a:r>
            <a:endParaRPr lang="zh-CN" altLang="en-GB" sz="2400" b="1" i="0" dirty="0">
              <a:solidFill>
                <a:srgbClr val="000000"/>
              </a:solidFill>
              <a:latin typeface="楷体_GB2312" pitchFamily="49" charset="-122"/>
              <a:ea typeface="楷体_GB2312" pitchFamily="49" charset="-122"/>
            </a:endParaRPr>
          </a:p>
        </p:txBody>
      </p:sp>
      <p:sp>
        <p:nvSpPr>
          <p:cNvPr id="672779" name="Rectangle 11"/>
          <p:cNvSpPr>
            <a:spLocks noChangeArrowheads="1"/>
          </p:cNvSpPr>
          <p:nvPr/>
        </p:nvSpPr>
        <p:spPr bwMode="auto">
          <a:xfrm>
            <a:off x="4489450" y="5659438"/>
            <a:ext cx="4565650" cy="50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pPr>
            <a:r>
              <a:rPr lang="en-GB" altLang="zh-CN" sz="2400" b="1" i="0" dirty="0">
                <a:solidFill>
                  <a:srgbClr val="000000"/>
                </a:solidFill>
                <a:ea typeface="楷体_GB2312" pitchFamily="49" charset="-122"/>
              </a:rPr>
              <a:t>——</a:t>
            </a:r>
            <a:r>
              <a:rPr lang="zh-CN" altLang="en-GB" sz="2400" b="1" i="0" dirty="0">
                <a:solidFill>
                  <a:srgbClr val="000000"/>
                </a:solidFill>
                <a:ea typeface="楷体_GB2312" pitchFamily="49" charset="-122"/>
              </a:rPr>
              <a:t>这是方差分析的主要任务！</a:t>
            </a:r>
            <a:endParaRPr lang="zh-CN" altLang="en-GB" sz="2400" b="1" i="0" dirty="0">
              <a:solidFill>
                <a:srgbClr val="000000"/>
              </a:solidFill>
              <a:ea typeface="楷体_GB2312" pitchFamily="49" charset="-122"/>
            </a:endParaRPr>
          </a:p>
        </p:txBody>
      </p:sp>
      <p:sp>
        <p:nvSpPr>
          <p:cNvPr id="672782" name="Text Box 14"/>
          <p:cNvSpPr txBox="1">
            <a:spLocks noChangeArrowheads="1"/>
          </p:cNvSpPr>
          <p:nvPr/>
        </p:nvSpPr>
        <p:spPr bwMode="auto">
          <a:xfrm>
            <a:off x="2562225" y="2190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219200"/>
            <a:ext cx="6767512"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圆角矩形标注 5"/>
          <p:cNvSpPr>
            <a:spLocks noChangeArrowheads="1"/>
          </p:cNvSpPr>
          <p:nvPr/>
        </p:nvSpPr>
        <p:spPr bwMode="auto">
          <a:xfrm>
            <a:off x="3276600" y="4365625"/>
            <a:ext cx="2087563" cy="1439863"/>
          </a:xfrm>
          <a:prstGeom prst="wedgeRoundRectCallout">
            <a:avLst>
              <a:gd name="adj1" fmla="val -59912"/>
              <a:gd name="adj2" fmla="val -104204"/>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800" b="1">
                <a:latin typeface="楷体_GB2312" pitchFamily="49" charset="-122"/>
                <a:ea typeface="楷体_GB2312" pitchFamily="49" charset="-122"/>
              </a:rPr>
              <a:t>回归方程的</a:t>
            </a:r>
            <a:endParaRPr lang="en-US" altLang="zh-CN" sz="2800" b="1">
              <a:latin typeface="楷体_GB2312" pitchFamily="49" charset="-122"/>
              <a:ea typeface="楷体_GB2312" pitchFamily="49" charset="-122"/>
            </a:endParaRPr>
          </a:p>
          <a:p>
            <a:pPr algn="ctr" eaLnBrk="1" hangingPunct="1">
              <a:lnSpc>
                <a:spcPct val="90000"/>
              </a:lnSpc>
            </a:pPr>
            <a:r>
              <a:rPr lang="zh-CN" altLang="en-US" sz="2800" b="1">
                <a:latin typeface="楷体_GB2312" pitchFamily="49" charset="-122"/>
                <a:ea typeface="楷体_GB2312" pitchFamily="49" charset="-122"/>
              </a:rPr>
              <a:t>拟合优度检</a:t>
            </a:r>
            <a:endParaRPr lang="en-US" altLang="zh-CN" sz="2800" b="1">
              <a:latin typeface="楷体_GB2312" pitchFamily="49" charset="-122"/>
              <a:ea typeface="楷体_GB2312" pitchFamily="49" charset="-122"/>
            </a:endParaRPr>
          </a:p>
          <a:p>
            <a:pPr algn="ctr" eaLnBrk="1" hangingPunct="1">
              <a:lnSpc>
                <a:spcPct val="90000"/>
              </a:lnSpc>
            </a:pPr>
            <a:r>
              <a:rPr lang="zh-CN" altLang="en-US" sz="2800" b="1">
                <a:latin typeface="楷体_GB2312" pitchFamily="49" charset="-122"/>
                <a:ea typeface="楷体_GB2312" pitchFamily="49" charset="-122"/>
              </a:rPr>
              <a:t>验</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判定系数</a:t>
            </a:r>
            <a:r>
              <a:rPr lang="en-US" altLang="zh-CN" sz="2800" b="1">
                <a:latin typeface="楷体_GB2312" pitchFamily="49" charset="-122"/>
                <a:ea typeface="楷体_GB2312" pitchFamily="49" charset="-122"/>
              </a:rPr>
              <a:t>)</a:t>
            </a:r>
            <a:endParaRPr lang="en-US" altLang="zh-CN" sz="2800" b="1">
              <a:latin typeface="楷体_GB2312" pitchFamily="49" charset="-122"/>
              <a:ea typeface="楷体_GB2312" pitchFamily="49" charset="-122"/>
            </a:endParaRPr>
          </a:p>
          <a:p>
            <a:pPr algn="ctr" eaLnBrk="1" hangingPunct="1">
              <a:lnSpc>
                <a:spcPct val="90000"/>
              </a:lnSpc>
            </a:pPr>
            <a:endParaRPr lang="zh-CN" altLang="en-US" sz="2800" b="1">
              <a:latin typeface="楷体_GB2312" pitchFamily="49" charset="-122"/>
              <a:ea typeface="楷体_GB2312" pitchFamily="49" charset="-122"/>
            </a:endParaRPr>
          </a:p>
        </p:txBody>
      </p:sp>
      <p:sp>
        <p:nvSpPr>
          <p:cNvPr id="99332" name="圆角矩形标注 3"/>
          <p:cNvSpPr>
            <a:spLocks noChangeArrowheads="1"/>
          </p:cNvSpPr>
          <p:nvPr/>
        </p:nvSpPr>
        <p:spPr bwMode="auto">
          <a:xfrm>
            <a:off x="2268538" y="476250"/>
            <a:ext cx="3671887" cy="649288"/>
          </a:xfrm>
          <a:prstGeom prst="wedgeRoundRectCallout">
            <a:avLst>
              <a:gd name="adj1" fmla="val 19606"/>
              <a:gd name="adj2" fmla="val 66343"/>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向后筛选策略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结果</a:t>
            </a:r>
            <a:endParaRPr lang="zh-CN" altLang="en-US" sz="3200" b="1">
              <a:solidFill>
                <a:schemeClr val="accent2"/>
              </a:solidFill>
              <a:latin typeface="楷体_GB2312" pitchFamily="49" charset="-122"/>
              <a:ea typeface="楷体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188913"/>
            <a:ext cx="5759450" cy="654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圆角矩形标注 4"/>
          <p:cNvSpPr>
            <a:spLocks noChangeArrowheads="1"/>
          </p:cNvSpPr>
          <p:nvPr/>
        </p:nvSpPr>
        <p:spPr bwMode="auto">
          <a:xfrm>
            <a:off x="539750" y="2997200"/>
            <a:ext cx="1547813" cy="1439863"/>
          </a:xfrm>
          <a:prstGeom prst="wedgeRoundRectCallout">
            <a:avLst>
              <a:gd name="adj1" fmla="val 83866"/>
              <a:gd name="adj2" fmla="val -38102"/>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rPr>
              <a:t>回归方程</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的显著性</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检验</a:t>
            </a:r>
            <a:endParaRPr lang="zh-CN" altLang="en-US" sz="2800" b="1">
              <a:latin typeface="楷体_GB2312" pitchFamily="49" charset="-122"/>
              <a:ea typeface="楷体_GB2312" pitchFamily="49" charset="-122"/>
            </a:endParaRPr>
          </a:p>
        </p:txBody>
      </p:sp>
      <p:sp>
        <p:nvSpPr>
          <p:cNvPr id="100356" name="圆角矩形标注 3"/>
          <p:cNvSpPr>
            <a:spLocks noChangeArrowheads="1"/>
          </p:cNvSpPr>
          <p:nvPr/>
        </p:nvSpPr>
        <p:spPr bwMode="auto">
          <a:xfrm>
            <a:off x="107950" y="549275"/>
            <a:ext cx="2160588" cy="1079500"/>
          </a:xfrm>
          <a:prstGeom prst="wedgeRoundRectCallout">
            <a:avLst>
              <a:gd name="adj1" fmla="val 64491"/>
              <a:gd name="adj2" fmla="val 681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向后筛选</a:t>
            </a:r>
            <a:endParaRPr lang="en-US" altLang="zh-CN" sz="3200" b="1">
              <a:solidFill>
                <a:schemeClr val="accent2"/>
              </a:solidFill>
              <a:latin typeface="楷体_GB2312" pitchFamily="49" charset="-122"/>
              <a:ea typeface="楷体_GB2312" pitchFamily="49" charset="-122"/>
            </a:endParaRPr>
          </a:p>
          <a:p>
            <a:pPr algn="ctr" eaLnBrk="1" hangingPunct="1"/>
            <a:r>
              <a:rPr lang="zh-CN" altLang="en-US" sz="3200" b="1">
                <a:solidFill>
                  <a:schemeClr val="accent2"/>
                </a:solidFill>
                <a:latin typeface="楷体_GB2312" pitchFamily="49" charset="-122"/>
                <a:ea typeface="楷体_GB2312" pitchFamily="49" charset="-122"/>
              </a:rPr>
              <a:t>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结果</a:t>
            </a:r>
            <a:endParaRPr lang="zh-CN" altLang="en-US" sz="3200" b="1">
              <a:solidFill>
                <a:schemeClr val="accent2"/>
              </a:solidFill>
              <a:latin typeface="楷体_GB2312" pitchFamily="49" charset="-122"/>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413" y="69850"/>
            <a:ext cx="6048375" cy="675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圆角矩形标注 4"/>
          <p:cNvSpPr>
            <a:spLocks noChangeArrowheads="1"/>
          </p:cNvSpPr>
          <p:nvPr/>
        </p:nvSpPr>
        <p:spPr bwMode="auto">
          <a:xfrm>
            <a:off x="107950" y="549275"/>
            <a:ext cx="2160588" cy="1079500"/>
          </a:xfrm>
          <a:prstGeom prst="wedgeRoundRectCallout">
            <a:avLst>
              <a:gd name="adj1" fmla="val 62755"/>
              <a:gd name="adj2" fmla="val 681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向后筛选</a:t>
            </a:r>
            <a:endParaRPr lang="en-US" altLang="zh-CN" sz="3200" b="1">
              <a:solidFill>
                <a:schemeClr val="accent2"/>
              </a:solidFill>
              <a:latin typeface="楷体_GB2312" pitchFamily="49" charset="-122"/>
              <a:ea typeface="楷体_GB2312" pitchFamily="49" charset="-122"/>
            </a:endParaRPr>
          </a:p>
          <a:p>
            <a:pPr algn="ctr" eaLnBrk="1" hangingPunct="1"/>
            <a:r>
              <a:rPr lang="zh-CN" altLang="en-US" sz="3200" b="1">
                <a:solidFill>
                  <a:schemeClr val="accent2"/>
                </a:solidFill>
                <a:latin typeface="楷体_GB2312" pitchFamily="49" charset="-122"/>
                <a:ea typeface="楷体_GB2312" pitchFamily="49" charset="-122"/>
              </a:rPr>
              <a:t>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结果</a:t>
            </a:r>
            <a:endParaRPr lang="zh-CN" altLang="en-US" sz="3200" b="1">
              <a:solidFill>
                <a:schemeClr val="accent2"/>
              </a:solidFill>
              <a:latin typeface="楷体_GB2312" pitchFamily="49" charset="-122"/>
              <a:ea typeface="楷体_GB2312" pitchFamily="49" charset="-122"/>
            </a:endParaRPr>
          </a:p>
        </p:txBody>
      </p:sp>
      <p:sp>
        <p:nvSpPr>
          <p:cNvPr id="101380" name="圆角矩形标注 5"/>
          <p:cNvSpPr>
            <a:spLocks noChangeArrowheads="1"/>
          </p:cNvSpPr>
          <p:nvPr/>
        </p:nvSpPr>
        <p:spPr bwMode="auto">
          <a:xfrm>
            <a:off x="323850" y="2492375"/>
            <a:ext cx="1836738" cy="2305050"/>
          </a:xfrm>
          <a:prstGeom prst="wedgeRoundRectCallout">
            <a:avLst>
              <a:gd name="adj1" fmla="val 81435"/>
              <a:gd name="adj2" fmla="val -32014"/>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rPr>
              <a:t>回归参数</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的估计</a:t>
            </a:r>
            <a:r>
              <a:rPr lang="en-US" altLang="zh-CN" sz="2800" b="1">
                <a:solidFill>
                  <a:srgbClr val="A50021"/>
                </a:solidFill>
                <a:latin typeface="楷体_GB2312" pitchFamily="49" charset="-122"/>
                <a:ea typeface="楷体_GB2312" pitchFamily="49" charset="-122"/>
              </a:rPr>
              <a:t>+</a:t>
            </a:r>
            <a:endParaRPr lang="en-US" altLang="zh-CN" sz="2800" b="1">
              <a:solidFill>
                <a:srgbClr val="A50021"/>
              </a:solidFill>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回归系数</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的显著性</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检验</a:t>
            </a:r>
            <a:endParaRPr lang="zh-CN" altLang="en-US" sz="2800" b="1">
              <a:latin typeface="楷体_GB2312" pitchFamily="49" charset="-122"/>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71438"/>
            <a:ext cx="6762750"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圆角矩形标注 4"/>
          <p:cNvSpPr>
            <a:spLocks noChangeArrowheads="1"/>
          </p:cNvSpPr>
          <p:nvPr/>
        </p:nvSpPr>
        <p:spPr bwMode="auto">
          <a:xfrm>
            <a:off x="34925" y="549275"/>
            <a:ext cx="2160588" cy="1079500"/>
          </a:xfrm>
          <a:prstGeom prst="wedgeRoundRectCallout">
            <a:avLst>
              <a:gd name="adj1" fmla="val 59852"/>
              <a:gd name="adj2" fmla="val 9130"/>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solidFill>
                  <a:schemeClr val="accent2"/>
                </a:solidFill>
                <a:latin typeface="楷体_GB2312" pitchFamily="49" charset="-122"/>
                <a:ea typeface="楷体_GB2312" pitchFamily="49" charset="-122"/>
              </a:rPr>
              <a:t>向后筛选</a:t>
            </a:r>
            <a:endParaRPr lang="en-US" altLang="zh-CN" sz="3200" b="1">
              <a:solidFill>
                <a:schemeClr val="accent2"/>
              </a:solidFill>
              <a:latin typeface="楷体_GB2312" pitchFamily="49" charset="-122"/>
              <a:ea typeface="楷体_GB2312" pitchFamily="49" charset="-122"/>
            </a:endParaRPr>
          </a:p>
          <a:p>
            <a:pPr algn="ctr" eaLnBrk="1" hangingPunct="1"/>
            <a:r>
              <a:rPr lang="zh-CN" altLang="en-US" sz="3200" b="1">
                <a:solidFill>
                  <a:schemeClr val="accent2"/>
                </a:solidFill>
                <a:latin typeface="楷体_GB2312" pitchFamily="49" charset="-122"/>
                <a:ea typeface="楷体_GB2312" pitchFamily="49" charset="-122"/>
              </a:rPr>
              <a:t>策略</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结果</a:t>
            </a:r>
            <a:endParaRPr lang="zh-CN" altLang="en-US" sz="3200" b="1">
              <a:solidFill>
                <a:schemeClr val="accent2"/>
              </a:solidFill>
              <a:latin typeface="楷体_GB2312" pitchFamily="49" charset="-122"/>
              <a:ea typeface="楷体_GB2312" pitchFamily="49" charset="-122"/>
            </a:endParaRPr>
          </a:p>
        </p:txBody>
      </p:sp>
      <p:sp>
        <p:nvSpPr>
          <p:cNvPr id="102404" name="圆角矩形标注 5"/>
          <p:cNvSpPr>
            <a:spLocks noChangeArrowheads="1"/>
          </p:cNvSpPr>
          <p:nvPr/>
        </p:nvSpPr>
        <p:spPr bwMode="auto">
          <a:xfrm>
            <a:off x="539750" y="2997200"/>
            <a:ext cx="1547813" cy="1008063"/>
          </a:xfrm>
          <a:prstGeom prst="wedgeRoundRectCallout">
            <a:avLst>
              <a:gd name="adj1" fmla="val 83866"/>
              <a:gd name="adj2" fmla="val -38102"/>
              <a:gd name="adj3" fmla="val 16667"/>
            </a:avLst>
          </a:prstGeom>
          <a:solidFill>
            <a:schemeClr val="accent1"/>
          </a:solidFill>
          <a:ln w="9525" algn="ctr">
            <a:solidFill>
              <a:schemeClr val="tx1"/>
            </a:solidFill>
            <a:miter lim="800000"/>
          </a:ln>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rPr>
              <a:t>每步排除</a:t>
            </a:r>
            <a:endParaRPr lang="en-US" altLang="zh-CN" sz="2800" b="1">
              <a:latin typeface="楷体_GB2312" pitchFamily="49" charset="-122"/>
              <a:ea typeface="楷体_GB2312" pitchFamily="49" charset="-122"/>
            </a:endParaRPr>
          </a:p>
          <a:p>
            <a:pPr algn="ctr" eaLnBrk="1" hangingPunct="1"/>
            <a:r>
              <a:rPr lang="zh-CN" altLang="en-US" sz="2800" b="1">
                <a:latin typeface="楷体_GB2312" pitchFamily="49" charset="-122"/>
                <a:ea typeface="楷体_GB2312" pitchFamily="49" charset="-122"/>
              </a:rPr>
              <a:t>的变量</a:t>
            </a:r>
            <a:endParaRPr lang="zh-CN" altLang="en-US" sz="2800" b="1">
              <a:latin typeface="楷体_GB2312" pitchFamily="49" charset="-122"/>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实验说明</a:t>
            </a:r>
            <a:endParaRPr lang="zh-CN" altLang="en-US" dirty="0"/>
          </a:p>
        </p:txBody>
      </p:sp>
      <p:sp>
        <p:nvSpPr>
          <p:cNvPr id="3" name="内容占位符 2"/>
          <p:cNvSpPr>
            <a:spLocks noGrp="1"/>
          </p:cNvSpPr>
          <p:nvPr>
            <p:ph idx="1"/>
          </p:nvPr>
        </p:nvSpPr>
        <p:spPr>
          <a:xfrm>
            <a:off x="457199" y="836613"/>
            <a:ext cx="8460889" cy="5289550"/>
          </a:xfrm>
        </p:spPr>
        <p:txBody>
          <a:bodyPr/>
          <a:lstStyle/>
          <a:p>
            <a:r>
              <a:rPr lang="zh-CN" altLang="en-US" dirty="0"/>
              <a:t>准备工作</a:t>
            </a:r>
            <a:endParaRPr lang="en-US" altLang="zh-CN" dirty="0"/>
          </a:p>
          <a:p>
            <a:pPr lvl="1"/>
            <a:r>
              <a:rPr lang="zh-CN" altLang="en-US" dirty="0"/>
              <a:t>下载安装软件</a:t>
            </a:r>
            <a:r>
              <a:rPr lang="en-US" altLang="zh-CN" dirty="0">
                <a:hlinkClick r:id="rId1"/>
              </a:rPr>
              <a:t>http://10.64.130.4/</a:t>
            </a:r>
            <a:r>
              <a:rPr lang="en-US" altLang="zh-CN" dirty="0"/>
              <a:t>           </a:t>
            </a:r>
            <a:r>
              <a:rPr lang="en-US" altLang="zh-CN" dirty="0">
                <a:hlinkClick r:id="rId2"/>
              </a:rPr>
              <a:t>http://10.64.130.32:82/</a:t>
            </a:r>
            <a:r>
              <a:rPr lang="en-US" altLang="zh-CN" dirty="0"/>
              <a:t> </a:t>
            </a:r>
            <a:endParaRPr lang="en-US" altLang="zh-CN" dirty="0"/>
          </a:p>
          <a:p>
            <a:pPr lvl="1"/>
            <a:r>
              <a:rPr lang="zh-CN" altLang="en-US" dirty="0"/>
              <a:t>现代教育技术中心 </a:t>
            </a:r>
            <a:r>
              <a:rPr lang="en-US" altLang="zh-CN" dirty="0"/>
              <a:t>version 15.0</a:t>
            </a:r>
            <a:r>
              <a:rPr lang="zh-CN" altLang="en-US" dirty="0"/>
              <a:t>。</a:t>
            </a:r>
            <a:endParaRPr lang="en-US" altLang="zh-CN" dirty="0"/>
          </a:p>
          <a:p>
            <a:pPr lvl="1"/>
            <a:r>
              <a:rPr lang="zh-CN" altLang="en-US" dirty="0"/>
              <a:t>读入数据，</a:t>
            </a:r>
            <a:r>
              <a:rPr lang="en-US" altLang="zh-CN" dirty="0"/>
              <a:t>excel</a:t>
            </a:r>
            <a:r>
              <a:rPr lang="zh-CN" altLang="en-US" dirty="0"/>
              <a:t>文件</a:t>
            </a:r>
            <a:r>
              <a:rPr lang="en-US" altLang="zh-CN" dirty="0"/>
              <a:t>.xls,.xlsx</a:t>
            </a:r>
            <a:r>
              <a:rPr lang="zh-CN" altLang="en-US" dirty="0"/>
              <a:t>可以直接打开。</a:t>
            </a:r>
            <a:endParaRPr lang="en-US" altLang="zh-CN" dirty="0"/>
          </a:p>
          <a:p>
            <a:pPr marL="514350" indent="-457200"/>
            <a:r>
              <a:rPr lang="zh-CN" altLang="en-US" dirty="0"/>
              <a:t>上交要求</a:t>
            </a:r>
            <a:endParaRPr lang="en-US" altLang="zh-CN" dirty="0"/>
          </a:p>
          <a:p>
            <a:pPr marL="914400" lvl="1" indent="-457200"/>
            <a:r>
              <a:rPr lang="zh-CN" altLang="en-US" dirty="0"/>
              <a:t>整理成一个文档</a:t>
            </a:r>
            <a:endParaRPr lang="en-US" altLang="zh-CN" dirty="0"/>
          </a:p>
          <a:p>
            <a:pPr marL="914400" lvl="1" indent="-457200"/>
            <a:r>
              <a:rPr lang="zh-CN" altLang="en-US" dirty="0"/>
              <a:t>不能只有程序结果</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 胎重预测的经验公式</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60624" y="836613"/>
            <a:ext cx="6822752" cy="528955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 胎重预测的经验公式及预测评价</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81524" y="2401959"/>
            <a:ext cx="6780952" cy="3742857"/>
          </a:xfrm>
        </p:spPr>
      </p:pic>
      <p:sp>
        <p:nvSpPr>
          <p:cNvPr id="7" name="矩形 6"/>
          <p:cNvSpPr/>
          <p:nvPr/>
        </p:nvSpPr>
        <p:spPr>
          <a:xfrm>
            <a:off x="198000" y="1177722"/>
            <a:ext cx="7210800" cy="1200329"/>
          </a:xfrm>
          <a:prstGeom prst="rect">
            <a:avLst/>
          </a:prstGeom>
        </p:spPr>
        <p:txBody>
          <a:bodyPr wrap="square">
            <a:spAutoFit/>
          </a:bodyPr>
          <a:lstStyle/>
          <a:p>
            <a:r>
              <a:rPr lang="zh-CN" altLang="en-US" dirty="0"/>
              <a:t>评价指标：</a:t>
            </a:r>
            <a:endParaRPr lang="en-US" altLang="zh-CN" dirty="0"/>
          </a:p>
          <a:p>
            <a:r>
              <a:rPr lang="en-US" altLang="zh-CN" dirty="0"/>
              <a:t>	Mean percentage error (MPE)</a:t>
            </a:r>
            <a:endParaRPr lang="en-US" altLang="zh-CN" dirty="0"/>
          </a:p>
          <a:p>
            <a:r>
              <a:rPr lang="en-US" altLang="zh-CN" dirty="0"/>
              <a:t>	Mean absolute percentage error(MAPE)</a:t>
            </a:r>
            <a:endParaRPr lang="en-US" altLang="zh-CN" dirty="0"/>
          </a:p>
          <a:p>
            <a:r>
              <a:rPr lang="en-US" altLang="zh-CN" dirty="0"/>
              <a:t>	Pearson correlation coefficient (R) between EFW and ABW</a:t>
            </a:r>
            <a:endParaRPr lang="zh-CN" altLang="en-US" dirty="0"/>
          </a:p>
        </p:txBody>
      </p:sp>
      <p:sp>
        <p:nvSpPr>
          <p:cNvPr id="8" name="矩形 7"/>
          <p:cNvSpPr/>
          <p:nvPr/>
        </p:nvSpPr>
        <p:spPr>
          <a:xfrm>
            <a:off x="6212882" y="904122"/>
            <a:ext cx="4572000" cy="369332"/>
          </a:xfrm>
          <a:prstGeom prst="rect">
            <a:avLst/>
          </a:prstGeom>
        </p:spPr>
        <p:txBody>
          <a:bodyPr>
            <a:spAutoFit/>
          </a:bodyPr>
          <a:lstStyle/>
          <a:p>
            <a:r>
              <a:rPr lang="en-US" altLang="zh-CN" dirty="0">
                <a:latin typeface="Times New Roman" panose="02020603050405020304" pitchFamily="18" charset="0"/>
              </a:rPr>
              <a:t>Estimated fetal weight (EFW)</a:t>
            </a:r>
            <a:endParaRPr lang="zh-CN" altLang="en-US" dirty="0"/>
          </a:p>
        </p:txBody>
      </p:sp>
      <p:sp>
        <p:nvSpPr>
          <p:cNvPr id="9" name="矩形 8"/>
          <p:cNvSpPr/>
          <p:nvPr/>
        </p:nvSpPr>
        <p:spPr>
          <a:xfrm>
            <a:off x="6212882" y="1273454"/>
            <a:ext cx="2730235" cy="369332"/>
          </a:xfrm>
          <a:prstGeom prst="rect">
            <a:avLst/>
          </a:prstGeom>
        </p:spPr>
        <p:txBody>
          <a:bodyPr wrap="none">
            <a:spAutoFit/>
          </a:bodyPr>
          <a:lstStyle/>
          <a:p>
            <a:r>
              <a:rPr lang="en-US" altLang="zh-CN" dirty="0">
                <a:latin typeface="Times New Roman" panose="02020603050405020304" pitchFamily="18" charset="0"/>
              </a:rPr>
              <a:t>Actual birth weight (ABW)</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交叉验证（</a:t>
            </a:r>
            <a:r>
              <a:rPr lang="en-US" altLang="zh-CN" b="1" dirty="0"/>
              <a:t>cross validation</a:t>
            </a:r>
            <a:r>
              <a:rPr lang="zh-CN" altLang="en-US" b="1" dirty="0"/>
              <a:t>）</a:t>
            </a:r>
            <a:endParaRPr lang="zh-CN" altLang="en-US" dirty="0"/>
          </a:p>
        </p:txBody>
      </p:sp>
      <p:sp>
        <p:nvSpPr>
          <p:cNvPr id="3" name="内容占位符 2"/>
          <p:cNvSpPr>
            <a:spLocks noGrp="1"/>
          </p:cNvSpPr>
          <p:nvPr>
            <p:ph idx="1"/>
          </p:nvPr>
        </p:nvSpPr>
        <p:spPr/>
        <p:txBody>
          <a:bodyPr/>
          <a:lstStyle/>
          <a:p>
            <a:r>
              <a:rPr lang="zh-CN" altLang="en-US" sz="1800" dirty="0"/>
              <a:t>交叉验证</a:t>
            </a:r>
            <a:endParaRPr lang="zh-CN" altLang="en-US" sz="1800" dirty="0"/>
          </a:p>
          <a:p>
            <a:r>
              <a:rPr lang="en-US" altLang="zh-CN" sz="1800" dirty="0"/>
              <a:t>1 </a:t>
            </a:r>
            <a:r>
              <a:rPr lang="zh-CN" altLang="en-US" sz="1800" dirty="0"/>
              <a:t>定义：交叉验证</a:t>
            </a:r>
            <a:r>
              <a:rPr lang="en-US" altLang="zh-CN" sz="1800" dirty="0"/>
              <a:t>(Cross-validation)</a:t>
            </a:r>
            <a:r>
              <a:rPr lang="zh-CN" altLang="en-US" sz="1800" dirty="0"/>
              <a:t>主要用于建模应用中，例如</a:t>
            </a:r>
            <a:r>
              <a:rPr lang="en-US" altLang="zh-CN" sz="1800" dirty="0"/>
              <a:t>PCR </a:t>
            </a:r>
            <a:r>
              <a:rPr lang="zh-CN" altLang="en-US" sz="1800" dirty="0"/>
              <a:t>、</a:t>
            </a:r>
            <a:r>
              <a:rPr lang="en-US" altLang="zh-CN" sz="1800" dirty="0"/>
              <a:t>PLS </a:t>
            </a:r>
            <a:r>
              <a:rPr lang="zh-CN" altLang="en-US" sz="1800" dirty="0"/>
              <a:t>回归建模中。在给定的建模样本中，拿出大部分样本进行建模，留小部分样本用刚建立的模型进行预报，并求这小部分样本的预报误差，记录它们的平方加和。这个过程一直进行，直到所有的样本都被预报了一次而且仅被预报一次。把每个样本的预报误差平方加和，称为</a:t>
            </a:r>
            <a:r>
              <a:rPr lang="en-US" altLang="zh-CN" sz="1800" dirty="0"/>
              <a:t>PRESS(predicted Error Sum of Squares)</a:t>
            </a:r>
            <a:r>
              <a:rPr lang="zh-CN" altLang="en-US" sz="1800" dirty="0"/>
              <a:t>。</a:t>
            </a:r>
            <a:endParaRPr lang="en-US" altLang="zh-CN" sz="1800" dirty="0"/>
          </a:p>
          <a:p>
            <a:endParaRPr lang="en-US" altLang="zh-CN" sz="1800" dirty="0"/>
          </a:p>
          <a:p>
            <a:r>
              <a:rPr lang="en-US" altLang="zh-CN" sz="1800" dirty="0"/>
              <a:t>2 </a:t>
            </a:r>
            <a:r>
              <a:rPr lang="zh-CN" altLang="en-US" sz="1800" dirty="0"/>
              <a:t>分类：交叉验证一般分为三类：</a:t>
            </a:r>
            <a:r>
              <a:rPr lang="en-US" altLang="zh-CN" sz="1800" dirty="0"/>
              <a:t>double-fold CV</a:t>
            </a:r>
            <a:r>
              <a:rPr lang="zh-CN" altLang="en-US" sz="1800" dirty="0"/>
              <a:t>即经常所说的</a:t>
            </a:r>
            <a:r>
              <a:rPr lang="en-US" altLang="zh-CN" sz="1800" dirty="0"/>
              <a:t>2</a:t>
            </a:r>
            <a:r>
              <a:rPr lang="zh-CN" altLang="en-US" sz="1800" dirty="0"/>
              <a:t>折交叉；</a:t>
            </a:r>
            <a:r>
              <a:rPr lang="en-US" altLang="zh-CN" sz="1800" dirty="0"/>
              <a:t>10-fold</a:t>
            </a:r>
            <a:r>
              <a:rPr lang="zh-CN" altLang="en-US" sz="1800" dirty="0"/>
              <a:t>交叉和</a:t>
            </a:r>
            <a:r>
              <a:rPr lang="en-US" altLang="zh-CN" sz="1800" dirty="0"/>
              <a:t>LOO</a:t>
            </a:r>
            <a:r>
              <a:rPr lang="zh-CN" altLang="en-US" sz="1800" dirty="0"/>
              <a:t>（</a:t>
            </a:r>
            <a:r>
              <a:rPr lang="en-US" altLang="zh-CN" sz="1800" dirty="0"/>
              <a:t>leave one out</a:t>
            </a:r>
            <a:r>
              <a:rPr lang="zh-CN" altLang="en-US" sz="1800" dirty="0"/>
              <a:t>）</a:t>
            </a:r>
            <a:r>
              <a:rPr lang="en-US" altLang="zh-CN" sz="1800" dirty="0"/>
              <a:t>CV</a:t>
            </a:r>
            <a:r>
              <a:rPr lang="zh-CN" altLang="en-US" sz="1800" dirty="0"/>
              <a:t>即留一法交叉。</a:t>
            </a:r>
            <a:endParaRPr lang="en-US" altLang="zh-CN" sz="1800" dirty="0"/>
          </a:p>
          <a:p>
            <a:endParaRPr lang="zh-CN" altLang="en-US" sz="1800" dirty="0"/>
          </a:p>
          <a:p>
            <a:r>
              <a:rPr lang="en-US" altLang="zh-CN" sz="1800" dirty="0"/>
              <a:t>2</a:t>
            </a:r>
            <a:r>
              <a:rPr lang="zh-CN" altLang="en-US" sz="1800" dirty="0"/>
              <a:t>折：将原始数据集</a:t>
            </a:r>
            <a:r>
              <a:rPr lang="en-US" altLang="zh-CN" sz="1800" dirty="0" err="1"/>
              <a:t>DataSet</a:t>
            </a:r>
            <a:r>
              <a:rPr lang="zh-CN" altLang="en-US" sz="1800" dirty="0"/>
              <a:t>均分为两份：一份作为训练集，即</a:t>
            </a:r>
            <a:r>
              <a:rPr lang="en-US" altLang="zh-CN" sz="1800" dirty="0" err="1"/>
              <a:t>trainingSet</a:t>
            </a:r>
            <a:r>
              <a:rPr lang="zh-CN" altLang="en-US" sz="1800" dirty="0"/>
              <a:t>，一份作为测试集，即</a:t>
            </a:r>
            <a:r>
              <a:rPr lang="en-US" altLang="zh-CN" sz="1800" dirty="0" err="1"/>
              <a:t>testingSet</a:t>
            </a:r>
            <a:r>
              <a:rPr lang="zh-CN" altLang="en-US" sz="1800" dirty="0"/>
              <a:t>，然后用训练集去做训练，用测试集去验证；之后再将训练集作为测试集，测试集作为训练集进行迭代一次，将两次所得的误差经行处理作为总体数据的预测误差。（注：这里强调一点，就是数据集一定要均分为两份，理由是：作为训练集，数据量一定要不小于测试集，所以在迭代的过程中，使得数据不出现错误情况，必须均分。）</a:t>
            </a:r>
            <a:endParaRPr lang="zh-CN" altLang="en-US" sz="1800" dirty="0"/>
          </a:p>
          <a:p>
            <a:endParaRPr lang="zh-CN" alt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交叉验证（</a:t>
            </a:r>
            <a:r>
              <a:rPr lang="en-US" altLang="zh-CN" b="1" dirty="0"/>
              <a:t>cross validation</a:t>
            </a:r>
            <a:r>
              <a:rPr lang="zh-CN" altLang="en-US" b="1" dirty="0"/>
              <a:t>）</a:t>
            </a:r>
            <a:endParaRPr lang="zh-CN" altLang="en-US" dirty="0"/>
          </a:p>
        </p:txBody>
      </p:sp>
      <p:sp>
        <p:nvSpPr>
          <p:cNvPr id="3" name="内容占位符 2"/>
          <p:cNvSpPr>
            <a:spLocks noGrp="1"/>
          </p:cNvSpPr>
          <p:nvPr>
            <p:ph idx="1"/>
          </p:nvPr>
        </p:nvSpPr>
        <p:spPr/>
        <p:txBody>
          <a:bodyPr/>
          <a:lstStyle/>
          <a:p>
            <a:r>
              <a:rPr lang="zh-CN" altLang="en-US" sz="1800" dirty="0"/>
              <a:t> </a:t>
            </a:r>
            <a:r>
              <a:rPr lang="en-US" altLang="zh-CN" sz="1800" dirty="0"/>
              <a:t>K-</a:t>
            </a:r>
            <a:r>
              <a:rPr lang="zh-CN" altLang="en-US" sz="1800" dirty="0"/>
              <a:t>折：（在这里说下</a:t>
            </a:r>
            <a:r>
              <a:rPr lang="en-US" altLang="zh-CN" sz="1800" dirty="0"/>
              <a:t>K-</a:t>
            </a:r>
            <a:r>
              <a:rPr lang="zh-CN" altLang="en-US" sz="1800" dirty="0"/>
              <a:t>折）是在将数据集分成</a:t>
            </a:r>
            <a:r>
              <a:rPr lang="en-US" altLang="zh-CN" sz="1800" dirty="0"/>
              <a:t>K</a:t>
            </a:r>
            <a:r>
              <a:rPr lang="zh-CN" altLang="en-US" sz="1800" dirty="0"/>
              <a:t>个子集，</a:t>
            </a:r>
            <a:r>
              <a:rPr lang="en-US" altLang="zh-CN" sz="1800" dirty="0"/>
              <a:t>K</a:t>
            </a:r>
            <a:r>
              <a:rPr lang="zh-CN" altLang="en-US" sz="1800" dirty="0"/>
              <a:t>个子集中得一个作为测试集，而其余的</a:t>
            </a:r>
            <a:r>
              <a:rPr lang="en-US" altLang="zh-CN" sz="1800" dirty="0"/>
              <a:t>K-1</a:t>
            </a:r>
            <a:r>
              <a:rPr lang="zh-CN" altLang="en-US" sz="1800" dirty="0"/>
              <a:t>个数据集作为训练集，最后对</a:t>
            </a:r>
            <a:r>
              <a:rPr lang="en-US" altLang="zh-CN" sz="1800" dirty="0"/>
              <a:t>K</a:t>
            </a:r>
            <a:r>
              <a:rPr lang="zh-CN" altLang="en-US" sz="1800" dirty="0"/>
              <a:t>个数据子集的错误计算均值，</a:t>
            </a:r>
            <a:r>
              <a:rPr lang="en-US" altLang="zh-CN" sz="1800" dirty="0"/>
              <a:t>K</a:t>
            </a:r>
            <a:r>
              <a:rPr lang="zh-CN" altLang="en-US" sz="1800" dirty="0"/>
              <a:t>次迭代验证是对监督学习算法的结果进行评估的方法，数据集的划分一般采用等均分或者随机划分。</a:t>
            </a:r>
            <a:r>
              <a:rPr lang="en-US" altLang="zh-CN" sz="1800" dirty="0"/>
              <a:t>【</a:t>
            </a:r>
            <a:r>
              <a:rPr lang="zh-CN" altLang="en-US" sz="1800" dirty="0"/>
              <a:t>来自邵峰晶等编著</a:t>
            </a:r>
            <a:r>
              <a:rPr lang="en-US" altLang="zh-CN" sz="1800" dirty="0"/>
              <a:t>《</a:t>
            </a:r>
            <a:r>
              <a:rPr lang="zh-CN" altLang="en-US" sz="1800" dirty="0"/>
              <a:t>数据挖掘原理与算法</a:t>
            </a:r>
            <a:r>
              <a:rPr lang="en-US" altLang="zh-CN" sz="1800" dirty="0"/>
              <a:t>》</a:t>
            </a:r>
            <a:r>
              <a:rPr lang="zh-CN" altLang="en-US" sz="1800" dirty="0"/>
              <a:t>中国水利水电出版社</a:t>
            </a:r>
            <a:r>
              <a:rPr lang="en-US" altLang="zh-CN" sz="1800" dirty="0"/>
              <a:t>】</a:t>
            </a:r>
            <a:endParaRPr lang="en-US" altLang="zh-CN" sz="1800" dirty="0"/>
          </a:p>
          <a:p>
            <a:endParaRPr lang="en-US" altLang="zh-CN" sz="1800" dirty="0"/>
          </a:p>
          <a:p>
            <a:r>
              <a:rPr lang="en-US" altLang="zh-CN" sz="1800" dirty="0"/>
              <a:t>LOO</a:t>
            </a:r>
            <a:r>
              <a:rPr lang="zh-CN" altLang="en-US" sz="1800" dirty="0"/>
              <a:t>：这个方法是</a:t>
            </a:r>
            <a:r>
              <a:rPr lang="en-US" altLang="zh-CN" sz="1800" dirty="0"/>
              <a:t>K</a:t>
            </a:r>
            <a:r>
              <a:rPr lang="zh-CN" altLang="en-US" sz="1800" dirty="0"/>
              <a:t>折的一种特列，就是把数据分为</a:t>
            </a:r>
            <a:r>
              <a:rPr lang="en-US" altLang="zh-CN" sz="1800" dirty="0"/>
              <a:t>N</a:t>
            </a:r>
            <a:r>
              <a:rPr lang="zh-CN" altLang="en-US" sz="1800" dirty="0"/>
              <a:t>份，其实每一份都是一个样本，这样迭代</a:t>
            </a:r>
            <a:r>
              <a:rPr lang="en-US" altLang="zh-CN" sz="1800" dirty="0"/>
              <a:t>N</a:t>
            </a:r>
            <a:r>
              <a:rPr lang="zh-CN" altLang="en-US" sz="1800" dirty="0"/>
              <a:t>次，计算最后的误差来作为预测误差。</a:t>
            </a:r>
            <a:endParaRPr lang="zh-CN" altLang="en-US" sz="1800" dirty="0"/>
          </a:p>
          <a:p>
            <a:endParaRPr lang="zh-CN" altLang="en-US" sz="1800" dirty="0"/>
          </a:p>
          <a:p>
            <a:r>
              <a:rPr lang="en-US" altLang="zh-CN" sz="1800" dirty="0"/>
              <a:t>3 </a:t>
            </a:r>
            <a:r>
              <a:rPr lang="zh-CN" altLang="en-US" sz="1800" dirty="0"/>
              <a:t>度量方法：在以上的交叉验证的最后都提到了数据误差，因为每验证一次都有一次数据误差，经过</a:t>
            </a:r>
            <a:r>
              <a:rPr lang="en-US" altLang="zh-CN" sz="1800" dirty="0"/>
              <a:t>K</a:t>
            </a:r>
            <a:r>
              <a:rPr lang="zh-CN" altLang="en-US" sz="1800" dirty="0"/>
              <a:t>折验证，进行迭代</a:t>
            </a:r>
            <a:r>
              <a:rPr lang="en-US" altLang="zh-CN" sz="1800" dirty="0"/>
              <a:t>K</a:t>
            </a:r>
            <a:r>
              <a:rPr lang="zh-CN" altLang="en-US" sz="1800" dirty="0"/>
              <a:t>次，这</a:t>
            </a:r>
            <a:r>
              <a:rPr lang="en-US" altLang="zh-CN" sz="1800" dirty="0"/>
              <a:t>K</a:t>
            </a:r>
            <a:r>
              <a:rPr lang="zh-CN" altLang="en-US" sz="1800" dirty="0"/>
              <a:t>次误差的处理也有不同的方法，也就是度量方法，比如你取平均值</a:t>
            </a:r>
            <a:r>
              <a:rPr lang="en-US" altLang="zh-CN" sz="1800" dirty="0"/>
              <a:t>ME</a:t>
            </a:r>
            <a:r>
              <a:rPr lang="zh-CN" altLang="en-US" sz="1800" dirty="0"/>
              <a:t>，或者方差等都是可以的，还有平均标准误差等，都可以作为最后的验证误差。</a:t>
            </a:r>
            <a:endParaRPr lang="zh-CN" alt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059113" y="1125538"/>
            <a:ext cx="5468937"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4400" b="1">
                <a:solidFill>
                  <a:schemeClr val="tx2"/>
                </a:solidFill>
                <a:ea typeface="华文细黑" panose="02010600040101010101" pitchFamily="2" charset="-122"/>
              </a:rPr>
              <a:t>　　　谢　　谢！</a:t>
            </a:r>
            <a:endParaRPr lang="zh-CN" altLang="en-US" sz="4400" b="1">
              <a:solidFill>
                <a:schemeClr val="tx2"/>
              </a:solidFill>
              <a:ea typeface="华文细黑"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199" y="836613"/>
            <a:ext cx="8943975"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7941" name="Text Box 5"/>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807942" name="Text Box 6"/>
          <p:cNvSpPr txBox="1">
            <a:spLocks noChangeArrowheads="1"/>
          </p:cNvSpPr>
          <p:nvPr/>
        </p:nvSpPr>
        <p:spPr bwMode="auto">
          <a:xfrm>
            <a:off x="411552" y="4288097"/>
            <a:ext cx="348456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FF"/>
                </a:solidFill>
                <a:latin typeface="楷体_GB2312" pitchFamily="49" charset="-122"/>
                <a:ea typeface="楷体_GB2312" pitchFamily="49" charset="-122"/>
              </a:rPr>
              <a:t>试验指标：</a:t>
            </a:r>
            <a:r>
              <a:rPr lang="zh-CN" altLang="en-US" b="1" i="0">
                <a:solidFill>
                  <a:srgbClr val="000000"/>
                </a:solidFill>
                <a:latin typeface="楷体_GB2312" pitchFamily="49" charset="-122"/>
                <a:ea typeface="楷体_GB2312" pitchFamily="49" charset="-122"/>
              </a:rPr>
              <a:t>薄板的厚度</a:t>
            </a:r>
            <a:endParaRPr lang="zh-CN" altLang="en-US" b="1" i="0">
              <a:solidFill>
                <a:srgbClr val="000000"/>
              </a:solidFill>
              <a:latin typeface="楷体_GB2312" pitchFamily="49" charset="-122"/>
              <a:ea typeface="楷体_GB2312" pitchFamily="49" charset="-122"/>
            </a:endParaRPr>
          </a:p>
        </p:txBody>
      </p:sp>
      <p:sp>
        <p:nvSpPr>
          <p:cNvPr id="807943" name="Text Box 7"/>
          <p:cNvSpPr txBox="1">
            <a:spLocks noChangeArrowheads="1"/>
          </p:cNvSpPr>
          <p:nvPr/>
        </p:nvSpPr>
        <p:spPr bwMode="auto">
          <a:xfrm>
            <a:off x="411552" y="4821497"/>
            <a:ext cx="348456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FF"/>
                </a:solidFill>
                <a:latin typeface="楷体_GB2312" pitchFamily="49" charset="-122"/>
                <a:ea typeface="楷体_GB2312" pitchFamily="49" charset="-122"/>
              </a:rPr>
              <a:t>因素：</a:t>
            </a:r>
            <a:r>
              <a:rPr lang="zh-CN" altLang="en-US" b="1" i="0">
                <a:solidFill>
                  <a:srgbClr val="000000"/>
                </a:solidFill>
                <a:latin typeface="楷体_GB2312" pitchFamily="49" charset="-122"/>
                <a:ea typeface="楷体_GB2312" pitchFamily="49" charset="-122"/>
              </a:rPr>
              <a:t>机器</a:t>
            </a:r>
            <a:endParaRPr lang="zh-CN" altLang="en-US" b="1" i="0">
              <a:solidFill>
                <a:srgbClr val="000000"/>
              </a:solidFill>
              <a:latin typeface="楷体_GB2312" pitchFamily="49" charset="-122"/>
              <a:ea typeface="楷体_GB2312" pitchFamily="49" charset="-122"/>
            </a:endParaRPr>
          </a:p>
        </p:txBody>
      </p:sp>
      <p:sp>
        <p:nvSpPr>
          <p:cNvPr id="807944" name="Text Box 8"/>
          <p:cNvSpPr txBox="1">
            <a:spLocks noChangeArrowheads="1"/>
          </p:cNvSpPr>
          <p:nvPr/>
        </p:nvSpPr>
        <p:spPr bwMode="auto">
          <a:xfrm>
            <a:off x="411552" y="5316797"/>
            <a:ext cx="667226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FF"/>
                </a:solidFill>
                <a:latin typeface="楷体_GB2312" pitchFamily="49" charset="-122"/>
                <a:ea typeface="楷体_GB2312" pitchFamily="49" charset="-122"/>
              </a:rPr>
              <a:t>水平：</a:t>
            </a:r>
            <a:r>
              <a:rPr lang="zh-CN" altLang="en-US" b="1" i="0">
                <a:solidFill>
                  <a:srgbClr val="000000"/>
                </a:solidFill>
                <a:latin typeface="楷体_GB2312" pitchFamily="49" charset="-122"/>
                <a:ea typeface="楷体_GB2312" pitchFamily="49" charset="-122"/>
              </a:rPr>
              <a:t>三台不同的机器即为三个不同的水平</a:t>
            </a:r>
            <a:endParaRPr lang="zh-CN" altLang="en-US" b="1" i="0">
              <a:solidFill>
                <a:srgbClr val="000000"/>
              </a:solidFill>
              <a:latin typeface="楷体_GB2312" pitchFamily="49" charset="-122"/>
              <a:ea typeface="楷体_GB2312" pitchFamily="49" charset="-122"/>
            </a:endParaRPr>
          </a:p>
        </p:txBody>
      </p:sp>
      <p:sp>
        <p:nvSpPr>
          <p:cNvPr id="807947" name="AutoShape 11"/>
          <p:cNvSpPr/>
          <p:nvPr/>
        </p:nvSpPr>
        <p:spPr bwMode="auto">
          <a:xfrm>
            <a:off x="3956439" y="4737359"/>
            <a:ext cx="1816100" cy="444500"/>
          </a:xfrm>
          <a:prstGeom prst="accentBorderCallout1">
            <a:avLst>
              <a:gd name="adj1" fmla="val 25713"/>
              <a:gd name="adj2" fmla="val -4194"/>
              <a:gd name="adj3" fmla="val 77144"/>
              <a:gd name="adj4" fmla="val -100699"/>
            </a:avLst>
          </a:prstGeom>
          <a:solidFill>
            <a:srgbClr val="008000"/>
          </a:solidFill>
          <a:ln w="3175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i="0" dirty="0">
                <a:solidFill>
                  <a:srgbClr val="FFFF00"/>
                </a:solidFill>
                <a:ea typeface="楷体_GB2312" pitchFamily="49" charset="-122"/>
              </a:rPr>
              <a:t>单因素试验</a:t>
            </a:r>
            <a:endParaRPr lang="zh-CN" altLang="en-US" b="1" i="0" dirty="0">
              <a:solidFill>
                <a:srgbClr val="FFFF00"/>
              </a:solidFill>
              <a:ea typeface="楷体_GB2312" pitchFamily="49" charset="-122"/>
            </a:endParaRPr>
          </a:p>
        </p:txBody>
      </p:sp>
      <p:sp>
        <p:nvSpPr>
          <p:cNvPr id="807948" name="Text Box 12"/>
          <p:cNvSpPr txBox="1">
            <a:spLocks noChangeArrowheads="1"/>
          </p:cNvSpPr>
          <p:nvPr/>
        </p:nvSpPr>
        <p:spPr bwMode="auto">
          <a:xfrm>
            <a:off x="398852" y="5850197"/>
            <a:ext cx="8535987" cy="4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dirty="0">
                <a:solidFill>
                  <a:srgbClr val="0000FF"/>
                </a:solidFill>
                <a:latin typeface="楷体_GB2312" pitchFamily="49" charset="-122"/>
                <a:ea typeface="楷体_GB2312" pitchFamily="49" charset="-122"/>
              </a:rPr>
              <a:t>试验目的：</a:t>
            </a:r>
            <a:r>
              <a:rPr lang="zh-CN" altLang="en-US" b="1" i="0" dirty="0">
                <a:solidFill>
                  <a:srgbClr val="000000"/>
                </a:solidFill>
                <a:latin typeface="楷体_GB2312" pitchFamily="49" charset="-122"/>
                <a:ea typeface="楷体_GB2312" pitchFamily="49" charset="-122"/>
              </a:rPr>
              <a:t>考察机器这一因素对薄板的厚度有无显著的</a:t>
            </a:r>
            <a:r>
              <a:rPr lang="zh-CN" altLang="en-US" b="1" dirty="0">
                <a:solidFill>
                  <a:srgbClr val="000000"/>
                </a:solidFill>
                <a:latin typeface="楷体_GB2312" pitchFamily="49" charset="-122"/>
                <a:ea typeface="楷体_GB2312" pitchFamily="49" charset="-122"/>
              </a:rPr>
              <a:t>影响</a:t>
            </a:r>
            <a:endParaRPr lang="zh-CN" altLang="en-US" b="1" i="0" dirty="0">
              <a:solidFill>
                <a:srgbClr val="000000"/>
              </a:solidFill>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Text Box 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pic>
        <p:nvPicPr>
          <p:cNvPr id="8130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282" y="776288"/>
            <a:ext cx="8764587"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3063" name="Text Box 7"/>
          <p:cNvSpPr txBox="1">
            <a:spLocks noChangeArrowheads="1"/>
          </p:cNvSpPr>
          <p:nvPr/>
        </p:nvSpPr>
        <p:spPr bwMode="auto">
          <a:xfrm>
            <a:off x="231969" y="3509963"/>
            <a:ext cx="11096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假设：</a:t>
            </a:r>
            <a:endParaRPr lang="zh-CN" altLang="en-US" b="1" i="0">
              <a:solidFill>
                <a:srgbClr val="000000"/>
              </a:solidFill>
              <a:latin typeface="楷体_GB2312" pitchFamily="49" charset="-122"/>
              <a:ea typeface="楷体_GB2312" pitchFamily="49" charset="-122"/>
            </a:endParaRPr>
          </a:p>
        </p:txBody>
      </p:sp>
      <p:graphicFrame>
        <p:nvGraphicFramePr>
          <p:cNvPr id="813064" name="Object 8"/>
          <p:cNvGraphicFramePr>
            <a:graphicFrameLocks noChangeAspect="1"/>
          </p:cNvGraphicFramePr>
          <p:nvPr/>
        </p:nvGraphicFramePr>
        <p:xfrm>
          <a:off x="786007" y="4044950"/>
          <a:ext cx="1771650" cy="431800"/>
        </p:xfrm>
        <a:graphic>
          <a:graphicData uri="http://schemas.openxmlformats.org/presentationml/2006/ole">
            <mc:AlternateContent xmlns:mc="http://schemas.openxmlformats.org/markup-compatibility/2006">
              <mc:Choice xmlns:v="urn:schemas-microsoft-com:vml" Requires="v">
                <p:oleObj spid="_x0000_s388198" name="Equation" r:id="rId2" imgW="1040765" imgH="254000" progId="Equation.DSMT4">
                  <p:embed/>
                </p:oleObj>
              </mc:Choice>
              <mc:Fallback>
                <p:oleObj name="Equation" r:id="rId2" imgW="1040765" imgH="254000" progId="Equation.DSMT4">
                  <p:embed/>
                  <p:pic>
                    <p:nvPicPr>
                      <p:cNvPr id="0" name="图片 3881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007" y="4044950"/>
                        <a:ext cx="1771650" cy="431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3067" name="Group 11"/>
          <p:cNvGrpSpPr/>
          <p:nvPr/>
        </p:nvGrpSpPr>
        <p:grpSpPr bwMode="auto">
          <a:xfrm>
            <a:off x="2595757" y="3992563"/>
            <a:ext cx="1654175" cy="512762"/>
            <a:chOff x="2097" y="2509"/>
            <a:chExt cx="1042" cy="323"/>
          </a:xfrm>
        </p:grpSpPr>
        <p:graphicFrame>
          <p:nvGraphicFramePr>
            <p:cNvPr id="813065" name="Object 9"/>
            <p:cNvGraphicFramePr>
              <a:graphicFrameLocks noChangeAspect="1"/>
            </p:cNvGraphicFramePr>
            <p:nvPr/>
          </p:nvGraphicFramePr>
          <p:xfrm>
            <a:off x="2097" y="2534"/>
            <a:ext cx="449" cy="272"/>
          </p:xfrm>
          <a:graphic>
            <a:graphicData uri="http://schemas.openxmlformats.org/presentationml/2006/ole">
              <mc:AlternateContent xmlns:mc="http://schemas.openxmlformats.org/markup-compatibility/2006">
                <mc:Choice xmlns:v="urn:schemas-microsoft-com:vml" Requires="v">
                  <p:oleObj spid="_x0000_s388199" name="Equation" r:id="rId4" imgW="419100" imgH="254000" progId="Equation.DSMT4">
                    <p:embed/>
                  </p:oleObj>
                </mc:Choice>
                <mc:Fallback>
                  <p:oleObj name="Equation" r:id="rId4" imgW="419100" imgH="254000" progId="Equation.DSMT4">
                    <p:embed/>
                    <p:pic>
                      <p:nvPicPr>
                        <p:cNvPr id="0" name="图片 388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 y="2534"/>
                          <a:ext cx="449" cy="27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3066" name="Text Box 10"/>
            <p:cNvSpPr txBox="1">
              <a:spLocks noChangeArrowheads="1"/>
            </p:cNvSpPr>
            <p:nvPr/>
          </p:nvSpPr>
          <p:spPr bwMode="auto">
            <a:xfrm>
              <a:off x="2440" y="2509"/>
              <a:ext cx="69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未知，</a:t>
              </a:r>
              <a:endParaRPr lang="zh-CN" altLang="en-US" b="1" i="0">
                <a:solidFill>
                  <a:srgbClr val="000000"/>
                </a:solidFill>
                <a:latin typeface="楷体_GB2312" pitchFamily="49" charset="-122"/>
                <a:ea typeface="楷体_GB2312" pitchFamily="49" charset="-122"/>
              </a:endParaRPr>
            </a:p>
          </p:txBody>
        </p:sp>
      </p:grpSp>
      <p:grpSp>
        <p:nvGrpSpPr>
          <p:cNvPr id="813073" name="Group 17"/>
          <p:cNvGrpSpPr/>
          <p:nvPr/>
        </p:nvGrpSpPr>
        <p:grpSpPr bwMode="auto">
          <a:xfrm>
            <a:off x="3902269" y="3992566"/>
            <a:ext cx="5160963" cy="457200"/>
            <a:chOff x="2776" y="2477"/>
            <a:chExt cx="3251" cy="288"/>
          </a:xfrm>
        </p:grpSpPr>
        <p:sp>
          <p:nvSpPr>
            <p:cNvPr id="813068" name="Text Box 12"/>
            <p:cNvSpPr txBox="1">
              <a:spLocks noChangeArrowheads="1"/>
            </p:cNvSpPr>
            <p:nvPr/>
          </p:nvSpPr>
          <p:spPr bwMode="auto">
            <a:xfrm>
              <a:off x="2776" y="2485"/>
              <a:ext cx="325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dirty="0">
                  <a:solidFill>
                    <a:srgbClr val="000000"/>
                  </a:solidFill>
                  <a:latin typeface="楷体_GB2312" pitchFamily="49" charset="-122"/>
                  <a:ea typeface="楷体_GB2312" pitchFamily="49" charset="-122"/>
                </a:rPr>
                <a:t>不同水平</a:t>
              </a:r>
              <a:r>
                <a:rPr lang="en-US" altLang="zh-CN" b="1" dirty="0">
                  <a:solidFill>
                    <a:srgbClr val="000000"/>
                  </a:solidFill>
                  <a:latin typeface="Times New Roman" panose="02020603050405020304" pitchFamily="18" charset="0"/>
                  <a:ea typeface="楷体_GB2312" pitchFamily="49" charset="-122"/>
                </a:rPr>
                <a:t>        </a:t>
              </a:r>
              <a:r>
                <a:rPr lang="zh-CN" altLang="en-US" b="1" i="0" dirty="0">
                  <a:solidFill>
                    <a:srgbClr val="000000"/>
                  </a:solidFill>
                  <a:latin typeface="楷体_GB2312" pitchFamily="49" charset="-122"/>
                  <a:ea typeface="楷体_GB2312" pitchFamily="49" charset="-122"/>
                </a:rPr>
                <a:t>下的样本之间相互独立</a:t>
              </a:r>
              <a:r>
                <a:rPr lang="en-US" altLang="zh-CN" b="1" i="0" dirty="0">
                  <a:solidFill>
                    <a:srgbClr val="000000"/>
                  </a:solidFill>
                  <a:latin typeface="楷体_GB2312" pitchFamily="49" charset="-122"/>
                  <a:ea typeface="楷体_GB2312" pitchFamily="49" charset="-122"/>
                </a:rPr>
                <a:t>.</a:t>
              </a:r>
              <a:endParaRPr lang="en-US" altLang="zh-CN" b="1" i="0" dirty="0">
                <a:solidFill>
                  <a:srgbClr val="000000"/>
                </a:solidFill>
                <a:latin typeface="楷体_GB2312" pitchFamily="49" charset="-122"/>
                <a:ea typeface="楷体_GB2312" pitchFamily="49" charset="-122"/>
              </a:endParaRPr>
            </a:p>
          </p:txBody>
        </p:sp>
        <p:graphicFrame>
          <p:nvGraphicFramePr>
            <p:cNvPr id="813069" name="Object 13"/>
            <p:cNvGraphicFramePr>
              <a:graphicFrameLocks noChangeAspect="1"/>
            </p:cNvGraphicFramePr>
            <p:nvPr/>
          </p:nvGraphicFramePr>
          <p:xfrm>
            <a:off x="3458" y="2477"/>
            <a:ext cx="228" cy="288"/>
          </p:xfrm>
          <a:graphic>
            <a:graphicData uri="http://schemas.openxmlformats.org/presentationml/2006/ole">
              <mc:AlternateContent xmlns:mc="http://schemas.openxmlformats.org/markup-compatibility/2006">
                <mc:Choice xmlns:v="urn:schemas-microsoft-com:vml" Requires="v">
                  <p:oleObj spid="_x0000_s388200" name="Equation" r:id="rId6" imgW="190500" imgH="241300" progId="Equation.DSMT4">
                    <p:embed/>
                  </p:oleObj>
                </mc:Choice>
                <mc:Fallback>
                  <p:oleObj name="Equation" r:id="rId6" imgW="190500" imgH="241300" progId="Equation.DSMT4">
                    <p:embed/>
                    <p:pic>
                      <p:nvPicPr>
                        <p:cNvPr id="0" name="图片 3881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8" y="2477"/>
                          <a:ext cx="228"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3088" name="Group 32"/>
          <p:cNvGrpSpPr/>
          <p:nvPr/>
        </p:nvGrpSpPr>
        <p:grpSpPr bwMode="auto">
          <a:xfrm>
            <a:off x="181169" y="4500563"/>
            <a:ext cx="3705225" cy="534987"/>
            <a:chOff x="120" y="2981"/>
            <a:chExt cx="2334" cy="337"/>
          </a:xfrm>
        </p:grpSpPr>
        <p:sp>
          <p:nvSpPr>
            <p:cNvPr id="813074" name="Text Box 18"/>
            <p:cNvSpPr txBox="1">
              <a:spLocks noChangeArrowheads="1"/>
            </p:cNvSpPr>
            <p:nvPr/>
          </p:nvSpPr>
          <p:spPr bwMode="auto">
            <a:xfrm>
              <a:off x="120" y="2981"/>
              <a:ext cx="1243"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由假设，有</a:t>
              </a:r>
              <a:endParaRPr lang="zh-CN" altLang="en-US" b="1" i="0">
                <a:solidFill>
                  <a:srgbClr val="000000"/>
                </a:solidFill>
                <a:latin typeface="楷体_GB2312" pitchFamily="49" charset="-122"/>
                <a:ea typeface="楷体_GB2312" pitchFamily="49" charset="-122"/>
              </a:endParaRPr>
            </a:p>
          </p:txBody>
        </p:sp>
        <p:graphicFrame>
          <p:nvGraphicFramePr>
            <p:cNvPr id="813075" name="Object 19"/>
            <p:cNvGraphicFramePr>
              <a:graphicFrameLocks noChangeAspect="1"/>
            </p:cNvGraphicFramePr>
            <p:nvPr/>
          </p:nvGraphicFramePr>
          <p:xfrm>
            <a:off x="1121" y="3047"/>
            <a:ext cx="1333" cy="271"/>
          </p:xfrm>
          <a:graphic>
            <a:graphicData uri="http://schemas.openxmlformats.org/presentationml/2006/ole">
              <mc:AlternateContent xmlns:mc="http://schemas.openxmlformats.org/markup-compatibility/2006">
                <mc:Choice xmlns:v="urn:schemas-microsoft-com:vml" Requires="v">
                  <p:oleObj spid="_x0000_s388201" name="Equation" r:id="rId8" imgW="1244600" imgH="254000" progId="Equation.DSMT4">
                    <p:embed/>
                  </p:oleObj>
                </mc:Choice>
                <mc:Fallback>
                  <p:oleObj name="Equation" r:id="rId8" imgW="1244600" imgH="254000" progId="Equation.DSMT4">
                    <p:embed/>
                    <p:pic>
                      <p:nvPicPr>
                        <p:cNvPr id="0" name="图片 388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1" y="3047"/>
                          <a:ext cx="1333" cy="27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3079" name="Group 23"/>
          <p:cNvGrpSpPr/>
          <p:nvPr/>
        </p:nvGrpSpPr>
        <p:grpSpPr bwMode="auto">
          <a:xfrm>
            <a:off x="1781369" y="3603625"/>
            <a:ext cx="2971800" cy="1422400"/>
            <a:chOff x="1128" y="2416"/>
            <a:chExt cx="1872" cy="896"/>
          </a:xfrm>
        </p:grpSpPr>
        <p:sp>
          <p:nvSpPr>
            <p:cNvPr id="813077" name="AutoShape 21"/>
            <p:cNvSpPr/>
            <p:nvPr/>
          </p:nvSpPr>
          <p:spPr bwMode="auto">
            <a:xfrm>
              <a:off x="1856" y="2416"/>
              <a:ext cx="1144" cy="280"/>
            </a:xfrm>
            <a:prstGeom prst="accentBorderCallout1">
              <a:avLst>
                <a:gd name="adj1" fmla="val 25713"/>
                <a:gd name="adj2" fmla="val -4194"/>
                <a:gd name="adj3" fmla="val 251431"/>
                <a:gd name="adj4" fmla="val -37764"/>
              </a:avLst>
            </a:prstGeom>
            <a:solidFill>
              <a:srgbClr val="008000"/>
            </a:solidFill>
            <a:ln w="3175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i="0">
                  <a:solidFill>
                    <a:srgbClr val="FFFF00"/>
                  </a:solidFill>
                  <a:ea typeface="楷体_GB2312" pitchFamily="49" charset="-122"/>
                </a:rPr>
                <a:t>随机误差</a:t>
              </a:r>
              <a:endParaRPr lang="zh-CN" altLang="en-US" b="1" i="0">
                <a:solidFill>
                  <a:srgbClr val="FFFF00"/>
                </a:solidFill>
                <a:ea typeface="楷体_GB2312" pitchFamily="49" charset="-122"/>
              </a:endParaRPr>
            </a:p>
          </p:txBody>
        </p:sp>
        <p:sp>
          <p:nvSpPr>
            <p:cNvPr id="813078" name="Line 22"/>
            <p:cNvSpPr>
              <a:spLocks noChangeShapeType="1"/>
            </p:cNvSpPr>
            <p:nvPr/>
          </p:nvSpPr>
          <p:spPr bwMode="auto">
            <a:xfrm>
              <a:off x="1128" y="3312"/>
              <a:ext cx="480" cy="0"/>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3089" name="Group 33"/>
          <p:cNvGrpSpPr/>
          <p:nvPr/>
        </p:nvGrpSpPr>
        <p:grpSpPr bwMode="auto">
          <a:xfrm>
            <a:off x="3864169" y="4513263"/>
            <a:ext cx="1887538" cy="514350"/>
            <a:chOff x="2440" y="2989"/>
            <a:chExt cx="1189" cy="324"/>
          </a:xfrm>
        </p:grpSpPr>
        <p:sp>
          <p:nvSpPr>
            <p:cNvPr id="813080" name="Text Box 24"/>
            <p:cNvSpPr txBox="1">
              <a:spLocks noChangeArrowheads="1"/>
            </p:cNvSpPr>
            <p:nvPr/>
          </p:nvSpPr>
          <p:spPr bwMode="auto">
            <a:xfrm>
              <a:off x="2440" y="2989"/>
              <a:ext cx="39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记</a:t>
              </a:r>
              <a:endParaRPr lang="zh-CN" altLang="en-US" b="1" i="0">
                <a:solidFill>
                  <a:srgbClr val="000000"/>
                </a:solidFill>
                <a:latin typeface="楷体_GB2312" pitchFamily="49" charset="-122"/>
                <a:ea typeface="楷体_GB2312" pitchFamily="49" charset="-122"/>
              </a:endParaRPr>
            </a:p>
          </p:txBody>
        </p:sp>
        <p:graphicFrame>
          <p:nvGraphicFramePr>
            <p:cNvPr id="813082" name="Object 26"/>
            <p:cNvGraphicFramePr>
              <a:graphicFrameLocks noChangeAspect="1"/>
            </p:cNvGraphicFramePr>
            <p:nvPr/>
          </p:nvGraphicFramePr>
          <p:xfrm>
            <a:off x="2683" y="3045"/>
            <a:ext cx="946" cy="268"/>
          </p:xfrm>
          <a:graphic>
            <a:graphicData uri="http://schemas.openxmlformats.org/presentationml/2006/ole">
              <mc:AlternateContent xmlns:mc="http://schemas.openxmlformats.org/markup-compatibility/2006">
                <mc:Choice xmlns:v="urn:schemas-microsoft-com:vml" Requires="v">
                  <p:oleObj spid="_x0000_s388202" name="Equation" r:id="rId10" imgW="850265" imgH="241300" progId="Equation.DSMT4">
                    <p:embed/>
                  </p:oleObj>
                </mc:Choice>
                <mc:Fallback>
                  <p:oleObj name="Equation" r:id="rId10" imgW="850265" imgH="241300" progId="Equation.DSMT4">
                    <p:embed/>
                    <p:pic>
                      <p:nvPicPr>
                        <p:cNvPr id="0" name="图片 3882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3" y="3045"/>
                          <a:ext cx="946" cy="2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3090" name="Group 34"/>
          <p:cNvGrpSpPr/>
          <p:nvPr/>
        </p:nvGrpSpPr>
        <p:grpSpPr bwMode="auto">
          <a:xfrm>
            <a:off x="181169" y="5110163"/>
            <a:ext cx="7080250" cy="1365250"/>
            <a:chOff x="120" y="3365"/>
            <a:chExt cx="4460" cy="860"/>
          </a:xfrm>
        </p:grpSpPr>
        <p:sp>
          <p:nvSpPr>
            <p:cNvPr id="813083" name="Text Box 27"/>
            <p:cNvSpPr txBox="1">
              <a:spLocks noChangeArrowheads="1"/>
            </p:cNvSpPr>
            <p:nvPr/>
          </p:nvSpPr>
          <p:spPr bwMode="auto">
            <a:xfrm>
              <a:off x="120" y="3365"/>
              <a:ext cx="643"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则有</a:t>
              </a:r>
              <a:endParaRPr lang="zh-CN" altLang="en-US" b="1" i="0">
                <a:solidFill>
                  <a:srgbClr val="000000"/>
                </a:solidFill>
                <a:latin typeface="楷体_GB2312" pitchFamily="49" charset="-122"/>
                <a:ea typeface="楷体_GB2312" pitchFamily="49" charset="-122"/>
              </a:endParaRPr>
            </a:p>
          </p:txBody>
        </p:sp>
        <p:pic>
          <p:nvPicPr>
            <p:cNvPr id="813084"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 y="3426"/>
              <a:ext cx="3944" cy="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3086" name="AutoShape 30"/>
          <p:cNvSpPr/>
          <p:nvPr/>
        </p:nvSpPr>
        <p:spPr bwMode="auto">
          <a:xfrm>
            <a:off x="5832669" y="5216525"/>
            <a:ext cx="2425700" cy="850900"/>
          </a:xfrm>
          <a:prstGeom prst="accentBorderCallout1">
            <a:avLst>
              <a:gd name="adj1" fmla="val 13431"/>
              <a:gd name="adj2" fmla="val -3144"/>
              <a:gd name="adj3" fmla="val 76120"/>
              <a:gd name="adj4" fmla="val -60731"/>
            </a:avLst>
          </a:prstGeom>
          <a:solidFill>
            <a:srgbClr val="008000"/>
          </a:solidFill>
          <a:ln w="3175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i="0">
                <a:solidFill>
                  <a:srgbClr val="FFFF00"/>
                </a:solidFill>
                <a:ea typeface="楷体_GB2312" pitchFamily="49" charset="-122"/>
              </a:rPr>
              <a:t>单因素试验方差分析的数学模型</a:t>
            </a:r>
            <a:endParaRPr lang="zh-CN" altLang="en-US" b="1" i="0">
              <a:solidFill>
                <a:srgbClr val="FFFF00"/>
              </a:solidFill>
              <a:ea typeface="楷体_GB2312" pitchFamily="49" charset="-122"/>
            </a:endParaRPr>
          </a:p>
        </p:txBody>
      </p:sp>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Text Box 2"/>
          <p:cNvSpPr txBox="1">
            <a:spLocks noChangeArrowheads="1"/>
          </p:cNvSpPr>
          <p:nvPr/>
        </p:nvSpPr>
        <p:spPr bwMode="auto">
          <a:xfrm>
            <a:off x="2562225" y="257175"/>
            <a:ext cx="3971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0" dirty="0">
                <a:ea typeface="楷体_GB2312" pitchFamily="49" charset="-122"/>
              </a:rPr>
              <a:t>§9.1</a:t>
            </a:r>
            <a:r>
              <a:rPr lang="en-US" altLang="zh-CN" sz="2800" b="1" i="0" dirty="0">
                <a:latin typeface="楷体_GB2312" pitchFamily="49" charset="-122"/>
                <a:ea typeface="楷体_GB2312" pitchFamily="49" charset="-122"/>
              </a:rPr>
              <a:t> </a:t>
            </a:r>
            <a:r>
              <a:rPr lang="zh-CN" altLang="en-US" sz="2800" b="1" i="0" dirty="0">
                <a:latin typeface="楷体_GB2312" pitchFamily="49" charset="-122"/>
                <a:ea typeface="楷体_GB2312" pitchFamily="49" charset="-122"/>
              </a:rPr>
              <a:t>单因素方差分析</a:t>
            </a:r>
            <a:endParaRPr lang="zh-CN" altLang="en-US" sz="2800" b="1" i="0" dirty="0">
              <a:latin typeface="楷体_GB2312" pitchFamily="49" charset="-122"/>
              <a:ea typeface="楷体_GB2312" pitchFamily="49" charset="-122"/>
            </a:endParaRPr>
          </a:p>
        </p:txBody>
      </p:sp>
      <p:sp>
        <p:nvSpPr>
          <p:cNvPr id="814102" name="Text Box 22"/>
          <p:cNvSpPr txBox="1">
            <a:spLocks noChangeArrowheads="1"/>
          </p:cNvSpPr>
          <p:nvPr/>
        </p:nvSpPr>
        <p:spPr bwMode="auto">
          <a:xfrm>
            <a:off x="139700" y="676372"/>
            <a:ext cx="24177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FF"/>
                </a:solidFill>
                <a:latin typeface="楷体_GB2312" pitchFamily="49" charset="-122"/>
                <a:ea typeface="楷体_GB2312" pitchFamily="49" charset="-122"/>
              </a:rPr>
              <a:t>方差分析的任务：</a:t>
            </a:r>
            <a:endParaRPr lang="zh-CN" altLang="en-US" b="1" i="0">
              <a:solidFill>
                <a:srgbClr val="0000FF"/>
              </a:solidFill>
              <a:latin typeface="楷体_GB2312" pitchFamily="49" charset="-122"/>
              <a:ea typeface="楷体_GB2312" pitchFamily="49" charset="-122"/>
            </a:endParaRPr>
          </a:p>
        </p:txBody>
      </p:sp>
      <p:pic>
        <p:nvPicPr>
          <p:cNvPr id="814103" name="Picture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1192309"/>
            <a:ext cx="840422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4105"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344834"/>
            <a:ext cx="4713287"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410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2752822"/>
            <a:ext cx="549751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4112" name="Text Box 32"/>
          <p:cNvSpPr txBox="1">
            <a:spLocks noChangeArrowheads="1"/>
          </p:cNvSpPr>
          <p:nvPr/>
        </p:nvSpPr>
        <p:spPr bwMode="auto">
          <a:xfrm>
            <a:off x="304800" y="2835372"/>
            <a:ext cx="24177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为便于讨论，记</a:t>
            </a:r>
            <a:endParaRPr lang="zh-CN" altLang="en-US" b="1" i="0">
              <a:solidFill>
                <a:srgbClr val="000000"/>
              </a:solidFill>
              <a:latin typeface="楷体_GB2312" pitchFamily="49" charset="-122"/>
              <a:ea typeface="楷体_GB2312" pitchFamily="49" charset="-122"/>
            </a:endParaRPr>
          </a:p>
        </p:txBody>
      </p:sp>
      <p:grpSp>
        <p:nvGrpSpPr>
          <p:cNvPr id="814116" name="Group 36"/>
          <p:cNvGrpSpPr/>
          <p:nvPr/>
        </p:nvGrpSpPr>
        <p:grpSpPr bwMode="auto">
          <a:xfrm>
            <a:off x="4937125" y="2857597"/>
            <a:ext cx="2470150" cy="674687"/>
            <a:chOff x="1814" y="2483"/>
            <a:chExt cx="1556" cy="425"/>
          </a:xfrm>
        </p:grpSpPr>
        <p:pic>
          <p:nvPicPr>
            <p:cNvPr id="814113"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 y="2483"/>
              <a:ext cx="1098"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4115" name="Text Box 35"/>
            <p:cNvSpPr txBox="1">
              <a:spLocks noChangeArrowheads="1"/>
            </p:cNvSpPr>
            <p:nvPr/>
          </p:nvSpPr>
          <p:spPr bwMode="auto">
            <a:xfrm>
              <a:off x="1814" y="2538"/>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a:solidFill>
                    <a:srgbClr val="000000"/>
                  </a:solidFill>
                </a:rPr>
                <a:t>（                      ）</a:t>
              </a:r>
              <a:endParaRPr lang="zh-CN" altLang="en-US" b="1" i="0">
                <a:solidFill>
                  <a:srgbClr val="000000"/>
                </a:solidFill>
              </a:endParaRPr>
            </a:p>
          </p:txBody>
        </p:sp>
      </p:grpSp>
      <p:sp>
        <p:nvSpPr>
          <p:cNvPr id="814118" name="Text Box 38"/>
          <p:cNvSpPr txBox="1">
            <a:spLocks noChangeArrowheads="1"/>
          </p:cNvSpPr>
          <p:nvPr/>
        </p:nvSpPr>
        <p:spPr bwMode="auto">
          <a:xfrm>
            <a:off x="317500" y="3610072"/>
            <a:ext cx="24177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defRPr>
            </a:lvl1pPr>
            <a:lvl2pPr marL="1254125">
              <a:defRPr>
                <a:solidFill>
                  <a:schemeClr val="tx1"/>
                </a:solidFill>
                <a:latin typeface="Arial" panose="020B0604020202020204" pitchFamily="34" charset="0"/>
              </a:defRPr>
            </a:lvl2pPr>
            <a:lvl3pPr marL="1433830">
              <a:defRPr>
                <a:solidFill>
                  <a:schemeClr val="tx1"/>
                </a:solidFill>
                <a:latin typeface="Arial" panose="020B0604020202020204" pitchFamily="34" charset="0"/>
              </a:defRPr>
            </a:lvl3pPr>
            <a:lvl4pPr marL="1612900">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buClr>
                <a:srgbClr val="0000FF"/>
              </a:buClr>
              <a:buSzPct val="80000"/>
            </a:pPr>
            <a:r>
              <a:rPr lang="zh-CN" altLang="en-US" b="1" i="0">
                <a:solidFill>
                  <a:srgbClr val="000000"/>
                </a:solidFill>
                <a:latin typeface="楷体_GB2312" pitchFamily="49" charset="-122"/>
                <a:ea typeface="楷体_GB2312" pitchFamily="49" charset="-122"/>
              </a:rPr>
              <a:t>引入记号</a:t>
            </a:r>
            <a:endParaRPr lang="zh-CN" altLang="en-US" b="1" i="0">
              <a:solidFill>
                <a:srgbClr val="000000"/>
              </a:solidFill>
              <a:latin typeface="楷体_GB2312" pitchFamily="49" charset="-122"/>
              <a:ea typeface="楷体_GB2312" pitchFamily="49" charset="-122"/>
            </a:endParaRPr>
          </a:p>
        </p:txBody>
      </p:sp>
      <p:pic>
        <p:nvPicPr>
          <p:cNvPr id="814119"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646584"/>
            <a:ext cx="69421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14123" name="Group 43"/>
          <p:cNvGrpSpPr/>
          <p:nvPr/>
        </p:nvGrpSpPr>
        <p:grpSpPr bwMode="auto">
          <a:xfrm>
            <a:off x="1803400" y="4113315"/>
            <a:ext cx="5972176" cy="392113"/>
            <a:chOff x="760" y="3026"/>
            <a:chExt cx="3762" cy="247"/>
          </a:xfrm>
        </p:grpSpPr>
        <p:pic>
          <p:nvPicPr>
            <p:cNvPr id="81412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 y="3046"/>
              <a:ext cx="305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4121"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1" y="3048"/>
              <a:ext cx="33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4122" name="Text Box 42"/>
            <p:cNvSpPr txBox="1">
              <a:spLocks noChangeArrowheads="1"/>
            </p:cNvSpPr>
            <p:nvPr/>
          </p:nvSpPr>
          <p:spPr bwMode="auto">
            <a:xfrm>
              <a:off x="760" y="3026"/>
              <a:ext cx="37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i="0" dirty="0">
                  <a:solidFill>
                    <a:srgbClr val="000000"/>
                  </a:solidFill>
                </a:rPr>
                <a:t>（                                                                                   ）</a:t>
              </a:r>
              <a:endParaRPr lang="zh-CN" altLang="en-US" b="1" i="0" dirty="0">
                <a:solidFill>
                  <a:srgbClr val="000000"/>
                </a:solidFill>
              </a:endParaRPr>
            </a:p>
          </p:txBody>
        </p:sp>
      </p:grpSp>
      <p:grpSp>
        <p:nvGrpSpPr>
          <p:cNvPr id="814130" name="Group 50"/>
          <p:cNvGrpSpPr/>
          <p:nvPr/>
        </p:nvGrpSpPr>
        <p:grpSpPr bwMode="auto">
          <a:xfrm>
            <a:off x="482600" y="4122834"/>
            <a:ext cx="1155700" cy="423863"/>
            <a:chOff x="320" y="2744"/>
            <a:chExt cx="728" cy="267"/>
          </a:xfrm>
        </p:grpSpPr>
        <p:sp>
          <p:nvSpPr>
            <p:cNvPr id="814124" name="AutoShape 44"/>
            <p:cNvSpPr/>
            <p:nvPr/>
          </p:nvSpPr>
          <p:spPr bwMode="auto">
            <a:xfrm>
              <a:off x="320" y="2744"/>
              <a:ext cx="728" cy="248"/>
            </a:xfrm>
            <a:prstGeom prst="accentBorderCallout1">
              <a:avLst>
                <a:gd name="adj1" fmla="val 29032"/>
                <a:gd name="adj2" fmla="val 106593"/>
                <a:gd name="adj3" fmla="val -32259"/>
                <a:gd name="adj4" fmla="val 139560"/>
              </a:avLst>
            </a:prstGeom>
            <a:solidFill>
              <a:srgbClr val="008000"/>
            </a:solidFill>
            <a:ln w="3175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zh-CN" altLang="en-US" sz="2000" b="1" i="0">
                  <a:solidFill>
                    <a:srgbClr val="FFFF00"/>
                  </a:solidFill>
                  <a:ea typeface="楷体_GB2312" pitchFamily="49" charset="-122"/>
                </a:rPr>
                <a:t>  的效应</a:t>
              </a:r>
              <a:endParaRPr lang="zh-CN" altLang="en-US" sz="2000" b="1" i="0">
                <a:solidFill>
                  <a:srgbClr val="FFFF00"/>
                </a:solidFill>
                <a:ea typeface="楷体_GB2312" pitchFamily="49" charset="-122"/>
              </a:endParaRPr>
            </a:p>
          </p:txBody>
        </p:sp>
        <p:graphicFrame>
          <p:nvGraphicFramePr>
            <p:cNvPr id="814125" name="Object 45"/>
            <p:cNvGraphicFramePr>
              <a:graphicFrameLocks noChangeAspect="1"/>
            </p:cNvGraphicFramePr>
            <p:nvPr/>
          </p:nvGraphicFramePr>
          <p:xfrm>
            <a:off x="326" y="2763"/>
            <a:ext cx="196" cy="248"/>
          </p:xfrm>
          <a:graphic>
            <a:graphicData uri="http://schemas.openxmlformats.org/presentationml/2006/ole">
              <mc:AlternateContent xmlns:mc="http://schemas.openxmlformats.org/markup-compatibility/2006">
                <mc:Choice xmlns:v="urn:schemas-microsoft-com:vml" Requires="v">
                  <p:oleObj spid="_x0000_s389143" name="Equation" r:id="rId8" imgW="254000" imgH="317500" progId="Equation.DSMT4">
                    <p:embed/>
                  </p:oleObj>
                </mc:Choice>
                <mc:Fallback>
                  <p:oleObj name="Equation" r:id="rId8" imgW="254000" imgH="317500" progId="Equation.DSMT4">
                    <p:embed/>
                    <p:pic>
                      <p:nvPicPr>
                        <p:cNvPr id="0" name="图片 3891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 y="2763"/>
                          <a:ext cx="196"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4129" name="AutoShape 49"/>
          <p:cNvSpPr/>
          <p:nvPr/>
        </p:nvSpPr>
        <p:spPr bwMode="auto">
          <a:xfrm>
            <a:off x="1701800" y="3310034"/>
            <a:ext cx="1016000" cy="406400"/>
          </a:xfrm>
          <a:prstGeom prst="accentBorderCallout1">
            <a:avLst>
              <a:gd name="adj1" fmla="val 28125"/>
              <a:gd name="adj2" fmla="val 107500"/>
              <a:gd name="adj3" fmla="val -18750"/>
              <a:gd name="adj4" fmla="val 155000"/>
            </a:avLst>
          </a:prstGeom>
          <a:solidFill>
            <a:srgbClr val="008000"/>
          </a:solidFill>
          <a:ln w="3175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i="0">
                <a:solidFill>
                  <a:srgbClr val="FFFF00"/>
                </a:solidFill>
                <a:ea typeface="楷体_GB2312" pitchFamily="49" charset="-122"/>
              </a:rPr>
              <a:t>总平均</a:t>
            </a:r>
            <a:endParaRPr lang="zh-CN" altLang="en-US" sz="2000" b="1" i="0">
              <a:solidFill>
                <a:srgbClr val="FFFF00"/>
              </a:solidFill>
              <a:ea typeface="楷体_GB2312" pitchFamily="49" charset="-122"/>
            </a:endParaRPr>
          </a:p>
        </p:txBody>
      </p:sp>
      <p:sp>
        <p:nvSpPr>
          <p:cNvPr id="814132" name="AutoShape 52"/>
          <p:cNvSpPr>
            <a:spLocks noChangeArrowheads="1"/>
          </p:cNvSpPr>
          <p:nvPr/>
        </p:nvSpPr>
        <p:spPr bwMode="auto">
          <a:xfrm>
            <a:off x="4597400" y="5138834"/>
            <a:ext cx="266700" cy="787400"/>
          </a:xfrm>
          <a:prstGeom prst="rightArrow">
            <a:avLst>
              <a:gd name="adj1" fmla="val 50000"/>
              <a:gd name="adj2" fmla="val 25000"/>
            </a:avLst>
          </a:prstGeom>
          <a:solidFill>
            <a:srgbClr val="339966"/>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4136" name="Group 56"/>
          <p:cNvGrpSpPr/>
          <p:nvPr/>
        </p:nvGrpSpPr>
        <p:grpSpPr bwMode="auto">
          <a:xfrm>
            <a:off x="438150" y="4846734"/>
            <a:ext cx="4276725" cy="1277938"/>
            <a:chOff x="276" y="3200"/>
            <a:chExt cx="2694" cy="805"/>
          </a:xfrm>
        </p:grpSpPr>
        <p:pic>
          <p:nvPicPr>
            <p:cNvPr id="814131" name="Picture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 y="3200"/>
              <a:ext cx="2271" cy="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4133" name="Text Box 53"/>
            <p:cNvSpPr txBox="1">
              <a:spLocks noChangeArrowheads="1"/>
            </p:cNvSpPr>
            <p:nvPr/>
          </p:nvSpPr>
          <p:spPr bwMode="auto">
            <a:xfrm>
              <a:off x="2334" y="3481"/>
              <a:ext cx="6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000000"/>
                  </a:solidFill>
                </a:rPr>
                <a:t>（</a:t>
              </a:r>
              <a:r>
                <a:rPr lang="en-US" altLang="zh-CN" sz="2000" b="1" i="0">
                  <a:solidFill>
                    <a:srgbClr val="000000"/>
                  </a:solidFill>
                </a:rPr>
                <a:t>1.1</a:t>
              </a:r>
              <a:r>
                <a:rPr lang="zh-CN" altLang="en-US" sz="2000" b="1" i="0">
                  <a:solidFill>
                    <a:srgbClr val="000000"/>
                  </a:solidFill>
                </a:rPr>
                <a:t>）</a:t>
              </a:r>
              <a:endParaRPr lang="zh-CN" altLang="en-US" sz="2000" b="1" i="0">
                <a:solidFill>
                  <a:srgbClr val="000000"/>
                </a:solidFill>
              </a:endParaRPr>
            </a:p>
          </p:txBody>
        </p:sp>
      </p:grpSp>
      <p:grpSp>
        <p:nvGrpSpPr>
          <p:cNvPr id="814139" name="Group 59"/>
          <p:cNvGrpSpPr/>
          <p:nvPr/>
        </p:nvGrpSpPr>
        <p:grpSpPr bwMode="auto">
          <a:xfrm>
            <a:off x="4903788" y="4611784"/>
            <a:ext cx="4240212" cy="1924050"/>
            <a:chOff x="3089" y="3052"/>
            <a:chExt cx="2671" cy="1212"/>
          </a:xfrm>
        </p:grpSpPr>
        <p:pic>
          <p:nvPicPr>
            <p:cNvPr id="814128"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9" y="3052"/>
              <a:ext cx="2317" cy="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4138"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8" y="3519"/>
              <a:ext cx="45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wedg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细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7358</Words>
  <Application>WPS 演示</Application>
  <PresentationFormat>全屏显示(4:3)</PresentationFormat>
  <Paragraphs>717</Paragraphs>
  <Slides>69</Slides>
  <Notes>12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111</vt:i4>
      </vt:variant>
      <vt:variant>
        <vt:lpstr>幻灯片标题</vt:lpstr>
      </vt:variant>
      <vt:variant>
        <vt:i4>69</vt:i4>
      </vt:variant>
    </vt:vector>
  </HeadingPairs>
  <TitlesOfParts>
    <vt:vector size="202" baseType="lpstr">
      <vt:lpstr>Arial</vt:lpstr>
      <vt:lpstr>宋体</vt:lpstr>
      <vt:lpstr>Wingdings</vt:lpstr>
      <vt:lpstr>华文细黑</vt:lpstr>
      <vt:lpstr>隶书</vt:lpstr>
      <vt:lpstr>楷体_GB2312</vt:lpstr>
      <vt:lpstr>新宋体</vt:lpstr>
      <vt:lpstr>Times New Roman</vt:lpstr>
      <vt:lpstr>微软雅黑</vt:lpstr>
      <vt:lpstr>Arial Unicode MS</vt:lpstr>
      <vt:lpstr>Calibri</vt:lpstr>
      <vt:lpstr>Verdana</vt:lpstr>
      <vt:lpstr>Microsoft YaHei UI</vt:lpstr>
      <vt:lpstr>Wingdings 2</vt:lpstr>
      <vt:lpstr>Garamond</vt:lpstr>
      <vt:lpstr>Times</vt:lpstr>
      <vt:lpstr>Symbol</vt:lpstr>
      <vt:lpstr>黑体</vt:lpstr>
      <vt:lpstr>仿宋_GB2312</vt:lpstr>
      <vt:lpstr>仿宋</vt:lpstr>
      <vt:lpstr>Tahoma</vt:lpstr>
      <vt:lpstr>默认设计模板</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第九章  方差分析及回归分析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SPSS</vt:lpstr>
      <vt:lpstr>§9.1 单因素方差分析</vt:lpstr>
      <vt:lpstr>§9.1 单因素方差分析</vt:lpstr>
      <vt:lpstr>PowerPoint 演示文稿</vt:lpstr>
      <vt:lpstr>PowerPoint 演示文稿</vt:lpstr>
      <vt:lpstr>第九章  方差分析及回归分析</vt:lpstr>
      <vt:lpstr>PowerPoint 演示文稿</vt:lpstr>
      <vt:lpstr>PowerPoint 演示文稿</vt:lpstr>
      <vt:lpstr>PowerPoint 演示文稿</vt:lpstr>
      <vt:lpstr>PowerPoint 演示文稿</vt:lpstr>
      <vt:lpstr>PowerPoint 演示文稿</vt:lpstr>
      <vt:lpstr>第九章  方差分析及回归分析</vt:lpstr>
      <vt:lpstr>PowerPoint 演示文稿</vt:lpstr>
      <vt:lpstr>小插曲：为什么叫“回归”？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第九章  方差分析及回归分析</vt:lpstr>
      <vt:lpstr>PowerPoint 演示文稿</vt:lpstr>
      <vt:lpstr>PowerPoint 演示文稿</vt:lpstr>
      <vt:lpstr>多元线性回归分析操作</vt:lpstr>
      <vt:lpstr>变量选择过程</vt:lpstr>
      <vt:lpstr>向前选择  (forward selection)</vt:lpstr>
      <vt:lpstr>向后剔除  (backward elimination)</vt:lpstr>
      <vt:lpstr>逐步回归  (stepwise regression)</vt:lpstr>
      <vt:lpstr>应用举例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实验说明</vt:lpstr>
      <vt:lpstr>附录 胎重预测的经验公式</vt:lpstr>
      <vt:lpstr>附录 胎重预测的经验公式及预测评价</vt:lpstr>
      <vt:lpstr>交叉验证（cross validation）</vt:lpstr>
      <vt:lpstr>交叉验证（cross validation）</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常雅静</cp:lastModifiedBy>
  <cp:revision>878</cp:revision>
  <cp:lastPrinted>2014-12-10T13:04:00Z</cp:lastPrinted>
  <dcterms:created xsi:type="dcterms:W3CDTF">2009-09-03T01:21:00Z</dcterms:created>
  <dcterms:modified xsi:type="dcterms:W3CDTF">2025-01-03T13:21:53Z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D5939996CCF343E7A1575267371782EE_13</vt:lpwstr>
  </property>
  <property fmtid="{D5CDD505-2E9C-101B-9397-08002B2CF9AE}" pid="3" name="KSOProductBuildVer">
    <vt:lpwstr>2052-12.1.0.15374</vt:lpwstr>
  </property>
</Properties>
</file>