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18DDAB5-8F14-48CC-84FE-717CF0C37CA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2/2/21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356A43-3A49-4AB6-AE52-3F12B586D5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425652-90A6-491F-9166-E80EE1CC00D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2/2/21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1B592B3-9DC1-4C7A-9EBD-791917A180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satcorps.larc.nasa.gov/jin/coart.html" TargetMode="External"/><Relationship Id="rId2" Type="http://schemas.openxmlformats.org/officeDocument/2006/relationships/hyperlink" Target="https://satcorps.larc.nasa.gov/jin/coart.html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flipH="1">
            <a:off x="506880" y="415800"/>
            <a:ext cx="604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Conceptual Primary Production  model.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596880" y="868680"/>
            <a:ext cx="4790880" cy="723600"/>
          </a:xfrm>
          <a:prstGeom prst="rect">
            <a:avLst/>
          </a:prstGeom>
          <a:ln>
            <a:noFill/>
          </a:ln>
        </p:spPr>
      </p:pic>
      <p:pic>
        <p:nvPicPr>
          <p:cNvPr id="84" name="Picture 5" descr=""/>
          <p:cNvPicPr/>
          <p:nvPr/>
        </p:nvPicPr>
        <p:blipFill>
          <a:blip r:embed="rId2"/>
          <a:stretch/>
        </p:blipFill>
        <p:spPr>
          <a:xfrm>
            <a:off x="729720" y="2832480"/>
            <a:ext cx="3657240" cy="3614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734400" y="3194280"/>
            <a:ext cx="1598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1" i="1" lang="en-US" sz="1400" spc="-1" strike="noStrike">
                <a:solidFill>
                  <a:srgbClr val="000000"/>
                </a:solidFill>
                <a:latin typeface="Times New Roman"/>
              </a:rPr>
              <a:t>Ek = Pmax/</a:t>
            </a:r>
            <a:r>
              <a:rPr b="1" i="1" lang="en-US" sz="1400" spc="-1" strike="noStrike">
                <a:solidFill>
                  <a:srgbClr val="000000"/>
                </a:solidFill>
                <a:latin typeface="Symbol"/>
              </a:rPr>
              <a:t>a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806440" y="1046160"/>
            <a:ext cx="210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Platt and Jasby, 1976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927680" y="2832480"/>
            <a:ext cx="386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Behrenfeld and Paul G. Falkowski, 1997 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88" name="Picture 9" descr=""/>
          <p:cNvPicPr/>
          <p:nvPr/>
        </p:nvPicPr>
        <p:blipFill>
          <a:blip r:embed="rId3"/>
          <a:stretch/>
        </p:blipFill>
        <p:spPr>
          <a:xfrm>
            <a:off x="729720" y="2007720"/>
            <a:ext cx="3142800" cy="40932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4813200" y="2024280"/>
            <a:ext cx="1629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Platt et al. 1980</a:t>
            </a:r>
            <a:endParaRPr b="0" lang="en-CA" sz="1800" spc="-1" strike="noStrike">
              <a:latin typeface="Arial"/>
            </a:endParaRPr>
          </a:p>
        </p:txBody>
      </p:sp>
      <p:grpSp>
        <p:nvGrpSpPr>
          <p:cNvPr id="90" name="Group 6"/>
          <p:cNvGrpSpPr/>
          <p:nvPr/>
        </p:nvGrpSpPr>
        <p:grpSpPr>
          <a:xfrm>
            <a:off x="729720" y="3810600"/>
            <a:ext cx="10095120" cy="2833560"/>
            <a:chOff x="729720" y="3810600"/>
            <a:chExt cx="10095120" cy="2833560"/>
          </a:xfrm>
        </p:grpSpPr>
        <p:sp>
          <p:nvSpPr>
            <p:cNvPr id="91" name="CustomShape 7"/>
            <p:cNvSpPr/>
            <p:nvPr/>
          </p:nvSpPr>
          <p:spPr>
            <a:xfrm>
              <a:off x="729720" y="3810600"/>
              <a:ext cx="10095120" cy="283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CA" sz="1800" spc="-1" strike="noStrike">
                  <a:solidFill>
                    <a:srgbClr val="000000"/>
                  </a:solidFill>
                  <a:latin typeface="Calibri"/>
                </a:rPr>
                <a:t>These equations are pretty much 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the same, from this we see that there are 3 main inputs that are needed to compute PP:</a:t>
              </a:r>
              <a:endParaRPr b="0" lang="en-CA" sz="1800" spc="-1" strike="noStrike">
                <a:latin typeface="Arial"/>
              </a:endParaRPr>
            </a:p>
            <a:p>
              <a:pPr marL="343080" indent="-342720">
                <a:lnSpc>
                  <a:spcPct val="100000"/>
                </a:lnSpc>
                <a:buClr>
                  <a:srgbClr val="000000"/>
                </a:buClr>
                <a:buFont typeface="Calibri Light"/>
                <a:buAutoNum type="arabicPeriod"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Light</a:t>
              </a:r>
              <a:endParaRPr b="0" lang="en-CA" sz="1800" spc="-1" strike="noStrike">
                <a:latin typeface="Arial"/>
              </a:endParaRPr>
            </a:p>
            <a:p>
              <a:pPr marL="343080" indent="-342720">
                <a:lnSpc>
                  <a:spcPct val="100000"/>
                </a:lnSpc>
                <a:buClr>
                  <a:srgbClr val="000000"/>
                </a:buClr>
                <a:buFont typeface="Calibri Light"/>
                <a:buAutoNum type="arabicPeriod"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Chlorophyll-a concentration</a:t>
              </a:r>
              <a:endParaRPr b="0" lang="en-CA" sz="1800" spc="-1" strike="noStrike">
                <a:latin typeface="Arial"/>
              </a:endParaRPr>
            </a:p>
            <a:p>
              <a:pPr marL="343080" indent="-342720">
                <a:lnSpc>
                  <a:spcPct val="100000"/>
                </a:lnSpc>
                <a:buClr>
                  <a:srgbClr val="000000"/>
                </a:buClr>
                <a:buFont typeface="Calibri Light"/>
                <a:buAutoNum type="arabicPeriod"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Photosynthetic parameters</a:t>
              </a: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CA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From this we can go for a very simple model: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          as in VGPM or we can have something much more fancy that will be depth- spectralyl - temporally (at the daily scale) resolved, which corresponds to the approach that was chosen at BIO. The next few slides will discuss how we compute and integrate the 3 main components in the PP model </a:t>
              </a:r>
              <a:endParaRPr b="0" lang="en-CA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92" name="Formula 8"/>
                <p:cNvSpPr txBox="1"/>
                <p:nvPr/>
              </p:nvSpPr>
              <p:spPr>
                <a:xfrm>
                  <a:off x="5128200" y="5502240"/>
                  <a:ext cx="2545200" cy="2764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𝑃𝑃</m:t>
                      </m:r>
                      <m:r>
                        <m:t xml:space="preserve">=</m:t>
                      </m:r>
                      <m:r>
                        <m:t xml:space="preserve">𝑃𝐴𝑅</m:t>
                      </m:r>
                      <m:r>
                        <m:t xml:space="preserve">×</m:t>
                      </m:r>
                      <m:r>
                        <m:t xml:space="preserve">𝐶h𝑙</m:t>
                      </m:r>
                      <m:r>
                        <m:t xml:space="preserve">×</m:t>
                      </m:r>
                      <m:sSubSup>
                        <m:e>
                          <m:r>
                            <m:t xml:space="preserve">𝑃</m:t>
                          </m:r>
                        </m:e>
                        <m:sub>
                          <m:r>
                            <m:t xml:space="preserve">𝑚𝑎𝑥</m:t>
                          </m:r>
                        </m:sub>
                        <m:sup>
                          <m:r>
                            <m:t xml:space="preserve">𝐵</m:t>
                          </m:r>
                        </m:sup>
                      </m:sSubSup>
                    </m:oMath>
                  </a14:m>
                </a:p>
              </p:txBody>
            </p:sp>
          </mc:Choice>
          <mc:Fallback/>
        </mc:AlternateContent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1"/>
          <p:cNvGrpSpPr/>
          <p:nvPr/>
        </p:nvGrpSpPr>
        <p:grpSpPr>
          <a:xfrm>
            <a:off x="0" y="101520"/>
            <a:ext cx="12191760" cy="461520"/>
            <a:chOff x="0" y="101520"/>
            <a:chExt cx="12191760" cy="461520"/>
          </a:xfrm>
        </p:grpSpPr>
        <p:sp>
          <p:nvSpPr>
            <p:cNvPr id="94" name="CustomShape 2"/>
            <p:cNvSpPr/>
            <p:nvPr/>
          </p:nvSpPr>
          <p:spPr>
            <a:xfrm>
              <a:off x="117000" y="101520"/>
              <a:ext cx="9154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LIGHT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95" name="Line 3"/>
            <p:cNvSpPr/>
            <p:nvPr/>
          </p:nvSpPr>
          <p:spPr>
            <a:xfrm flipV="1">
              <a:off x="0" y="470880"/>
              <a:ext cx="12191760" cy="921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6" name="CustomShape 4"/>
          <p:cNvSpPr/>
          <p:nvPr/>
        </p:nvSpPr>
        <p:spPr>
          <a:xfrm>
            <a:off x="332640" y="545040"/>
            <a:ext cx="110556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Light is perhaps the most complicated parameter to describe in details requires knowledge of radiative transfer in a coupled atmosphere-ocean system and many steps to convert a single daily value in Einstein.m-2.d-1 in depth (200 values every 50 cm to a depth of 100m) x wavelength (61 values at 5 nm interval from 400 to 700) x times (24 values, every our from 0 to 24 – Note that this can be made smaller), which amount to 292800 values. These values  have to be converted into mol quanta (or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Einstein) per m-2 s-1… This is quiet an undertaking.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Another issue to consider is the </a:t>
            </a:r>
            <a:r>
              <a:rPr b="0" lang="fr-CA" sz="1800" spc="-1" strike="noStrike">
                <a:solidFill>
                  <a:srgbClr val="000000"/>
                </a:solidFill>
                <a:latin typeface="Calibri"/>
              </a:rPr>
              <a:t>crossing of the Air sea interface, which implies some converstion.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2684880" y="2724120"/>
            <a:ext cx="697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CA" sz="1800" spc="-1" strike="noStrike">
                <a:solidFill>
                  <a:srgbClr val="000000"/>
                </a:solidFill>
                <a:latin typeface="Calibri"/>
              </a:rPr>
              <a:t>Here is an image of satellite-derived </a:t>
            </a:r>
            <a:r>
              <a:rPr b="1" lang="fr-CA" sz="1800" spc="-1" strike="noStrike">
                <a:solidFill>
                  <a:srgbClr val="ff0000"/>
                </a:solidFill>
                <a:latin typeface="Calibri"/>
              </a:rPr>
              <a:t>daily PAR </a:t>
            </a:r>
            <a:r>
              <a:rPr b="0" lang="fr-CA" sz="1800" spc="-1" strike="noStrike">
                <a:solidFill>
                  <a:srgbClr val="000000"/>
                </a:solidFill>
                <a:latin typeface="Calibri"/>
              </a:rPr>
              <a:t>above the sea-surface for each pixels (5 june 2018) we have to perform the following steps to get the irradiance at eatch depth, wavelengths and time of day: Ed(</a:t>
            </a:r>
            <a:r>
              <a:rPr b="0" i="1" lang="fr-CA" sz="1800" spc="-1" strike="noStrike">
                <a:solidFill>
                  <a:srgbClr val="000000"/>
                </a:solidFill>
                <a:latin typeface="Symbol"/>
              </a:rPr>
              <a:t>l,</a:t>
            </a:r>
            <a:r>
              <a:rPr b="0" i="1" lang="fr-CA" sz="1800" spc="-1" strike="noStrike">
                <a:solidFill>
                  <a:srgbClr val="000000"/>
                </a:solidFill>
                <a:latin typeface="Calibri"/>
              </a:rPr>
              <a:t> z, t</a:t>
            </a:r>
            <a:r>
              <a:rPr b="0" lang="fr-CA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98" name="Picture 9" descr=""/>
          <p:cNvPicPr/>
          <p:nvPr/>
        </p:nvPicPr>
        <p:blipFill>
          <a:blip r:embed="rId1"/>
          <a:stretch/>
        </p:blipFill>
        <p:spPr>
          <a:xfrm>
            <a:off x="332640" y="2714760"/>
            <a:ext cx="2354760" cy="1731600"/>
          </a:xfrm>
          <a:prstGeom prst="rect">
            <a:avLst/>
          </a:prstGeom>
          <a:ln>
            <a:noFill/>
          </a:ln>
        </p:spPr>
      </p:pic>
      <p:pic>
        <p:nvPicPr>
          <p:cNvPr id="99" name="Picture 10" descr=""/>
          <p:cNvPicPr/>
          <p:nvPr/>
        </p:nvPicPr>
        <p:blipFill>
          <a:blip r:embed="rId2"/>
          <a:stretch/>
        </p:blipFill>
        <p:spPr>
          <a:xfrm>
            <a:off x="6487560" y="3878640"/>
            <a:ext cx="3099600" cy="2854080"/>
          </a:xfrm>
          <a:prstGeom prst="rect">
            <a:avLst/>
          </a:prstGeom>
          <a:ln>
            <a:noFill/>
          </a:ln>
        </p:spPr>
      </p:pic>
      <p:grpSp>
        <p:nvGrpSpPr>
          <p:cNvPr id="100" name="Group 6"/>
          <p:cNvGrpSpPr/>
          <p:nvPr/>
        </p:nvGrpSpPr>
        <p:grpSpPr>
          <a:xfrm>
            <a:off x="2986200" y="4478400"/>
            <a:ext cx="932400" cy="1081080"/>
            <a:chOff x="2986200" y="4478400"/>
            <a:chExt cx="932400" cy="1081080"/>
          </a:xfrm>
        </p:grpSpPr>
        <p:pic>
          <p:nvPicPr>
            <p:cNvPr id="101" name="Picture 11" descr=""/>
            <p:cNvPicPr/>
            <p:nvPr/>
          </p:nvPicPr>
          <p:blipFill>
            <a:blip r:embed="rId3"/>
            <a:stretch/>
          </p:blipFill>
          <p:spPr>
            <a:xfrm>
              <a:off x="2986200" y="4699800"/>
              <a:ext cx="932400" cy="859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2" name="CustomShape 7"/>
            <p:cNvSpPr/>
            <p:nvPr/>
          </p:nvSpPr>
          <p:spPr>
            <a:xfrm>
              <a:off x="3079800" y="4478400"/>
              <a:ext cx="554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fr-CA" sz="1800" spc="-1" strike="noStrike">
                  <a:solidFill>
                    <a:srgbClr val="000000"/>
                  </a:solidFill>
                  <a:latin typeface="Calibri"/>
                </a:rPr>
                <a:t>PAR</a:t>
              </a:r>
              <a:endParaRPr b="0" lang="en-CA" sz="1800" spc="-1" strike="noStrike">
                <a:latin typeface="Arial"/>
              </a:endParaRPr>
            </a:p>
          </p:txBody>
        </p:sp>
      </p:grpSp>
      <p:sp>
        <p:nvSpPr>
          <p:cNvPr id="103" name="CustomShape 8"/>
          <p:cNvSpPr/>
          <p:nvPr/>
        </p:nvSpPr>
        <p:spPr>
          <a:xfrm>
            <a:off x="6631560" y="3878640"/>
            <a:ext cx="196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6487560" y="3878640"/>
            <a:ext cx="360" cy="18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8735760" y="3990600"/>
            <a:ext cx="851400" cy="84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1"/>
          <p:cNvSpPr/>
          <p:nvPr/>
        </p:nvSpPr>
        <p:spPr>
          <a:xfrm>
            <a:off x="9161640" y="4107960"/>
            <a:ext cx="628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CA" sz="1600" spc="-1" strike="noStrike">
                <a:solidFill>
                  <a:srgbClr val="000000"/>
                </a:solidFill>
                <a:latin typeface="Times New Roman"/>
              </a:rPr>
              <a:t>time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7125480" y="3567600"/>
            <a:ext cx="1231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CA" sz="1600" spc="-1" strike="noStrike">
                <a:solidFill>
                  <a:srgbClr val="000000"/>
                </a:solidFill>
                <a:latin typeface="Times New Roman"/>
              </a:rPr>
              <a:t>wavelength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 rot="16200000">
            <a:off x="5905800" y="4659120"/>
            <a:ext cx="693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CA" sz="1600" spc="-1" strike="noStrike">
                <a:solidFill>
                  <a:srgbClr val="000000"/>
                </a:solidFill>
                <a:latin typeface="Times New Roman"/>
              </a:rPr>
              <a:t>depth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4239360" y="4840200"/>
            <a:ext cx="1620720" cy="332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"/>
          <p:cNvGrpSpPr/>
          <p:nvPr/>
        </p:nvGrpSpPr>
        <p:grpSpPr>
          <a:xfrm>
            <a:off x="0" y="101520"/>
            <a:ext cx="12191760" cy="461520"/>
            <a:chOff x="0" y="101520"/>
            <a:chExt cx="12191760" cy="461520"/>
          </a:xfrm>
        </p:grpSpPr>
        <p:sp>
          <p:nvSpPr>
            <p:cNvPr id="111" name="CustomShape 2"/>
            <p:cNvSpPr/>
            <p:nvPr/>
          </p:nvSpPr>
          <p:spPr>
            <a:xfrm>
              <a:off x="117000" y="101520"/>
              <a:ext cx="9154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LIGHT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12" name="Line 3"/>
            <p:cNvSpPr/>
            <p:nvPr/>
          </p:nvSpPr>
          <p:spPr>
            <a:xfrm flipV="1">
              <a:off x="0" y="470880"/>
              <a:ext cx="12191760" cy="921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3" name="CustomShape 4"/>
          <p:cNvSpPr/>
          <p:nvPr/>
        </p:nvSpPr>
        <p:spPr>
          <a:xfrm>
            <a:off x="0" y="645480"/>
            <a:ext cx="116805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Validation of atmospheric model;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Here we tested to atmospheric model that have been coded in R: 1) the original one from BIO (Bird model, 1983) and the Gregg and Cardel model (1990, coded in R). We tested the models against a radiative transfer simulations (COART model: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satcorps.larc.nasa.gov/jin/coart.html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). Three model to derive sun angle as a function of date, latitude, longitude and time of day were tested and show that they were all within 0.5 deg. (results not shown here).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Brid model seems to always overestimate E_d, while Gregg &amp; Carder agreed with COART. An advantage of the Gregg and Carder model is that it also compute the irradiance just below the sea surface (option ibwl = 0). 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14" name="Picture 7" descr=""/>
          <p:cNvPicPr/>
          <p:nvPr/>
        </p:nvPicPr>
        <p:blipFill>
          <a:blip r:embed="rId3"/>
          <a:stretch/>
        </p:blipFill>
        <p:spPr>
          <a:xfrm>
            <a:off x="110880" y="3035880"/>
            <a:ext cx="4935240" cy="370116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5190480" y="3317040"/>
            <a:ext cx="64274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modelled PAR can be scaled to the satellite-measured PAR, two steps have to be taken:</a:t>
            </a:r>
            <a:endParaRPr b="0" lang="en-C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Convert from plan to scalar PAR</a:t>
            </a:r>
            <a:endParaRPr b="0" lang="en-C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Convert from W.m-2 to Einstein.m-2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NB: While Frouin et al. (SeaWiFS tech Rep. Vol. 22 2003-206892, Chap 8. see page 49) use a constant factor of 1.193 to convert from mW cm-2 to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Ein m-2 day-1, here we will reverse to the original units so we can apply a wavelength dependent conversion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"/>
          <p:cNvGrpSpPr/>
          <p:nvPr/>
        </p:nvGrpSpPr>
        <p:grpSpPr>
          <a:xfrm>
            <a:off x="0" y="101520"/>
            <a:ext cx="12191760" cy="461520"/>
            <a:chOff x="0" y="101520"/>
            <a:chExt cx="12191760" cy="461520"/>
          </a:xfrm>
        </p:grpSpPr>
        <p:sp>
          <p:nvSpPr>
            <p:cNvPr id="117" name="CustomShape 2"/>
            <p:cNvSpPr/>
            <p:nvPr/>
          </p:nvSpPr>
          <p:spPr>
            <a:xfrm>
              <a:off x="117000" y="101520"/>
              <a:ext cx="9154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LIGHT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18" name="Line 3"/>
            <p:cNvSpPr/>
            <p:nvPr/>
          </p:nvSpPr>
          <p:spPr>
            <a:xfrm flipV="1">
              <a:off x="0" y="470880"/>
              <a:ext cx="12191760" cy="921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9" name="CustomShape 4"/>
          <p:cNvSpPr/>
          <p:nvPr/>
        </p:nvSpPr>
        <p:spPr>
          <a:xfrm>
            <a:off x="1702080" y="794160"/>
            <a:ext cx="824400" cy="2325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4343760" y="794160"/>
            <a:ext cx="824400" cy="2325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6985440" y="816120"/>
            <a:ext cx="824400" cy="2325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2" name="Group 7"/>
          <p:cNvGrpSpPr/>
          <p:nvPr/>
        </p:nvGrpSpPr>
        <p:grpSpPr>
          <a:xfrm>
            <a:off x="197280" y="726120"/>
            <a:ext cx="1345320" cy="712080"/>
            <a:chOff x="197280" y="726120"/>
            <a:chExt cx="1345320" cy="712080"/>
          </a:xfrm>
        </p:grpSpPr>
        <p:sp>
          <p:nvSpPr>
            <p:cNvPr id="123" name="CustomShape 8"/>
            <p:cNvSpPr/>
            <p:nvPr/>
          </p:nvSpPr>
          <p:spPr>
            <a:xfrm>
              <a:off x="391680" y="726120"/>
              <a:ext cx="95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PAR(0+) 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24" name="CustomShape 9"/>
            <p:cNvSpPr/>
            <p:nvPr/>
          </p:nvSpPr>
          <p:spPr>
            <a:xfrm>
              <a:off x="197280" y="1073520"/>
              <a:ext cx="1345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mW m-2 d-1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25" name="Group 10"/>
          <p:cNvGrpSpPr/>
          <p:nvPr/>
        </p:nvGrpSpPr>
        <p:grpSpPr>
          <a:xfrm>
            <a:off x="2439360" y="694800"/>
            <a:ext cx="1886400" cy="734040"/>
            <a:chOff x="2439360" y="694800"/>
            <a:chExt cx="1886400" cy="734040"/>
          </a:xfrm>
        </p:grpSpPr>
        <p:sp>
          <p:nvSpPr>
            <p:cNvPr id="126" name="CustomShape 11"/>
            <p:cNvSpPr/>
            <p:nvPr/>
          </p:nvSpPr>
          <p:spPr>
            <a:xfrm>
              <a:off x="2775240" y="694800"/>
              <a:ext cx="12142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Ed(0+,</a:t>
              </a:r>
              <a:r>
                <a:rPr b="0" lang="en-US" sz="1800" spc="-1" strike="noStrike">
                  <a:solidFill>
                    <a:srgbClr val="000000"/>
                  </a:solidFill>
                  <a:latin typeface="Symbol"/>
                </a:rPr>
                <a:t>l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,hr)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27" name="CustomShape 12"/>
            <p:cNvSpPr/>
            <p:nvPr/>
          </p:nvSpPr>
          <p:spPr>
            <a:xfrm>
              <a:off x="2439360" y="1064160"/>
              <a:ext cx="1886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mW m-2 h-1 nm-1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28" name="Group 13"/>
          <p:cNvGrpSpPr/>
          <p:nvPr/>
        </p:nvGrpSpPr>
        <p:grpSpPr>
          <a:xfrm>
            <a:off x="4998240" y="726120"/>
            <a:ext cx="1886400" cy="712080"/>
            <a:chOff x="4998240" y="726120"/>
            <a:chExt cx="1886400" cy="712080"/>
          </a:xfrm>
        </p:grpSpPr>
        <p:sp>
          <p:nvSpPr>
            <p:cNvPr id="129" name="CustomShape 14"/>
            <p:cNvSpPr/>
            <p:nvPr/>
          </p:nvSpPr>
          <p:spPr>
            <a:xfrm>
              <a:off x="5356080" y="726120"/>
              <a:ext cx="117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Ed(0-,</a:t>
              </a:r>
              <a:r>
                <a:rPr b="0" lang="en-US" sz="1800" spc="-1" strike="noStrike">
                  <a:solidFill>
                    <a:srgbClr val="000000"/>
                  </a:solidFill>
                  <a:latin typeface="Symbol"/>
                </a:rPr>
                <a:t>l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,hr)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30" name="CustomShape 15"/>
            <p:cNvSpPr/>
            <p:nvPr/>
          </p:nvSpPr>
          <p:spPr>
            <a:xfrm>
              <a:off x="4998240" y="1073520"/>
              <a:ext cx="1886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mW m-2 h-1 nm-1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31" name="Group 16"/>
          <p:cNvGrpSpPr/>
          <p:nvPr/>
        </p:nvGrpSpPr>
        <p:grpSpPr>
          <a:xfrm>
            <a:off x="8133120" y="748080"/>
            <a:ext cx="1170360" cy="644040"/>
            <a:chOff x="8133120" y="748080"/>
            <a:chExt cx="1170360" cy="644040"/>
          </a:xfrm>
        </p:grpSpPr>
        <p:sp>
          <p:nvSpPr>
            <p:cNvPr id="132" name="CustomShape 17"/>
            <p:cNvSpPr/>
            <p:nvPr/>
          </p:nvSpPr>
          <p:spPr>
            <a:xfrm>
              <a:off x="8133120" y="748080"/>
              <a:ext cx="117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Ed(0-,</a:t>
              </a:r>
              <a:r>
                <a:rPr b="0" lang="en-US" sz="1800" spc="-1" strike="noStrike">
                  <a:solidFill>
                    <a:srgbClr val="000000"/>
                  </a:solidFill>
                  <a:latin typeface="Symbol"/>
                </a:rPr>
                <a:t>l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,hr)</a:t>
              </a:r>
              <a:endParaRPr b="0" lang="en-CA" sz="1800" spc="-1" strike="noStrike">
                <a:latin typeface="Arial"/>
              </a:endParaRPr>
            </a:p>
          </p:txBody>
        </p:sp>
        <p:sp>
          <p:nvSpPr>
            <p:cNvPr id="133" name="CustomShape 18"/>
            <p:cNvSpPr/>
            <p:nvPr/>
          </p:nvSpPr>
          <p:spPr>
            <a:xfrm>
              <a:off x="8276040" y="1027440"/>
              <a:ext cx="8852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Ein m-2</a:t>
              </a:r>
              <a:endParaRPr b="0" lang="en-CA" sz="1800" spc="-1" strike="noStrike">
                <a:latin typeface="Arial"/>
              </a:endParaRPr>
            </a:p>
          </p:txBody>
        </p:sp>
      </p:grpSp>
      <p:sp>
        <p:nvSpPr>
          <p:cNvPr id="134" name="CustomShape 19"/>
          <p:cNvSpPr/>
          <p:nvPr/>
        </p:nvSpPr>
        <p:spPr>
          <a:xfrm>
            <a:off x="406800" y="1745640"/>
            <a:ext cx="92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Satellite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2737800" y="1601280"/>
            <a:ext cx="47584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 possible approaches</a:t>
            </a:r>
            <a:endParaRPr b="0" lang="en-C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Scale Ed(0+) to sat PAR(0+) with sun angle and day of year (currently implemented) and compute through interface but not atmospheric inputs</a:t>
            </a:r>
            <a:endParaRPr b="0" lang="en-C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Compute Ed(0-) using geometry and satellite inputs</a:t>
            </a:r>
            <a:endParaRPr b="0" lang="en-CA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Compute Ed(0-) using PAR(0+) using look-up- table to retrieve atmospheric optical thickness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36" name="CustomShape 21"/>
          <p:cNvSpPr/>
          <p:nvPr/>
        </p:nvSpPr>
        <p:spPr>
          <a:xfrm>
            <a:off x="602280" y="4912920"/>
            <a:ext cx="11356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Here, we find the visibility (in km) for which, PARsim(0+) = PARsat(0+) and from that we will derive Ed(0-,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,hr) by using the visibility as input to Gregg and Carder to retrieve Ed_diff Ed(0-,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,hr) and Ed_dir Ed(0-,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,hr), which will be converted from mW m-2 h-1 nm-1 to Ein. m-2 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"/>
          <p:cNvGrpSpPr/>
          <p:nvPr/>
        </p:nvGrpSpPr>
        <p:grpSpPr>
          <a:xfrm>
            <a:off x="0" y="101520"/>
            <a:ext cx="12191760" cy="461520"/>
            <a:chOff x="0" y="101520"/>
            <a:chExt cx="12191760" cy="461520"/>
          </a:xfrm>
        </p:grpSpPr>
        <p:sp>
          <p:nvSpPr>
            <p:cNvPr id="138" name="CustomShape 2"/>
            <p:cNvSpPr/>
            <p:nvPr/>
          </p:nvSpPr>
          <p:spPr>
            <a:xfrm>
              <a:off x="129960" y="101520"/>
              <a:ext cx="37090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LIGHT to Primary Production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39" name="Line 3"/>
            <p:cNvSpPr/>
            <p:nvPr/>
          </p:nvSpPr>
          <p:spPr>
            <a:xfrm flipV="1">
              <a:off x="0" y="470880"/>
              <a:ext cx="12191760" cy="921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0" name="Picture 7" descr=""/>
          <p:cNvPicPr/>
          <p:nvPr/>
        </p:nvPicPr>
        <p:blipFill>
          <a:blip r:embed="rId1"/>
          <a:stretch/>
        </p:blipFill>
        <p:spPr>
          <a:xfrm>
            <a:off x="555840" y="1316880"/>
            <a:ext cx="3099600" cy="28540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700200" y="1316880"/>
            <a:ext cx="196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555840" y="1316880"/>
            <a:ext cx="360" cy="18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2804040" y="1428840"/>
            <a:ext cx="851400" cy="84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3229920" y="1546200"/>
            <a:ext cx="628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CA" sz="1600" spc="-1" strike="noStrike">
                <a:solidFill>
                  <a:srgbClr val="000000"/>
                </a:solidFill>
                <a:latin typeface="Times New Roman"/>
              </a:rPr>
              <a:t>time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1193760" y="1005840"/>
            <a:ext cx="12312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CA" sz="1600" spc="-1" strike="noStrike">
                <a:solidFill>
                  <a:srgbClr val="000000"/>
                </a:solidFill>
                <a:latin typeface="Times New Roman"/>
              </a:rPr>
              <a:t>wavelength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 rot="16200000">
            <a:off x="-25200" y="2097360"/>
            <a:ext cx="693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CA" sz="1600" spc="-1" strike="noStrike">
                <a:solidFill>
                  <a:srgbClr val="000000"/>
                </a:solidFill>
                <a:latin typeface="Times New Roman"/>
              </a:rPr>
              <a:t>depth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147" name="Picture 16" descr=""/>
          <p:cNvPicPr/>
          <p:nvPr/>
        </p:nvPicPr>
        <p:blipFill>
          <a:blip r:embed="rId2"/>
          <a:stretch/>
        </p:blipFill>
        <p:spPr>
          <a:xfrm>
            <a:off x="9807840" y="2499840"/>
            <a:ext cx="932400" cy="859680"/>
          </a:xfrm>
          <a:prstGeom prst="rect">
            <a:avLst/>
          </a:prstGeom>
          <a:ln>
            <a:noFill/>
          </a:ln>
        </p:spPr>
      </p:pic>
      <p:sp>
        <p:nvSpPr>
          <p:cNvPr id="148" name="CustomShape 10"/>
          <p:cNvSpPr/>
          <p:nvPr/>
        </p:nvSpPr>
        <p:spPr>
          <a:xfrm>
            <a:off x="9834120" y="769680"/>
            <a:ext cx="6703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CA" sz="1800" spc="-1" strike="noStrike">
                <a:solidFill>
                  <a:srgbClr val="000000"/>
                </a:solidFill>
                <a:latin typeface="Calibri"/>
              </a:rPr>
              <a:t>PP</a:t>
            </a:r>
            <a:r>
              <a:rPr b="0" lang="fr-CA" sz="1800" spc="-1" strike="noStrike" baseline="-25000">
                <a:solidFill>
                  <a:srgbClr val="000000"/>
                </a:solidFill>
                <a:latin typeface="Calibri"/>
              </a:rPr>
              <a:t>daily</a:t>
            </a:r>
            <a:endParaRPr b="0" lang="en-CA" sz="1800" spc="-1" strike="noStrike">
              <a:latin typeface="Arial"/>
            </a:endParaRPr>
          </a:p>
        </p:txBody>
      </p:sp>
      <p:grpSp>
        <p:nvGrpSpPr>
          <p:cNvPr id="149" name="Group 11"/>
          <p:cNvGrpSpPr/>
          <p:nvPr/>
        </p:nvGrpSpPr>
        <p:grpSpPr>
          <a:xfrm>
            <a:off x="5858280" y="1567080"/>
            <a:ext cx="1214280" cy="2796120"/>
            <a:chOff x="5858280" y="1567080"/>
            <a:chExt cx="1214280" cy="2796120"/>
          </a:xfrm>
        </p:grpSpPr>
        <p:pic>
          <p:nvPicPr>
            <p:cNvPr id="150" name="Picture 14" descr=""/>
            <p:cNvPicPr/>
            <p:nvPr/>
          </p:nvPicPr>
          <p:blipFill>
            <a:blip r:embed="rId3"/>
            <a:stretch/>
          </p:blipFill>
          <p:spPr>
            <a:xfrm flipH="1" rot="16200000">
              <a:off x="5143320" y="2349720"/>
              <a:ext cx="2711880" cy="1146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1" name="CustomShape 12"/>
            <p:cNvSpPr/>
            <p:nvPr/>
          </p:nvSpPr>
          <p:spPr>
            <a:xfrm>
              <a:off x="5858280" y="3952080"/>
              <a:ext cx="637920" cy="411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CustomShape 13"/>
          <p:cNvSpPr/>
          <p:nvPr/>
        </p:nvSpPr>
        <p:spPr>
          <a:xfrm>
            <a:off x="5795280" y="1532520"/>
            <a:ext cx="360" cy="189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4"/>
          <p:cNvSpPr/>
          <p:nvPr/>
        </p:nvSpPr>
        <p:spPr>
          <a:xfrm>
            <a:off x="6315840" y="1593720"/>
            <a:ext cx="887400" cy="86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5"/>
          <p:cNvSpPr/>
          <p:nvPr/>
        </p:nvSpPr>
        <p:spPr>
          <a:xfrm>
            <a:off x="6879600" y="1762200"/>
            <a:ext cx="628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CA" sz="1600" spc="-1" strike="noStrike">
                <a:solidFill>
                  <a:srgbClr val="000000"/>
                </a:solidFill>
                <a:latin typeface="Times New Roman"/>
              </a:rPr>
              <a:t>time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 rot="16200000">
            <a:off x="5213520" y="2313000"/>
            <a:ext cx="693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CA" sz="1600" spc="-1" strike="noStrike">
                <a:solidFill>
                  <a:srgbClr val="000000"/>
                </a:solidFill>
                <a:latin typeface="Times New Roman"/>
              </a:rPr>
              <a:t>depth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221760" y="740160"/>
            <a:ext cx="330912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daily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f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l,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chl-a, </a:t>
            </a:r>
            <a:r>
              <a:rPr b="0" i="1" lang="en-US" sz="1800" spc="-1" strike="noStrike">
                <a:solidFill>
                  <a:srgbClr val="000000"/>
                </a:solidFill>
                <a:latin typeface="Symbol"/>
              </a:rPr>
              <a:t>a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Symbol"/>
              </a:rPr>
              <a:t>B</a:t>
            </a:r>
            <a:r>
              <a:rPr b="0" i="1" lang="en-US" sz="1800" spc="-1" strike="noStrike">
                <a:solidFill>
                  <a:srgbClr val="000000"/>
                </a:solidFill>
                <a:latin typeface="Symbol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Symbol"/>
              </a:rPr>
              <a:t>B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Times New Roman"/>
              </a:rPr>
              <a:t>max</a:t>
            </a:r>
            <a:r>
              <a:rPr b="0" i="1" lang="en-US" sz="1800" spc="-1" strike="noStrike">
                <a:solidFill>
                  <a:srgbClr val="000000"/>
                </a:solidFill>
                <a:latin typeface="Symbo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,z,t)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5063040" y="810000"/>
            <a:ext cx="20998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daily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ʃ PP(z,t)dz, dt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3771720" y="2799000"/>
            <a:ext cx="1620720" cy="332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0"/>
          <p:cNvSpPr/>
          <p:nvPr/>
        </p:nvSpPr>
        <p:spPr>
          <a:xfrm>
            <a:off x="7647840" y="2799000"/>
            <a:ext cx="1620720" cy="3322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1"/>
          <p:cNvSpPr/>
          <p:nvPr/>
        </p:nvSpPr>
        <p:spPr>
          <a:xfrm>
            <a:off x="385920" y="4729320"/>
            <a:ext cx="1337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chl-a(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l,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)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61" name="CustomShape 22"/>
          <p:cNvSpPr/>
          <p:nvPr/>
        </p:nvSpPr>
        <p:spPr>
          <a:xfrm>
            <a:off x="3576240" y="4729320"/>
            <a:ext cx="241632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l,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and b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bt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l,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)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7848360" y="4729320"/>
            <a:ext cx="99000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l,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)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63" name="CustomShape 24"/>
          <p:cNvSpPr/>
          <p:nvPr/>
        </p:nvSpPr>
        <p:spPr>
          <a:xfrm>
            <a:off x="10404000" y="4729320"/>
            <a:ext cx="98100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l,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z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)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64" name="CustomShape 25"/>
          <p:cNvSpPr/>
          <p:nvPr/>
        </p:nvSpPr>
        <p:spPr>
          <a:xfrm>
            <a:off x="8880840" y="4887000"/>
            <a:ext cx="1480680" cy="17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5" name="Group 26"/>
          <p:cNvGrpSpPr/>
          <p:nvPr/>
        </p:nvGrpSpPr>
        <p:grpSpPr>
          <a:xfrm>
            <a:off x="6051240" y="4608000"/>
            <a:ext cx="1754280" cy="450000"/>
            <a:chOff x="6051240" y="4608000"/>
            <a:chExt cx="1754280" cy="450000"/>
          </a:xfrm>
        </p:grpSpPr>
        <p:sp>
          <p:nvSpPr>
            <p:cNvPr id="166" name="CustomShape 27"/>
            <p:cNvSpPr/>
            <p:nvPr/>
          </p:nvSpPr>
          <p:spPr>
            <a:xfrm>
              <a:off x="6188040" y="4887000"/>
              <a:ext cx="1480680" cy="17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284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28"/>
            <p:cNvSpPr/>
            <p:nvPr/>
          </p:nvSpPr>
          <p:spPr>
            <a:xfrm>
              <a:off x="6051240" y="4608000"/>
              <a:ext cx="1754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i="1" lang="fr-CA" sz="1600" spc="-1" strike="noStrike">
                  <a:solidFill>
                    <a:srgbClr val="000000"/>
                  </a:solidFill>
                  <a:latin typeface="Times New Roman"/>
                </a:rPr>
                <a:t>Bio-optical model</a:t>
              </a:r>
              <a:endParaRPr b="0" lang="en-CA" sz="1600" spc="-1" strike="noStrike">
                <a:latin typeface="Arial"/>
              </a:endParaRPr>
            </a:p>
          </p:txBody>
        </p:sp>
      </p:grpSp>
      <p:grpSp>
        <p:nvGrpSpPr>
          <p:cNvPr id="168" name="Group 29"/>
          <p:cNvGrpSpPr/>
          <p:nvPr/>
        </p:nvGrpSpPr>
        <p:grpSpPr>
          <a:xfrm>
            <a:off x="1763640" y="4608000"/>
            <a:ext cx="1754280" cy="450000"/>
            <a:chOff x="1763640" y="4608000"/>
            <a:chExt cx="1754280" cy="450000"/>
          </a:xfrm>
        </p:grpSpPr>
        <p:sp>
          <p:nvSpPr>
            <p:cNvPr id="169" name="CustomShape 30"/>
            <p:cNvSpPr/>
            <p:nvPr/>
          </p:nvSpPr>
          <p:spPr>
            <a:xfrm>
              <a:off x="1900440" y="4887000"/>
              <a:ext cx="1480680" cy="17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284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31"/>
            <p:cNvSpPr/>
            <p:nvPr/>
          </p:nvSpPr>
          <p:spPr>
            <a:xfrm>
              <a:off x="1763640" y="4608000"/>
              <a:ext cx="1754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i="1" lang="fr-CA" sz="1600" spc="-1" strike="noStrike">
                  <a:solidFill>
                    <a:srgbClr val="000000"/>
                  </a:solidFill>
                  <a:latin typeface="Times New Roman"/>
                </a:rPr>
                <a:t>Bio-optical model</a:t>
              </a:r>
              <a:endParaRPr b="0" lang="en-CA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0" y="101520"/>
            <a:ext cx="12191760" cy="461520"/>
            <a:chOff x="0" y="101520"/>
            <a:chExt cx="12191760" cy="461520"/>
          </a:xfrm>
        </p:grpSpPr>
        <p:sp>
          <p:nvSpPr>
            <p:cNvPr id="172" name="CustomShape 2"/>
            <p:cNvSpPr/>
            <p:nvPr/>
          </p:nvSpPr>
          <p:spPr>
            <a:xfrm>
              <a:off x="147240" y="101520"/>
              <a:ext cx="72021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LIGHT to Primary Production: </a:t>
              </a:r>
              <a:r>
                <a:rPr b="0" lang="en-US" sz="2400" spc="-1" strike="noStrike" u="sng">
                  <a:solidFill>
                    <a:srgbClr val="000000"/>
                  </a:solidFill>
                  <a:uFillTx/>
                  <a:latin typeface="Calibri"/>
                </a:rPr>
                <a:t>Photosynthetic parameters</a:t>
              </a:r>
              <a:endParaRPr b="0" lang="en-CA" sz="2400" spc="-1" strike="noStrike">
                <a:latin typeface="Arial"/>
              </a:endParaRPr>
            </a:p>
          </p:txBody>
        </p:sp>
        <p:sp>
          <p:nvSpPr>
            <p:cNvPr id="173" name="Line 3"/>
            <p:cNvSpPr/>
            <p:nvPr/>
          </p:nvSpPr>
          <p:spPr>
            <a:xfrm flipV="1">
              <a:off x="0" y="470880"/>
              <a:ext cx="12191760" cy="921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CustomShape 4"/>
          <p:cNvSpPr/>
          <p:nvPr/>
        </p:nvSpPr>
        <p:spPr>
          <a:xfrm>
            <a:off x="577080" y="682200"/>
            <a:ext cx="33242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PP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daily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</a:rPr>
              <a:t>f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(E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l,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chl-a, </a:t>
            </a:r>
            <a:r>
              <a:rPr b="1" i="1" lang="en-US" sz="1800" spc="-1" strike="noStrike">
                <a:solidFill>
                  <a:srgbClr val="ff0000"/>
                </a:solidFill>
                <a:latin typeface="Symbol"/>
              </a:rPr>
              <a:t>a</a:t>
            </a:r>
            <a:r>
              <a:rPr b="1" i="1" lang="en-US" sz="1800" spc="-1" strike="noStrike" baseline="30000">
                <a:solidFill>
                  <a:srgbClr val="ff0000"/>
                </a:solidFill>
                <a:latin typeface="Symbol"/>
              </a:rPr>
              <a:t>B</a:t>
            </a:r>
            <a:r>
              <a:rPr b="0" i="1" lang="en-US" sz="1800" spc="-1" strike="noStrike">
                <a:solidFill>
                  <a:srgbClr val="000000"/>
                </a:solidFill>
                <a:latin typeface="Symbol"/>
              </a:rPr>
              <a:t>, </a:t>
            </a:r>
            <a:r>
              <a:rPr b="1" i="1" lang="en-US" sz="1800" spc="-1" strike="noStrike">
                <a:solidFill>
                  <a:srgbClr val="ff0000"/>
                </a:solidFill>
                <a:latin typeface="Times New Roman"/>
              </a:rPr>
              <a:t>P</a:t>
            </a:r>
            <a:r>
              <a:rPr b="1" i="1" lang="en-US" sz="1800" spc="-1" strike="noStrike" baseline="30000">
                <a:solidFill>
                  <a:srgbClr val="ff0000"/>
                </a:solidFill>
                <a:latin typeface="Symbol"/>
              </a:rPr>
              <a:t>B</a:t>
            </a:r>
            <a:r>
              <a:rPr b="1" i="1" lang="en-US" sz="1800" spc="-1" strike="noStrike" baseline="-25000">
                <a:solidFill>
                  <a:srgbClr val="ff0000"/>
                </a:solidFill>
                <a:latin typeface="Times New Roman"/>
              </a:rPr>
              <a:t>max</a:t>
            </a:r>
            <a:r>
              <a:rPr b="0" i="1" lang="en-US" sz="1800" spc="-1" strike="noStrike">
                <a:solidFill>
                  <a:srgbClr val="000000"/>
                </a:solidFill>
                <a:latin typeface="Symbo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,z,t)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75" name="Picture 1" descr=""/>
          <p:cNvPicPr/>
          <p:nvPr/>
        </p:nvPicPr>
        <p:blipFill>
          <a:blip r:embed="rId1"/>
          <a:stretch/>
        </p:blipFill>
        <p:spPr>
          <a:xfrm>
            <a:off x="181080" y="1312920"/>
            <a:ext cx="4543200" cy="3142800"/>
          </a:xfrm>
          <a:prstGeom prst="rect">
            <a:avLst/>
          </a:prstGeom>
          <a:ln>
            <a:noFill/>
          </a:ln>
        </p:spPr>
      </p:pic>
      <p:pic>
        <p:nvPicPr>
          <p:cNvPr id="176" name="Picture 2" descr=""/>
          <p:cNvPicPr/>
          <p:nvPr/>
        </p:nvPicPr>
        <p:blipFill>
          <a:blip r:embed="rId2"/>
          <a:stretch/>
        </p:blipFill>
        <p:spPr>
          <a:xfrm>
            <a:off x="110880" y="4456440"/>
            <a:ext cx="4214160" cy="636480"/>
          </a:xfrm>
          <a:prstGeom prst="rect">
            <a:avLst/>
          </a:prstGeom>
          <a:ln>
            <a:noFill/>
          </a:ln>
        </p:spPr>
      </p:pic>
      <p:sp>
        <p:nvSpPr>
          <p:cNvPr id="177" name="CustomShape 5"/>
          <p:cNvSpPr/>
          <p:nvPr/>
        </p:nvSpPr>
        <p:spPr>
          <a:xfrm>
            <a:off x="71280" y="5021640"/>
            <a:ext cx="3227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From: Bouman et al. (Earth Syst. Sci. Data, 2018)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032800" y="1051560"/>
            <a:ext cx="292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Currently coded in BIO Model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79" name="Picture 31" descr=""/>
          <p:cNvPicPr/>
          <p:nvPr/>
        </p:nvPicPr>
        <p:blipFill>
          <a:blip r:embed="rId3"/>
          <a:stretch/>
        </p:blipFill>
        <p:spPr>
          <a:xfrm>
            <a:off x="5224320" y="1420920"/>
            <a:ext cx="5871600" cy="2327400"/>
          </a:xfrm>
          <a:prstGeom prst="rect">
            <a:avLst/>
          </a:prstGeom>
          <a:ln>
            <a:noFill/>
          </a:ln>
        </p:spPr>
      </p:pic>
      <p:sp>
        <p:nvSpPr>
          <p:cNvPr id="180" name="CustomShape 7"/>
          <p:cNvSpPr/>
          <p:nvPr/>
        </p:nvSpPr>
        <p:spPr>
          <a:xfrm>
            <a:off x="5224320" y="3824640"/>
            <a:ext cx="65394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 addition,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</a:rPr>
              <a:t>a</a:t>
            </a:r>
            <a:r>
              <a:rPr b="0" lang="en-US" sz="1600" spc="-1" strike="noStrike" baseline="30000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is weighted by phytoplankton absorption to produce the: Photosynthetic Action Spectrum (Kyewalyenga et al. 2997).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</p:txBody>
      </p:sp>
      <p:pic>
        <p:nvPicPr>
          <p:cNvPr id="181" name="Picture 42" descr=""/>
          <p:cNvPicPr/>
          <p:nvPr/>
        </p:nvPicPr>
        <p:blipFill>
          <a:blip r:embed="rId4"/>
          <a:stretch/>
        </p:blipFill>
        <p:spPr>
          <a:xfrm>
            <a:off x="5464800" y="4659840"/>
            <a:ext cx="1552320" cy="514080"/>
          </a:xfrm>
          <a:prstGeom prst="rect">
            <a:avLst/>
          </a:prstGeom>
          <a:ln>
            <a:noFill/>
          </a:ln>
        </p:spPr>
      </p:pic>
      <p:sp>
        <p:nvSpPr>
          <p:cNvPr id="182" name="CustomShape 8"/>
          <p:cNvSpPr/>
          <p:nvPr/>
        </p:nvSpPr>
        <p:spPr>
          <a:xfrm>
            <a:off x="294120" y="6045120"/>
            <a:ext cx="839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is similar to the Photosynthetic Usable Radiation from Morel et al. 1978: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83" name="Picture 44" descr=""/>
          <p:cNvPicPr/>
          <p:nvPr/>
        </p:nvPicPr>
        <p:blipFill>
          <a:blip r:embed="rId5"/>
          <a:stretch/>
        </p:blipFill>
        <p:spPr>
          <a:xfrm>
            <a:off x="8366400" y="4498200"/>
            <a:ext cx="1380600" cy="752040"/>
          </a:xfrm>
          <a:prstGeom prst="rect">
            <a:avLst/>
          </a:prstGeom>
          <a:ln>
            <a:noFill/>
          </a:ln>
        </p:spPr>
      </p:pic>
      <p:sp>
        <p:nvSpPr>
          <p:cNvPr id="184" name="CustomShape 9"/>
          <p:cNvSpPr/>
          <p:nvPr/>
        </p:nvSpPr>
        <p:spPr>
          <a:xfrm>
            <a:off x="7404480" y="4698720"/>
            <a:ext cx="548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with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185" name="Picture 46" descr=""/>
          <p:cNvPicPr/>
          <p:nvPr/>
        </p:nvPicPr>
        <p:blipFill>
          <a:blip r:embed="rId6"/>
          <a:stretch/>
        </p:blipFill>
        <p:spPr>
          <a:xfrm>
            <a:off x="5022000" y="5878440"/>
            <a:ext cx="6470280" cy="99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3228</TotalTime>
  <Application>LibreOffice/6.4.4.2$Windows_X86_64 LibreOffice_project/3d775be2011f3886db32dfd395a6a6d1ca2630ff</Application>
  <Words>819</Words>
  <Paragraphs>68</Paragraphs>
  <Company>DFO-MPO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2020-11-26T16:53:54Z</dcterms:created>
  <dc:creator>Devred, Emmanuel</dc:creator>
  <dc:description/>
  <dc:language>en-CA</dc:language>
  <cp:lastModifiedBy/>
  <dcterms:modified xsi:type="dcterms:W3CDTF">2021-02-02T09:53:38Z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DFO-MPO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1bfb733f-faef-464c-9b6d-731b56f94973_ActionId">
    <vt:lpwstr>39900e12-0e0f-40ee-b7fb-00007f3c593a</vt:lpwstr>
  </property>
  <property fmtid="{D5CDD505-2E9C-101B-9397-08002B2CF9AE}" pid="9" name="MSIP_Label_1bfb733f-faef-464c-9b6d-731b56f94973_Enabled">
    <vt:lpwstr>true</vt:lpwstr>
  </property>
  <property fmtid="{D5CDD505-2E9C-101B-9397-08002B2CF9AE}" pid="10" name="MSIP_Label_1bfb733f-faef-464c-9b6d-731b56f94973_Method">
    <vt:lpwstr>Standard</vt:lpwstr>
  </property>
  <property fmtid="{D5CDD505-2E9C-101B-9397-08002B2CF9AE}" pid="11" name="MSIP_Label_1bfb733f-faef-464c-9b6d-731b56f94973_Name">
    <vt:lpwstr>Unclass - Non-Classifié</vt:lpwstr>
  </property>
  <property fmtid="{D5CDD505-2E9C-101B-9397-08002B2CF9AE}" pid="12" name="MSIP_Label_1bfb733f-faef-464c-9b6d-731b56f94973_SetDate">
    <vt:lpwstr>2020-11-26T21:09:29Z</vt:lpwstr>
  </property>
  <property fmtid="{D5CDD505-2E9C-101B-9397-08002B2CF9AE}" pid="13" name="MSIP_Label_1bfb733f-faef-464c-9b6d-731b56f94973_SiteId">
    <vt:lpwstr>1594fdae-a1d9-4405-915d-011467234338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hareDoc">
    <vt:bool>0</vt:bool>
  </property>
  <property fmtid="{D5CDD505-2E9C-101B-9397-08002B2CF9AE}" pid="18" name="Slides">
    <vt:i4>7</vt:i4>
  </property>
</Properties>
</file>