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sldIdLst>
    <p:sldId id="256" r:id="rId2"/>
    <p:sldId id="306" r:id="rId3"/>
    <p:sldId id="305" r:id="rId4"/>
    <p:sldId id="257" r:id="rId5"/>
    <p:sldId id="259" r:id="rId6"/>
    <p:sldId id="258" r:id="rId7"/>
    <p:sldId id="260" r:id="rId8"/>
    <p:sldId id="261" r:id="rId9"/>
    <p:sldId id="283" r:id="rId10"/>
    <p:sldId id="296" r:id="rId11"/>
    <p:sldId id="298" r:id="rId12"/>
    <p:sldId id="284" r:id="rId13"/>
    <p:sldId id="285" r:id="rId14"/>
    <p:sldId id="286" r:id="rId15"/>
    <p:sldId id="287" r:id="rId16"/>
    <p:sldId id="303" r:id="rId17"/>
    <p:sldId id="289" r:id="rId18"/>
    <p:sldId id="304" r:id="rId19"/>
    <p:sldId id="311" r:id="rId20"/>
    <p:sldId id="262" r:id="rId21"/>
    <p:sldId id="266" r:id="rId22"/>
    <p:sldId id="267" r:id="rId23"/>
    <p:sldId id="268" r:id="rId24"/>
    <p:sldId id="307" r:id="rId25"/>
    <p:sldId id="309" r:id="rId26"/>
    <p:sldId id="263" r:id="rId27"/>
    <p:sldId id="264" r:id="rId28"/>
    <p:sldId id="270" r:id="rId29"/>
    <p:sldId id="308" r:id="rId30"/>
    <p:sldId id="265" r:id="rId31"/>
    <p:sldId id="271" r:id="rId32"/>
    <p:sldId id="272" r:id="rId33"/>
    <p:sldId id="278" r:id="rId34"/>
    <p:sldId id="299" r:id="rId35"/>
    <p:sldId id="290" r:id="rId36"/>
    <p:sldId id="291" r:id="rId37"/>
    <p:sldId id="292" r:id="rId38"/>
    <p:sldId id="293" r:id="rId39"/>
    <p:sldId id="294" r:id="rId40"/>
    <p:sldId id="295" r:id="rId41"/>
    <p:sldId id="300" r:id="rId42"/>
    <p:sldId id="312" r:id="rId43"/>
    <p:sldId id="301" r:id="rId44"/>
    <p:sldId id="302" r:id="rId45"/>
    <p:sldId id="297" r:id="rId46"/>
    <p:sldId id="310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is Eduardo Jimenez Robles" initials="LEJR" lastIdx="1" clrIdx="0">
    <p:extLst>
      <p:ext uri="{19B8F6BF-5375-455C-9EA6-DF929625EA0E}">
        <p15:presenceInfo xmlns:p15="http://schemas.microsoft.com/office/powerpoint/2012/main" userId="e7195be39a7cff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1F3C"/>
    <a:srgbClr val="FDB02F"/>
    <a:srgbClr val="D50F2E"/>
    <a:srgbClr val="2C3E50"/>
    <a:srgbClr val="1ABC9C"/>
    <a:srgbClr val="149287"/>
    <a:srgbClr val="B469FF"/>
    <a:srgbClr val="781121"/>
    <a:srgbClr val="7F8C8C"/>
    <a:srgbClr val="9214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6T19:53:26.256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7CE4E-5F93-4226-9277-CF79B69D078F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56E59-E055-4CB3-9140-1A026D5ECC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0838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Preguntar diferencias</a:t>
            </a:r>
            <a:r>
              <a:rPr lang="es-MX" baseline="0" dirty="0" smtClean="0"/>
              <a:t> entre </a:t>
            </a:r>
            <a:r>
              <a:rPr lang="es-MX" baseline="0" dirty="0" err="1" smtClean="0"/>
              <a:t>git</a:t>
            </a:r>
            <a:r>
              <a:rPr lang="es-MX" baseline="0" dirty="0" smtClean="0"/>
              <a:t> y </a:t>
            </a:r>
            <a:r>
              <a:rPr lang="es-MX" baseline="0" dirty="0" err="1" smtClean="0"/>
              <a:t>github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9868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a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6527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Primero crear un folder antes de inicializar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git</a:t>
            </a:r>
            <a:r>
              <a:rPr lang="es-MX" baseline="0" dirty="0" smtClean="0"/>
              <a:t>  </a:t>
            </a:r>
            <a:br>
              <a:rPr lang="es-MX" baseline="0" dirty="0" smtClean="0"/>
            </a:br>
            <a:r>
              <a:rPr lang="es-MX" baseline="0" dirty="0" smtClean="0"/>
              <a:t>ES EN EL QUE TRABAJARAN SIEMPRE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5997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0788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9632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Crear un archivo de manera manual llamado prueba.txt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8833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Hacer historia improvisada preguntándole a cada uno dos palabras.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6148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 smtClean="0"/>
              <a:t>Hacer historia improvisada preguntándole a cada uno dos palabras.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3552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 smtClean="0"/>
              <a:t>Hacer historia improvisada preguntándole a cada uno dos palabras.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6539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 smtClean="0"/>
              <a:t>Hacer historia improvisada preguntándole a cada uno dos palabras.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0182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6953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a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96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263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066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085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194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536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664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224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180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256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2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831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3500F-8B60-4FBA-BC8A-72168F3C79F5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83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YBjVTMUQY0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4084558" y="925693"/>
            <a:ext cx="4022885" cy="5006614"/>
            <a:chOff x="4044669" y="298028"/>
            <a:chExt cx="4022885" cy="5006614"/>
          </a:xfrm>
        </p:grpSpPr>
        <p:pic>
          <p:nvPicPr>
            <p:cNvPr id="5122" name="Picture 2" descr="https://image.flaticon.com/icons/png/512/25/2523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4669" y="298028"/>
              <a:ext cx="4022885" cy="4022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Resultado de imagen para github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2224" y="4539761"/>
              <a:ext cx="2927773" cy="764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5858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77970" y="448574"/>
            <a:ext cx="55419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Comandos </a:t>
            </a:r>
            <a:r>
              <a:rPr lang="es-MX" sz="4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básicos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5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linux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30413" y="1505397"/>
            <a:ext cx="44732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Cambiar a directorio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  <a:p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cd [directorio]</a:t>
            </a: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Regresar a folder padre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cd ..</a:t>
            </a:r>
          </a:p>
          <a:p>
            <a:endParaRPr lang="es-MX" sz="2400" dirty="0" smtClean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Limpiar pantalla de consola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clear</a:t>
            </a:r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dirty="0" smtClean="0"/>
          </a:p>
          <a:p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Mostrar contenido de directorio</a:t>
            </a:r>
          </a:p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ls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ls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-l		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ls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-a	</a:t>
            </a:r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dirty="0" smtClean="0"/>
          </a:p>
          <a:p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nuevo directorio</a:t>
            </a:r>
          </a:p>
          <a:p>
            <a:r>
              <a: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mkdir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nombre_directorio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119872" y="1505397"/>
            <a:ext cx="494096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archivo </a:t>
            </a:r>
          </a:p>
          <a:p>
            <a:r>
              <a:rPr lang="es-MX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touch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[nombre archivo]</a:t>
            </a:r>
          </a:p>
          <a:p>
            <a:endParaRPr lang="es-MX" dirty="0" smtClean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Mover </a:t>
            </a:r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archivo a una carpeta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mv [archivo] [carpeta]</a:t>
            </a:r>
          </a:p>
          <a:p>
            <a:endParaRPr lang="es-MX" dirty="0" smtClean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Renombrar archivo</a:t>
            </a:r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mv [archivo]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nombre_nuevo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dirty="0" smtClean="0"/>
          </a:p>
          <a:p>
            <a:r>
              <a:rPr lang="es-MX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Eliminar archivo/carpeta </a:t>
            </a:r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rm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[archivo/carpeta]</a:t>
            </a:r>
          </a:p>
          <a:p>
            <a:endParaRPr lang="es-MX" sz="2400" dirty="0" smtClean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Eliminar </a:t>
            </a:r>
            <a:r>
              <a:rPr lang="es-MX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carpeta </a:t>
            </a:r>
            <a:r>
              <a:rPr lang="es-MX" sz="14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(no vacía)</a:t>
            </a:r>
            <a:r>
              <a:rPr lang="es-MX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rm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rf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[carpeta]</a:t>
            </a: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10153291" y="5968157"/>
            <a:ext cx="19599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Ayuda? </a:t>
            </a:r>
          </a:p>
          <a:p>
            <a:r>
              <a:rPr lang="es-MX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[comando]</a:t>
            </a:r>
            <a:r>
              <a:rPr lang="es-MX" b="1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</a:t>
            </a:r>
            <a:r>
              <a:rPr lang="es-MX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help</a:t>
            </a:r>
            <a:r>
              <a:rPr lang="es-MX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3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77970" y="448574"/>
            <a:ext cx="45528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Comandos </a:t>
            </a:r>
            <a:r>
              <a:rPr lang="es-MX" sz="4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básicos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259158" y="306338"/>
            <a:ext cx="3615784" cy="8501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4000" dirty="0" smtClean="0">
                <a:solidFill>
                  <a:srgbClr val="2C3E5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Ejercicio</a:t>
            </a:r>
            <a:r>
              <a:rPr lang="es-MX" sz="5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5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linux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13" y="595223"/>
            <a:ext cx="425239" cy="425239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979074" y="1598991"/>
            <a:ext cx="9191469" cy="33993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1- Crear carpeta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Virtuafest</a:t>
            </a:r>
            <a:endParaRPr lang="es-MX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2- Crear sub carpeta </a:t>
            </a:r>
            <a:r>
              <a:rPr lang="es-MX" b="1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asistentes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y </a:t>
            </a:r>
            <a:r>
              <a:rPr lang="es-MX" b="1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ponentes</a:t>
            </a:r>
          </a:p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4- Crear una carpeta nueva </a:t>
            </a:r>
            <a:r>
              <a:rPr lang="es-MX" b="1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infoPersonal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 </a:t>
            </a:r>
            <a:r>
              <a:rPr lang="es-MX" b="1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infoDurango</a:t>
            </a:r>
            <a:endParaRPr lang="es-MX" b="1" dirty="0" smtClean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6- </a:t>
            </a:r>
            <a:r>
              <a:rPr lang="es-MX" b="1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Eliminar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carpeta </a:t>
            </a:r>
            <a:r>
              <a:rPr lang="es-MX" b="1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ponente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y </a:t>
            </a:r>
            <a:r>
              <a:rPr lang="es-MX" b="1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asistentes</a:t>
            </a:r>
          </a:p>
          <a:p>
            <a:endParaRPr lang="es-MX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s-MX" dirty="0" smtClean="0">
              <a:solidFill>
                <a:srgbClr val="FFC000"/>
              </a:solidFill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2239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82569" y="2767281"/>
            <a:ext cx="14268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VI</a:t>
            </a:r>
          </a:p>
          <a:p>
            <a:pPr algn="ctr"/>
            <a:r>
              <a:rPr lang="es-MX" sz="20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</a:t>
            </a:r>
            <a:r>
              <a:rPr lang="es-MX" sz="20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</a:t>
            </a:r>
            <a:r>
              <a:rPr lang="es-MX" sz="20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editor</a:t>
            </a:r>
            <a:endParaRPr lang="es-MX" sz="20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77970" y="448574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Comandos </a:t>
            </a:r>
            <a:r>
              <a:rPr lang="es-MX" sz="4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básicos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830413" y="1505396"/>
            <a:ext cx="10531175" cy="3847208"/>
            <a:chOff x="759125" y="1794293"/>
            <a:chExt cx="10531175" cy="3847208"/>
          </a:xfrm>
        </p:grpSpPr>
        <p:sp>
          <p:nvSpPr>
            <p:cNvPr id="4" name="CuadroTexto 3"/>
            <p:cNvSpPr txBox="1"/>
            <p:nvPr/>
          </p:nvSpPr>
          <p:spPr>
            <a:xfrm>
              <a:off x="759125" y="1794294"/>
              <a:ext cx="4473275" cy="384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Utilizar vi</a:t>
              </a:r>
            </a:p>
            <a:p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vi 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[nombre-archivo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]</a:t>
              </a:r>
            </a:p>
            <a:p>
              <a:endPara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Cerrar vi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forzoso sin guardar</a:t>
              </a: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:q!</a:t>
              </a: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Cerrar vi </a:t>
              </a:r>
              <a:endParaRPr lang="es-MX" sz="2200" b="1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: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q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Cerrar vi </a:t>
              </a:r>
              <a:r>
                <a:rPr lang="es-MX" sz="2200" b="1" dirty="0" smtClean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guardando</a:t>
              </a: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: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wq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6817025" y="1794293"/>
              <a:ext cx="4473275" cy="384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Desplazamiento una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línea abajo</a:t>
              </a:r>
            </a:p>
            <a:p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j ó ↓</a:t>
              </a:r>
            </a:p>
            <a:p>
              <a:endPara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Desplazamiento una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línea arriba</a:t>
              </a: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k ó ↑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Desplazamiento una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letra a la </a:t>
              </a:r>
              <a:r>
                <a:rPr lang="es-MX" sz="2200" b="1" dirty="0" err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izq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 ó →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Desplazamiento una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letra a la der</a:t>
              </a: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 ó ←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8214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77970" y="448574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Comandos </a:t>
            </a:r>
            <a:r>
              <a:rPr lang="es-MX" sz="4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básicos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830413" y="1505396"/>
            <a:ext cx="10531175" cy="3847208"/>
            <a:chOff x="759125" y="1794293"/>
            <a:chExt cx="10531175" cy="3847208"/>
          </a:xfrm>
        </p:grpSpPr>
        <p:sp>
          <p:nvSpPr>
            <p:cNvPr id="4" name="CuadroTexto 3"/>
            <p:cNvSpPr txBox="1"/>
            <p:nvPr/>
          </p:nvSpPr>
          <p:spPr>
            <a:xfrm>
              <a:off x="759125" y="1794294"/>
              <a:ext cx="4473275" cy="384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palabra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siguiente</a:t>
              </a:r>
            </a:p>
            <a:p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w</a:t>
              </a:r>
            </a:p>
            <a:p>
              <a:endPara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palabra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anterior</a:t>
              </a: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primera línea </a:t>
              </a: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0</a:t>
              </a: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</a:t>
              </a:r>
              <a:r>
                <a:rPr lang="es-MX" sz="2200" b="1" dirty="0" smtClean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última línea 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$</a:t>
              </a: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6817025" y="1794293"/>
              <a:ext cx="4473275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</a:t>
              </a:r>
              <a:r>
                <a:rPr lang="es-MX" sz="2200" b="1" dirty="0" smtClean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línea </a:t>
              </a:r>
            </a:p>
            <a:p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:N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Descartar cambios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en la sesión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* </a:t>
              </a:r>
              <a:r>
                <a:rPr lang="es-MX" sz="16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+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u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Insertar texto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(después de ‘</a:t>
              </a:r>
              <a:r>
                <a:rPr lang="es-MX" sz="2200" b="1" dirty="0" err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’)</a:t>
              </a: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i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13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77970" y="448574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Comandos </a:t>
            </a:r>
            <a:r>
              <a:rPr lang="es-MX" sz="4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básicos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830412" y="1505396"/>
            <a:ext cx="10531176" cy="3939540"/>
            <a:chOff x="759124" y="1794293"/>
            <a:chExt cx="10531176" cy="3939540"/>
          </a:xfrm>
        </p:grpSpPr>
        <p:sp>
          <p:nvSpPr>
            <p:cNvPr id="4" name="CuadroTexto 3"/>
            <p:cNvSpPr txBox="1"/>
            <p:nvPr/>
          </p:nvSpPr>
          <p:spPr>
            <a:xfrm>
              <a:off x="759124" y="1794294"/>
              <a:ext cx="5435917" cy="3570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Reemplazar caracteres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hasta </a:t>
              </a:r>
              <a:r>
                <a:rPr lang="es-MX" sz="2200" b="1" dirty="0" err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Eliminar </a:t>
              </a:r>
              <a:r>
                <a:rPr lang="es-MX" sz="2200" b="1" dirty="0" err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caracter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frente al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</a:t>
              </a: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x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Eliminar resto de línea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después de cursor</a:t>
              </a: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</a:t>
              </a:r>
            </a:p>
            <a:p>
              <a:endParaRPr lang="es-MX" dirty="0" smtClean="0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6817025" y="1794293"/>
              <a:ext cx="4473275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Buscar adelante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cadena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/”cadena”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 smtClean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Buscar detrás </a:t>
              </a:r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cadena</a:t>
              </a:r>
            </a:p>
            <a:p>
              <a:r>
                <a:rPr lang="es-MX" dirty="0"/>
                <a:t>	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?”cadena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Número de línea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(actual línea)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:.=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Número de líneas 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:=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441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74" y="590387"/>
            <a:ext cx="535960" cy="53596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515035" y="308395"/>
            <a:ext cx="3311608" cy="8501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4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Ejercicio 1</a:t>
            </a:r>
            <a:r>
              <a:rPr lang="es-MX" sz="5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</a:t>
            </a:r>
            <a:r>
              <a:rPr lang="es-MX" sz="25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79074" y="1544127"/>
            <a:ext cx="9191469" cy="33993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1- Crear un archivo de texto de nombre</a:t>
            </a:r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	yo.txt  </a:t>
            </a:r>
            <a:r>
              <a:rPr lang="es-MX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 carp</a:t>
            </a:r>
            <a:r>
              <a:rPr lang="es-MX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</a:t>
            </a:r>
            <a:r>
              <a:rPr lang="es-MX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lang="es-MX" dirty="0" err="1" smtClean="0">
                <a:latin typeface="Roboto" panose="02000000000000000000" pitchFamily="2" charset="0"/>
                <a:ea typeface="Roboto" panose="02000000000000000000" pitchFamily="2" charset="0"/>
              </a:rPr>
              <a:t>infoPersonal</a:t>
            </a:r>
            <a:endParaRPr lang="es-MX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con los siguientes datos:</a:t>
            </a:r>
          </a:p>
          <a:p>
            <a:r>
              <a:rPr lang="es-MX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Nombre</a:t>
            </a:r>
            <a:endParaRPr lang="es-MX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Edad</a:t>
            </a:r>
            <a:endParaRPr lang="es-MX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Ocupación</a:t>
            </a:r>
            <a:endParaRPr lang="es-MX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Escuela 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(si aplica)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Carrera 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(si aplica)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Hobbies </a:t>
            </a:r>
            <a:endParaRPr lang="es-MX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Descripción 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breve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Lenguajes 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 programación que sé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</a:t>
            </a:r>
            <a:r>
              <a:rPr lang="es-MX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Frameworks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manejados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Proyectos 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personales e industria realizados (con descripción breve </a:t>
            </a:r>
            <a:r>
              <a:rPr lang="es-MX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endParaRPr lang="es-MX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14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74" y="590387"/>
            <a:ext cx="535960" cy="53596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515035" y="308395"/>
            <a:ext cx="3276884" cy="8501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4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Ejercicio 2</a:t>
            </a:r>
            <a:r>
              <a:rPr lang="es-MX" sz="5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</a:t>
            </a:r>
            <a:r>
              <a:rPr lang="es-MX" sz="25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79074" y="1544127"/>
            <a:ext cx="9191469" cy="33993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1- Crear un archivo de texto de nombre</a:t>
            </a:r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	ddc.txt  </a:t>
            </a:r>
            <a:r>
              <a:rPr lang="es-MX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 carp</a:t>
            </a:r>
            <a:r>
              <a:rPr lang="es-MX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</a:t>
            </a:r>
            <a:r>
              <a:rPr lang="es-MX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 err="1" smtClean="0">
                <a:latin typeface="Roboto" panose="02000000000000000000" pitchFamily="2" charset="0"/>
                <a:ea typeface="Roboto" panose="02000000000000000000" pitchFamily="2" charset="0"/>
              </a:rPr>
              <a:t>infoDurango</a:t>
            </a:r>
            <a:endParaRPr lang="es-MX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con los siguientes datos:</a:t>
            </a:r>
          </a:p>
          <a:p>
            <a:r>
              <a:rPr lang="es-MX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Nombre de la entidad.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 Numero de habitantes.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 Comida típica de Durango.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 Actividades típicas de Durango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 Lugares de interés.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  <a:p>
            <a:endParaRPr lang="es-MX" dirty="0" smtClean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87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74" y="590387"/>
            <a:ext cx="535960" cy="53596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515035" y="308395"/>
            <a:ext cx="3276884" cy="8501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4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Ejercicio 3</a:t>
            </a:r>
            <a:r>
              <a:rPr lang="es-MX" sz="5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</a:t>
            </a:r>
            <a:r>
              <a:rPr lang="es-MX" sz="25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79074" y="1544127"/>
            <a:ext cx="9191469" cy="33993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1- Crear un archivo de texto de nombre</a:t>
            </a:r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	virtuafest.txt  </a:t>
            </a:r>
            <a:endParaRPr lang="es-MX" b="1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con los siguientes datos:</a:t>
            </a:r>
          </a:p>
          <a:p>
            <a:r>
              <a:rPr lang="es-MX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Por que medios me enteré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 Qué pláticas son de mi interés?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 Qué temas me gustaría que metieran?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 Que voy a hacer en el </a:t>
            </a:r>
            <a:r>
              <a:rPr lang="es-MX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hackathon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?	</a:t>
            </a:r>
          </a:p>
          <a:p>
            <a:endParaRPr lang="es-MX" dirty="0" smtClean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45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74" y="590387"/>
            <a:ext cx="535960" cy="53596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515035" y="308395"/>
            <a:ext cx="3276884" cy="8501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4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Ejercicio 4</a:t>
            </a:r>
            <a:r>
              <a:rPr lang="es-MX" sz="5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</a:t>
            </a:r>
            <a:r>
              <a:rPr lang="es-MX" sz="25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79074" y="1544127"/>
            <a:ext cx="9191469" cy="33993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1- Crear un archivo de texto de nombre</a:t>
            </a:r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	miEquipo.txt  </a:t>
            </a:r>
            <a:endParaRPr lang="es-MX" b="1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con los siguientes datos:</a:t>
            </a:r>
          </a:p>
          <a:p>
            <a:r>
              <a:rPr lang="es-MX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Como se llama mi equipo?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 Edad de mi equipo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 Que hace tu equipo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 Datos curiosos/chuscas de tu equipo	</a:t>
            </a:r>
          </a:p>
          <a:p>
            <a:endParaRPr lang="es-MX" dirty="0" smtClean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83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1480310" y="2311203"/>
            <a:ext cx="9231381" cy="2235595"/>
            <a:chOff x="773043" y="2311202"/>
            <a:chExt cx="9231381" cy="2235595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043" y="2311202"/>
              <a:ext cx="2217923" cy="2235595"/>
            </a:xfrm>
            <a:prstGeom prst="rect">
              <a:avLst/>
            </a:prstGeom>
          </p:spPr>
        </p:pic>
        <p:grpSp>
          <p:nvGrpSpPr>
            <p:cNvPr id="7" name="Grupo 6"/>
            <p:cNvGrpSpPr/>
            <p:nvPr/>
          </p:nvGrpSpPr>
          <p:grpSpPr>
            <a:xfrm>
              <a:off x="2990966" y="2311202"/>
              <a:ext cx="7013458" cy="2235595"/>
              <a:chOff x="4224319" y="2437560"/>
              <a:chExt cx="9143012" cy="2662267"/>
            </a:xfrm>
          </p:grpSpPr>
          <p:sp>
            <p:nvSpPr>
              <p:cNvPr id="3" name="CuadroTexto 2"/>
              <p:cNvSpPr txBox="1"/>
              <p:nvPr/>
            </p:nvSpPr>
            <p:spPr>
              <a:xfrm>
                <a:off x="4224319" y="2437560"/>
                <a:ext cx="914301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4000" dirty="0" smtClean="0">
                    <a:solidFill>
                      <a:srgbClr val="1ABC9C"/>
                    </a:solidFill>
                    <a:latin typeface="Roboto Black" panose="02000000000000000000" pitchFamily="2" charset="0"/>
                    <a:ea typeface="Roboto Black" panose="02000000000000000000" pitchFamily="2" charset="0"/>
                  </a:rPr>
                  <a:t>Luis Eduardo Jiménez Robles</a:t>
                </a:r>
                <a:endParaRPr lang="es-MX" sz="4000" dirty="0">
                  <a:solidFill>
                    <a:srgbClr val="1ABC9C"/>
                  </a:solidFill>
                  <a:latin typeface="Roboto Black" panose="02000000000000000000" pitchFamily="2" charset="0"/>
                  <a:ea typeface="Roboto Black" panose="02000000000000000000" pitchFamily="2" charset="0"/>
                </a:endParaRPr>
              </a:p>
            </p:txBody>
          </p:sp>
          <p:sp>
            <p:nvSpPr>
              <p:cNvPr id="5" name="CuadroTexto 4"/>
              <p:cNvSpPr txBox="1"/>
              <p:nvPr/>
            </p:nvSpPr>
            <p:spPr>
              <a:xfrm>
                <a:off x="4397446" y="3145446"/>
                <a:ext cx="8796759" cy="1954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MX" sz="22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Github</a:t>
                </a:r>
                <a:r>
                  <a:rPr lang="es-MX" sz="2200" b="1" dirty="0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Campus </a:t>
                </a:r>
                <a:r>
                  <a:rPr lang="es-MX" sz="22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Expert</a:t>
                </a:r>
                <a:r>
                  <a:rPr lang="es-MX" sz="2200" b="1" dirty="0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s-MX" sz="2200" dirty="0" smtClean="0">
                    <a:solidFill>
                      <a:schemeClr val="bg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@UABC</a:t>
                </a:r>
              </a:p>
              <a:p>
                <a:pPr>
                  <a:lnSpc>
                    <a:spcPct val="150000"/>
                  </a:lnSpc>
                </a:pPr>
                <a:r>
                  <a:rPr lang="es-MX" sz="2200" b="1" dirty="0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Google </a:t>
                </a:r>
                <a:r>
                  <a:rPr lang="es-MX" sz="22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Certified</a:t>
                </a:r>
                <a:r>
                  <a:rPr lang="es-MX" sz="2200" b="1" dirty="0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s-MX" sz="22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Educator</a:t>
                </a:r>
                <a:r>
                  <a:rPr lang="es-MX" sz="2200" dirty="0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s-MX" sz="2200" dirty="0" err="1">
                    <a:solidFill>
                      <a:schemeClr val="bg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lvl</a:t>
                </a:r>
                <a:r>
                  <a:rPr lang="es-MX" sz="2200" dirty="0">
                    <a:solidFill>
                      <a:schemeClr val="bg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1</a:t>
                </a:r>
              </a:p>
              <a:p>
                <a:pPr>
                  <a:lnSpc>
                    <a:spcPct val="150000"/>
                  </a:lnSpc>
                </a:pPr>
                <a:r>
                  <a:rPr lang="es-MX" sz="2200" b="1" dirty="0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Ing. En Computación</a:t>
                </a:r>
              </a:p>
              <a:p>
                <a:endParaRPr lang="es-MX" sz="2200" dirty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755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err="1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Config</a:t>
            </a:r>
            <a:r>
              <a:rPr lang="es-MX" sz="5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33384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Configuración de nombre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--global 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user.name “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nombre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  <a:p>
            <a:pPr marL="0" indent="0">
              <a:buNone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s-MX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Configuración de correo</a:t>
            </a: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--global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user.email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email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78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err="1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Check</a:t>
            </a:r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SSH </a:t>
            </a:r>
            <a:r>
              <a:rPr lang="es-MX" sz="5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33384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Checar claves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ls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–al ~/.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 fontAlgn="base">
              <a:buNone/>
            </a:pPr>
            <a:r>
              <a:rPr lang="es-MX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id_dsa.pub</a:t>
            </a:r>
            <a:endParaRPr lang="es-MX" dirty="0">
              <a:solidFill>
                <a:schemeClr val="accent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 fontAlgn="base">
              <a:buNone/>
            </a:pPr>
            <a:r>
              <a:rPr lang="es-MX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id_ecdsa.pub</a:t>
            </a:r>
            <a:endParaRPr lang="es-MX" dirty="0">
              <a:solidFill>
                <a:schemeClr val="accent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 fontAlgn="base">
              <a:buNone/>
            </a:pPr>
            <a:r>
              <a:rPr lang="es-MX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id_ed25519.pub</a:t>
            </a:r>
            <a:endParaRPr lang="es-MX" dirty="0">
              <a:solidFill>
                <a:schemeClr val="accent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 fontAlgn="base">
              <a:buNone/>
            </a:pPr>
            <a:r>
              <a:rPr lang="es-MX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id_rsa.pub</a:t>
            </a:r>
            <a:endParaRPr lang="es-MX" dirty="0">
              <a:solidFill>
                <a:schemeClr val="accent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62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SSH </a:t>
            </a:r>
            <a:r>
              <a:rPr lang="es-MX" sz="5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9569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Comando para generar clave SSH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ssh-keygen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–t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rsa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–b 4096 –C “GitHub email”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2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enter</a:t>
            </a: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 para generar clave con valores predeterminados</a:t>
            </a: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0" indent="0">
              <a:buNone/>
            </a:pP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Iniciar agente SSH</a:t>
            </a:r>
          </a:p>
          <a:p>
            <a:pPr marL="0" indent="0">
              <a:buNone/>
            </a:pPr>
            <a:r>
              <a:rPr lang="es-MX" sz="25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eval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$(</a:t>
            </a:r>
            <a:r>
              <a:rPr lang="es-MX" sz="25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ssh-agent</a:t>
            </a:r>
            <a:r>
              <a:rPr lang="es-MX" sz="25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–s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Agregar clave SSH a agente</a:t>
            </a:r>
          </a:p>
          <a:p>
            <a:pPr marL="0" indent="0">
              <a:buNone/>
            </a:pPr>
            <a:r>
              <a:rPr lang="es-MX" sz="25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ssh-add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~/.</a:t>
            </a:r>
            <a:r>
              <a:rPr lang="es-MX" sz="25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/&lt;clave </a:t>
            </a:r>
            <a:r>
              <a:rPr lang="es-MX" sz="25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08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SSH to GitHub </a:t>
            </a:r>
            <a:r>
              <a:rPr lang="es-MX" sz="5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9569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Copiar llave</a:t>
            </a:r>
          </a:p>
          <a:p>
            <a:pPr marL="0" indent="0">
              <a:buNone/>
            </a:pPr>
            <a:r>
              <a:rPr lang="es-MX" sz="2400" u="sng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s-MX" sz="2400" u="sng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lip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&lt; ~/.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/&lt;nombreLlave.pub&gt;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8895"/>
            <a:ext cx="105537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err="1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Testing</a:t>
            </a:r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9569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Probando conexión</a:t>
            </a:r>
          </a:p>
          <a:p>
            <a:pPr marL="0" indent="0">
              <a:buNone/>
            </a:pPr>
            <a:r>
              <a:rPr lang="es-MX" sz="2400" u="sng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es-MX" sz="2400" u="sng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</a:t>
            </a:r>
            <a:r>
              <a:rPr lang="es-MX" sz="2400" u="sng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–T git@github.com</a:t>
            </a: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3235926"/>
            <a:ext cx="4191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4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Working tree, staging area, and Git director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647" y="1470766"/>
            <a:ext cx="7104706" cy="391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2156604" y="5693434"/>
            <a:ext cx="496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mtClean="0"/>
              <a:t>dlkjfj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712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2913" y="233384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Iniciar </a:t>
            </a:r>
            <a:r>
              <a:rPr lang="es-MX" sz="22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en folder</a:t>
            </a: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init</a:t>
            </a:r>
            <a:endParaRPr lang="es-MX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Agregar los archivos existentes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all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Crear repositorio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82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Hacer cambios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3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62913" y="2333840"/>
            <a:ext cx="10515600" cy="4524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Registrar </a:t>
            </a:r>
            <a:r>
              <a:rPr lang="es-MX" sz="22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cambios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-m “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descripción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b="1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307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GitHub Repo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3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repo en GitHub</a:t>
            </a:r>
          </a:p>
          <a:p>
            <a:pPr marL="0" indent="0">
              <a:buNone/>
            </a:pP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Agregando </a:t>
            </a: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 acceso al repo remoto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remote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origin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]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 todas las conexiones a remoto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remote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–v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Publicar cambios</a:t>
            </a: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push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–u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origin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master</a:t>
            </a: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06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Esenciales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3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38200" y="150558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Agregar todos los cambios de todos los archivos</a:t>
            </a:r>
            <a:endParaRPr lang="es-MX" sz="20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all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s-MX" sz="20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Confirmar cambios realizados presentándolos con un mensaje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commit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–m “mensaje”</a:t>
            </a:r>
          </a:p>
          <a:p>
            <a:pPr marL="0" indent="0">
              <a:lnSpc>
                <a:spcPct val="100000"/>
              </a:lnSpc>
              <a:buNone/>
            </a:pPr>
            <a:endParaRPr lang="es-MX" sz="20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Traer cambios 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que hay en rama remota</a:t>
            </a:r>
            <a:endParaRPr lang="es-MX" sz="20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MX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pull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[remoto] [rama]</a:t>
            </a:r>
          </a:p>
          <a:p>
            <a:pPr marL="0" indent="0">
              <a:lnSpc>
                <a:spcPct val="100000"/>
              </a:lnSpc>
              <a:buNone/>
            </a:pPr>
            <a:endParaRPr lang="es-MX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s-MX" sz="2100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Publicar cambios de local a rama remota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MX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push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[remoto] [rama]</a:t>
            </a:r>
            <a:endParaRPr lang="es-MX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26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841680"/>
            <a:ext cx="12192000" cy="1410571"/>
          </a:xfrm>
          <a:noFill/>
        </p:spPr>
        <p:txBody>
          <a:bodyPr>
            <a:noAutofit/>
          </a:bodyPr>
          <a:lstStyle/>
          <a:p>
            <a:r>
              <a:rPr lang="es-MX" sz="11000" dirty="0" err="1" smtClean="0">
                <a:solidFill>
                  <a:srgbClr val="921429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" panose="020B0606030504020204" pitchFamily="34" charset="0"/>
              </a:rPr>
              <a:t>Git</a:t>
            </a:r>
            <a:r>
              <a:rPr lang="es-MX" sz="11000" dirty="0" smtClean="0">
                <a:solidFill>
                  <a:srgbClr val="921429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" panose="020B0606030504020204" pitchFamily="34" charset="0"/>
              </a:rPr>
              <a:t> / </a:t>
            </a:r>
            <a:r>
              <a:rPr lang="es-MX" sz="11000" dirty="0" smtClean="0">
                <a:gradFill flip="none" rotWithShape="1">
                  <a:gsLst>
                    <a:gs pos="26000">
                      <a:srgbClr val="921429"/>
                    </a:gs>
                    <a:gs pos="0">
                      <a:srgbClr val="D50F2E"/>
                    </a:gs>
                  </a:gsLst>
                  <a:lin ang="5400000" scaled="1"/>
                  <a:tileRect/>
                </a:gradFill>
                <a:latin typeface="Roboto Black" panose="02000000000000000000" pitchFamily="2" charset="0"/>
                <a:ea typeface="Roboto Black" panose="02000000000000000000" pitchFamily="2" charset="0"/>
                <a:cs typeface="Open Sans" panose="020B0606030504020204" pitchFamily="34" charset="0"/>
              </a:rPr>
              <a:t>GitHub</a:t>
            </a:r>
            <a:endParaRPr lang="es-MX" sz="11000" dirty="0">
              <a:gradFill flip="none" rotWithShape="1">
                <a:gsLst>
                  <a:gs pos="26000">
                    <a:srgbClr val="921429"/>
                  </a:gs>
                  <a:gs pos="0">
                    <a:srgbClr val="D50F2E"/>
                  </a:gs>
                </a:gsLst>
                <a:lin ang="5400000" scaled="1"/>
                <a:tileRect/>
              </a:gradFill>
              <a:latin typeface="Roboto Black" panose="02000000000000000000" pitchFamily="2" charset="0"/>
              <a:ea typeface="Roboto Black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97394" y="4054680"/>
            <a:ext cx="2397211" cy="395142"/>
          </a:xfrm>
        </p:spPr>
        <p:txBody>
          <a:bodyPr>
            <a:normAutofit/>
          </a:bodyPr>
          <a:lstStyle/>
          <a:p>
            <a:r>
              <a:rPr lang="es-MX" sz="1900" dirty="0" err="1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</a:t>
            </a:r>
            <a:r>
              <a:rPr lang="es-MX" sz="1900" dirty="0" err="1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rom</a:t>
            </a:r>
            <a:r>
              <a:rPr lang="es-MX" sz="1900" dirty="0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1900" dirty="0" err="1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zero</a:t>
            </a:r>
            <a:r>
              <a:rPr lang="es-MX" sz="1900" dirty="0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to </a:t>
            </a:r>
            <a:r>
              <a:rPr lang="es-MX" sz="1900" dirty="0" err="1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hero</a:t>
            </a:r>
            <a:endParaRPr lang="es-MX" sz="1900" dirty="0">
              <a:solidFill>
                <a:srgbClr val="ACAFA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2" descr="https://i.pinimg.com/originals/f4/b4/34/f4b434dd5814a2da569eea288184729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t="12799" r="8889" b="16577"/>
          <a:stretch/>
        </p:blipFill>
        <p:spPr bwMode="auto">
          <a:xfrm>
            <a:off x="277859" y="6025494"/>
            <a:ext cx="1182899" cy="62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553" y="5992368"/>
            <a:ext cx="714869" cy="69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7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1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7124" y="1873419"/>
            <a:ext cx="44759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dirty="0" err="1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downstream</a:t>
            </a:r>
            <a:endParaRPr lang="es-MX" sz="60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37124" y="4029878"/>
            <a:ext cx="34852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dirty="0" err="1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upstream</a:t>
            </a:r>
            <a:endParaRPr lang="es-MX" sz="60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8117628" y="2142723"/>
            <a:ext cx="3565925" cy="477054"/>
            <a:chOff x="7111788" y="2139353"/>
            <a:chExt cx="3565925" cy="477054"/>
          </a:xfrm>
        </p:grpSpPr>
        <p:sp>
          <p:nvSpPr>
            <p:cNvPr id="6" name="CuadroTexto 5"/>
            <p:cNvSpPr txBox="1"/>
            <p:nvPr/>
          </p:nvSpPr>
          <p:spPr>
            <a:xfrm>
              <a:off x="7815730" y="2139353"/>
              <a:ext cx="233476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500" b="1" dirty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local </a:t>
              </a:r>
              <a:r>
                <a:rPr lang="es-MX" sz="2500" b="1" dirty="0">
                  <a:solidFill>
                    <a:srgbClr val="FFC000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&lt;-</a:t>
              </a:r>
              <a:r>
                <a:rPr lang="es-MX" sz="2500" b="1" dirty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remoto</a:t>
              </a:r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1788" y="2234626"/>
              <a:ext cx="508330" cy="336448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6108" y="2234626"/>
              <a:ext cx="331605" cy="336448"/>
            </a:xfrm>
            <a:prstGeom prst="rect">
              <a:avLst/>
            </a:prstGeom>
          </p:spPr>
        </p:pic>
      </p:grpSp>
      <p:grpSp>
        <p:nvGrpSpPr>
          <p:cNvPr id="14" name="Grupo 13"/>
          <p:cNvGrpSpPr/>
          <p:nvPr/>
        </p:nvGrpSpPr>
        <p:grpSpPr>
          <a:xfrm>
            <a:off x="8117628" y="4299182"/>
            <a:ext cx="3565925" cy="477054"/>
            <a:chOff x="8117628" y="4299183"/>
            <a:chExt cx="3565925" cy="477054"/>
          </a:xfrm>
        </p:grpSpPr>
        <p:sp>
          <p:nvSpPr>
            <p:cNvPr id="7" name="CuadroTexto 6"/>
            <p:cNvSpPr txBox="1"/>
            <p:nvPr/>
          </p:nvSpPr>
          <p:spPr>
            <a:xfrm>
              <a:off x="8847026" y="4299183"/>
              <a:ext cx="238682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500" b="1" dirty="0" smtClean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local </a:t>
              </a:r>
              <a:r>
                <a:rPr lang="es-MX" sz="2500" b="1" dirty="0" smtClean="0">
                  <a:solidFill>
                    <a:srgbClr val="FFC000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-&gt;</a:t>
              </a:r>
              <a:r>
                <a:rPr lang="es-MX" sz="2500" b="1" dirty="0" smtClean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remoto</a:t>
              </a:r>
              <a:endParaRPr lang="es-MX" sz="2500" b="1" dirty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7628" y="4371596"/>
              <a:ext cx="508330" cy="336448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1948" y="4371596"/>
              <a:ext cx="331605" cy="3364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210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38200" y="370187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err="1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Branches</a:t>
            </a:r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3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38200" y="1825625"/>
            <a:ext cx="498463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Listar </a:t>
            </a:r>
            <a:r>
              <a:rPr lang="es-MX" sz="22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branches</a:t>
            </a: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disponibles en el repo</a:t>
            </a: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branch</a:t>
            </a: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nueva </a:t>
            </a:r>
            <a:r>
              <a:rPr lang="es-MX" sz="22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branch</a:t>
            </a: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[nombre rama]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Cambiarse a otra rama</a:t>
            </a: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checkout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[nombre rama]</a:t>
            </a: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75" y="767217"/>
            <a:ext cx="376939" cy="531501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6228271" y="3198168"/>
            <a:ext cx="5293190" cy="461665"/>
            <a:chOff x="6228271" y="3405202"/>
            <a:chExt cx="5293190" cy="461665"/>
          </a:xfrm>
        </p:grpSpPr>
        <p:sp>
          <p:nvSpPr>
            <p:cNvPr id="5" name="CuadroTexto 4"/>
            <p:cNvSpPr txBox="1"/>
            <p:nvPr/>
          </p:nvSpPr>
          <p:spPr>
            <a:xfrm>
              <a:off x="6228271" y="3405202"/>
              <a:ext cx="44598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dirty="0" err="1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</a:t>
              </a:r>
              <a:r>
                <a:rPr lang="es-MX" sz="2400" dirty="0" err="1" smtClean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it</a:t>
              </a:r>
              <a:r>
                <a:rPr lang="es-MX" sz="2400" dirty="0" smtClean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400" dirty="0" err="1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checkout</a:t>
              </a:r>
              <a:r>
                <a:rPr lang="es-MX" sz="2400" dirty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–b [nombre rama]</a:t>
              </a:r>
            </a:p>
          </p:txBody>
        </p: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8146" y="3570778"/>
              <a:ext cx="833315" cy="130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298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38200" y="370187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Flujos de trabajo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3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573974" y="2206098"/>
            <a:ext cx="4142211" cy="2445804"/>
            <a:chOff x="573974" y="2147979"/>
            <a:chExt cx="4142211" cy="2445804"/>
          </a:xfrm>
        </p:grpSpPr>
        <p:grpSp>
          <p:nvGrpSpPr>
            <p:cNvPr id="12" name="Grupo 11"/>
            <p:cNvGrpSpPr/>
            <p:nvPr/>
          </p:nvGrpSpPr>
          <p:grpSpPr>
            <a:xfrm>
              <a:off x="573974" y="2147979"/>
              <a:ext cx="2266697" cy="477054"/>
              <a:chOff x="573974" y="2147979"/>
              <a:chExt cx="2266697" cy="477054"/>
            </a:xfrm>
          </p:grpSpPr>
          <p:pic>
            <p:nvPicPr>
              <p:cNvPr id="3" name="Imagen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974" y="2200221"/>
                <a:ext cx="264226" cy="372570"/>
              </a:xfrm>
              <a:prstGeom prst="rect">
                <a:avLst/>
              </a:prstGeom>
            </p:spPr>
          </p:pic>
          <p:sp>
            <p:nvSpPr>
              <p:cNvPr id="11" name="CuadroTexto 10"/>
              <p:cNvSpPr txBox="1"/>
              <p:nvPr/>
            </p:nvSpPr>
            <p:spPr>
              <a:xfrm>
                <a:off x="838200" y="2147979"/>
                <a:ext cx="2002471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500" dirty="0" smtClean="0">
                    <a:solidFill>
                      <a:schemeClr val="bg1">
                        <a:lumMod val="50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Centralizado</a:t>
                </a:r>
                <a:endParaRPr lang="es-MX" sz="2500" dirty="0">
                  <a:solidFill>
                    <a:schemeClr val="bg1">
                      <a:lumMod val="50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15" name="Grupo 14"/>
            <p:cNvGrpSpPr/>
            <p:nvPr/>
          </p:nvGrpSpPr>
          <p:grpSpPr>
            <a:xfrm>
              <a:off x="573974" y="2804229"/>
              <a:ext cx="4142211" cy="477054"/>
              <a:chOff x="573974" y="2804229"/>
              <a:chExt cx="4142211" cy="477054"/>
            </a:xfrm>
          </p:grpSpPr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974" y="2856471"/>
                <a:ext cx="264226" cy="372570"/>
              </a:xfrm>
              <a:prstGeom prst="rect">
                <a:avLst/>
              </a:prstGeom>
            </p:spPr>
          </p:pic>
          <p:sp>
            <p:nvSpPr>
              <p:cNvPr id="14" name="CuadroTexto 13"/>
              <p:cNvSpPr txBox="1"/>
              <p:nvPr/>
            </p:nvSpPr>
            <p:spPr>
              <a:xfrm>
                <a:off x="838200" y="2804229"/>
                <a:ext cx="3877985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500" dirty="0">
                    <a:solidFill>
                      <a:schemeClr val="bg1">
                        <a:lumMod val="50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Rama por característica</a:t>
                </a:r>
                <a:r>
                  <a:rPr lang="es-MX" sz="2500" dirty="0" smtClean="0">
                    <a:solidFill>
                      <a:srgbClr val="FF000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	</a:t>
                </a:r>
                <a:endParaRPr lang="es-MX" sz="2500" dirty="0">
                  <a:solidFill>
                    <a:srgbClr val="FF0000"/>
                  </a:solidFill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17" name="Grupo 16"/>
            <p:cNvGrpSpPr/>
            <p:nvPr/>
          </p:nvGrpSpPr>
          <p:grpSpPr>
            <a:xfrm>
              <a:off x="573974" y="3460479"/>
              <a:ext cx="1833886" cy="477054"/>
              <a:chOff x="573974" y="2804229"/>
              <a:chExt cx="1833886" cy="477054"/>
            </a:xfrm>
          </p:grpSpPr>
          <p:pic>
            <p:nvPicPr>
              <p:cNvPr id="18" name="Imagen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974" y="2856471"/>
                <a:ext cx="264226" cy="372570"/>
              </a:xfrm>
              <a:prstGeom prst="rect">
                <a:avLst/>
              </a:prstGeom>
            </p:spPr>
          </p:pic>
          <p:sp>
            <p:nvSpPr>
              <p:cNvPr id="19" name="CuadroTexto 18"/>
              <p:cNvSpPr txBox="1"/>
              <p:nvPr/>
            </p:nvSpPr>
            <p:spPr>
              <a:xfrm>
                <a:off x="838200" y="2804229"/>
                <a:ext cx="156966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500" dirty="0" err="1" smtClean="0">
                    <a:solidFill>
                      <a:schemeClr val="bg1">
                        <a:lumMod val="50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Gitflow</a:t>
                </a:r>
                <a:r>
                  <a:rPr lang="es-MX" sz="2500" dirty="0" smtClean="0">
                    <a:solidFill>
                      <a:srgbClr val="FF000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	</a:t>
                </a:r>
                <a:endParaRPr lang="es-MX" sz="2500" dirty="0">
                  <a:solidFill>
                    <a:srgbClr val="FF0000"/>
                  </a:solidFill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20" name="Grupo 19"/>
            <p:cNvGrpSpPr/>
            <p:nvPr/>
          </p:nvGrpSpPr>
          <p:grpSpPr>
            <a:xfrm>
              <a:off x="573974" y="4116729"/>
              <a:ext cx="1833886" cy="477054"/>
              <a:chOff x="573974" y="2804229"/>
              <a:chExt cx="1833886" cy="477054"/>
            </a:xfrm>
          </p:grpSpPr>
          <p:pic>
            <p:nvPicPr>
              <p:cNvPr id="21" name="Imagen 2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974" y="2856471"/>
                <a:ext cx="264226" cy="372570"/>
              </a:xfrm>
              <a:prstGeom prst="rect">
                <a:avLst/>
              </a:prstGeom>
            </p:spPr>
          </p:pic>
          <p:sp>
            <p:nvSpPr>
              <p:cNvPr id="22" name="CuadroTexto 21"/>
              <p:cNvSpPr txBox="1"/>
              <p:nvPr/>
            </p:nvSpPr>
            <p:spPr>
              <a:xfrm>
                <a:off x="838200" y="2804229"/>
                <a:ext cx="156966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500" dirty="0" err="1" smtClean="0">
                    <a:solidFill>
                      <a:schemeClr val="bg1">
                        <a:lumMod val="50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Forkflow</a:t>
                </a:r>
                <a:r>
                  <a:rPr lang="es-MX" sz="2500" dirty="0" smtClean="0">
                    <a:solidFill>
                      <a:srgbClr val="FF000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	</a:t>
                </a:r>
                <a:endParaRPr lang="es-MX" sz="2500" dirty="0">
                  <a:solidFill>
                    <a:srgbClr val="FF0000"/>
                  </a:solidFill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1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38563" y="1556544"/>
            <a:ext cx="4581525" cy="1325563"/>
          </a:xfrm>
        </p:spPr>
        <p:txBody>
          <a:bodyPr>
            <a:normAutofit/>
          </a:bodyPr>
          <a:lstStyle/>
          <a:p>
            <a:pPr algn="ctr"/>
            <a:r>
              <a:rPr lang="es-MX" sz="6000" dirty="0" smtClean="0">
                <a:solidFill>
                  <a:schemeClr val="bg1">
                    <a:lumMod val="9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Mío</a:t>
            </a:r>
            <a:endParaRPr lang="es-MX" sz="6000" dirty="0">
              <a:solidFill>
                <a:schemeClr val="bg1">
                  <a:lumMod val="9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50" y="2633662"/>
            <a:ext cx="37147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9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500" dirty="0" smtClean="0">
                <a:solidFill>
                  <a:schemeClr val="accent4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Mío</a:t>
            </a:r>
            <a:endParaRPr lang="es-MX" sz="5500" dirty="0">
              <a:solidFill>
                <a:schemeClr val="accent4">
                  <a:lumMod val="7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083371" y="2131873"/>
            <a:ext cx="401052" cy="401052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aseline="-25000" dirty="0"/>
          </a:p>
        </p:txBody>
      </p:sp>
      <p:sp>
        <p:nvSpPr>
          <p:cNvPr id="7" name="Elipse 6"/>
          <p:cNvSpPr/>
          <p:nvPr/>
        </p:nvSpPr>
        <p:spPr>
          <a:xfrm>
            <a:off x="2288422" y="2695768"/>
            <a:ext cx="401052" cy="4010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/>
          <p:cNvSpPr/>
          <p:nvPr/>
        </p:nvSpPr>
        <p:spPr>
          <a:xfrm>
            <a:off x="3711704" y="3323803"/>
            <a:ext cx="401052" cy="4010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2" name="Conector curvado 11"/>
          <p:cNvCxnSpPr>
            <a:stCxn id="5" idx="4"/>
            <a:endCxn id="7" idx="0"/>
          </p:cNvCxnSpPr>
          <p:nvPr/>
        </p:nvCxnSpPr>
        <p:spPr>
          <a:xfrm rot="16200000" flipH="1">
            <a:off x="1805001" y="2011820"/>
            <a:ext cx="162843" cy="1205051"/>
          </a:xfrm>
          <a:prstGeom prst="curvedConnector3">
            <a:avLst>
              <a:gd name="adj1" fmla="val 34108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curvado 15"/>
          <p:cNvCxnSpPr>
            <a:stCxn id="7" idx="4"/>
            <a:endCxn id="8" idx="0"/>
          </p:cNvCxnSpPr>
          <p:nvPr/>
        </p:nvCxnSpPr>
        <p:spPr>
          <a:xfrm rot="16200000" flipH="1">
            <a:off x="3087098" y="2498670"/>
            <a:ext cx="226983" cy="1423282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5" idx="4"/>
            <a:endCxn id="5" idx="4"/>
          </p:cNvCxnSpPr>
          <p:nvPr/>
        </p:nvCxnSpPr>
        <p:spPr>
          <a:xfrm>
            <a:off x="1283897" y="253292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5" idx="4"/>
            <a:endCxn id="43" idx="0"/>
          </p:cNvCxnSpPr>
          <p:nvPr/>
        </p:nvCxnSpPr>
        <p:spPr>
          <a:xfrm flipH="1">
            <a:off x="1270200" y="2532925"/>
            <a:ext cx="13697" cy="349518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38200" y="1695665"/>
            <a:ext cx="98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Master</a:t>
            </a:r>
            <a:endParaRPr lang="es-MX" dirty="0">
              <a:solidFill>
                <a:schemeClr val="bg1">
                  <a:lumMod val="6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1820740" y="1690688"/>
            <a:ext cx="138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bg1">
                    <a:lumMod val="6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luisejrobles</a:t>
            </a:r>
            <a:endParaRPr lang="es-MX" dirty="0">
              <a:solidFill>
                <a:schemeClr val="bg1">
                  <a:lumMod val="6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3617361" y="1690688"/>
            <a:ext cx="589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test</a:t>
            </a:r>
          </a:p>
        </p:txBody>
      </p:sp>
      <p:sp>
        <p:nvSpPr>
          <p:cNvPr id="40" name="Elipse 39"/>
          <p:cNvSpPr/>
          <p:nvPr/>
        </p:nvSpPr>
        <p:spPr>
          <a:xfrm>
            <a:off x="3711703" y="4088679"/>
            <a:ext cx="401052" cy="4010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Elipse 40"/>
          <p:cNvSpPr/>
          <p:nvPr/>
        </p:nvSpPr>
        <p:spPr>
          <a:xfrm>
            <a:off x="3711703" y="4853555"/>
            <a:ext cx="401052" cy="4010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Elipse 41"/>
          <p:cNvSpPr/>
          <p:nvPr/>
        </p:nvSpPr>
        <p:spPr>
          <a:xfrm>
            <a:off x="2288422" y="5437275"/>
            <a:ext cx="401052" cy="4010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Elipse 42"/>
          <p:cNvSpPr/>
          <p:nvPr/>
        </p:nvSpPr>
        <p:spPr>
          <a:xfrm>
            <a:off x="1069674" y="6028108"/>
            <a:ext cx="401052" cy="401052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5" name="Conector recto de flecha 44"/>
          <p:cNvCxnSpPr>
            <a:stCxn id="8" idx="4"/>
            <a:endCxn id="40" idx="0"/>
          </p:cNvCxnSpPr>
          <p:nvPr/>
        </p:nvCxnSpPr>
        <p:spPr>
          <a:xfrm flipH="1">
            <a:off x="3912229" y="3724855"/>
            <a:ext cx="1" cy="36382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>
            <a:stCxn id="40" idx="4"/>
            <a:endCxn id="41" idx="0"/>
          </p:cNvCxnSpPr>
          <p:nvPr/>
        </p:nvCxnSpPr>
        <p:spPr>
          <a:xfrm>
            <a:off x="3912229" y="4489731"/>
            <a:ext cx="0" cy="36382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curvado 48"/>
          <p:cNvCxnSpPr>
            <a:stCxn id="41" idx="4"/>
            <a:endCxn id="42" idx="0"/>
          </p:cNvCxnSpPr>
          <p:nvPr/>
        </p:nvCxnSpPr>
        <p:spPr>
          <a:xfrm rot="5400000">
            <a:off x="3109255" y="4634301"/>
            <a:ext cx="182668" cy="1423281"/>
          </a:xfrm>
          <a:prstGeom prst="curvedConnector3">
            <a:avLst>
              <a:gd name="adj1" fmla="val 26387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curvado 52"/>
          <p:cNvCxnSpPr>
            <a:stCxn id="42" idx="4"/>
            <a:endCxn id="43" idx="0"/>
          </p:cNvCxnSpPr>
          <p:nvPr/>
        </p:nvCxnSpPr>
        <p:spPr>
          <a:xfrm rot="5400000">
            <a:off x="1784684" y="5323843"/>
            <a:ext cx="189781" cy="121874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/>
          <p:cNvSpPr txBox="1"/>
          <p:nvPr/>
        </p:nvSpPr>
        <p:spPr>
          <a:xfrm>
            <a:off x="4207098" y="3370440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err="1" smtClean="0">
                <a:solidFill>
                  <a:srgbClr val="D50F2E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Commit</a:t>
            </a:r>
            <a:endParaRPr lang="es-MX" sz="1400" dirty="0">
              <a:solidFill>
                <a:srgbClr val="D50F2E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4207098" y="4083565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err="1" smtClean="0">
                <a:solidFill>
                  <a:srgbClr val="D50F2E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Commit</a:t>
            </a:r>
            <a:endParaRPr lang="es-MX" sz="1400" dirty="0">
              <a:solidFill>
                <a:srgbClr val="D50F2E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4207098" y="4853555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err="1" smtClean="0">
                <a:solidFill>
                  <a:srgbClr val="D50F2E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Commit</a:t>
            </a:r>
            <a:endParaRPr lang="es-MX" sz="1400" dirty="0">
              <a:solidFill>
                <a:srgbClr val="D50F2E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2757123" y="4935730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err="1" smtClean="0">
                <a:solidFill>
                  <a:srgbClr val="FFC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Merge</a:t>
            </a:r>
            <a:endParaRPr lang="es-MX" sz="1400" dirty="0">
              <a:solidFill>
                <a:srgbClr val="FFC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1442956" y="5552967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err="1" smtClean="0">
                <a:solidFill>
                  <a:srgbClr val="FFC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Merge</a:t>
            </a:r>
            <a:endParaRPr lang="es-MX" sz="1400" dirty="0">
              <a:solidFill>
                <a:srgbClr val="FFC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89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91435" y="2433906"/>
            <a:ext cx="4566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MARKDOWN</a:t>
            </a:r>
          </a:p>
          <a:p>
            <a:pPr algn="ctr"/>
            <a:r>
              <a:rPr lang="es-MX" sz="2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0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formatting</a:t>
            </a:r>
            <a:r>
              <a:rPr lang="es-MX" sz="2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syntax</a:t>
            </a:r>
            <a:endParaRPr lang="es-MX" sz="2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37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81485" y="538431"/>
            <a:ext cx="536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Elementos principales</a:t>
            </a:r>
          </a:p>
        </p:txBody>
      </p:sp>
      <p:sp>
        <p:nvSpPr>
          <p:cNvPr id="3" name="CuadroTexto 2"/>
          <p:cNvSpPr txBox="1"/>
          <p:nvPr/>
        </p:nvSpPr>
        <p:spPr>
          <a:xfrm flipH="1">
            <a:off x="1064892" y="1543050"/>
            <a:ext cx="626634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Headers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</a:p>
          <a:p>
            <a:r>
              <a:rPr lang="es-MX" dirty="0"/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	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h1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##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 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h2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###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 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h3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####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 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h4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#####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 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h5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######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 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h6</a:t>
            </a: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Formato de texto</a:t>
            </a: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*texto* 				</a:t>
            </a:r>
            <a:r>
              <a:rPr lang="es-MX" sz="2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italic</a:t>
            </a:r>
            <a:endParaRPr lang="es-MX" sz="22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**texto**				</a:t>
            </a:r>
            <a:r>
              <a:rPr lang="es-MX" sz="2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bold</a:t>
            </a:r>
            <a:endParaRPr lang="es-MX" sz="22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~~texto~~			</a:t>
            </a:r>
            <a:r>
              <a:rPr lang="es-MX" sz="2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strikethrough</a:t>
            </a:r>
            <a:endParaRPr lang="es-MX" sz="22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 flipH="1">
            <a:off x="9832916" y="5902510"/>
            <a:ext cx="2359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Extensión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.md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9176657" y="6304227"/>
            <a:ext cx="2951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markdownlivepreview.com</a:t>
            </a:r>
          </a:p>
        </p:txBody>
      </p:sp>
    </p:spTree>
    <p:extLst>
      <p:ext uri="{BB962C8B-B14F-4D97-AF65-F5344CB8AC3E}">
        <p14:creationId xmlns:p14="http://schemas.microsoft.com/office/powerpoint/2010/main" val="251886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81485" y="538431"/>
            <a:ext cx="536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Elementos principales</a:t>
            </a:r>
          </a:p>
        </p:txBody>
      </p:sp>
      <p:sp>
        <p:nvSpPr>
          <p:cNvPr id="3" name="CuadroTexto 2"/>
          <p:cNvSpPr txBox="1"/>
          <p:nvPr/>
        </p:nvSpPr>
        <p:spPr>
          <a:xfrm flipH="1">
            <a:off x="1064888" y="1543050"/>
            <a:ext cx="8929343" cy="5038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Lista ordenada</a:t>
            </a:r>
          </a:p>
          <a:p>
            <a:r>
              <a:rPr lang="es-MX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[numero]. texto</a:t>
            </a:r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texto </a:t>
            </a:r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</a:t>
            </a:r>
            <a:r>
              <a:rPr lang="es-MX" sz="2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sublista</a:t>
            </a:r>
            <a:endParaRPr lang="es-MX" sz="22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texto</a:t>
            </a:r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numero consecutivo</a:t>
            </a:r>
          </a:p>
          <a:p>
            <a:endParaRPr lang="es-MX" sz="3000" dirty="0" smtClean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Lista no ordenada</a:t>
            </a: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texto					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lista no ordenada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* texto	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		</a:t>
            </a:r>
            <a:r>
              <a:rPr lang="es-MX" sz="2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sublista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 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ordenada</a:t>
            </a:r>
          </a:p>
          <a:p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+ texto 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</a:t>
            </a:r>
            <a:r>
              <a:rPr lang="es-MX" sz="2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sublista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 ordenada</a:t>
            </a:r>
          </a:p>
          <a:p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texto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sub </a:t>
            </a:r>
            <a:r>
              <a:rPr lang="es-MX" sz="2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sublista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ordenada</a:t>
            </a:r>
          </a:p>
          <a:p>
            <a:endParaRPr lang="es-MX" sz="22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 flipH="1">
            <a:off x="9832916" y="5902510"/>
            <a:ext cx="2359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Extensión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.md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176657" y="6304227"/>
            <a:ext cx="2951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markdownlivepreview.com</a:t>
            </a:r>
          </a:p>
        </p:txBody>
      </p:sp>
    </p:spTree>
    <p:extLst>
      <p:ext uri="{BB962C8B-B14F-4D97-AF65-F5344CB8AC3E}">
        <p14:creationId xmlns:p14="http://schemas.microsoft.com/office/powerpoint/2010/main" val="71134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81485" y="538431"/>
            <a:ext cx="536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Elementos principales</a:t>
            </a:r>
          </a:p>
        </p:txBody>
      </p:sp>
      <p:sp>
        <p:nvSpPr>
          <p:cNvPr id="3" name="CuadroTexto 2"/>
          <p:cNvSpPr txBox="1"/>
          <p:nvPr/>
        </p:nvSpPr>
        <p:spPr>
          <a:xfrm flipH="1">
            <a:off x="1064887" y="1543050"/>
            <a:ext cx="9662252" cy="5038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Links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r>
              <a:rPr lang="es-MX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texto](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									</a:t>
            </a:r>
            <a:r>
              <a:rPr lang="es-MX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link sencillo</a:t>
            </a:r>
            <a:endParaRPr lang="es-MX" sz="2400" dirty="0" smtClean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[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texto] (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“Texto a mostrar”)				</a:t>
            </a:r>
            <a:r>
              <a:rPr lang="es-MX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link con título</a:t>
            </a:r>
          </a:p>
          <a:p>
            <a:endParaRPr lang="es-MX" sz="2400" dirty="0" smtClean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Imágenes</a:t>
            </a: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![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](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imagen “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”)			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imagen</a:t>
            </a:r>
            <a:endParaRPr lang="es-MX" sz="22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  <a:p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![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alt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][logo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  <a:p>
            <a:endParaRPr lang="es-MX" sz="2400" dirty="0" smtClean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[logo]:  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							</a:t>
            </a:r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imagen por referencia</a:t>
            </a:r>
          </a:p>
        </p:txBody>
      </p:sp>
      <p:sp>
        <p:nvSpPr>
          <p:cNvPr id="4" name="CuadroTexto 3"/>
          <p:cNvSpPr txBox="1"/>
          <p:nvPr/>
        </p:nvSpPr>
        <p:spPr>
          <a:xfrm flipH="1">
            <a:off x="9832916" y="5902510"/>
            <a:ext cx="2359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Extensión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.md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176657" y="6304227"/>
            <a:ext cx="2951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markdownlivepreview.com</a:t>
            </a:r>
          </a:p>
        </p:txBody>
      </p:sp>
    </p:spTree>
    <p:extLst>
      <p:ext uri="{BB962C8B-B14F-4D97-AF65-F5344CB8AC3E}">
        <p14:creationId xmlns:p14="http://schemas.microsoft.com/office/powerpoint/2010/main" val="60233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81485" y="538431"/>
            <a:ext cx="536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Elementos principales</a:t>
            </a:r>
          </a:p>
        </p:txBody>
      </p:sp>
      <p:sp>
        <p:nvSpPr>
          <p:cNvPr id="3" name="CuadroTexto 2"/>
          <p:cNvSpPr txBox="1"/>
          <p:nvPr/>
        </p:nvSpPr>
        <p:spPr>
          <a:xfrm flipH="1">
            <a:off x="1064887" y="1543050"/>
            <a:ext cx="9662252" cy="5038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3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Blockquotes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Texto</a:t>
            </a: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Línea de 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división</a:t>
            </a: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---	ó *** ó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___							</a:t>
            </a:r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tres o </a:t>
            </a:r>
            <a:r>
              <a:rPr lang="es-MX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más</a:t>
            </a:r>
          </a:p>
          <a:p>
            <a:endParaRPr lang="es-MX" sz="24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Tabla</a:t>
            </a:r>
          </a:p>
          <a:p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Primer columna | Segunda columna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--- | ---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fila1 | fila</a:t>
            </a:r>
          </a:p>
        </p:txBody>
      </p:sp>
      <p:sp>
        <p:nvSpPr>
          <p:cNvPr id="5" name="CuadroTexto 4"/>
          <p:cNvSpPr txBox="1"/>
          <p:nvPr/>
        </p:nvSpPr>
        <p:spPr>
          <a:xfrm flipH="1">
            <a:off x="9832916" y="5902510"/>
            <a:ext cx="2359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Extensión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.md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9176657" y="6304227"/>
            <a:ext cx="2951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markdownlivepreview.com</a:t>
            </a:r>
          </a:p>
        </p:txBody>
      </p:sp>
    </p:spTree>
    <p:extLst>
      <p:ext uri="{BB962C8B-B14F-4D97-AF65-F5344CB8AC3E}">
        <p14:creationId xmlns:p14="http://schemas.microsoft.com/office/powerpoint/2010/main" val="85273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Datos</a:t>
            </a:r>
            <a:r>
              <a:rPr lang="es-MX" sz="4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 </a:t>
            </a:r>
            <a:r>
              <a:rPr lang="es-MX" sz="3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Lanzamiento oficial 7 de Abril del 2005.</a:t>
            </a:r>
          </a:p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Software controlador de versiones.</a:t>
            </a:r>
          </a:p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Diseñado por </a:t>
            </a:r>
            <a:r>
              <a:rPr lang="es-MX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Linus</a:t>
            </a: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Torvalds</a:t>
            </a: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Gestión distribuida del proyecto.</a:t>
            </a:r>
          </a:p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Publicación de cambios a través de:</a:t>
            </a:r>
          </a:p>
          <a:p>
            <a:pPr lvl="1"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HTTP</a:t>
            </a:r>
          </a:p>
          <a:p>
            <a:pPr lvl="1"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FTP</a:t>
            </a:r>
          </a:p>
          <a:p>
            <a:pPr lvl="1">
              <a:buFontTx/>
              <a:buChar char="-"/>
            </a:pPr>
            <a:r>
              <a:rPr lang="es-MX" dirty="0" err="1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Rsync</a:t>
            </a:r>
            <a:endParaRPr lang="es-MX" dirty="0" smtClean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lvl="1"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SSH</a:t>
            </a:r>
            <a:endParaRPr lang="es-MX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buFontTx/>
              <a:buChar char="-"/>
            </a:pPr>
            <a:endParaRPr lang="es-MX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65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515034" y="308395"/>
            <a:ext cx="5800165" cy="8501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5000" dirty="0" smtClean="0">
                <a:solidFill>
                  <a:srgbClr val="1ABC9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Ejercicio</a:t>
            </a:r>
            <a:r>
              <a:rPr lang="es-MX" sz="5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5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946904" y="1349248"/>
            <a:ext cx="10442905" cy="55087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un archivo con nombre </a:t>
            </a:r>
            <a:r>
              <a:rPr lang="es-MX" sz="1700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mi_vida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 lo siguiente:</a:t>
            </a:r>
          </a:p>
          <a:p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rgbClr val="1ABC9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Título: 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Una introducción a mi vida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err="1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Indice</a:t>
            </a:r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 numeración (vínculos a 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secciones y </a:t>
            </a:r>
            <a:r>
              <a:rPr lang="es-MX" sz="1700" b="1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secciones desarrolladas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s-MX" sz="17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Acerca de mi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Mi infancia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Mis hobbies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Estudios		</a:t>
            </a:r>
          </a:p>
          <a:p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Momentos inolvidables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Acerca de mi yo programador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1700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Frameworks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utilizados (En forma de tabla: nombre – numero de proyectos desarrollados)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Lenguajes aprendidos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Proyectos desarrollados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Historial profesional.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Que me gustaría aprender.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Cosas favoritas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Meme favorito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Video favorito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Bandas favoritas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Contacto (email, teléfono, </a:t>
            </a:r>
            <a:r>
              <a:rPr lang="es-MX" sz="1700" dirty="0" err="1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github</a:t>
            </a:r>
            <a:r>
              <a:rPr lang="es-MX" sz="17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1700" dirty="0" err="1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17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s-MX" sz="1700" dirty="0" err="1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facebook</a:t>
            </a:r>
            <a:r>
              <a:rPr lang="es-MX" sz="1700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s-MX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04" y="497439"/>
            <a:ext cx="472034" cy="47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0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515034" y="308395"/>
            <a:ext cx="5800165" cy="8501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5000" dirty="0" smtClean="0">
                <a:solidFill>
                  <a:srgbClr val="1ABC9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Ejercicio</a:t>
            </a:r>
            <a:r>
              <a:rPr lang="es-MX" sz="5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5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946904" y="1349248"/>
            <a:ext cx="10442905" cy="13249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un archivo con nombre </a:t>
            </a:r>
            <a:r>
              <a:rPr lang="es-MX" sz="1700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población_mx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 lo siguiente:</a:t>
            </a:r>
          </a:p>
          <a:p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rgbClr val="1ABC9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Título: 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“Población </a:t>
            </a:r>
            <a:r>
              <a:rPr lang="es-MX" sz="1700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Mexico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>
                <a:solidFill>
                  <a:srgbClr val="1ABC9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Tabla con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dos columnas </a:t>
            </a:r>
            <a:r>
              <a:rPr lang="es-MX" sz="1700" dirty="0">
                <a:solidFill>
                  <a:srgbClr val="1ABC9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[entidad][población] 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 </a:t>
            </a:r>
            <a:r>
              <a:rPr lang="es-MX" sz="1700" dirty="0">
                <a:solidFill>
                  <a:srgbClr val="1ABC9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datos poblacionales por entidad federativa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04" y="497439"/>
            <a:ext cx="472034" cy="472034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6168356" y="640975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cuentame.inegi.org.mx/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monografias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default.aspx?tema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=me</a:t>
            </a:r>
            <a:endParaRPr lang="es-MX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43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dYBjVTMUQY0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54155" y="986712"/>
            <a:ext cx="8683690" cy="48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1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github student p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768" y="1714229"/>
            <a:ext cx="2976465" cy="342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4408679" y="5143772"/>
            <a:ext cx="3374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solidFill>
                  <a:srgbClr val="FDB02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</a:t>
            </a:r>
            <a:r>
              <a:rPr lang="es-MX" sz="2000" dirty="0" smtClean="0">
                <a:solidFill>
                  <a:srgbClr val="FDB02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ducation.github.com/pack</a:t>
            </a:r>
            <a:endParaRPr lang="es-MX" sz="2000" dirty="0">
              <a:solidFill>
                <a:srgbClr val="FDB02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77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257195" y="1716737"/>
            <a:ext cx="3677610" cy="3424526"/>
            <a:chOff x="4257195" y="1145893"/>
            <a:chExt cx="3677610" cy="3424526"/>
          </a:xfrm>
        </p:grpSpPr>
        <p:pic>
          <p:nvPicPr>
            <p:cNvPr id="4098" name="Picture 2" descr="GitHub Campus Expert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318" y="1145893"/>
              <a:ext cx="2801364" cy="2766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ángulo 2"/>
            <p:cNvSpPr/>
            <p:nvPr/>
          </p:nvSpPr>
          <p:spPr>
            <a:xfrm>
              <a:off x="4257195" y="4170309"/>
              <a:ext cx="36776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2000" dirty="0" smtClean="0">
                  <a:solidFill>
                    <a:srgbClr val="D71F3C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education.github.com/</a:t>
              </a:r>
              <a:r>
                <a:rPr lang="es-MX" sz="2000" dirty="0" err="1" smtClean="0">
                  <a:solidFill>
                    <a:srgbClr val="D71F3C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experts</a:t>
              </a:r>
              <a:endParaRPr lang="es-MX" sz="2000" dirty="0">
                <a:solidFill>
                  <a:srgbClr val="D71F3C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0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falafel.com/wp-content/uploads/2016/10/kraken-te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788" y="1835070"/>
            <a:ext cx="3654425" cy="318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5179723" y="5127584"/>
            <a:ext cx="1832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solidFill>
                  <a:srgbClr val="14928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000" dirty="0" smtClean="0">
                <a:solidFill>
                  <a:srgbClr val="14928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itkraken.com</a:t>
            </a:r>
            <a:endParaRPr lang="es-MX" sz="2000" dirty="0">
              <a:solidFill>
                <a:srgbClr val="14928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41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29472" y="713232"/>
            <a:ext cx="69330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¡ Gracias !</a:t>
            </a:r>
            <a:endParaRPr lang="es-MX" sz="10000" dirty="0">
              <a:solidFill>
                <a:srgbClr val="D50F2E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2" y="6337615"/>
            <a:ext cx="287590" cy="28759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7" y="6337614"/>
            <a:ext cx="287590" cy="28759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7" y="6337614"/>
            <a:ext cx="297244" cy="28759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705106" y="6296743"/>
            <a:ext cx="2047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/</a:t>
            </a:r>
            <a:r>
              <a:rPr lang="es-MX" sz="2000" dirty="0" err="1" smtClean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luisejrobles</a:t>
            </a:r>
            <a:endParaRPr lang="es-MX" sz="2000" dirty="0">
              <a:solidFill>
                <a:schemeClr val="bg1">
                  <a:lumMod val="6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466727" y="5375616"/>
            <a:ext cx="7210424" cy="1292662"/>
            <a:chOff x="466726" y="3849005"/>
            <a:chExt cx="7210424" cy="1292662"/>
          </a:xfrm>
        </p:grpSpPr>
        <p:sp>
          <p:nvSpPr>
            <p:cNvPr id="4" name="CuadroTexto 3"/>
            <p:cNvSpPr txBox="1"/>
            <p:nvPr/>
          </p:nvSpPr>
          <p:spPr>
            <a:xfrm>
              <a:off x="466726" y="3849005"/>
              <a:ext cx="7210424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000" dirty="0" smtClean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Luis E. Jiménez Robles</a:t>
              </a:r>
            </a:p>
            <a:p>
              <a:r>
                <a:rPr lang="es-MX" sz="2000" dirty="0" err="1" smtClean="0">
                  <a:solidFill>
                    <a:srgbClr val="D71F3C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Github</a:t>
              </a:r>
              <a:r>
                <a:rPr lang="es-MX" sz="2000" dirty="0" smtClean="0">
                  <a:solidFill>
                    <a:srgbClr val="D71F3C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000" dirty="0">
                  <a:solidFill>
                    <a:srgbClr val="D71F3C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Campus </a:t>
              </a:r>
              <a:r>
                <a:rPr lang="es-MX" sz="2000" dirty="0" err="1">
                  <a:solidFill>
                    <a:srgbClr val="D71F3C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Expert</a:t>
              </a:r>
              <a:r>
                <a:rPr lang="es-MX" sz="2000" dirty="0">
                  <a:solidFill>
                    <a:srgbClr val="D71F3C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Tijuana</a:t>
              </a:r>
            </a:p>
            <a:p>
              <a:r>
                <a:rPr lang="es-MX" sz="200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000" dirty="0" smtClean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luisejimenezrobles@gmail.com</a:t>
              </a:r>
              <a:endParaRPr lang="es-MX" sz="2000" dirty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  <a:p>
              <a:endParaRPr lang="es-MX" dirty="0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027" y="4533436"/>
              <a:ext cx="287590" cy="216199"/>
            </a:xfrm>
            <a:prstGeom prst="rect">
              <a:avLst/>
            </a:prstGeom>
          </p:spPr>
        </p:pic>
      </p:grpSp>
      <p:pic>
        <p:nvPicPr>
          <p:cNvPr id="12" name="Picture 2" descr="https://i.pinimg.com/originals/f4/b4/34/f4b434dd5814a2da569eea288184729d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t="12799" r="8889" b="16577"/>
          <a:stretch/>
        </p:blipFill>
        <p:spPr bwMode="auto">
          <a:xfrm>
            <a:off x="10683731" y="6000197"/>
            <a:ext cx="1182899" cy="62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91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86000"/>
            <a:ext cx="3048000" cy="2286000"/>
          </a:xfrm>
        </p:spPr>
      </p:pic>
      <p:sp>
        <p:nvSpPr>
          <p:cNvPr id="3" name="CuadroTexto 2"/>
          <p:cNvSpPr txBox="1"/>
          <p:nvPr/>
        </p:nvSpPr>
        <p:spPr>
          <a:xfrm>
            <a:off x="3323844" y="5129784"/>
            <a:ext cx="554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g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ithub.com/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cimadev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/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resources</a:t>
            </a:r>
            <a:endParaRPr lang="es-MX" dirty="0">
              <a:solidFill>
                <a:schemeClr val="bg1">
                  <a:lumMod val="6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53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99603" y="2320282"/>
            <a:ext cx="6192795" cy="2217437"/>
          </a:xfrm>
        </p:spPr>
        <p:txBody>
          <a:bodyPr>
            <a:noAutofit/>
          </a:bodyPr>
          <a:lstStyle/>
          <a:p>
            <a:pPr algn="ctr"/>
            <a:r>
              <a:rPr lang="es-MX" sz="8000" dirty="0" smtClean="0">
                <a:solidFill>
                  <a:srgbClr val="D50F2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Instalación</a:t>
            </a:r>
            <a:r>
              <a:rPr lang="es-MX" sz="8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br>
              <a:rPr lang="es-MX" sz="8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git-scm.com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428794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6816" y="1604963"/>
            <a:ext cx="47244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1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549081" y="2459504"/>
            <a:ext cx="4485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00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--</a:t>
            </a:r>
            <a:r>
              <a:rPr lang="es-MX" sz="3000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version</a:t>
            </a:r>
            <a:endParaRPr lang="es-MX" sz="3000" dirty="0" smtClean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s-MX" sz="30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s-MX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version</a:t>
            </a:r>
            <a:r>
              <a:rPr lang="es-MX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2.x.x.platform</a:t>
            </a:r>
          </a:p>
          <a:p>
            <a:pPr algn="ctr"/>
            <a:endParaRPr lang="es-MX" sz="30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612776" y="2337503"/>
            <a:ext cx="3739894" cy="2182993"/>
            <a:chOff x="612776" y="2781574"/>
            <a:chExt cx="3739894" cy="2182993"/>
          </a:xfrm>
        </p:grpSpPr>
        <p:sp>
          <p:nvSpPr>
            <p:cNvPr id="5" name="CuadroTexto 4"/>
            <p:cNvSpPr txBox="1"/>
            <p:nvPr/>
          </p:nvSpPr>
          <p:spPr>
            <a:xfrm>
              <a:off x="1519850" y="2865996"/>
              <a:ext cx="140615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500" dirty="0" err="1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Git</a:t>
              </a:r>
              <a:r>
                <a:rPr lang="es-MX" sz="25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500" dirty="0" err="1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Bash</a:t>
              </a:r>
              <a:endParaRPr lang="es-MX" sz="25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026" name="Picture 2" descr="https://git-for-windows.github.io/img/gwindows_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76" y="2781574"/>
              <a:ext cx="645898" cy="645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upload.wikimedia.org/wikipedia/commons/b/b3/Terminalicon2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8" t="9360" r="3433" b="5947"/>
            <a:stretch/>
          </p:blipFill>
          <p:spPr bwMode="auto">
            <a:xfrm>
              <a:off x="612776" y="3577653"/>
              <a:ext cx="645898" cy="589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uadroTexto 7"/>
            <p:cNvSpPr txBox="1"/>
            <p:nvPr/>
          </p:nvSpPr>
          <p:spPr>
            <a:xfrm>
              <a:off x="1519850" y="3651553"/>
              <a:ext cx="145264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50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Terminal</a:t>
              </a:r>
              <a:endParaRPr lang="es-MX" sz="25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030" name="Picture 6" descr="https://maxcdn.icons8.com/Share/icon/Programming/command_line1600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7" t="8783" r="8652" b="8631"/>
            <a:stretch/>
          </p:blipFill>
          <p:spPr bwMode="auto">
            <a:xfrm>
              <a:off x="617531" y="4317260"/>
              <a:ext cx="641143" cy="647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uadroTexto 9"/>
            <p:cNvSpPr txBox="1"/>
            <p:nvPr/>
          </p:nvSpPr>
          <p:spPr>
            <a:xfrm>
              <a:off x="1526255" y="4402386"/>
              <a:ext cx="282641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500" dirty="0" err="1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Command</a:t>
              </a:r>
              <a:r>
                <a:rPr lang="es-MX" sz="250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500" dirty="0" err="1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Prompt</a:t>
              </a:r>
              <a:endParaRPr lang="es-MX" sz="25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591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 flipH="1">
            <a:off x="3474864" y="2767281"/>
            <a:ext cx="52422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LINUX</a:t>
            </a:r>
          </a:p>
          <a:p>
            <a:pPr algn="ctr"/>
            <a:r>
              <a:rPr lang="es-MX" sz="20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comandos </a:t>
            </a:r>
            <a:r>
              <a:rPr lang="es-MX" sz="2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básicos</a:t>
            </a:r>
          </a:p>
        </p:txBody>
      </p:sp>
    </p:spTree>
    <p:extLst>
      <p:ext uri="{BB962C8B-B14F-4D97-AF65-F5344CB8AC3E}">
        <p14:creationId xmlns:p14="http://schemas.microsoft.com/office/powerpoint/2010/main" val="69298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2834</TotalTime>
  <Words>680</Words>
  <Application>Microsoft Office PowerPoint</Application>
  <PresentationFormat>Panorámica</PresentationFormat>
  <Paragraphs>374</Paragraphs>
  <Slides>46</Slides>
  <Notes>12</Notes>
  <HiddenSlides>0</HiddenSlides>
  <MMClips>1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46</vt:i4>
      </vt:variant>
    </vt:vector>
  </HeadingPairs>
  <TitlesOfParts>
    <vt:vector size="55" baseType="lpstr">
      <vt:lpstr>Arial</vt:lpstr>
      <vt:lpstr>Calibri</vt:lpstr>
      <vt:lpstr>Calibri Light</vt:lpstr>
      <vt:lpstr>Open Sans</vt:lpstr>
      <vt:lpstr>Roboto</vt:lpstr>
      <vt:lpstr>Roboto Black</vt:lpstr>
      <vt:lpstr>Roboto Light</vt:lpstr>
      <vt:lpstr>Roboto Medium</vt:lpstr>
      <vt:lpstr>Office Theme</vt:lpstr>
      <vt:lpstr>Presentación de PowerPoint</vt:lpstr>
      <vt:lpstr>Presentación de PowerPoint</vt:lpstr>
      <vt:lpstr>Git / GitHub</vt:lpstr>
      <vt:lpstr>Datos [ git ]</vt:lpstr>
      <vt:lpstr>Presentación de PowerPoint</vt:lpstr>
      <vt:lpstr>Instalación  git-scm.com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Config [ git ] </vt:lpstr>
      <vt:lpstr>Check SSH  [ git ] </vt:lpstr>
      <vt:lpstr>SSH  [ git ] </vt:lpstr>
      <vt:lpstr>SSH to GitHub  [ git ] </vt:lpstr>
      <vt:lpstr>Testing [ git ]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Mío</vt:lpstr>
      <vt:lpstr>Mío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Luis Eduardo Jimenez Robles</dc:creator>
  <cp:lastModifiedBy>Luis Eduardo Jimenez Robles</cp:lastModifiedBy>
  <cp:revision>107</cp:revision>
  <dcterms:created xsi:type="dcterms:W3CDTF">2017-11-26T07:10:10Z</dcterms:created>
  <dcterms:modified xsi:type="dcterms:W3CDTF">2017-12-07T18:52:25Z</dcterms:modified>
</cp:coreProperties>
</file>