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63" r:id="rId13"/>
    <p:sldId id="264" r:id="rId14"/>
    <p:sldId id="270" r:id="rId15"/>
    <p:sldId id="265" r:id="rId16"/>
    <p:sldId id="284" r:id="rId17"/>
    <p:sldId id="285" r:id="rId18"/>
    <p:sldId id="286" r:id="rId19"/>
    <p:sldId id="287" r:id="rId20"/>
    <p:sldId id="289" r:id="rId21"/>
    <p:sldId id="288" r:id="rId22"/>
    <p:sldId id="271" r:id="rId23"/>
    <p:sldId id="272" r:id="rId24"/>
    <p:sldId id="274" r:id="rId25"/>
    <p:sldId id="277" r:id="rId26"/>
    <p:sldId id="273" r:id="rId27"/>
    <p:sldId id="279" r:id="rId28"/>
    <p:sldId id="275" r:id="rId29"/>
    <p:sldId id="280" r:id="rId30"/>
    <p:sldId id="276" r:id="rId31"/>
    <p:sldId id="281" r:id="rId32"/>
    <p:sldId id="278" r:id="rId33"/>
    <p:sldId id="28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1121"/>
    <a:srgbClr val="7F8C8C"/>
    <a:srgbClr val="D71F3C"/>
    <a:srgbClr val="B469FF"/>
    <a:srgbClr val="D50F2E"/>
    <a:srgbClr val="921429"/>
    <a:srgbClr val="ACAFAF"/>
    <a:srgbClr val="6A3093"/>
    <a:srgbClr val="CD9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263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066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085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194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536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664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224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180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256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2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831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83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841680"/>
            <a:ext cx="12192000" cy="1410571"/>
          </a:xfrm>
          <a:noFill/>
        </p:spPr>
        <p:txBody>
          <a:bodyPr>
            <a:noAutofit/>
          </a:bodyPr>
          <a:lstStyle/>
          <a:p>
            <a:r>
              <a:rPr lang="es-MX" sz="11000" dirty="0" err="1" smtClean="0">
                <a:solidFill>
                  <a:srgbClr val="921429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" panose="020B0606030504020204" pitchFamily="34" charset="0"/>
              </a:rPr>
              <a:t>Git</a:t>
            </a:r>
            <a:r>
              <a:rPr lang="es-MX" sz="11000" dirty="0" smtClean="0">
                <a:solidFill>
                  <a:srgbClr val="921429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" panose="020B0606030504020204" pitchFamily="34" charset="0"/>
              </a:rPr>
              <a:t> / </a:t>
            </a:r>
            <a:r>
              <a:rPr lang="es-MX" sz="11000" dirty="0" smtClean="0">
                <a:gradFill flip="none" rotWithShape="1">
                  <a:gsLst>
                    <a:gs pos="26000">
                      <a:srgbClr val="921429"/>
                    </a:gs>
                    <a:gs pos="0">
                      <a:srgbClr val="D50F2E"/>
                    </a:gs>
                  </a:gsLst>
                  <a:lin ang="5400000" scaled="1"/>
                  <a:tileRect/>
                </a:gradFill>
                <a:latin typeface="Roboto Black" panose="02000000000000000000" pitchFamily="2" charset="0"/>
                <a:ea typeface="Roboto Black" panose="02000000000000000000" pitchFamily="2" charset="0"/>
                <a:cs typeface="Open Sans" panose="020B0606030504020204" pitchFamily="34" charset="0"/>
              </a:rPr>
              <a:t>GitHub</a:t>
            </a:r>
            <a:endParaRPr lang="es-MX" sz="11000" dirty="0">
              <a:gradFill flip="none" rotWithShape="1">
                <a:gsLst>
                  <a:gs pos="26000">
                    <a:srgbClr val="921429"/>
                  </a:gs>
                  <a:gs pos="0">
                    <a:srgbClr val="D50F2E"/>
                  </a:gs>
                </a:gsLst>
                <a:lin ang="5400000" scaled="1"/>
                <a:tileRect/>
              </a:gradFill>
              <a:latin typeface="Roboto Black" panose="02000000000000000000" pitchFamily="2" charset="0"/>
              <a:ea typeface="Roboto Black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97394" y="4054680"/>
            <a:ext cx="2397211" cy="395142"/>
          </a:xfrm>
        </p:spPr>
        <p:txBody>
          <a:bodyPr>
            <a:normAutofit/>
          </a:bodyPr>
          <a:lstStyle/>
          <a:p>
            <a:r>
              <a:rPr lang="es-MX" sz="1900" dirty="0" err="1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</a:t>
            </a:r>
            <a:r>
              <a:rPr lang="es-MX" sz="1900" dirty="0" err="1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rom</a:t>
            </a:r>
            <a:r>
              <a:rPr lang="es-MX" sz="1900" dirty="0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1900" dirty="0" err="1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</a:t>
            </a:r>
            <a:r>
              <a:rPr lang="es-MX" sz="1900" dirty="0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to </a:t>
            </a:r>
            <a:r>
              <a:rPr lang="es-MX" sz="1900" dirty="0" err="1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hero</a:t>
            </a:r>
            <a:endParaRPr lang="es-MX" sz="1900" dirty="0">
              <a:solidFill>
                <a:srgbClr val="ACAFA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 descr="https://i.pinimg.com/originals/f4/b4/34/f4b434dd5814a2da569eea288184729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12799" r="8889" b="16577"/>
          <a:stretch/>
        </p:blipFill>
        <p:spPr bwMode="auto">
          <a:xfrm>
            <a:off x="277859" y="6025494"/>
            <a:ext cx="1182899" cy="62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553" y="5992368"/>
            <a:ext cx="714869" cy="69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8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SSH to GitHub </a:t>
            </a:r>
            <a:r>
              <a:rPr lang="es-MX" sz="5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9569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Copiar llave</a:t>
            </a:r>
          </a:p>
          <a:p>
            <a:pPr marL="0" indent="0">
              <a:buNone/>
            </a:pPr>
            <a:r>
              <a:rPr lang="es-MX" sz="2400" u="sng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s-MX" sz="2400" u="sng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lip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&lt; ~/.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/&lt;nombreLlave.pub&gt;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8895"/>
            <a:ext cx="105537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err="1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Testing</a:t>
            </a:r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9569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Probando conexión</a:t>
            </a:r>
          </a:p>
          <a:p>
            <a:pPr marL="0" indent="0">
              <a:buNone/>
            </a:pPr>
            <a:r>
              <a:rPr lang="es-MX" sz="2400" u="sng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es-MX" sz="2400" u="sng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</a:t>
            </a:r>
            <a:r>
              <a:rPr lang="es-MX" sz="2400" u="sng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–T git@github.com</a:t>
            </a: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3235926"/>
            <a:ext cx="4191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3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2913" y="233384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Iniciar </a:t>
            </a:r>
            <a:r>
              <a:rPr lang="es-MX" sz="22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en folder</a:t>
            </a: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 repo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  <a:p>
            <a:pPr marL="0" indent="0">
              <a:buNone/>
            </a:pP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Agregar los archivos existentes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--u</a:t>
            </a: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Crear repositorio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82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Hacer cambios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62913" y="2333840"/>
            <a:ext cx="10515600" cy="4524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Registrar 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cambios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-m “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descripción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b="1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307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GitHub Repo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repo en GitHub</a:t>
            </a:r>
          </a:p>
          <a:p>
            <a:pPr marL="0" indent="0">
              <a:buNone/>
            </a:pP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Agregando 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 acceso al repo remoto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remote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origin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]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 todas las conexiones a remoto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remote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–v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Publicar cambios</a:t>
            </a: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push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–u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origin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master</a:t>
            </a: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06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1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7124" y="1873419"/>
            <a:ext cx="44759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 err="1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downstream</a:t>
            </a:r>
            <a:endParaRPr lang="es-MX" sz="60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37124" y="4029878"/>
            <a:ext cx="34852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 err="1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upstream</a:t>
            </a:r>
            <a:endParaRPr lang="es-MX" sz="60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8117628" y="2142723"/>
            <a:ext cx="3565925" cy="477054"/>
            <a:chOff x="7111788" y="2139353"/>
            <a:chExt cx="3565925" cy="477054"/>
          </a:xfrm>
        </p:grpSpPr>
        <p:sp>
          <p:nvSpPr>
            <p:cNvPr id="6" name="CuadroTexto 5"/>
            <p:cNvSpPr txBox="1"/>
            <p:nvPr/>
          </p:nvSpPr>
          <p:spPr>
            <a:xfrm>
              <a:off x="7815730" y="2139353"/>
              <a:ext cx="233476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500" b="1" dirty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local </a:t>
              </a:r>
              <a:r>
                <a:rPr lang="es-MX" sz="2500" b="1" dirty="0">
                  <a:solidFill>
                    <a:srgbClr val="FFC000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&lt;-</a:t>
              </a:r>
              <a:r>
                <a:rPr lang="es-MX" sz="2500" b="1" dirty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remoto</a:t>
              </a:r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1788" y="2234626"/>
              <a:ext cx="508330" cy="336448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6108" y="2234626"/>
              <a:ext cx="331605" cy="336448"/>
            </a:xfrm>
            <a:prstGeom prst="rect">
              <a:avLst/>
            </a:prstGeom>
          </p:spPr>
        </p:pic>
      </p:grpSp>
      <p:grpSp>
        <p:nvGrpSpPr>
          <p:cNvPr id="14" name="Grupo 13"/>
          <p:cNvGrpSpPr/>
          <p:nvPr/>
        </p:nvGrpSpPr>
        <p:grpSpPr>
          <a:xfrm>
            <a:off x="8117628" y="4299182"/>
            <a:ext cx="3565925" cy="477054"/>
            <a:chOff x="8117628" y="4299183"/>
            <a:chExt cx="3565925" cy="477054"/>
          </a:xfrm>
        </p:grpSpPr>
        <p:sp>
          <p:nvSpPr>
            <p:cNvPr id="7" name="CuadroTexto 6"/>
            <p:cNvSpPr txBox="1"/>
            <p:nvPr/>
          </p:nvSpPr>
          <p:spPr>
            <a:xfrm>
              <a:off x="8847026" y="4299183"/>
              <a:ext cx="238682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500" b="1" dirty="0" smtClean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local </a:t>
              </a:r>
              <a:r>
                <a:rPr lang="es-MX" sz="2500" b="1" dirty="0" smtClean="0">
                  <a:solidFill>
                    <a:srgbClr val="FFC000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-&gt;</a:t>
              </a:r>
              <a:r>
                <a:rPr lang="es-MX" sz="2500" b="1" dirty="0" smtClean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remoto</a:t>
              </a:r>
              <a:endParaRPr lang="es-MX" sz="2500" b="1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7628" y="4371596"/>
              <a:ext cx="508330" cy="336448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1948" y="4371596"/>
              <a:ext cx="331605" cy="3364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210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82569" y="2767281"/>
            <a:ext cx="14268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VI</a:t>
            </a:r>
          </a:p>
          <a:p>
            <a:pPr algn="ctr"/>
            <a:r>
              <a:rPr lang="es-MX" sz="20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  <a:r>
              <a:rPr lang="es-MX" sz="20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</a:t>
            </a:r>
            <a:r>
              <a:rPr lang="es-MX" sz="20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editor</a:t>
            </a:r>
            <a:endParaRPr lang="es-MX" sz="20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77970" y="448574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</a:t>
            </a:r>
            <a:r>
              <a:rPr lang="es-MX" sz="4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básicos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830413" y="1505396"/>
            <a:ext cx="10531175" cy="3847208"/>
            <a:chOff x="759125" y="1794293"/>
            <a:chExt cx="10531175" cy="3847208"/>
          </a:xfrm>
        </p:grpSpPr>
        <p:sp>
          <p:nvSpPr>
            <p:cNvPr id="4" name="CuadroTexto 3"/>
            <p:cNvSpPr txBox="1"/>
            <p:nvPr/>
          </p:nvSpPr>
          <p:spPr>
            <a:xfrm>
              <a:off x="759125" y="1794294"/>
              <a:ext cx="4473275" cy="384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Utilizar vi</a:t>
              </a: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vi 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[nombre-archivo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]</a:t>
              </a: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Cerrar vi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forzoso sin guardar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:q!</a:t>
              </a: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Cerrar vi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forzoso sin guardar</a:t>
              </a: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: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q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Cerrar vi </a:t>
              </a:r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guardando</a:t>
              </a: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: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wq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6817025" y="1794293"/>
              <a:ext cx="4473275" cy="384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Desplazamiento una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línea abajo</a:t>
              </a: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j ó ↓</a:t>
              </a: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Desplazamiento una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línea arriba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 ó ↑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Desplazamiento una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letra a la 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izq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 ó →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Desplazamiento una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letra a la der</a:t>
              </a: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 ó ←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8214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77970" y="448574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</a:t>
            </a:r>
            <a:r>
              <a:rPr lang="es-MX" sz="4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básicos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830413" y="1505396"/>
            <a:ext cx="10531175" cy="3939540"/>
            <a:chOff x="759125" y="1794293"/>
            <a:chExt cx="10531175" cy="3939540"/>
          </a:xfrm>
        </p:grpSpPr>
        <p:sp>
          <p:nvSpPr>
            <p:cNvPr id="4" name="CuadroTexto 3"/>
            <p:cNvSpPr txBox="1"/>
            <p:nvPr/>
          </p:nvSpPr>
          <p:spPr>
            <a:xfrm>
              <a:off x="759125" y="1794294"/>
              <a:ext cx="4473275" cy="384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palabra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siguiente</a:t>
              </a: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w</a:t>
              </a: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palabra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anterior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primera línea </a:t>
              </a: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0</a:t>
              </a: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</a:t>
              </a:r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última línea 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$</a:t>
              </a: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6817025" y="1794293"/>
              <a:ext cx="4473275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</a:t>
              </a:r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línea </a:t>
              </a: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:N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Descartar cambios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en la sesión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* </a:t>
              </a:r>
              <a:r>
                <a:rPr lang="es-MX" sz="16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+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u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Insertar texto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(después de ‘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’)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i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Reemplazar</a:t>
              </a:r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carácter 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* + a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13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77970" y="448574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</a:t>
            </a:r>
            <a:r>
              <a:rPr lang="es-MX" sz="4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básicos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830412" y="1505396"/>
            <a:ext cx="10531176" cy="4278095"/>
            <a:chOff x="759124" y="1794293"/>
            <a:chExt cx="10531176" cy="4278095"/>
          </a:xfrm>
        </p:grpSpPr>
        <p:sp>
          <p:nvSpPr>
            <p:cNvPr id="4" name="CuadroTexto 3"/>
            <p:cNvSpPr txBox="1"/>
            <p:nvPr/>
          </p:nvSpPr>
          <p:spPr>
            <a:xfrm>
              <a:off x="759124" y="1794294"/>
              <a:ext cx="5435917" cy="4278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Reemplazar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caracteres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hasta 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Eliminar 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caracter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frente al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</a:t>
              </a: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* </a:t>
              </a:r>
              <a:r>
                <a:rPr lang="es-MX" sz="1600" dirty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+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x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Eliminar </a:t>
              </a:r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caracteres </a:t>
              </a:r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frente al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</a:t>
              </a: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Nx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Eliminar resto de línea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después de cursor</a:t>
              </a: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6817025" y="1794293"/>
              <a:ext cx="4473275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Buscar adelante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cadena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/”cadena”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Buscar detrás </a:t>
              </a:r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cadena</a:t>
              </a:r>
              <a:endPara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dirty="0"/>
                <a:t>	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?”cadena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Número de línea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(actual línea)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:.=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Número de líneas 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:=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441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Datos</a:t>
            </a:r>
            <a:r>
              <a:rPr lang="es-MX" sz="4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 </a:t>
            </a:r>
            <a:r>
              <a:rPr lang="es-MX" sz="3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Lanzamiento oficial 7 de Abril del 2005.</a:t>
            </a:r>
          </a:p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Software controlador de versiones.</a:t>
            </a:r>
          </a:p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Diseñado por </a:t>
            </a:r>
            <a:r>
              <a:rPr lang="es-MX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Linus</a:t>
            </a: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Torvalds</a:t>
            </a: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Gestión distribuida del proyecto.</a:t>
            </a:r>
          </a:p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Publicación de cambios a través de:</a:t>
            </a:r>
          </a:p>
          <a:p>
            <a:pPr lvl="1"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HTTP</a:t>
            </a:r>
          </a:p>
          <a:p>
            <a:pPr lvl="1"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FTP</a:t>
            </a:r>
          </a:p>
          <a:p>
            <a:pPr lvl="1">
              <a:buFontTx/>
              <a:buChar char="-"/>
            </a:pPr>
            <a:r>
              <a:rPr lang="es-MX" dirty="0" err="1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Rsync</a:t>
            </a:r>
            <a:endParaRPr lang="es-MX" dirty="0" smtClean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lvl="1"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SSH</a:t>
            </a:r>
            <a:endParaRPr lang="es-MX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buFontTx/>
              <a:buChar char="-"/>
            </a:pPr>
            <a:endParaRPr lang="es-MX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65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74" y="590387"/>
            <a:ext cx="535960" cy="53596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515035" y="342901"/>
            <a:ext cx="2999816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4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Ejercicios</a:t>
            </a:r>
            <a:r>
              <a:rPr lang="es-MX" sz="5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</a:t>
            </a:r>
            <a:r>
              <a:rPr lang="es-MX" sz="25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2787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77970" y="448574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</a:t>
            </a:r>
            <a:r>
              <a:rPr lang="es-MX" sz="4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básicos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830412" y="1505396"/>
            <a:ext cx="10531176" cy="4278095"/>
            <a:chOff x="759124" y="1794293"/>
            <a:chExt cx="10531176" cy="4278095"/>
          </a:xfrm>
        </p:grpSpPr>
        <p:sp>
          <p:nvSpPr>
            <p:cNvPr id="4" name="CuadroTexto 3"/>
            <p:cNvSpPr txBox="1"/>
            <p:nvPr/>
          </p:nvSpPr>
          <p:spPr>
            <a:xfrm>
              <a:off x="759124" y="1794294"/>
              <a:ext cx="5435917" cy="4278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Reemplazar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caracteres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hasta 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Eliminar 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caracter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frente al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</a:t>
              </a: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* </a:t>
              </a:r>
              <a:r>
                <a:rPr lang="es-MX" sz="1600" dirty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+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x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Eliminar </a:t>
              </a:r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caracteres </a:t>
              </a:r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frente al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</a:t>
              </a: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Nx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Eliminar resto de línea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después de cursor</a:t>
              </a: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6817025" y="1794293"/>
              <a:ext cx="4473275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Buscar adelante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cadena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/”cadena”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Buscar detrás </a:t>
              </a:r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cadena</a:t>
              </a:r>
              <a:endPara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dirty="0"/>
                <a:t>	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?”cadena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Número de línea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(actual línea)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:.=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Número de líneas 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:=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258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38200" y="370187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err="1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Branches</a:t>
            </a:r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38200" y="1825625"/>
            <a:ext cx="498463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Listar </a:t>
            </a:r>
            <a:r>
              <a:rPr lang="es-MX" sz="22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branches</a:t>
            </a: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disponibles en el repo</a:t>
            </a: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branch</a:t>
            </a: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nueva </a:t>
            </a:r>
            <a:r>
              <a:rPr lang="es-MX" sz="22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branch</a:t>
            </a: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[nombre rama]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Cambiarse a otra rama</a:t>
            </a: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checkout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[nombre rama]</a:t>
            </a: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75" y="767217"/>
            <a:ext cx="376939" cy="531501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6228271" y="3198168"/>
            <a:ext cx="5293190" cy="461665"/>
            <a:chOff x="6228271" y="3405202"/>
            <a:chExt cx="5293190" cy="461665"/>
          </a:xfrm>
        </p:grpSpPr>
        <p:sp>
          <p:nvSpPr>
            <p:cNvPr id="5" name="CuadroTexto 4"/>
            <p:cNvSpPr txBox="1"/>
            <p:nvPr/>
          </p:nvSpPr>
          <p:spPr>
            <a:xfrm>
              <a:off x="6228271" y="3405202"/>
              <a:ext cx="44598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dirty="0" err="1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</a:t>
              </a:r>
              <a:r>
                <a:rPr lang="es-MX" sz="2400" dirty="0" err="1" smtClean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it</a:t>
              </a:r>
              <a:r>
                <a:rPr lang="es-MX" sz="2400" dirty="0" smtClean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400" dirty="0" err="1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checkout</a:t>
              </a:r>
              <a:r>
                <a:rPr lang="es-MX" sz="2400" dirty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–b [nombre rama]</a:t>
              </a:r>
            </a:p>
          </p:txBody>
        </p: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8146" y="3570778"/>
              <a:ext cx="833315" cy="130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298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38200" y="370187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Flujos de trabajo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573974" y="2206098"/>
            <a:ext cx="4142211" cy="2445804"/>
            <a:chOff x="573974" y="2147979"/>
            <a:chExt cx="4142211" cy="2445804"/>
          </a:xfrm>
        </p:grpSpPr>
        <p:grpSp>
          <p:nvGrpSpPr>
            <p:cNvPr id="12" name="Grupo 11"/>
            <p:cNvGrpSpPr/>
            <p:nvPr/>
          </p:nvGrpSpPr>
          <p:grpSpPr>
            <a:xfrm>
              <a:off x="573974" y="2147979"/>
              <a:ext cx="2266697" cy="477054"/>
              <a:chOff x="573974" y="2147979"/>
              <a:chExt cx="2266697" cy="477054"/>
            </a:xfrm>
          </p:grpSpPr>
          <p:pic>
            <p:nvPicPr>
              <p:cNvPr id="3" name="Imagen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974" y="2200221"/>
                <a:ext cx="264226" cy="372570"/>
              </a:xfrm>
              <a:prstGeom prst="rect">
                <a:avLst/>
              </a:prstGeom>
            </p:spPr>
          </p:pic>
          <p:sp>
            <p:nvSpPr>
              <p:cNvPr id="11" name="CuadroTexto 10"/>
              <p:cNvSpPr txBox="1"/>
              <p:nvPr/>
            </p:nvSpPr>
            <p:spPr>
              <a:xfrm>
                <a:off x="838200" y="2147979"/>
                <a:ext cx="2002471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500" dirty="0" smtClean="0">
                    <a:solidFill>
                      <a:schemeClr val="bg1">
                        <a:lumMod val="50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Centralizado</a:t>
                </a:r>
                <a:endParaRPr lang="es-MX" sz="2500" dirty="0">
                  <a:solidFill>
                    <a:schemeClr val="bg1">
                      <a:lumMod val="50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15" name="Grupo 14"/>
            <p:cNvGrpSpPr/>
            <p:nvPr/>
          </p:nvGrpSpPr>
          <p:grpSpPr>
            <a:xfrm>
              <a:off x="573974" y="2804229"/>
              <a:ext cx="4142211" cy="477054"/>
              <a:chOff x="573974" y="2804229"/>
              <a:chExt cx="4142211" cy="477054"/>
            </a:xfrm>
          </p:grpSpPr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974" y="2856471"/>
                <a:ext cx="264226" cy="372570"/>
              </a:xfrm>
              <a:prstGeom prst="rect">
                <a:avLst/>
              </a:prstGeom>
            </p:spPr>
          </p:pic>
          <p:sp>
            <p:nvSpPr>
              <p:cNvPr id="14" name="CuadroTexto 13"/>
              <p:cNvSpPr txBox="1"/>
              <p:nvPr/>
            </p:nvSpPr>
            <p:spPr>
              <a:xfrm>
                <a:off x="838200" y="2804229"/>
                <a:ext cx="3877985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500" dirty="0">
                    <a:solidFill>
                      <a:schemeClr val="bg1">
                        <a:lumMod val="50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Rama por característica</a:t>
                </a:r>
                <a:r>
                  <a:rPr lang="es-MX" sz="2500" dirty="0" smtClean="0">
                    <a:solidFill>
                      <a:srgbClr val="FF000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	</a:t>
                </a:r>
                <a:endParaRPr lang="es-MX" sz="2500" dirty="0">
                  <a:solidFill>
                    <a:srgbClr val="FF0000"/>
                  </a:solidFill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17" name="Grupo 16"/>
            <p:cNvGrpSpPr/>
            <p:nvPr/>
          </p:nvGrpSpPr>
          <p:grpSpPr>
            <a:xfrm>
              <a:off x="573974" y="3460479"/>
              <a:ext cx="1833886" cy="477054"/>
              <a:chOff x="573974" y="2804229"/>
              <a:chExt cx="1833886" cy="477054"/>
            </a:xfrm>
          </p:grpSpPr>
          <p:pic>
            <p:nvPicPr>
              <p:cNvPr id="18" name="Imagen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974" y="2856471"/>
                <a:ext cx="264226" cy="372570"/>
              </a:xfrm>
              <a:prstGeom prst="rect">
                <a:avLst/>
              </a:prstGeom>
            </p:spPr>
          </p:pic>
          <p:sp>
            <p:nvSpPr>
              <p:cNvPr id="19" name="CuadroTexto 18"/>
              <p:cNvSpPr txBox="1"/>
              <p:nvPr/>
            </p:nvSpPr>
            <p:spPr>
              <a:xfrm>
                <a:off x="838200" y="2804229"/>
                <a:ext cx="156966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500" dirty="0" err="1" smtClean="0">
                    <a:solidFill>
                      <a:schemeClr val="bg1">
                        <a:lumMod val="50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Gitflow</a:t>
                </a:r>
                <a:r>
                  <a:rPr lang="es-MX" sz="2500" dirty="0" smtClean="0">
                    <a:solidFill>
                      <a:srgbClr val="FF000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	</a:t>
                </a:r>
                <a:endParaRPr lang="es-MX" sz="2500" dirty="0">
                  <a:solidFill>
                    <a:srgbClr val="FF0000"/>
                  </a:solidFill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>
              <a:off x="573974" y="4116729"/>
              <a:ext cx="1833886" cy="477054"/>
              <a:chOff x="573974" y="2804229"/>
              <a:chExt cx="1833886" cy="477054"/>
            </a:xfrm>
          </p:grpSpPr>
          <p:pic>
            <p:nvPicPr>
              <p:cNvPr id="21" name="Imagen 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974" y="2856471"/>
                <a:ext cx="264226" cy="372570"/>
              </a:xfrm>
              <a:prstGeom prst="rect">
                <a:avLst/>
              </a:prstGeom>
            </p:spPr>
          </p:pic>
          <p:sp>
            <p:nvSpPr>
              <p:cNvPr id="22" name="CuadroTexto 21"/>
              <p:cNvSpPr txBox="1"/>
              <p:nvPr/>
            </p:nvSpPr>
            <p:spPr>
              <a:xfrm>
                <a:off x="838200" y="2804229"/>
                <a:ext cx="156966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500" dirty="0" err="1" smtClean="0">
                    <a:solidFill>
                      <a:schemeClr val="bg1">
                        <a:lumMod val="50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Forkflow</a:t>
                </a:r>
                <a:r>
                  <a:rPr lang="es-MX" sz="2500" dirty="0" smtClean="0">
                    <a:solidFill>
                      <a:srgbClr val="FF000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	</a:t>
                </a:r>
                <a:endParaRPr lang="es-MX" sz="2500" dirty="0">
                  <a:solidFill>
                    <a:srgbClr val="FF0000"/>
                  </a:solidFill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1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05236" y="1593850"/>
            <a:ext cx="4581525" cy="1325563"/>
          </a:xfrm>
        </p:spPr>
        <p:txBody>
          <a:bodyPr/>
          <a:lstStyle/>
          <a:p>
            <a:r>
              <a:rPr lang="es-MX" sz="6000" dirty="0" smtClean="0">
                <a:solidFill>
                  <a:schemeClr val="bg1">
                    <a:lumMod val="9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Centralizado</a:t>
            </a:r>
            <a:endParaRPr lang="es-MX" sz="6000" dirty="0">
              <a:solidFill>
                <a:schemeClr val="bg1">
                  <a:lumMod val="9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82" y="3152774"/>
            <a:ext cx="1996633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0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838200" y="370187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rgbClr val="7030A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Flujo centralizado</a:t>
            </a:r>
            <a:endParaRPr lang="es-MX" sz="30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03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05238" y="2766219"/>
            <a:ext cx="458152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MX" sz="6000" dirty="0" smtClean="0">
                <a:solidFill>
                  <a:schemeClr val="bg1">
                    <a:lumMod val="9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Rama por característica</a:t>
            </a:r>
            <a:endParaRPr lang="es-MX" sz="6000" dirty="0">
              <a:solidFill>
                <a:schemeClr val="bg1">
                  <a:lumMod val="9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98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838200" y="370187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Flujo rama por característica</a:t>
            </a:r>
            <a:endParaRPr lang="es-MX" sz="3000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50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05238" y="2766219"/>
            <a:ext cx="4581525" cy="1325563"/>
          </a:xfrm>
        </p:spPr>
        <p:txBody>
          <a:bodyPr>
            <a:normAutofit/>
          </a:bodyPr>
          <a:lstStyle/>
          <a:p>
            <a:pPr algn="ctr"/>
            <a:r>
              <a:rPr lang="es-MX" sz="6000" dirty="0" err="1" smtClean="0">
                <a:solidFill>
                  <a:schemeClr val="bg1">
                    <a:lumMod val="9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Gitflow</a:t>
            </a:r>
            <a:endParaRPr lang="es-MX" sz="6000" dirty="0">
              <a:solidFill>
                <a:schemeClr val="bg1">
                  <a:lumMod val="9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5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838200" y="370187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chemeClr val="accent2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Flujo </a:t>
            </a:r>
            <a:r>
              <a:rPr lang="es-MX" sz="5000" dirty="0" err="1" smtClean="0">
                <a:solidFill>
                  <a:schemeClr val="accent2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Gitflow</a:t>
            </a:r>
            <a:endParaRPr lang="es-MX" sz="3000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27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86000"/>
            <a:ext cx="3048000" cy="2286000"/>
          </a:xfrm>
        </p:spPr>
      </p:pic>
    </p:spTree>
    <p:extLst>
      <p:ext uri="{BB962C8B-B14F-4D97-AF65-F5344CB8AC3E}">
        <p14:creationId xmlns:p14="http://schemas.microsoft.com/office/powerpoint/2010/main" val="212153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05238" y="2556669"/>
            <a:ext cx="4581525" cy="1325563"/>
          </a:xfrm>
        </p:spPr>
        <p:txBody>
          <a:bodyPr>
            <a:normAutofit/>
          </a:bodyPr>
          <a:lstStyle/>
          <a:p>
            <a:pPr algn="ctr"/>
            <a:r>
              <a:rPr lang="es-MX" sz="6000" dirty="0" err="1" smtClean="0">
                <a:solidFill>
                  <a:schemeClr val="bg1">
                    <a:lumMod val="9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Forkflow</a:t>
            </a:r>
            <a:endParaRPr lang="es-MX" sz="6000" dirty="0">
              <a:solidFill>
                <a:schemeClr val="bg1">
                  <a:lumMod val="9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401" y="3882232"/>
            <a:ext cx="425197" cy="137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5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838200" y="370187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chemeClr val="bg1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Flujo </a:t>
            </a:r>
            <a:r>
              <a:rPr lang="es-MX" sz="5000" dirty="0" err="1" smtClean="0">
                <a:solidFill>
                  <a:schemeClr val="bg1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Forkflow</a:t>
            </a:r>
            <a:endParaRPr lang="es-MX" sz="3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19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38563" y="1556544"/>
            <a:ext cx="4581525" cy="1325563"/>
          </a:xfrm>
        </p:spPr>
        <p:txBody>
          <a:bodyPr>
            <a:normAutofit/>
          </a:bodyPr>
          <a:lstStyle/>
          <a:p>
            <a:pPr algn="ctr"/>
            <a:r>
              <a:rPr lang="es-MX" sz="6000" dirty="0" smtClean="0">
                <a:solidFill>
                  <a:schemeClr val="bg1">
                    <a:lumMod val="9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Mío</a:t>
            </a:r>
            <a:endParaRPr lang="es-MX" sz="6000" dirty="0">
              <a:solidFill>
                <a:schemeClr val="bg1">
                  <a:lumMod val="9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0" y="2633662"/>
            <a:ext cx="37147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9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838200" y="370187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3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98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99603" y="2320282"/>
            <a:ext cx="6192795" cy="2217437"/>
          </a:xfrm>
        </p:spPr>
        <p:txBody>
          <a:bodyPr>
            <a:noAutofit/>
          </a:bodyPr>
          <a:lstStyle/>
          <a:p>
            <a:pPr algn="ctr"/>
            <a:r>
              <a:rPr lang="es-MX" sz="8000" dirty="0" smtClean="0">
                <a:solidFill>
                  <a:srgbClr val="D50F2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Instalación</a:t>
            </a:r>
            <a:r>
              <a:rPr lang="es-MX" sz="8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br>
              <a:rPr lang="es-MX" sz="8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git-scm.com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42879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6816" y="1604963"/>
            <a:ext cx="47244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1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549081" y="2459504"/>
            <a:ext cx="4485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--</a:t>
            </a:r>
            <a:r>
              <a:rPr lang="es-MX" sz="30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version</a:t>
            </a:r>
            <a:endParaRPr lang="es-MX" sz="3000" dirty="0" smtClean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s-MX" sz="30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s-MX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version</a:t>
            </a:r>
            <a:r>
              <a:rPr lang="es-MX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2.x.x.platform</a:t>
            </a:r>
          </a:p>
          <a:p>
            <a:pPr algn="ctr"/>
            <a:endParaRPr lang="es-MX" sz="30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612776" y="2337503"/>
            <a:ext cx="3739894" cy="2182993"/>
            <a:chOff x="612776" y="2781574"/>
            <a:chExt cx="3739894" cy="2182993"/>
          </a:xfrm>
        </p:grpSpPr>
        <p:sp>
          <p:nvSpPr>
            <p:cNvPr id="5" name="CuadroTexto 4"/>
            <p:cNvSpPr txBox="1"/>
            <p:nvPr/>
          </p:nvSpPr>
          <p:spPr>
            <a:xfrm>
              <a:off x="1519850" y="2865996"/>
              <a:ext cx="140615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500" dirty="0" err="1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Git</a:t>
              </a:r>
              <a:r>
                <a:rPr lang="es-MX" sz="25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500" dirty="0" err="1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Bash</a:t>
              </a:r>
              <a:endParaRPr lang="es-MX" sz="25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026" name="Picture 2" descr="https://git-for-windows.github.io/img/gwindows_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6" y="2781574"/>
              <a:ext cx="645898" cy="645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upload.wikimedia.org/wikipedia/commons/b/b3/Terminalicon2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8" t="9360" r="3433" b="5947"/>
            <a:stretch/>
          </p:blipFill>
          <p:spPr bwMode="auto">
            <a:xfrm>
              <a:off x="612776" y="3577653"/>
              <a:ext cx="645898" cy="589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uadroTexto 7"/>
            <p:cNvSpPr txBox="1"/>
            <p:nvPr/>
          </p:nvSpPr>
          <p:spPr>
            <a:xfrm>
              <a:off x="1519850" y="3651553"/>
              <a:ext cx="145264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5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Terminal</a:t>
              </a:r>
              <a:endParaRPr lang="es-MX" sz="25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030" name="Picture 6" descr="https://maxcdn.icons8.com/Share/icon/Programming/command_line1600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7" t="8783" r="8652" b="8631"/>
            <a:stretch/>
          </p:blipFill>
          <p:spPr bwMode="auto">
            <a:xfrm>
              <a:off x="617531" y="4317260"/>
              <a:ext cx="641143" cy="647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uadroTexto 9"/>
            <p:cNvSpPr txBox="1"/>
            <p:nvPr/>
          </p:nvSpPr>
          <p:spPr>
            <a:xfrm>
              <a:off x="1526255" y="4402386"/>
              <a:ext cx="282641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500" dirty="0" err="1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Command</a:t>
              </a:r>
              <a:r>
                <a:rPr lang="es-MX" sz="25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500" dirty="0" err="1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Prompt</a:t>
              </a:r>
              <a:endParaRPr lang="es-MX" sz="25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591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err="1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Config</a:t>
            </a:r>
            <a:r>
              <a:rPr lang="es-MX" sz="5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33384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Configuración de nombre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--global 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user.name “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  <a:p>
            <a:pPr marL="0" indent="0">
              <a:buNone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s-MX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Configuración de correo</a:t>
            </a: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--global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user.email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email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78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err="1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Check</a:t>
            </a:r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SSH </a:t>
            </a:r>
            <a:r>
              <a:rPr lang="es-MX" sz="5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33384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Checar claves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ls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–al ~/.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 fontAlgn="base">
              <a:buNone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id_dsa.pub</a:t>
            </a:r>
            <a:endParaRPr lang="es-MX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 fontAlgn="base">
              <a:buNone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id_ecdsa.pub</a:t>
            </a:r>
            <a:endParaRPr lang="es-MX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 fontAlgn="base">
              <a:buNone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id_ed25519.pub</a:t>
            </a:r>
            <a:endParaRPr lang="es-MX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 fontAlgn="base">
              <a:buNone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id_rsa.pub</a:t>
            </a:r>
            <a:endParaRPr lang="es-MX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62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SSH </a:t>
            </a:r>
            <a:r>
              <a:rPr lang="es-MX" sz="5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9569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Comando para generar clave SSH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ssh-keygen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–t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rsa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–b 4096 –C “GitHub email”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2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enter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 para generar clave con valores predeterminados</a:t>
            </a: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Iniciar agente SSH</a:t>
            </a:r>
          </a:p>
          <a:p>
            <a:pPr marL="0" indent="0">
              <a:buNone/>
            </a:pPr>
            <a:r>
              <a:rPr lang="es-MX" sz="25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eval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$(</a:t>
            </a:r>
            <a:r>
              <a:rPr lang="es-MX" sz="25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ssh-agent</a:t>
            </a:r>
            <a:r>
              <a:rPr lang="es-MX" sz="25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–s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Agregar clave SSH a agente</a:t>
            </a:r>
          </a:p>
          <a:p>
            <a:pPr marL="0" indent="0">
              <a:buNone/>
            </a:pPr>
            <a:r>
              <a:rPr lang="es-MX" sz="25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ssh-add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~/.</a:t>
            </a:r>
            <a:r>
              <a:rPr lang="es-MX" sz="25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/&lt;clave </a:t>
            </a:r>
            <a:r>
              <a:rPr lang="es-MX" sz="25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08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1929</TotalTime>
  <Words>369</Words>
  <Application>Microsoft Office PowerPoint</Application>
  <PresentationFormat>Panorámica</PresentationFormat>
  <Paragraphs>199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Calibri Light</vt:lpstr>
      <vt:lpstr>Open Sans</vt:lpstr>
      <vt:lpstr>Roboto</vt:lpstr>
      <vt:lpstr>Roboto Black</vt:lpstr>
      <vt:lpstr>Roboto Light</vt:lpstr>
      <vt:lpstr>Roboto Medium</vt:lpstr>
      <vt:lpstr>Office Theme</vt:lpstr>
      <vt:lpstr>Git / GitHub</vt:lpstr>
      <vt:lpstr>Datos [ git ]</vt:lpstr>
      <vt:lpstr>Presentación de PowerPoint</vt:lpstr>
      <vt:lpstr>Instalación  git-scm.com</vt:lpstr>
      <vt:lpstr>Presentación de PowerPoint</vt:lpstr>
      <vt:lpstr>Presentación de PowerPoint</vt:lpstr>
      <vt:lpstr>Config [ git ] </vt:lpstr>
      <vt:lpstr>Check SSH  [ git ] </vt:lpstr>
      <vt:lpstr>SSH  [ git ] </vt:lpstr>
      <vt:lpstr>SSH to GitHub  [ git ] </vt:lpstr>
      <vt:lpstr>Testing [ git ]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Centralizado</vt:lpstr>
      <vt:lpstr>Presentación de PowerPoint</vt:lpstr>
      <vt:lpstr>Rama por característica</vt:lpstr>
      <vt:lpstr>Presentación de PowerPoint</vt:lpstr>
      <vt:lpstr>Gitflow</vt:lpstr>
      <vt:lpstr>Presentación de PowerPoint</vt:lpstr>
      <vt:lpstr>Forkflow</vt:lpstr>
      <vt:lpstr>Presentación de PowerPoint</vt:lpstr>
      <vt:lpstr>Mío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Luis Eduardo Jimenez Robles</dc:creator>
  <cp:lastModifiedBy>Luis Eduardo Jimenez Robles</cp:lastModifiedBy>
  <cp:revision>54</cp:revision>
  <dcterms:created xsi:type="dcterms:W3CDTF">2017-11-26T07:10:10Z</dcterms:created>
  <dcterms:modified xsi:type="dcterms:W3CDTF">2017-12-06T09:22:17Z</dcterms:modified>
</cp:coreProperties>
</file>