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1" r:id="rId3"/>
    <p:sldId id="272" r:id="rId4"/>
    <p:sldId id="273" r:id="rId5"/>
    <p:sldId id="275" r:id="rId6"/>
    <p:sldId id="259" r:id="rId7"/>
    <p:sldId id="274" r:id="rId8"/>
    <p:sldId id="268" r:id="rId9"/>
    <p:sldId id="264" r:id="rId10"/>
    <p:sldId id="265" r:id="rId11"/>
    <p:sldId id="266" r:id="rId12"/>
    <p:sldId id="267" r:id="rId13"/>
    <p:sldId id="276" r:id="rId14"/>
    <p:sldId id="262" r:id="rId15"/>
    <p:sldId id="278" r:id="rId16"/>
    <p:sldId id="277" r:id="rId17"/>
    <p:sldId id="280" r:id="rId18"/>
    <p:sldId id="281" r:id="rId19"/>
    <p:sldId id="282" r:id="rId20"/>
    <p:sldId id="283" r:id="rId21"/>
    <p:sldId id="284" r:id="rId22"/>
    <p:sldId id="279" r:id="rId23"/>
    <p:sldId id="261" r:id="rId24"/>
    <p:sldId id="263" r:id="rId25"/>
    <p:sldId id="269" r:id="rId26"/>
    <p:sldId id="260" r:id="rId2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88C"/>
    <a:srgbClr val="FFA269"/>
    <a:srgbClr val="FE9F69"/>
    <a:srgbClr val="CC2B5E"/>
    <a:srgbClr val="DE6262"/>
    <a:srgbClr val="CC2C61"/>
    <a:srgbClr val="EAB543"/>
    <a:srgbClr val="753A88"/>
    <a:srgbClr val="182C61"/>
    <a:srgbClr val="3039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3947" autoAdjust="0"/>
  </p:normalViewPr>
  <p:slideViewPr>
    <p:cSldViewPr snapToGrid="0">
      <p:cViewPr varScale="1">
        <p:scale>
          <a:sx n="83" d="100"/>
          <a:sy n="83" d="100"/>
        </p:scale>
        <p:origin x="552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4BEC7-464B-4B1F-824D-7477A09890FC}" type="datetimeFigureOut">
              <a:rPr lang="es-MX" smtClean="0"/>
              <a:t>21/05/2018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D1635-622D-4AEF-B09A-0A0B1A97EF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1037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1494-313F-42DE-9786-65F5698C42ED}" type="datetimeFigureOut">
              <a:rPr lang="es-MX" smtClean="0"/>
              <a:t>21/05/2018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C11F-3EB3-4E34-BE5D-F6CAB3388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41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1494-313F-42DE-9786-65F5698C42ED}" type="datetimeFigureOut">
              <a:rPr lang="es-MX" smtClean="0"/>
              <a:t>21/05/2018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C11F-3EB3-4E34-BE5D-F6CAB3388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028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1494-313F-42DE-9786-65F5698C42ED}" type="datetimeFigureOut">
              <a:rPr lang="es-MX" smtClean="0"/>
              <a:t>21/05/2018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C11F-3EB3-4E34-BE5D-F6CAB3388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217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1494-313F-42DE-9786-65F5698C42ED}" type="datetimeFigureOut">
              <a:rPr lang="es-MX" smtClean="0"/>
              <a:t>21/05/2018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C11F-3EB3-4E34-BE5D-F6CAB3388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845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1494-313F-42DE-9786-65F5698C42ED}" type="datetimeFigureOut">
              <a:rPr lang="es-MX" smtClean="0"/>
              <a:t>21/05/2018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C11F-3EB3-4E34-BE5D-F6CAB3388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159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1494-313F-42DE-9786-65F5698C42ED}" type="datetimeFigureOut">
              <a:rPr lang="es-MX" smtClean="0"/>
              <a:t>21/05/2018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C11F-3EB3-4E34-BE5D-F6CAB3388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030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1494-313F-42DE-9786-65F5698C42ED}" type="datetimeFigureOut">
              <a:rPr lang="es-MX" smtClean="0"/>
              <a:t>21/05/2018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C11F-3EB3-4E34-BE5D-F6CAB3388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244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1494-313F-42DE-9786-65F5698C42ED}" type="datetimeFigureOut">
              <a:rPr lang="es-MX" smtClean="0"/>
              <a:t>21/05/2018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C11F-3EB3-4E34-BE5D-F6CAB3388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949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1494-313F-42DE-9786-65F5698C42ED}" type="datetimeFigureOut">
              <a:rPr lang="es-MX" smtClean="0"/>
              <a:t>21/05/2018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C11F-3EB3-4E34-BE5D-F6CAB3388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267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1494-313F-42DE-9786-65F5698C42ED}" type="datetimeFigureOut">
              <a:rPr lang="es-MX" smtClean="0"/>
              <a:t>21/05/2018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C11F-3EB3-4E34-BE5D-F6CAB3388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879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1494-313F-42DE-9786-65F5698C42ED}" type="datetimeFigureOut">
              <a:rPr lang="es-MX" smtClean="0"/>
              <a:t>21/05/2018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C11F-3EB3-4E34-BE5D-F6CAB3388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408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rgbClr val="CC2B5E"/>
            </a:gs>
            <a:gs pos="100000">
              <a:srgbClr val="FFA26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B1494-313F-42DE-9786-65F5698C42ED}" type="datetimeFigureOut">
              <a:rPr lang="es-MX" smtClean="0"/>
              <a:t>21/05/2018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AC11F-3EB3-4E34-BE5D-F6CAB3388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491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rot="5400000">
            <a:off x="-2575479" y="2722123"/>
            <a:ext cx="6788989" cy="1638031"/>
          </a:xfrm>
        </p:spPr>
        <p:txBody>
          <a:bodyPr vert="vert270">
            <a:noAutofit/>
          </a:bodyPr>
          <a:lstStyle/>
          <a:p>
            <a:r>
              <a:rPr lang="en-US" sz="7000" b="1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</a:t>
            </a:r>
            <a:br>
              <a:rPr lang="en-US" sz="7000" b="1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</a:br>
            <a:r>
              <a:rPr lang="en-US" sz="7000" b="1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</a:t>
            </a:r>
            <a:br>
              <a:rPr lang="en-US" sz="7000" b="1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</a:br>
            <a:r>
              <a:rPr lang="en-US" sz="7000" b="1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</a:t>
            </a:r>
            <a:br>
              <a:rPr lang="en-US" sz="7000" b="1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</a:br>
            <a:r>
              <a:rPr lang="en-US" sz="7000" b="1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</a:t>
            </a:r>
            <a:br>
              <a:rPr lang="en-US" sz="7000" b="1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</a:br>
            <a:r>
              <a:rPr lang="en-US" sz="7000" b="1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</a:t>
            </a:r>
            <a:br>
              <a:rPr lang="en-US" sz="7000" b="1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</a:br>
            <a:r>
              <a:rPr lang="en-US" sz="7000" b="1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U</a:t>
            </a:r>
            <a:br>
              <a:rPr lang="en-US" sz="7000" b="1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</a:br>
            <a:r>
              <a:rPr lang="en-US" sz="7000" b="1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</a:t>
            </a:r>
            <a:endParaRPr lang="es-MX" sz="7000" b="1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231193" y="4650019"/>
            <a:ext cx="37296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>
                <a:solidFill>
                  <a:schemeClr val="bg1">
                    <a:lumMod val="95000"/>
                  </a:schemeClr>
                </a:solidFill>
                <a:latin typeface="Odin Rounded" panose="020F0000000000000000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PROJECT </a:t>
            </a:r>
          </a:p>
          <a:p>
            <a:pPr algn="ctr"/>
            <a:r>
              <a:rPr lang="en-US" sz="4500" b="1" dirty="0" smtClean="0">
                <a:solidFill>
                  <a:schemeClr val="bg1">
                    <a:lumMod val="95000"/>
                  </a:schemeClr>
                </a:solidFill>
                <a:latin typeface="Odin Rounded" panose="020F0000000000000000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MANAGEMENT</a:t>
            </a:r>
            <a:endParaRPr lang="es-MX" sz="4500" b="1" dirty="0">
              <a:solidFill>
                <a:schemeClr val="bg1">
                  <a:lumMod val="95000"/>
                </a:schemeClr>
              </a:solidFill>
              <a:latin typeface="Odin Rounded" panose="020F0000000000000000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240" y="1071115"/>
            <a:ext cx="3075521" cy="307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4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980440" y="1151454"/>
            <a:ext cx="1023112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Be</a:t>
            </a:r>
          </a:p>
          <a:p>
            <a:r>
              <a:rPr lang="en-US" sz="20000" b="1" dirty="0" smtClean="0">
                <a:solidFill>
                  <a:srgbClr val="FE9F69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  #proud</a:t>
            </a:r>
          </a:p>
          <a:p>
            <a:pPr algn="r"/>
            <a:r>
              <a:rPr lang="en-US" sz="45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of your team</a:t>
            </a:r>
            <a:endParaRPr lang="es-MX" sz="4500" b="1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41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451314" y="766733"/>
            <a:ext cx="9289373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000" b="1" dirty="0" smtClean="0">
                <a:solidFill>
                  <a:srgbClr val="FE9F69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research</a:t>
            </a:r>
            <a:r>
              <a:rPr lang="en-US" sz="5000" b="1" dirty="0" smtClean="0">
                <a:solidFill>
                  <a:srgbClr val="FE9F69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algn="just"/>
            <a:r>
              <a:rPr lang="en-US" sz="45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how to </a:t>
            </a:r>
            <a:r>
              <a:rPr lang="en-US" sz="4500" b="1" dirty="0" err="1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estimulate</a:t>
            </a:r>
            <a:r>
              <a:rPr lang="en-US" sz="45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5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your team       </a:t>
            </a:r>
          </a:p>
          <a:p>
            <a:pPr algn="just"/>
            <a:r>
              <a:rPr lang="en-US" sz="45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let them have fun </a:t>
            </a:r>
          </a:p>
          <a:p>
            <a:r>
              <a:rPr lang="en-US" sz="45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let them </a:t>
            </a:r>
            <a:r>
              <a:rPr lang="en-US" sz="8000" b="1" dirty="0" smtClean="0">
                <a:solidFill>
                  <a:srgbClr val="FFB88C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create awesome nonsense things</a:t>
            </a:r>
            <a:r>
              <a:rPr lang="en-US" sz="4500" b="1" dirty="0" smtClean="0">
                <a:solidFill>
                  <a:srgbClr val="FFB88C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r"/>
            <a:r>
              <a:rPr lang="en-US" sz="4500" b="1" dirty="0" smtClean="0">
                <a:solidFill>
                  <a:schemeClr val="accent2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s-MX" sz="4500" dirty="0">
              <a:solidFill>
                <a:schemeClr val="accent2">
                  <a:lumMod val="7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22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481414" y="293898"/>
            <a:ext cx="117105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6000" b="1" dirty="0" smtClean="0">
                <a:solidFill>
                  <a:srgbClr val="FE9F69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Be a leader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479" y="1032562"/>
            <a:ext cx="7596642" cy="517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5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540" y="1294369"/>
            <a:ext cx="5542920" cy="426926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69454" y="646547"/>
            <a:ext cx="6511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¿Communication</a:t>
            </a:r>
            <a:endParaRPr lang="es-MX" sz="60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950363" y="4853711"/>
            <a:ext cx="3754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FFA269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60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problems?</a:t>
            </a:r>
            <a:endParaRPr lang="es-MX" sz="60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94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926444" y="2690336"/>
            <a:ext cx="41338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5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Asynchronous </a:t>
            </a:r>
          </a:p>
          <a:p>
            <a:pPr algn="r"/>
            <a:r>
              <a:rPr lang="en-US" sz="45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Communication</a:t>
            </a:r>
            <a:endParaRPr lang="es-MX" sz="4500" b="1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987636" y="2228672"/>
            <a:ext cx="22167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b="1" dirty="0">
                <a:solidFill>
                  <a:srgbClr val="FFA269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VS</a:t>
            </a:r>
            <a:endParaRPr lang="es-MX" sz="15000" b="1" dirty="0">
              <a:solidFill>
                <a:srgbClr val="FFA269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204364" y="2690336"/>
            <a:ext cx="41338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S</a:t>
            </a:r>
            <a:r>
              <a:rPr lang="en-US" sz="45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ynchronous </a:t>
            </a:r>
          </a:p>
          <a:p>
            <a:r>
              <a:rPr lang="en-US" sz="45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Communication</a:t>
            </a:r>
            <a:endParaRPr lang="es-MX" sz="4500" b="1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71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2083188" y="2597229"/>
            <a:ext cx="8025625" cy="1663542"/>
            <a:chOff x="541528" y="2504122"/>
            <a:chExt cx="8025625" cy="1663542"/>
          </a:xfrm>
        </p:grpSpPr>
        <p:sp>
          <p:nvSpPr>
            <p:cNvPr id="8" name="CuadroTexto 7"/>
            <p:cNvSpPr txBox="1"/>
            <p:nvPr/>
          </p:nvSpPr>
          <p:spPr>
            <a:xfrm>
              <a:off x="1565912" y="2690336"/>
              <a:ext cx="700124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500" b="1" dirty="0" err="1">
                  <a:solidFill>
                    <a:schemeClr val="bg1"/>
                  </a:solidFill>
                  <a:ea typeface="Roboto" panose="02000000000000000000" pitchFamily="2" charset="0"/>
                </a:rPr>
                <a:t>Dependant</a:t>
              </a:r>
              <a:r>
                <a:rPr lang="en-US" sz="4500" b="1" dirty="0">
                  <a:solidFill>
                    <a:schemeClr val="bg1"/>
                  </a:solidFill>
                  <a:ea typeface="Roboto" panose="02000000000000000000" pitchFamily="2" charset="0"/>
                </a:rPr>
                <a:t> </a:t>
              </a:r>
              <a:r>
                <a:rPr lang="en-US" sz="3000" b="1" dirty="0" smtClean="0">
                  <a:solidFill>
                    <a:srgbClr val="FFA269"/>
                  </a:solidFill>
                  <a:ea typeface="Roboto" panose="02000000000000000000" pitchFamily="2" charset="0"/>
                </a:rPr>
                <a:t>of instant </a:t>
              </a:r>
              <a:r>
                <a:rPr lang="en-US" sz="4500" b="1" dirty="0">
                  <a:solidFill>
                    <a:schemeClr val="bg1"/>
                  </a:solidFill>
                  <a:ea typeface="Roboto" panose="02000000000000000000" pitchFamily="2" charset="0"/>
                </a:rPr>
                <a:t>solutions</a:t>
              </a:r>
              <a:r>
                <a:rPr lang="en-US" sz="3000" b="1" dirty="0" smtClean="0">
                  <a:solidFill>
                    <a:schemeClr val="bg1"/>
                  </a:solidFill>
                  <a:ea typeface="Roboto" panose="02000000000000000000" pitchFamily="2" charset="0"/>
                </a:rPr>
                <a:t> </a:t>
              </a:r>
              <a:r>
                <a:rPr lang="en-US" sz="3000" b="1" dirty="0" smtClean="0">
                  <a:solidFill>
                    <a:srgbClr val="FFA269"/>
                  </a:solidFill>
                  <a:ea typeface="Roboto" panose="02000000000000000000" pitchFamily="2" charset="0"/>
                </a:rPr>
                <a:t>/</a:t>
              </a:r>
            </a:p>
            <a:p>
              <a:r>
                <a:rPr lang="en-US" sz="4500" b="1" dirty="0" smtClean="0">
                  <a:solidFill>
                    <a:schemeClr val="bg1"/>
                  </a:solidFill>
                  <a:ea typeface="Roboto" panose="02000000000000000000" pitchFamily="2" charset="0"/>
                </a:rPr>
                <a:t>answers</a:t>
              </a:r>
              <a:r>
                <a:rPr lang="en-US" sz="3000" b="1" dirty="0" smtClean="0">
                  <a:solidFill>
                    <a:schemeClr val="bg1"/>
                  </a:solidFill>
                  <a:ea typeface="Roboto" panose="02000000000000000000" pitchFamily="2" charset="0"/>
                </a:rPr>
                <a:t> </a:t>
              </a:r>
              <a:r>
                <a:rPr lang="en-US" sz="3000" b="1" dirty="0">
                  <a:solidFill>
                    <a:srgbClr val="FFA269"/>
                  </a:solidFill>
                  <a:ea typeface="Roboto" panose="02000000000000000000" pitchFamily="2" charset="0"/>
                </a:rPr>
                <a:t>/</a:t>
              </a:r>
              <a:r>
                <a:rPr lang="en-US" sz="3000" b="1" dirty="0" smtClean="0">
                  <a:solidFill>
                    <a:schemeClr val="bg1"/>
                  </a:solidFill>
                  <a:ea typeface="Roboto" panose="02000000000000000000" pitchFamily="2" charset="0"/>
                </a:rPr>
                <a:t> </a:t>
              </a:r>
              <a:r>
                <a:rPr lang="en-US" sz="4500" b="1" dirty="0" smtClean="0">
                  <a:solidFill>
                    <a:schemeClr val="bg1"/>
                  </a:solidFill>
                  <a:ea typeface="Roboto" panose="02000000000000000000" pitchFamily="2" charset="0"/>
                </a:rPr>
                <a:t>tasks</a:t>
              </a:r>
              <a:endParaRPr lang="es-MX" sz="4500" b="1" dirty="0">
                <a:solidFill>
                  <a:schemeClr val="bg1"/>
                </a:solidFill>
                <a:ea typeface="Roboto" panose="02000000000000000000" pitchFamily="2" charset="0"/>
              </a:endParaRPr>
            </a:p>
          </p:txBody>
        </p:sp>
        <p:sp>
          <p:nvSpPr>
            <p:cNvPr id="2" name="Rectángulo 1"/>
            <p:cNvSpPr/>
            <p:nvPr/>
          </p:nvSpPr>
          <p:spPr>
            <a:xfrm>
              <a:off x="1609034" y="2504122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Synchronous </a:t>
              </a:r>
              <a:r>
                <a:rPr lang="en-US" b="1" dirty="0" smtClean="0">
                  <a:solidFill>
                    <a:schemeClr val="bg1"/>
                  </a:solidFill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Communication</a:t>
              </a:r>
              <a:endParaRPr lang="es-MX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528" y="2927185"/>
              <a:ext cx="872926" cy="1018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488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135280" y="2589609"/>
            <a:ext cx="310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Asynchronous Communication</a:t>
            </a:r>
            <a:endParaRPr lang="es-MX" b="1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07572" y="2792693"/>
            <a:ext cx="70012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Send more information</a:t>
            </a:r>
            <a:r>
              <a:rPr lang="en-US" sz="30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 </a:t>
            </a:r>
            <a:r>
              <a:rPr lang="en-US" sz="3000" b="1" dirty="0" smtClean="0">
                <a:solidFill>
                  <a:srgbClr val="FFB88C"/>
                </a:solidFill>
                <a:ea typeface="Roboto" panose="02000000000000000000" pitchFamily="2" charset="0"/>
              </a:rPr>
              <a:t>than you normally do</a:t>
            </a:r>
            <a:endParaRPr lang="es-MX" sz="3000" b="1" dirty="0">
              <a:solidFill>
                <a:srgbClr val="FFB88C"/>
              </a:solidFill>
              <a:ea typeface="Roboto" panose="02000000000000000000" pitchFamily="2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81" y="3057237"/>
            <a:ext cx="700515" cy="101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3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135280" y="2589609"/>
            <a:ext cx="310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Asynchronous Communication</a:t>
            </a:r>
            <a:endParaRPr lang="es-MX" b="1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07572" y="2792693"/>
            <a:ext cx="70012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Send enough information </a:t>
            </a:r>
            <a:r>
              <a:rPr lang="en-US" sz="3000" b="1" dirty="0" smtClean="0">
                <a:solidFill>
                  <a:srgbClr val="FFB88C"/>
                </a:solidFill>
                <a:ea typeface="Roboto" panose="02000000000000000000" pitchFamily="2" charset="0"/>
              </a:rPr>
              <a:t>to cover up all the follow-up questions.</a:t>
            </a:r>
            <a:endParaRPr lang="es-MX" sz="3000" b="1" dirty="0">
              <a:solidFill>
                <a:srgbClr val="FFB88C"/>
              </a:solidFill>
              <a:ea typeface="Roboto" panose="02000000000000000000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877" y="3057237"/>
            <a:ext cx="936321" cy="102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3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135280" y="2589609"/>
            <a:ext cx="310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Asynchronous Communication</a:t>
            </a:r>
            <a:endParaRPr lang="es-MX" b="1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07572" y="2792693"/>
            <a:ext cx="7001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FFB88C"/>
                </a:solidFill>
                <a:ea typeface="Roboto" panose="02000000000000000000" pitchFamily="2" charset="0"/>
              </a:rPr>
              <a:t>Add a </a:t>
            </a:r>
            <a:r>
              <a:rPr lang="en-US" sz="45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deadline and priority</a:t>
            </a:r>
            <a:endParaRPr lang="es-MX" sz="4500" b="1" dirty="0">
              <a:solidFill>
                <a:schemeClr val="bg1"/>
              </a:solidFill>
              <a:ea typeface="Roboto" panose="02000000000000000000" pitchFamily="2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152" y="3057237"/>
            <a:ext cx="851842" cy="102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59" y="2992540"/>
            <a:ext cx="1078024" cy="10857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135280" y="2589609"/>
            <a:ext cx="310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Asynchronous Communication</a:t>
            </a:r>
            <a:endParaRPr lang="es-MX" b="1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07572" y="2792693"/>
            <a:ext cx="70012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Add</a:t>
            </a:r>
            <a:r>
              <a:rPr lang="en-US" sz="3000" b="1" dirty="0" smtClean="0">
                <a:solidFill>
                  <a:srgbClr val="FFB88C"/>
                </a:solidFill>
                <a:ea typeface="Roboto" panose="02000000000000000000" pitchFamily="2" charset="0"/>
              </a:rPr>
              <a:t> links, images and as much </a:t>
            </a:r>
            <a:r>
              <a:rPr lang="en-US" sz="45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resources</a:t>
            </a:r>
            <a:r>
              <a:rPr lang="en-US" sz="3000" b="1" dirty="0" smtClean="0">
                <a:solidFill>
                  <a:srgbClr val="FFB88C"/>
                </a:solidFill>
                <a:ea typeface="Roboto" panose="02000000000000000000" pitchFamily="2" charset="0"/>
              </a:rPr>
              <a:t> and material as possible.</a:t>
            </a:r>
            <a:endParaRPr lang="es-MX" sz="4500" b="1" dirty="0">
              <a:solidFill>
                <a:schemeClr val="bg1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25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844557" y="199727"/>
            <a:ext cx="105164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Project Manager</a:t>
            </a:r>
            <a:endParaRPr lang="es-MX" sz="3000" b="1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31" y="436565"/>
            <a:ext cx="376089" cy="37580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949570" y="2130724"/>
            <a:ext cx="4485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Client-facing team member</a:t>
            </a:r>
            <a:endParaRPr lang="es-MX" sz="3000" b="1" dirty="0">
              <a:solidFill>
                <a:schemeClr val="bg1"/>
              </a:solidFill>
              <a:ea typeface="Roboto" panose="020000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949569" y="2781534"/>
            <a:ext cx="6556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Manage clients and team expectations </a:t>
            </a:r>
            <a:endParaRPr lang="es-MX" sz="3000" b="1" dirty="0">
              <a:solidFill>
                <a:schemeClr val="bg1"/>
              </a:solidFill>
              <a:ea typeface="Roboto" panose="02000000000000000000" pitchFamily="2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949569" y="3432344"/>
            <a:ext cx="68666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Make estimations, budget and schedules </a:t>
            </a:r>
            <a:endParaRPr lang="es-MX" sz="3000" b="1" dirty="0">
              <a:solidFill>
                <a:schemeClr val="bg1"/>
              </a:solidFill>
              <a:ea typeface="Roboto" panose="02000000000000000000" pitchFamily="2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949569" y="4083154"/>
            <a:ext cx="7263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Makes sure there’s effective communication</a:t>
            </a:r>
            <a:endParaRPr lang="es-MX" sz="3000" b="1" dirty="0">
              <a:solidFill>
                <a:schemeClr val="bg1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3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01" y="2958941"/>
            <a:ext cx="1364740" cy="111929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135280" y="2589609"/>
            <a:ext cx="310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Asynchronous Communication</a:t>
            </a:r>
            <a:endParaRPr lang="es-MX" b="1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07572" y="2792693"/>
            <a:ext cx="70012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FFB88C"/>
                </a:solidFill>
                <a:ea typeface="Roboto" panose="02000000000000000000" pitchFamily="2" charset="0"/>
              </a:rPr>
              <a:t>Explain</a:t>
            </a:r>
            <a:r>
              <a:rPr lang="en-US" sz="30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 </a:t>
            </a:r>
            <a:r>
              <a:rPr lang="en-US" sz="45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what you need </a:t>
            </a:r>
            <a:r>
              <a:rPr lang="en-US" sz="3000" b="1" dirty="0">
                <a:solidFill>
                  <a:srgbClr val="FFB88C"/>
                </a:solidFill>
                <a:ea typeface="Roboto" panose="02000000000000000000" pitchFamily="2" charset="0"/>
              </a:rPr>
              <a:t>(extremely clear).</a:t>
            </a:r>
            <a:endParaRPr lang="es-MX" sz="3000" b="1" dirty="0">
              <a:solidFill>
                <a:srgbClr val="FFB88C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03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657475"/>
            <a:ext cx="79248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7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78815" y="3057237"/>
            <a:ext cx="1018896" cy="101889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135280" y="2589609"/>
            <a:ext cx="310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Asynchronous Communication</a:t>
            </a:r>
            <a:endParaRPr lang="es-MX" b="1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07572" y="2792693"/>
            <a:ext cx="70012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FFB88C"/>
                </a:solidFill>
                <a:ea typeface="Roboto" panose="02000000000000000000" pitchFamily="2" charset="0"/>
              </a:rPr>
              <a:t>We’re on </a:t>
            </a:r>
            <a:r>
              <a:rPr lang="en-US" sz="45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the age of delayed responses</a:t>
            </a:r>
            <a:endParaRPr lang="es-MX" sz="3000" b="1" dirty="0">
              <a:solidFill>
                <a:srgbClr val="FFB88C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91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ángulo isósceles 9"/>
          <p:cNvSpPr/>
          <p:nvPr/>
        </p:nvSpPr>
        <p:spPr>
          <a:xfrm flipH="1">
            <a:off x="-1" y="-24588"/>
            <a:ext cx="12191999" cy="6882588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/>
          <p:cNvSpPr txBox="1"/>
          <p:nvPr/>
        </p:nvSpPr>
        <p:spPr>
          <a:xfrm>
            <a:off x="4636656" y="199727"/>
            <a:ext cx="65118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5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Communication Platforms</a:t>
            </a:r>
            <a:endParaRPr lang="es-MX" sz="4500" b="1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5702" y="357296"/>
            <a:ext cx="469146" cy="469691"/>
          </a:xfrm>
          <a:prstGeom prst="rect">
            <a:avLst/>
          </a:prstGeom>
        </p:spPr>
      </p:pic>
      <p:pic>
        <p:nvPicPr>
          <p:cNvPr id="2050" name="Picture 2" descr="Resultado de imagen para cisco spark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34" y="2079577"/>
            <a:ext cx="1093360" cy="52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google hangouts 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0" t="27774" r="8193" b="27527"/>
          <a:stretch/>
        </p:blipFill>
        <p:spPr bwMode="auto">
          <a:xfrm>
            <a:off x="2431446" y="3660363"/>
            <a:ext cx="3087500" cy="52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para fuze app 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7" t="18840" r="6200" b="24139"/>
          <a:stretch/>
        </p:blipFill>
        <p:spPr bwMode="auto">
          <a:xfrm>
            <a:off x="395161" y="5167290"/>
            <a:ext cx="1527045" cy="52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n para slack logo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970" y="5496887"/>
            <a:ext cx="1818226" cy="52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38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ángulo isósceles 2"/>
          <p:cNvSpPr/>
          <p:nvPr/>
        </p:nvSpPr>
        <p:spPr>
          <a:xfrm>
            <a:off x="1" y="-24588"/>
            <a:ext cx="12179734" cy="6882588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767751" y="483079"/>
            <a:ext cx="4451230" cy="1061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844557" y="199727"/>
            <a:ext cx="105164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Collaboration tools</a:t>
            </a:r>
            <a:endParaRPr lang="es-MX" sz="4500" b="1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19" y="355444"/>
            <a:ext cx="471147" cy="471543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871" y="5815253"/>
            <a:ext cx="2448751" cy="32077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293" y="1951221"/>
            <a:ext cx="1122695" cy="32077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01" y="6281558"/>
            <a:ext cx="1634561" cy="320770"/>
          </a:xfrm>
          <a:prstGeom prst="rect">
            <a:avLst/>
          </a:prstGeom>
        </p:spPr>
      </p:pic>
      <p:pic>
        <p:nvPicPr>
          <p:cNvPr id="1026" name="Picture 2" descr="Resultado de imagen para airtable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077" y="5150471"/>
            <a:ext cx="1473808" cy="32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taiga software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182" y="5778544"/>
            <a:ext cx="1085806" cy="32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scoro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983" y="3816283"/>
            <a:ext cx="1090525" cy="3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wrike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657" y="3257390"/>
            <a:ext cx="969337" cy="318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53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239105" y="1536174"/>
            <a:ext cx="97137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  <a:ea typeface="A little sunshine" panose="02000603000000000000" pitchFamily="2" charset="0"/>
                <a:cs typeface="Open Sans" panose="020B0606030504020204" pitchFamily="34" charset="0"/>
              </a:rPr>
              <a:t>“The </a:t>
            </a:r>
            <a:r>
              <a:rPr lang="en-US" sz="8000" b="1" dirty="0">
                <a:solidFill>
                  <a:schemeClr val="bg1"/>
                </a:solidFill>
                <a:ea typeface="A little sunshine" panose="02000603000000000000" pitchFamily="2" charset="0"/>
                <a:cs typeface="Open Sans" panose="020B0606030504020204" pitchFamily="34" charset="0"/>
              </a:rPr>
              <a:t>only real training for leadership is </a:t>
            </a:r>
            <a:r>
              <a:rPr lang="en-US" sz="8000" b="1" dirty="0" smtClean="0">
                <a:solidFill>
                  <a:schemeClr val="bg1"/>
                </a:solidFill>
                <a:ea typeface="A little sunshine" panose="02000603000000000000" pitchFamily="2" charset="0"/>
                <a:cs typeface="Open Sans" panose="020B0606030504020204" pitchFamily="34" charset="0"/>
              </a:rPr>
              <a:t>leadership” </a:t>
            </a:r>
            <a:r>
              <a:rPr lang="en-US" sz="3000" dirty="0" smtClean="0">
                <a:solidFill>
                  <a:srgbClr val="FFB88C"/>
                </a:solidFill>
                <a:latin typeface="Comic Sans MS" panose="030F0702030302020204" pitchFamily="66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s-MX" sz="3000" dirty="0" err="1">
                <a:solidFill>
                  <a:srgbClr val="FFB88C"/>
                </a:solidFill>
                <a:latin typeface="Comic Sans MS" panose="030F0702030302020204" pitchFamily="66" charset="0"/>
                <a:ea typeface="Open Sans" panose="020B0606030504020204" pitchFamily="34" charset="0"/>
                <a:cs typeface="Open Sans" panose="020B0606030504020204" pitchFamily="34" charset="0"/>
              </a:rPr>
              <a:t>Antony</a:t>
            </a:r>
            <a:r>
              <a:rPr lang="es-MX" sz="3000" dirty="0">
                <a:solidFill>
                  <a:srgbClr val="FFB88C"/>
                </a:solidFill>
                <a:latin typeface="Comic Sans MS" panose="030F0702030302020204" pitchFamily="66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3000" dirty="0" err="1">
                <a:solidFill>
                  <a:srgbClr val="FFB88C"/>
                </a:solidFill>
                <a:latin typeface="Comic Sans MS" panose="030F0702030302020204" pitchFamily="66" charset="0"/>
                <a:ea typeface="Open Sans" panose="020B0606030504020204" pitchFamily="34" charset="0"/>
                <a:cs typeface="Open Sans" panose="020B0606030504020204" pitchFamily="34" charset="0"/>
              </a:rPr>
              <a:t>Jay</a:t>
            </a:r>
            <a:endParaRPr lang="es-MX" sz="3000" dirty="0">
              <a:solidFill>
                <a:srgbClr val="FFB88C"/>
              </a:solidFill>
              <a:latin typeface="Comic Sans MS" panose="030F0702030302020204" pitchFamily="66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00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4766406" y="2009198"/>
            <a:ext cx="5901594" cy="2839604"/>
            <a:chOff x="4766406" y="2003293"/>
            <a:chExt cx="5901594" cy="2839604"/>
          </a:xfrm>
        </p:grpSpPr>
        <p:sp>
          <p:nvSpPr>
            <p:cNvPr id="2" name="CuadroTexto 1"/>
            <p:cNvSpPr txBox="1"/>
            <p:nvPr/>
          </p:nvSpPr>
          <p:spPr>
            <a:xfrm>
              <a:off x="4781133" y="2003293"/>
              <a:ext cx="5886867" cy="14773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s-MX" sz="3000" b="1" dirty="0" smtClean="0">
                  <a:solidFill>
                    <a:schemeClr val="bg1"/>
                  </a:solidFill>
                </a:rPr>
                <a:t>Ing</a:t>
              </a:r>
              <a:r>
                <a:rPr lang="es-MX" sz="3000" b="1" dirty="0">
                  <a:solidFill>
                    <a:schemeClr val="bg1"/>
                  </a:solidFill>
                </a:rPr>
                <a:t>. en </a:t>
              </a:r>
              <a:r>
                <a:rPr lang="es-MX" sz="3000" b="1" dirty="0" smtClean="0">
                  <a:solidFill>
                    <a:schemeClr val="bg1"/>
                  </a:solidFill>
                </a:rPr>
                <a:t>Computación</a:t>
              </a:r>
              <a:r>
                <a:rPr lang="es-MX" sz="3000" b="1" dirty="0" smtClean="0">
                  <a:solidFill>
                    <a:schemeClr val="bg1">
                      <a:lumMod val="95000"/>
                    </a:schemeClr>
                  </a:solidFill>
                </a:rPr>
                <a:t>         </a:t>
              </a:r>
              <a:r>
                <a:rPr lang="es-MX" sz="14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@UABC Tijuana</a:t>
              </a:r>
            </a:p>
            <a:p>
              <a:r>
                <a:rPr lang="es-MX" sz="3000" b="1" dirty="0">
                  <a:solidFill>
                    <a:schemeClr val="bg1"/>
                  </a:solidFill>
                </a:rPr>
                <a:t>GitHub Campus </a:t>
              </a:r>
              <a:r>
                <a:rPr lang="es-MX" sz="3000" b="1" dirty="0" err="1">
                  <a:solidFill>
                    <a:schemeClr val="bg1"/>
                  </a:solidFill>
                </a:rPr>
                <a:t>Expert</a:t>
              </a:r>
              <a:r>
                <a:rPr lang="es-MX" sz="3000" b="1" dirty="0">
                  <a:solidFill>
                    <a:schemeClr val="bg1"/>
                  </a:solidFill>
                </a:rPr>
                <a:t>     </a:t>
              </a:r>
              <a:r>
                <a:rPr lang="es-MX" sz="14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@TIJ / CDMX</a:t>
              </a:r>
            </a:p>
            <a:p>
              <a:r>
                <a:rPr lang="es-MX" sz="3000" b="1" dirty="0">
                  <a:solidFill>
                    <a:schemeClr val="bg1"/>
                  </a:solidFill>
                </a:rPr>
                <a:t>Project Manager                </a:t>
              </a:r>
              <a:r>
                <a:rPr lang="es-MX" sz="14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@GPOMCT</a:t>
              </a:r>
            </a:p>
          </p:txBody>
        </p:sp>
        <p:grpSp>
          <p:nvGrpSpPr>
            <p:cNvPr id="25" name="Grupo 24"/>
            <p:cNvGrpSpPr/>
            <p:nvPr/>
          </p:nvGrpSpPr>
          <p:grpSpPr>
            <a:xfrm>
              <a:off x="4766406" y="4365843"/>
              <a:ext cx="3106791" cy="477054"/>
              <a:chOff x="4490828" y="3307586"/>
              <a:chExt cx="3106791" cy="477054"/>
            </a:xfrm>
          </p:grpSpPr>
          <p:sp>
            <p:nvSpPr>
              <p:cNvPr id="22" name="Rectángulo 21"/>
              <p:cNvSpPr/>
              <p:nvPr/>
            </p:nvSpPr>
            <p:spPr>
              <a:xfrm>
                <a:off x="4490828" y="3307586"/>
                <a:ext cx="1681871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500" dirty="0" smtClean="0">
                    <a:solidFill>
                      <a:schemeClr val="bg1"/>
                    </a:solidFill>
                    <a:latin typeface="Font Awesome 5 Brands Regular" panose="02000503000000000000" pitchFamily="50" charset="0"/>
                  </a:rPr>
                  <a:t>   </a:t>
                </a:r>
                <a:endParaRPr lang="es-MX" sz="2500" dirty="0">
                  <a:solidFill>
                    <a:schemeClr val="bg1"/>
                  </a:solidFill>
                  <a:latin typeface="Font Awesome 5 Brands Regular" panose="02000503000000000000" pitchFamily="50" charset="0"/>
                </a:endParaRPr>
              </a:p>
            </p:txBody>
          </p:sp>
          <p:sp>
            <p:nvSpPr>
              <p:cNvPr id="23" name="Rectángulo 22"/>
              <p:cNvSpPr/>
              <p:nvPr/>
            </p:nvSpPr>
            <p:spPr>
              <a:xfrm>
                <a:off x="6069187" y="3395019"/>
                <a:ext cx="1528432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MX" sz="1700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/</a:t>
                </a:r>
                <a:r>
                  <a:rPr lang="es-MX" sz="1700" b="1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luisejrobles</a:t>
                </a:r>
                <a:endParaRPr lang="es-MX" sz="17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28" name="Rectángulo 27"/>
            <p:cNvSpPr/>
            <p:nvPr/>
          </p:nvSpPr>
          <p:spPr>
            <a:xfrm>
              <a:off x="4766406" y="3888210"/>
              <a:ext cx="451358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5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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5183474" y="3975506"/>
              <a:ext cx="3547702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7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luisejimenezrobles@gmail.com</a:t>
              </a:r>
            </a:p>
          </p:txBody>
        </p:sp>
      </p:grpSp>
      <p:sp>
        <p:nvSpPr>
          <p:cNvPr id="4" name="Rectángulo 3"/>
          <p:cNvSpPr/>
          <p:nvPr/>
        </p:nvSpPr>
        <p:spPr>
          <a:xfrm>
            <a:off x="463164" y="1536174"/>
            <a:ext cx="3823098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8000" b="1" dirty="0">
                <a:solidFill>
                  <a:schemeClr val="bg1"/>
                </a:solidFill>
              </a:rPr>
              <a:t>Luis E. </a:t>
            </a:r>
            <a:endParaRPr lang="es-MX" sz="8000" b="1" dirty="0" smtClean="0">
              <a:solidFill>
                <a:schemeClr val="bg1"/>
              </a:solidFill>
            </a:endParaRPr>
          </a:p>
          <a:p>
            <a:pPr algn="r"/>
            <a:r>
              <a:rPr lang="es-MX" sz="8000" b="1" dirty="0" smtClean="0">
                <a:solidFill>
                  <a:schemeClr val="bg1"/>
                </a:solidFill>
              </a:rPr>
              <a:t>Jiménez </a:t>
            </a:r>
          </a:p>
          <a:p>
            <a:pPr algn="r"/>
            <a:r>
              <a:rPr lang="es-MX" sz="8000" b="1" dirty="0" smtClean="0">
                <a:solidFill>
                  <a:schemeClr val="bg1"/>
                </a:solidFill>
              </a:rPr>
              <a:t>Robles</a:t>
            </a:r>
            <a:endParaRPr lang="es-MX" sz="8000" dirty="0">
              <a:solidFill>
                <a:schemeClr val="bg1"/>
              </a:solidFill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4443563" y="1698239"/>
            <a:ext cx="0" cy="3461522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03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831621" y="1382286"/>
            <a:ext cx="652875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b="1" dirty="0" smtClean="0">
                <a:solidFill>
                  <a:schemeClr val="bg1"/>
                </a:solidFill>
              </a:rPr>
              <a:t>Ship</a:t>
            </a:r>
            <a:r>
              <a:rPr lang="en-US" sz="10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>
                <a:solidFill>
                  <a:srgbClr val="FFB88C"/>
                </a:solidFill>
              </a:rPr>
              <a:t>a finished </a:t>
            </a:r>
            <a:r>
              <a:rPr lang="en-US" sz="13000" b="1" dirty="0">
                <a:solidFill>
                  <a:schemeClr val="bg1"/>
                </a:solidFill>
              </a:rPr>
              <a:t>product</a:t>
            </a:r>
            <a:r>
              <a:rPr lang="en-US" sz="6000" b="1" dirty="0">
                <a:solidFill>
                  <a:schemeClr val="bg1"/>
                </a:solidFill>
              </a:rPr>
              <a:t>.</a:t>
            </a:r>
            <a:endParaRPr lang="es-MX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77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45" y="330234"/>
            <a:ext cx="526760" cy="518164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44557" y="199727"/>
            <a:ext cx="105164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Get to know the project</a:t>
            </a:r>
            <a:endParaRPr lang="es-MX" sz="4500" b="1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949569" y="2130724"/>
            <a:ext cx="9244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Set the connection between the project and your team long-term goals</a:t>
            </a:r>
            <a:endParaRPr lang="es-MX" sz="3000" b="1" dirty="0">
              <a:solidFill>
                <a:schemeClr val="bg1"/>
              </a:solidFill>
              <a:ea typeface="Roboto" panose="02000000000000000000" pitchFamily="2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949569" y="3276891"/>
            <a:ext cx="92449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Know your team strengths and limitations</a:t>
            </a:r>
            <a:endParaRPr lang="es-MX" sz="3000" b="1" dirty="0">
              <a:solidFill>
                <a:schemeClr val="bg1"/>
              </a:solidFill>
              <a:ea typeface="Roboto" panose="02000000000000000000" pitchFamily="2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949569" y="3961393"/>
            <a:ext cx="92449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Estimate development time/cost</a:t>
            </a:r>
            <a:endParaRPr lang="es-MX" sz="3000" b="1" dirty="0">
              <a:solidFill>
                <a:schemeClr val="bg1"/>
              </a:solidFill>
              <a:ea typeface="Roboto" panose="02000000000000000000" pitchFamily="2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949569" y="4645895"/>
            <a:ext cx="92449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Get your client big picture about the project</a:t>
            </a:r>
            <a:endParaRPr lang="es-MX" sz="3000" b="1" dirty="0">
              <a:solidFill>
                <a:schemeClr val="bg1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25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348508" y="1844526"/>
            <a:ext cx="995680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a typeface="Roboto" panose="02000000000000000000" pitchFamily="2" charset="0"/>
              </a:rPr>
              <a:t>“For </a:t>
            </a:r>
            <a:r>
              <a:rPr lang="en-US" sz="50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Roboto" panose="02000000000000000000" pitchFamily="2" charset="0"/>
              </a:rPr>
              <a:t>[TARGET CUSTOMER TYPE]</a:t>
            </a:r>
            <a:r>
              <a:rPr lang="en-US" sz="4000" b="1" dirty="0">
                <a:solidFill>
                  <a:schemeClr val="bg1"/>
                </a:solidFill>
                <a:ea typeface="Roboto" panose="02000000000000000000" pitchFamily="2" charset="0"/>
              </a:rPr>
              <a:t> who want to</a:t>
            </a:r>
            <a:r>
              <a:rPr lang="en-US" sz="50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Roboto" panose="02000000000000000000" pitchFamily="2" charset="0"/>
              </a:rPr>
              <a:t> [NEED / DESIRE]</a:t>
            </a:r>
            <a:r>
              <a:rPr lang="en-US" sz="4000" b="1" dirty="0">
                <a:solidFill>
                  <a:schemeClr val="bg1"/>
                </a:solidFill>
                <a:ea typeface="Roboto" panose="02000000000000000000" pitchFamily="2" charset="0"/>
              </a:rPr>
              <a:t>, </a:t>
            </a:r>
            <a:r>
              <a:rPr lang="en-US" sz="50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Roboto" panose="02000000000000000000" pitchFamily="2" charset="0"/>
              </a:rPr>
              <a:t>[PROJECT OR FEATURE]</a:t>
            </a:r>
            <a:r>
              <a:rPr lang="en-US" sz="4000" b="1" dirty="0">
                <a:solidFill>
                  <a:schemeClr val="bg1"/>
                </a:solidFill>
                <a:ea typeface="Roboto" panose="02000000000000000000" pitchFamily="2" charset="0"/>
              </a:rPr>
              <a:t> is a </a:t>
            </a:r>
            <a:r>
              <a:rPr lang="en-US" sz="50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Roboto" panose="02000000000000000000" pitchFamily="2" charset="0"/>
              </a:rPr>
              <a:t>[THING]</a:t>
            </a:r>
            <a:r>
              <a:rPr lang="en-US" sz="4000" b="1" dirty="0">
                <a:solidFill>
                  <a:schemeClr val="bg1"/>
                </a:solidFill>
                <a:ea typeface="Roboto" panose="02000000000000000000" pitchFamily="2" charset="0"/>
              </a:rPr>
              <a:t> that </a:t>
            </a:r>
            <a:r>
              <a:rPr lang="en-US" sz="50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Roboto" panose="02000000000000000000" pitchFamily="2" charset="0"/>
              </a:rPr>
              <a:t>[UNIQUE BENEFIT]</a:t>
            </a:r>
            <a:r>
              <a:rPr lang="en-US" sz="4000" b="1" dirty="0">
                <a:solidFill>
                  <a:schemeClr val="bg1"/>
                </a:solidFill>
                <a:ea typeface="Roboto" panose="02000000000000000000" pitchFamily="2" charset="0"/>
              </a:rPr>
              <a:t>.”</a:t>
            </a:r>
            <a:endParaRPr lang="es-MX" sz="4000" b="1" dirty="0">
              <a:solidFill>
                <a:schemeClr val="bg1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36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45" y="436566"/>
            <a:ext cx="526760" cy="311152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44557" y="199727"/>
            <a:ext cx="105164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Choose a </a:t>
            </a:r>
            <a:r>
              <a:rPr lang="en-US" sz="4500" b="1" dirty="0" err="1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metholody</a:t>
            </a:r>
            <a:endParaRPr lang="es-MX" sz="4500" b="1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949570" y="2130724"/>
            <a:ext cx="30710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Waterfall Model</a:t>
            </a:r>
            <a:endParaRPr lang="es-MX" sz="3000" b="1" dirty="0">
              <a:solidFill>
                <a:schemeClr val="bg1"/>
              </a:solidFill>
              <a:ea typeface="Roboto" panose="020000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949570" y="2781534"/>
            <a:ext cx="40285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Prototype</a:t>
            </a:r>
            <a:endParaRPr lang="es-MX" sz="3000" b="1" dirty="0">
              <a:solidFill>
                <a:schemeClr val="bg1"/>
              </a:solidFill>
              <a:ea typeface="Roboto" panose="020000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949570" y="3432344"/>
            <a:ext cx="4787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Agile Software </a:t>
            </a:r>
            <a:r>
              <a:rPr lang="en-US" sz="3000" b="1" dirty="0">
                <a:solidFill>
                  <a:schemeClr val="bg1"/>
                </a:solidFill>
                <a:ea typeface="Roboto" panose="02000000000000000000" pitchFamily="2" charset="0"/>
              </a:rPr>
              <a:t>D</a:t>
            </a:r>
            <a:r>
              <a:rPr lang="en-US" sz="30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evelopment</a:t>
            </a:r>
            <a:endParaRPr lang="es-MX" sz="3000" b="1" dirty="0">
              <a:solidFill>
                <a:schemeClr val="bg1"/>
              </a:solidFill>
              <a:ea typeface="Roboto" panose="02000000000000000000" pitchFamily="2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949570" y="4083154"/>
            <a:ext cx="4787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Extreme Programming</a:t>
            </a:r>
            <a:endParaRPr lang="es-MX" sz="3000" b="1" dirty="0">
              <a:solidFill>
                <a:schemeClr val="bg1"/>
              </a:solidFill>
              <a:ea typeface="Roboto" panose="02000000000000000000" pitchFamily="2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949570" y="4733964"/>
            <a:ext cx="4787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Feature </a:t>
            </a:r>
            <a:r>
              <a:rPr lang="en-US" sz="3000" b="1" dirty="0">
                <a:solidFill>
                  <a:schemeClr val="bg1"/>
                </a:solidFill>
                <a:ea typeface="Roboto" panose="02000000000000000000" pitchFamily="2" charset="0"/>
              </a:rPr>
              <a:t>D</a:t>
            </a:r>
            <a:r>
              <a:rPr lang="en-US" sz="30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riven</a:t>
            </a:r>
            <a:endParaRPr lang="es-MX" sz="3000" b="1" dirty="0">
              <a:solidFill>
                <a:schemeClr val="bg1"/>
              </a:solidFill>
              <a:ea typeface="Roboto" panose="02000000000000000000" pitchFamily="2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949570" y="5384774"/>
            <a:ext cx="4787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Lean Development</a:t>
            </a:r>
            <a:endParaRPr lang="es-MX" sz="3000" b="1" dirty="0">
              <a:solidFill>
                <a:schemeClr val="bg1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30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45" y="436566"/>
            <a:ext cx="526760" cy="311152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44557" y="199727"/>
            <a:ext cx="105164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Choose a </a:t>
            </a:r>
            <a:r>
              <a:rPr lang="en-US" sz="4500" b="1" dirty="0" err="1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metholody</a:t>
            </a:r>
            <a:endParaRPr lang="es-MX" sz="4500" b="1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949570" y="2130724"/>
            <a:ext cx="30710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Waterfall Model</a:t>
            </a:r>
            <a:endParaRPr lang="es-MX" sz="3000" b="1" dirty="0">
              <a:solidFill>
                <a:schemeClr val="bg1"/>
              </a:solidFill>
              <a:ea typeface="Roboto" panose="020000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949570" y="2781534"/>
            <a:ext cx="40285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Prototype</a:t>
            </a:r>
            <a:endParaRPr lang="es-MX" sz="3000" b="1" dirty="0">
              <a:solidFill>
                <a:schemeClr val="bg1"/>
              </a:solidFill>
              <a:ea typeface="Roboto" panose="020000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949570" y="3432344"/>
            <a:ext cx="4787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Agile Software </a:t>
            </a:r>
            <a:r>
              <a:rPr lang="en-US" sz="3000" b="1" dirty="0">
                <a:solidFill>
                  <a:schemeClr val="bg1"/>
                </a:solidFill>
                <a:ea typeface="Roboto" panose="02000000000000000000" pitchFamily="2" charset="0"/>
              </a:rPr>
              <a:t>D</a:t>
            </a:r>
            <a:r>
              <a:rPr lang="en-US" sz="30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evelopment</a:t>
            </a:r>
            <a:endParaRPr lang="es-MX" sz="3000" b="1" dirty="0">
              <a:solidFill>
                <a:schemeClr val="bg1"/>
              </a:solidFill>
              <a:ea typeface="Roboto" panose="02000000000000000000" pitchFamily="2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949570" y="4083154"/>
            <a:ext cx="4787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Extreme Programming</a:t>
            </a:r>
            <a:endParaRPr lang="es-MX" sz="3000" b="1" dirty="0">
              <a:solidFill>
                <a:schemeClr val="bg1"/>
              </a:solidFill>
              <a:ea typeface="Roboto" panose="02000000000000000000" pitchFamily="2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949570" y="4733964"/>
            <a:ext cx="4787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Feature </a:t>
            </a:r>
            <a:r>
              <a:rPr lang="en-US" sz="3000" b="1" dirty="0">
                <a:solidFill>
                  <a:schemeClr val="bg1"/>
                </a:solidFill>
                <a:ea typeface="Roboto" panose="02000000000000000000" pitchFamily="2" charset="0"/>
              </a:rPr>
              <a:t>D</a:t>
            </a:r>
            <a:r>
              <a:rPr lang="en-US" sz="30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riven</a:t>
            </a:r>
            <a:endParaRPr lang="es-MX" sz="3000" b="1" dirty="0">
              <a:solidFill>
                <a:schemeClr val="bg1"/>
              </a:solidFill>
              <a:ea typeface="Roboto" panose="02000000000000000000" pitchFamily="2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949570" y="5384774"/>
            <a:ext cx="4787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a typeface="Roboto" panose="02000000000000000000" pitchFamily="2" charset="0"/>
              </a:rPr>
              <a:t>Lean Development</a:t>
            </a:r>
            <a:endParaRPr lang="es-MX" sz="3000" b="1" dirty="0">
              <a:solidFill>
                <a:schemeClr val="bg1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23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837785" y="993696"/>
            <a:ext cx="10516431" cy="4799172"/>
            <a:chOff x="844557" y="199727"/>
            <a:chExt cx="10516431" cy="4799172"/>
          </a:xfrm>
        </p:grpSpPr>
        <p:sp>
          <p:nvSpPr>
            <p:cNvPr id="7" name="CuadroTexto 6"/>
            <p:cNvSpPr txBox="1"/>
            <p:nvPr/>
          </p:nvSpPr>
          <p:spPr>
            <a:xfrm>
              <a:off x="844557" y="199727"/>
              <a:ext cx="10516431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0" b="1" dirty="0" smtClean="0">
                  <a:solidFill>
                    <a:schemeClr val="bg1"/>
                  </a:solidFill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Be</a:t>
              </a:r>
              <a:r>
                <a:rPr lang="en-US" sz="4500" b="1" dirty="0" smtClean="0">
                  <a:solidFill>
                    <a:schemeClr val="bg1"/>
                  </a:solidFill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 </a:t>
              </a:r>
              <a:endParaRPr lang="es-MX" sz="4500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2003212" y="1828800"/>
              <a:ext cx="7548880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Tale of Hawks" pitchFamily="2" charset="0"/>
                </a:rPr>
                <a:t>Human</a:t>
              </a:r>
              <a:endParaRPr lang="es-MX" sz="20000" dirty="0">
                <a:solidFill>
                  <a:schemeClr val="accent4">
                    <a:lumMod val="40000"/>
                    <a:lumOff val="60000"/>
                  </a:schemeClr>
                </a:solidFill>
                <a:latin typeface="Tale of Hawks" pitchFamily="2" charset="0"/>
              </a:endParaRP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9089440" y="4229457"/>
              <a:ext cx="1815882" cy="6309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500" b="1" dirty="0" smtClean="0">
                  <a:solidFill>
                    <a:schemeClr val="bg1"/>
                  </a:solidFill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(for real)</a:t>
              </a:r>
              <a:endParaRPr lang="es-MX" sz="35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766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980440" y="1036037"/>
            <a:ext cx="10231120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Say </a:t>
            </a:r>
            <a:endParaRPr lang="en-US" sz="4500" b="1" dirty="0" smtClean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r>
              <a:rPr lang="en-US" sz="20000" b="1" dirty="0" smtClean="0">
                <a:solidFill>
                  <a:srgbClr val="FE9F69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  #thanks</a:t>
            </a:r>
          </a:p>
          <a:p>
            <a:pPr algn="r"/>
            <a:r>
              <a:rPr lang="en-US" sz="3000" b="1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and</a:t>
            </a:r>
            <a:r>
              <a:rPr lang="en-US" sz="45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60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RECOGNIZE</a:t>
            </a:r>
            <a:r>
              <a:rPr lang="en-US" sz="45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3000" b="1" dirty="0" smtClean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the effort</a:t>
            </a:r>
            <a:endParaRPr lang="en-US" sz="3000" b="1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2599</TotalTime>
  <Words>267</Words>
  <Application>Microsoft Office PowerPoint</Application>
  <PresentationFormat>Panorámica</PresentationFormat>
  <Paragraphs>79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9" baseType="lpstr">
      <vt:lpstr>A little sunshine</vt:lpstr>
      <vt:lpstr>Arial</vt:lpstr>
      <vt:lpstr>Calibri</vt:lpstr>
      <vt:lpstr>Calibri Light</vt:lpstr>
      <vt:lpstr>Comic Sans MS</vt:lpstr>
      <vt:lpstr>Font Awesome 5 Brands Regular</vt:lpstr>
      <vt:lpstr>Font Awesome 5 Free Solid</vt:lpstr>
      <vt:lpstr>Odin Rounded</vt:lpstr>
      <vt:lpstr>Open Sans</vt:lpstr>
      <vt:lpstr>Open Sans Extrabold</vt:lpstr>
      <vt:lpstr>Roboto</vt:lpstr>
      <vt:lpstr>Tale of Hawks</vt:lpstr>
      <vt:lpstr>Tema de Office</vt:lpstr>
      <vt:lpstr>S T A R T U 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STARTUP</dc:title>
  <dc:creator>Luis Eduardo Jiménez Robles</dc:creator>
  <cp:lastModifiedBy>Luis Eduardo Jiménez Robles</cp:lastModifiedBy>
  <cp:revision>67</cp:revision>
  <dcterms:created xsi:type="dcterms:W3CDTF">2018-05-14T01:33:23Z</dcterms:created>
  <dcterms:modified xsi:type="dcterms:W3CDTF">2018-05-22T07:12:56Z</dcterms:modified>
</cp:coreProperties>
</file>