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99" r:id="rId4"/>
    <p:sldId id="258" r:id="rId5"/>
    <p:sldId id="300" r:id="rId6"/>
    <p:sldId id="307" r:id="rId7"/>
    <p:sldId id="301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03" r:id="rId18"/>
    <p:sldId id="317" r:id="rId19"/>
    <p:sldId id="323" r:id="rId20"/>
    <p:sldId id="318" r:id="rId21"/>
    <p:sldId id="319" r:id="rId22"/>
    <p:sldId id="320" r:id="rId23"/>
    <p:sldId id="321" r:id="rId24"/>
    <p:sldId id="302" r:id="rId25"/>
    <p:sldId id="272" r:id="rId26"/>
    <p:sldId id="322" r:id="rId27"/>
    <p:sldId id="259" r:id="rId28"/>
    <p:sldId id="265" r:id="rId29"/>
    <p:sldId id="263" r:id="rId30"/>
    <p:sldId id="283" r:id="rId31"/>
    <p:sldId id="266" r:id="rId32"/>
    <p:sldId id="276" r:id="rId33"/>
    <p:sldId id="277" r:id="rId34"/>
    <p:sldId id="278" r:id="rId35"/>
    <p:sldId id="280" r:id="rId36"/>
    <p:sldId id="279" r:id="rId37"/>
    <p:sldId id="281" r:id="rId38"/>
    <p:sldId id="295" r:id="rId39"/>
    <p:sldId id="304" r:id="rId40"/>
    <p:sldId id="268" r:id="rId41"/>
    <p:sldId id="282" r:id="rId42"/>
    <p:sldId id="285" r:id="rId43"/>
    <p:sldId id="286" r:id="rId44"/>
    <p:sldId id="287" r:id="rId45"/>
    <p:sldId id="289" r:id="rId46"/>
    <p:sldId id="288" r:id="rId47"/>
    <p:sldId id="290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05" r:id="rId58"/>
    <p:sldId id="261" r:id="rId59"/>
    <p:sldId id="260" r:id="rId60"/>
    <p:sldId id="291" r:id="rId61"/>
    <p:sldId id="262" r:id="rId6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EC8"/>
    <a:srgbClr val="EAAFC8"/>
    <a:srgbClr val="654EA3"/>
    <a:srgbClr val="6F55A6"/>
    <a:srgbClr val="D29DC1"/>
    <a:srgbClr val="C896BE"/>
    <a:srgbClr val="C090BC"/>
    <a:srgbClr val="F0C5D7"/>
    <a:srgbClr val="5D459E"/>
    <a:srgbClr val="185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335" autoAdjust="0"/>
  </p:normalViewPr>
  <p:slideViewPr>
    <p:cSldViewPr snapToGrid="0">
      <p:cViewPr varScale="1">
        <p:scale>
          <a:sx n="103" d="100"/>
          <a:sy n="103" d="100"/>
        </p:scale>
        <p:origin x="132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BF1A-6F96-4E0D-8C1A-B0A54A318700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D818-EF03-48B1-ABF9-4F4AD3CC8D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4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591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758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60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45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333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97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513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418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34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813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411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05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316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53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rama</a:t>
            </a:r>
            <a:r>
              <a:rPr lang="es-MX" baseline="0" dirty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694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rama</a:t>
            </a:r>
            <a:r>
              <a:rPr lang="es-MX" baseline="0" dirty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981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098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32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5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088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easy for multiple developers to work on a particular feature without disturbing the main codebase.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520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74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627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565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882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443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109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85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90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14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99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69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82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D818-EF03-48B1-ABF9-4F4AD3CC8D4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6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35001-B429-452F-AD25-967FAE36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99B93D-7058-4CF4-A132-8FD9E343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A6CD-C267-4FA3-9FF2-1C0B488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2EC33-86F5-49E5-9D8A-98CA6419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67BEF-7A8A-427A-A589-20560D3D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5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4FD3C-F52D-4836-9584-09BBAD5C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073404-E7E1-4756-994C-14EAAE63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D9B4C-4DD3-416A-B4D3-20CD90D6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BF5B0-A77A-4A83-AD25-D9F6D49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3F266-46EC-42C1-A02D-3D19C6AF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2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1DB60C-0E27-4485-A92D-7FD010B3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8DCED-11CB-4ABB-8A8D-6CB19A04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AF8BF-28EF-4B7B-9C2B-97C3FFE0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0C08A-7622-40C4-8AFE-138B2AD8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EA3FD-A0F9-4A23-BDFB-FC1B961B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5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DA1D2-EA89-4843-8BE0-6B058245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A3258-01A5-4346-9F1F-888514A1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15DCD-36F3-4250-A299-239D52A3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F35B-BCC8-4718-9C3D-EB7C18D4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859DD-4631-41A3-8B83-CCDDC93A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3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EF371-518C-4832-8DDE-BA3C439C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E2422-2AEE-4BF4-9781-EBB74F33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8067-F7A9-47EC-B159-5FF8E2B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C97AD-6B86-4680-B9FA-E36B323E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E523F-9E3D-4BE2-989D-7F1F4937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47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F6693-55EA-4C76-9F1C-76BB1C8C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8CBE9-3155-4AB0-8A69-67AD59E70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ABE13-26D9-4AEA-99AC-FB36B117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D43C7-C0FC-4F73-8F6A-D3AE43F5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FBA96-EF06-49FB-A549-2773E2B9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C6807-D47D-4C49-BDCB-6ACB0093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37E32-99FB-4226-B703-63B00E2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EF845-CEE6-4BA2-AA64-6335D4DA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8416C-AAEF-47C0-BBD2-BC17380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DFCA36-29FB-45CF-B03D-6E04A227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BCDBB9-E51E-43F8-9E73-5FAE12F2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0166F-0368-4363-8323-7A70CF07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E2C0F8-F5A3-4FB4-A9A8-E5F13B3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F290E1-A2ED-49B3-AC03-9AE1F08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55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A0FAD-9CC3-4CD7-A8F7-E69FFA3C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E262FC-720F-4316-BF64-6C0A7F6E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8EFA96-876E-4EE6-965C-7ED43178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9CB64C-1A4F-43DB-BBEA-67473F6A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75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F44AD-F34C-4B73-A91C-4359EAB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48AF10-5A01-4E6E-B333-D9D00F14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87E7FA-6BAC-4AA2-89DA-80AB3ED7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31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681F-0A00-4B8F-BDA9-3681448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31234-7BA1-49A7-B90D-968DF28E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CB92F-FF0A-44DD-A2EC-0BC6F82DB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F1C05-268E-4B1F-8F02-828348C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79FF4-B0F2-4F97-AFC5-14349188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1FB44A-2C78-48D6-ADCC-C181FA5E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4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FF39B-00BE-46D2-A8F2-2E187BBC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137A15-DB59-4219-ABAE-F90AD5F1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F2DF0-20D2-4B10-951A-9B59EE83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14B21-104A-4925-8730-FEB3D24B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171D6-2E57-4EF0-BD21-6EB7BD78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A6C5F-6F8C-4855-B723-435AEBEA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93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8C00"/>
            </a:gs>
            <a:gs pos="100000">
              <a:srgbClr val="F8360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C18A9D-690A-4D86-A4DF-6D1B179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DEE729-C9B1-422F-B299-C604B5F6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7F9A6-0D0B-4B8C-979C-B42558767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2DB4-7192-4759-9D2D-F0C546054E0D}" type="datetimeFigureOut">
              <a:rPr lang="es-MX" smtClean="0"/>
              <a:t>28/07/2018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115D1-7F91-40A1-B69E-B742DE1A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AA01E-BE8B-42C2-B3E7-39030BEAE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BE10-7E88-4A32-B699-95269E38B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3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8109605-53E1-422F-B518-05761CF3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48" y="1932821"/>
            <a:ext cx="3070104" cy="2992358"/>
          </a:xfrm>
          <a:prstGeom prst="rect">
            <a:avLst/>
          </a:prstGeom>
        </p:spPr>
      </p:pic>
      <p:pic>
        <p:nvPicPr>
          <p:cNvPr id="1026" name="Picture 2" descr="Resultado de imagen para microsoft trex png">
            <a:extLst>
              <a:ext uri="{FF2B5EF4-FFF2-40B4-BE49-F238E27FC236}">
                <a16:creationId xmlns:a16="http://schemas.microsoft.com/office/drawing/2014/main" id="{C7DAC934-3947-4E43-B331-61E4A066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1603">
            <a:off x="-514986" y="4765051"/>
            <a:ext cx="3596728" cy="26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Setup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</a:t>
              </a:r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D34ECBC3-56DA-4447-8EA8-460A3B1F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>
                <a:solidFill>
                  <a:schemeClr val="bg1">
                    <a:lumMod val="8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Instalación</a:t>
            </a:r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</a:t>
            </a:r>
            <a:br>
              <a:rPr lang="es-MX" sz="8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</a:br>
            <a:r>
              <a:rPr lang="es-MX" sz="4000" dirty="0">
                <a:solidFill>
                  <a:schemeClr val="bg1"/>
                </a:solidFill>
                <a:latin typeface="Gotham Rounded Bold" pitchFamily="50" charset="0"/>
                <a:ea typeface="Roboto" panose="02000000000000000000" pitchFamily="2" charset="0"/>
              </a:rPr>
              <a:t>git-scm.com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Setup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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320F8C1-69CC-4B91-8667-D9439A013B79}"/>
              </a:ext>
            </a:extLst>
          </p:cNvPr>
          <p:cNvGrpSpPr/>
          <p:nvPr/>
        </p:nvGrpSpPr>
        <p:grpSpPr>
          <a:xfrm>
            <a:off x="1468824" y="2337504"/>
            <a:ext cx="9254353" cy="2182993"/>
            <a:chOff x="612776" y="2337503"/>
            <a:chExt cx="9254353" cy="2182993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279D4C4-8DCD-435F-AA6B-87E039767AEB}"/>
                </a:ext>
              </a:extLst>
            </p:cNvPr>
            <p:cNvSpPr txBox="1"/>
            <p:nvPr/>
          </p:nvSpPr>
          <p:spPr>
            <a:xfrm>
              <a:off x="5381625" y="2767280"/>
              <a:ext cx="4485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500" dirty="0" err="1">
                  <a:solidFill>
                    <a:schemeClr val="bg1"/>
                  </a:solidFill>
                  <a:latin typeface="Gotham Rounded Bold" pitchFamily="50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/>
                  </a:solidFill>
                  <a:latin typeface="Gotham Rounded Bold" pitchFamily="50" charset="0"/>
                  <a:ea typeface="Roboto" panose="02000000000000000000" pitchFamily="2" charset="0"/>
                </a:rPr>
                <a:t> --</a:t>
              </a:r>
              <a:r>
                <a:rPr lang="es-MX" sz="2500" dirty="0" err="1">
                  <a:solidFill>
                    <a:schemeClr val="bg1"/>
                  </a:solidFill>
                  <a:latin typeface="Gotham Rounded Bold" pitchFamily="50" charset="0"/>
                  <a:ea typeface="Roboto" panose="02000000000000000000" pitchFamily="2" charset="0"/>
                </a:rPr>
                <a:t>version</a:t>
              </a:r>
              <a:endParaRPr lang="es-MX" sz="3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es-MX" sz="2500" dirty="0" err="1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git</a:t>
              </a:r>
              <a:r>
                <a:rPr lang="es-MX" sz="2500" dirty="0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 </a:t>
              </a:r>
              <a:r>
                <a:rPr lang="es-MX" sz="2500" dirty="0" err="1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version</a:t>
              </a:r>
              <a:r>
                <a:rPr lang="es-MX" sz="2500" dirty="0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 2.x.x.platform</a:t>
              </a:r>
            </a:p>
            <a:p>
              <a:pPr algn="ctr"/>
              <a:endParaRPr lang="es-MX" sz="3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F96BBC8-E9A5-4553-AA5E-BF767E550FC8}"/>
                </a:ext>
              </a:extLst>
            </p:cNvPr>
            <p:cNvGrpSpPr/>
            <p:nvPr/>
          </p:nvGrpSpPr>
          <p:grpSpPr>
            <a:xfrm>
              <a:off x="612776" y="2337503"/>
              <a:ext cx="4032603" cy="2182993"/>
              <a:chOff x="612776" y="2781574"/>
              <a:chExt cx="4032603" cy="2182993"/>
            </a:xfrm>
          </p:grpSpPr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9E61222-2B7B-4C1F-B717-0C2716494C8A}"/>
                  </a:ext>
                </a:extLst>
              </p:cNvPr>
              <p:cNvSpPr txBox="1"/>
              <p:nvPr/>
            </p:nvSpPr>
            <p:spPr>
              <a:xfrm>
                <a:off x="1519850" y="2865996"/>
                <a:ext cx="15215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>
                    <a:solidFill>
                      <a:schemeClr val="bg1"/>
                    </a:solidFill>
                    <a:latin typeface="Gotham Rounded Book" pitchFamily="50" charset="0"/>
                    <a:ea typeface="Roboto" panose="02000000000000000000" pitchFamily="2" charset="0"/>
                  </a:rPr>
                  <a:t>Git</a:t>
                </a:r>
                <a:r>
                  <a:rPr lang="es-MX" sz="2500" dirty="0">
                    <a:solidFill>
                      <a:schemeClr val="bg1"/>
                    </a:solidFill>
                    <a:latin typeface="Gotham Rounded Book" pitchFamily="50" charset="0"/>
                    <a:ea typeface="Roboto" panose="02000000000000000000" pitchFamily="2" charset="0"/>
                  </a:rPr>
                  <a:t> </a:t>
                </a:r>
                <a:r>
                  <a:rPr lang="es-MX" sz="2500" dirty="0" err="1">
                    <a:solidFill>
                      <a:schemeClr val="bg1"/>
                    </a:solidFill>
                    <a:latin typeface="Gotham Rounded Book" pitchFamily="50" charset="0"/>
                    <a:ea typeface="Roboto" panose="02000000000000000000" pitchFamily="2" charset="0"/>
                  </a:rPr>
                  <a:t>Bash</a:t>
                </a:r>
                <a:endParaRPr lang="es-MX" sz="2500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endParaRPr>
              </a:p>
            </p:txBody>
          </p:sp>
          <p:pic>
            <p:nvPicPr>
              <p:cNvPr id="12" name="Picture 2" descr="https://git-for-windows.github.io/img/gwindows_logo.png">
                <a:extLst>
                  <a:ext uri="{FF2B5EF4-FFF2-40B4-BE49-F238E27FC236}">
                    <a16:creationId xmlns:a16="http://schemas.microsoft.com/office/drawing/2014/main" id="{717E3B61-1079-4EC5-B014-7CB40520A6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776" y="2781574"/>
                <a:ext cx="645898" cy="645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https://upload.wikimedia.org/wikipedia/commons/b/b3/Terminalicon2.png">
                <a:extLst>
                  <a:ext uri="{FF2B5EF4-FFF2-40B4-BE49-F238E27FC236}">
                    <a16:creationId xmlns:a16="http://schemas.microsoft.com/office/drawing/2014/main" id="{7088F6CC-B1C5-4DDD-9423-9B301E7111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8" t="9360" r="3433" b="5947"/>
              <a:stretch/>
            </p:blipFill>
            <p:spPr bwMode="auto">
              <a:xfrm>
                <a:off x="612776" y="3577653"/>
                <a:ext cx="645898" cy="589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43F51F6-C8E2-4257-9413-F86B2E122E93}"/>
                  </a:ext>
                </a:extLst>
              </p:cNvPr>
              <p:cNvSpPr txBox="1"/>
              <p:nvPr/>
            </p:nvSpPr>
            <p:spPr>
              <a:xfrm>
                <a:off x="1519850" y="3651553"/>
                <a:ext cx="15289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Gotham Rounded Book" pitchFamily="50" charset="0"/>
                    <a:ea typeface="Roboto" panose="02000000000000000000" pitchFamily="2" charset="0"/>
                  </a:rPr>
                  <a:t>Terminal</a:t>
                </a:r>
              </a:p>
            </p:txBody>
          </p:sp>
          <p:pic>
            <p:nvPicPr>
              <p:cNvPr id="15" name="Picture 6" descr="https://maxcdn.icons8.com/Share/icon/Programming/command_line1600.png">
                <a:extLst>
                  <a:ext uri="{FF2B5EF4-FFF2-40B4-BE49-F238E27FC236}">
                    <a16:creationId xmlns:a16="http://schemas.microsoft.com/office/drawing/2014/main" id="{D071E6BE-6928-467B-A205-DB583A246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47" t="8783" r="8652" b="8631"/>
              <a:stretch/>
            </p:blipFill>
            <p:spPr bwMode="auto">
              <a:xfrm>
                <a:off x="617531" y="4317260"/>
                <a:ext cx="641143" cy="64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A38DED7-AB67-45FD-AD17-F3AC75713849}"/>
                  </a:ext>
                </a:extLst>
              </p:cNvPr>
              <p:cNvSpPr txBox="1"/>
              <p:nvPr/>
            </p:nvSpPr>
            <p:spPr>
              <a:xfrm>
                <a:off x="1526255" y="4402386"/>
                <a:ext cx="311912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500" dirty="0" err="1">
                    <a:solidFill>
                      <a:schemeClr val="bg1"/>
                    </a:solidFill>
                    <a:latin typeface="Gotham Rounded Book" pitchFamily="50" charset="0"/>
                    <a:ea typeface="Roboto" panose="02000000000000000000" pitchFamily="2" charset="0"/>
                  </a:rPr>
                  <a:t>Command</a:t>
                </a:r>
                <a:r>
                  <a:rPr lang="es-MX" sz="2500" dirty="0">
                    <a:solidFill>
                      <a:schemeClr val="bg1"/>
                    </a:solidFill>
                    <a:latin typeface="Gotham Rounded Book" pitchFamily="50" charset="0"/>
                    <a:ea typeface="Roboto" panose="02000000000000000000" pitchFamily="2" charset="0"/>
                  </a:rPr>
                  <a:t> </a:t>
                </a:r>
                <a:r>
                  <a:rPr lang="es-MX" sz="2500" dirty="0" err="1">
                    <a:solidFill>
                      <a:schemeClr val="bg1"/>
                    </a:solidFill>
                    <a:latin typeface="Gotham Rounded Book" pitchFamily="50" charset="0"/>
                    <a:ea typeface="Roboto" panose="02000000000000000000" pitchFamily="2" charset="0"/>
                  </a:rPr>
                  <a:t>Prompt</a:t>
                </a:r>
                <a:endParaRPr lang="es-MX" sz="2500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09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3810211" cy="707886"/>
            <a:chOff x="125358" y="333375"/>
            <a:chExt cx="3810211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1" y="333375"/>
              <a:ext cx="3345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GitHub Tour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11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Linux Bash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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48AF79-F2DD-4C95-BB36-EC440597E1C3}"/>
              </a:ext>
            </a:extLst>
          </p:cNvPr>
          <p:cNvSpPr txBox="1"/>
          <p:nvPr/>
        </p:nvSpPr>
        <p:spPr>
          <a:xfrm>
            <a:off x="830413" y="1505397"/>
            <a:ext cx="461788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Cambiar a directorio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cd [directorio]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Regresar a folder padre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cd ..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Limpiar pantalla de consola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clear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endParaRPr lang="es-MX" sz="15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Mostrar contenido de directorio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ls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ls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-l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ls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-a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endParaRPr lang="es-MX" dirty="0"/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Crear nuevo directorio</a:t>
            </a:r>
          </a:p>
          <a:p>
            <a:r>
              <a:rPr lang="es-MX" sz="2000" dirty="0">
                <a:solidFill>
                  <a:schemeClr val="bg2">
                    <a:lumMod val="10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mkdir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nombre_directorio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]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237FF7-20B9-4B5D-BA97-DB6EC4756E7A}"/>
              </a:ext>
            </a:extLst>
          </p:cNvPr>
          <p:cNvSpPr txBox="1"/>
          <p:nvPr/>
        </p:nvSpPr>
        <p:spPr>
          <a:xfrm>
            <a:off x="6119872" y="1505397"/>
            <a:ext cx="494096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Crear archivo</a:t>
            </a:r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</a:p>
          <a:p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touch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[nombre archivo]</a:t>
            </a:r>
          </a:p>
          <a:p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Mover archivo a una carpeta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mv [archivo] [carpeta]</a:t>
            </a:r>
          </a:p>
          <a:p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Renombrar archivo</a:t>
            </a:r>
          </a:p>
          <a:p>
            <a:r>
              <a:rPr lang="es-MX" sz="2000" dirty="0">
                <a:solidFill>
                  <a:schemeClr val="bg2">
                    <a:lumMod val="10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	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mv [archivo] [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nombre_nuevo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]</a:t>
            </a:r>
          </a:p>
          <a:p>
            <a:endParaRPr lang="es-MX" sz="15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Eliminar archivo/carpeta </a:t>
            </a:r>
          </a:p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rm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 [archivo/carpeta]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Eliminar carpeta (no vacía) 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rm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–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rf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[carpeta]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777F6A0-3759-438A-BC8C-078BD0855573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BAFB4950-BC18-4FAD-A79B-D4C8CC311F58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D217D13-A32F-4975-B6DA-085D3823FC45}"/>
                </a:ext>
              </a:extLst>
            </p:cNvPr>
            <p:cNvSpPr txBox="1"/>
            <p:nvPr/>
          </p:nvSpPr>
          <p:spPr>
            <a:xfrm>
              <a:off x="9209520" y="6202448"/>
              <a:ext cx="2964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C6F00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16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16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r>
                <a:rPr lang="en-US" sz="16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.</a:t>
              </a:r>
              <a:endParaRPr lang="es-MX" sz="16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13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Vi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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CA5090D-1774-4AC6-9418-0F26B745C0AC}"/>
              </a:ext>
            </a:extLst>
          </p:cNvPr>
          <p:cNvGrpSpPr/>
          <p:nvPr/>
        </p:nvGrpSpPr>
        <p:grpSpPr>
          <a:xfrm>
            <a:off x="1980771" y="1717670"/>
            <a:ext cx="8230459" cy="3422660"/>
            <a:chOff x="759126" y="1794294"/>
            <a:chExt cx="8230459" cy="3422660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9262266-68B5-4D40-AA55-5FFA7FCEA64D}"/>
                </a:ext>
              </a:extLst>
            </p:cNvPr>
            <p:cNvSpPr txBox="1"/>
            <p:nvPr/>
          </p:nvSpPr>
          <p:spPr>
            <a:xfrm>
              <a:off x="759126" y="1794294"/>
              <a:ext cx="375111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Utilizar vi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vi [nombre-archivo]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Cerrar vi forzoso sin guardar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-&gt; :q!</a:t>
              </a:r>
            </a:p>
            <a:p>
              <a:endParaRPr lang="es-MX" dirty="0"/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Cerrar vi </a:t>
              </a:r>
            </a:p>
            <a:p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	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-&gt; :q</a:t>
              </a:r>
            </a:p>
            <a:p>
              <a:endParaRPr lang="es-MX" dirty="0"/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Cerrar vi guardando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-&gt; :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wq</a:t>
              </a:r>
              <a:endPara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8D673C6-D396-4DE8-9FDB-67C8424D9496}"/>
                </a:ext>
              </a:extLst>
            </p:cNvPr>
            <p:cNvSpPr txBox="1"/>
            <p:nvPr/>
          </p:nvSpPr>
          <p:spPr>
            <a:xfrm>
              <a:off x="5419448" y="1800634"/>
              <a:ext cx="35701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Desplazamiento una línea abajo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j ó ↓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Desplazamiento una línea arriba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k ó ↑</a:t>
              </a:r>
            </a:p>
            <a:p>
              <a:endParaRPr lang="es-MX" dirty="0"/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Desplazamiento una letra a la </a:t>
              </a:r>
              <a:r>
                <a:rPr lang="es-MX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izq</a:t>
              </a:r>
              <a:endPara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endParaRP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h ó →</a:t>
              </a:r>
            </a:p>
            <a:p>
              <a:endParaRPr lang="es-MX" dirty="0"/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Desplazamiento una letra a la der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l ó ←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F5D2BCE-0A41-45D0-A36C-26E48C3F84FC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5DE3A081-02F4-4407-9287-4A9CB1982CF9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26B3BDE-7506-4E68-B0F5-CED3B2F0541D}"/>
                </a:ext>
              </a:extLst>
            </p:cNvPr>
            <p:cNvSpPr txBox="1"/>
            <p:nvPr/>
          </p:nvSpPr>
          <p:spPr>
            <a:xfrm>
              <a:off x="9209520" y="6202448"/>
              <a:ext cx="2964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C6F00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16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16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r>
                <a:rPr lang="en-US" sz="16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.</a:t>
              </a:r>
              <a:endParaRPr lang="es-MX" sz="16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22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Vi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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3FFA01E-0E65-474C-B306-9BC90F434624}"/>
              </a:ext>
            </a:extLst>
          </p:cNvPr>
          <p:cNvGrpSpPr/>
          <p:nvPr/>
        </p:nvGrpSpPr>
        <p:grpSpPr>
          <a:xfrm>
            <a:off x="1980770" y="1809974"/>
            <a:ext cx="8230460" cy="3238053"/>
            <a:chOff x="759125" y="1794294"/>
            <a:chExt cx="8230460" cy="34163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B5B586D-186E-47D3-94D4-A79BFC99CD30}"/>
                </a:ext>
              </a:extLst>
            </p:cNvPr>
            <p:cNvSpPr txBox="1"/>
            <p:nvPr/>
          </p:nvSpPr>
          <p:spPr>
            <a:xfrm>
              <a:off x="759125" y="1794294"/>
              <a:ext cx="27890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Cursor palabra siguiente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w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Cursor palabra anterior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b</a:t>
              </a:r>
            </a:p>
            <a:p>
              <a:endPara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Cursor primera línea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-&gt; :0</a:t>
              </a:r>
            </a:p>
            <a:p>
              <a:endParaRPr lang="es-MX" dirty="0"/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Cursor última línea 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-&gt; :$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CBBFF1B-7B9D-4661-A98E-C78C52B6D042}"/>
                </a:ext>
              </a:extLst>
            </p:cNvPr>
            <p:cNvSpPr txBox="1"/>
            <p:nvPr/>
          </p:nvSpPr>
          <p:spPr>
            <a:xfrm>
              <a:off x="4905098" y="1794294"/>
              <a:ext cx="4084487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Cursor N línea 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-&gt; :N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Descartar cambios en la sesión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* + u</a:t>
              </a:r>
            </a:p>
            <a:p>
              <a:endParaRPr lang="es-MX" dirty="0"/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Insertar texto (después de ‘</a:t>
              </a:r>
              <a:r>
                <a:rPr lang="es-MX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’)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i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AB0D4BB-C8CA-4169-B88F-CB24C27C02BA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281582E8-CE90-4CF9-964A-64B8A1FD9971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6068D75-6C8A-4AEC-9BDD-FECA9D506BB5}"/>
                </a:ext>
              </a:extLst>
            </p:cNvPr>
            <p:cNvSpPr txBox="1"/>
            <p:nvPr/>
          </p:nvSpPr>
          <p:spPr>
            <a:xfrm>
              <a:off x="9209520" y="6202448"/>
              <a:ext cx="2964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C6F00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16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16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r>
                <a:rPr lang="en-US" sz="16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.</a:t>
              </a:r>
              <a:endParaRPr lang="es-MX" sz="16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81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Vi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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869D7A-7FD3-411A-9E63-24B05000D626}"/>
              </a:ext>
            </a:extLst>
          </p:cNvPr>
          <p:cNvGrpSpPr/>
          <p:nvPr/>
        </p:nvGrpSpPr>
        <p:grpSpPr>
          <a:xfrm>
            <a:off x="1401912" y="1751618"/>
            <a:ext cx="9388176" cy="3354765"/>
            <a:chOff x="759124" y="1794294"/>
            <a:chExt cx="9388176" cy="3354765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DE7CBD6-A34A-4812-B735-2D6CBE2FE8E3}"/>
                </a:ext>
              </a:extLst>
            </p:cNvPr>
            <p:cNvSpPr txBox="1"/>
            <p:nvPr/>
          </p:nvSpPr>
          <p:spPr>
            <a:xfrm>
              <a:off x="759124" y="1794294"/>
              <a:ext cx="4227363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Reemplazar caracteres hasta </a:t>
              </a:r>
              <a:r>
                <a:rPr lang="es-MX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esc</a:t>
              </a: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R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Eliminar </a:t>
              </a:r>
              <a:r>
                <a:rPr lang="es-MX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caracter</a:t>
              </a: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frente al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x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Eliminar resto de línea después de cursor</a:t>
              </a:r>
            </a:p>
            <a:p>
              <a:r>
                <a:rPr lang="es-MX" sz="2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D</a:t>
              </a:r>
            </a:p>
            <a:p>
              <a:endParaRPr lang="es-MX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8D59A7E-CA15-490B-A619-F4FF70D4E93B}"/>
                </a:ext>
              </a:extLst>
            </p:cNvPr>
            <p:cNvSpPr txBox="1"/>
            <p:nvPr/>
          </p:nvSpPr>
          <p:spPr>
            <a:xfrm>
              <a:off x="5674025" y="1794294"/>
              <a:ext cx="4473275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Buscar adelante cadena</a:t>
              </a:r>
            </a:p>
            <a:p>
              <a:r>
                <a:rPr lang="es-MX" sz="2400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/”cadena”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Buscar detrás cadena</a:t>
              </a:r>
            </a:p>
            <a:p>
              <a:r>
                <a:rPr lang="es-MX" dirty="0"/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?”cadena”</a:t>
              </a:r>
            </a:p>
            <a:p>
              <a:endPara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Número de línea (actual línea)</a:t>
              </a:r>
            </a:p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:.=</a:t>
              </a:r>
            </a:p>
            <a:p>
              <a:endParaRPr lang="es-MX" dirty="0"/>
            </a:p>
            <a:p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Número de líneas </a:t>
              </a:r>
            </a:p>
            <a:p>
              <a:r>
                <a:rPr lang="es-MX" sz="22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:=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88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426E"/>
            </a:gs>
            <a:gs pos="100000">
              <a:srgbClr val="642B7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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Día Dos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C9547D3-496D-4F11-A7D1-E16EB6F055EE}"/>
              </a:ext>
            </a:extLst>
          </p:cNvPr>
          <p:cNvGrpSpPr/>
          <p:nvPr/>
        </p:nvGrpSpPr>
        <p:grpSpPr>
          <a:xfrm>
            <a:off x="1734824" y="2605401"/>
            <a:ext cx="8722353" cy="1647199"/>
            <a:chOff x="1298980" y="2605401"/>
            <a:chExt cx="8722353" cy="164719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DE99AD64-3FF8-4127-88DE-5EE901E2A05E}"/>
                </a:ext>
              </a:extLst>
            </p:cNvPr>
            <p:cNvGrpSpPr/>
            <p:nvPr/>
          </p:nvGrpSpPr>
          <p:grpSpPr>
            <a:xfrm>
              <a:off x="1298980" y="2605401"/>
              <a:ext cx="8722353" cy="1647199"/>
              <a:chOff x="1199707" y="1397087"/>
              <a:chExt cx="8722353" cy="1647199"/>
            </a:xfrm>
          </p:grpSpPr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A5807D76-FDC0-4667-A20E-B6551FE79725}"/>
                  </a:ext>
                </a:extLst>
              </p:cNvPr>
              <p:cNvCxnSpPr>
                <a:cxnSpLocks/>
                <a:endCxn id="21" idx="6"/>
              </p:cNvCxnSpPr>
              <p:nvPr/>
            </p:nvCxnSpPr>
            <p:spPr>
              <a:xfrm flipV="1">
                <a:off x="1772194" y="2220683"/>
                <a:ext cx="7891082" cy="4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F7E2D9C-3742-413C-8ABC-CE2D093AE295}"/>
                  </a:ext>
                </a:extLst>
              </p:cNvPr>
              <p:cNvSpPr txBox="1"/>
              <p:nvPr/>
            </p:nvSpPr>
            <p:spPr>
              <a:xfrm>
                <a:off x="2946419" y="2490288"/>
                <a:ext cx="7916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Origin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52C7799-05AD-4AB6-BDCC-7FDA011B16B3}"/>
                  </a:ext>
                </a:extLst>
              </p:cNvPr>
              <p:cNvSpPr txBox="1"/>
              <p:nvPr/>
            </p:nvSpPr>
            <p:spPr>
              <a:xfrm>
                <a:off x="1199707" y="1397087"/>
                <a:ext cx="9969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Init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8A6FC21-F125-4811-B48B-C3FCE605AEFC}"/>
                  </a:ext>
                </a:extLst>
              </p:cNvPr>
              <p:cNvSpPr txBox="1"/>
              <p:nvPr/>
            </p:nvSpPr>
            <p:spPr>
              <a:xfrm>
                <a:off x="4676912" y="1403344"/>
                <a:ext cx="61883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Add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FF00392-8381-4C69-85F2-5F977FD21B62}"/>
                  </a:ext>
                </a:extLst>
              </p:cNvPr>
              <p:cNvSpPr txBox="1"/>
              <p:nvPr/>
            </p:nvSpPr>
            <p:spPr>
              <a:xfrm>
                <a:off x="6133682" y="2490288"/>
                <a:ext cx="10599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Commit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61761B5-3CCD-474B-96FC-7AE858212862}"/>
                  </a:ext>
                </a:extLst>
              </p:cNvPr>
              <p:cNvSpPr/>
              <p:nvPr/>
            </p:nvSpPr>
            <p:spPr>
              <a:xfrm>
                <a:off x="1624149" y="2146663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7461EE0-8114-4CC5-AE1E-DFFF58102030}"/>
                  </a:ext>
                </a:extLst>
              </p:cNvPr>
              <p:cNvSpPr/>
              <p:nvPr/>
            </p:nvSpPr>
            <p:spPr>
              <a:xfrm>
                <a:off x="3268227" y="2146661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79908E65-E547-40E9-BA93-4D6E67EC2B46}"/>
                  </a:ext>
                </a:extLst>
              </p:cNvPr>
              <p:cNvSpPr/>
              <p:nvPr/>
            </p:nvSpPr>
            <p:spPr>
              <a:xfrm>
                <a:off x="4912305" y="2146663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96EB4406-2BBF-466B-BDFA-0C3E645689C6}"/>
                  </a:ext>
                </a:extLst>
              </p:cNvPr>
              <p:cNvSpPr/>
              <p:nvPr/>
            </p:nvSpPr>
            <p:spPr>
              <a:xfrm>
                <a:off x="6589644" y="2150832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19569DA-9EC2-4F64-91FA-E30BCA030D97}"/>
                  </a:ext>
                </a:extLst>
              </p:cNvPr>
              <p:cNvSpPr txBox="1"/>
              <p:nvPr/>
            </p:nvSpPr>
            <p:spPr>
              <a:xfrm>
                <a:off x="9256445" y="2490288"/>
                <a:ext cx="66561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Push</a:t>
                </a: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8A1B8B6-E502-40B4-9557-C9E6D79D8098}"/>
                  </a:ext>
                </a:extLst>
              </p:cNvPr>
              <p:cNvSpPr/>
              <p:nvPr/>
            </p:nvSpPr>
            <p:spPr>
              <a:xfrm>
                <a:off x="9515231" y="2146660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F1B7D17-F01A-4174-911A-D9FB475CA816}"/>
                </a:ext>
              </a:extLst>
            </p:cNvPr>
            <p:cNvSpPr txBox="1"/>
            <p:nvPr/>
          </p:nvSpPr>
          <p:spPr>
            <a:xfrm>
              <a:off x="7966926" y="2605401"/>
              <a:ext cx="6656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Pull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D680C55-4523-4D50-9289-3D3AB9A87B80}"/>
                </a:ext>
              </a:extLst>
            </p:cNvPr>
            <p:cNvSpPr/>
            <p:nvPr/>
          </p:nvSpPr>
          <p:spPr>
            <a:xfrm>
              <a:off x="8225712" y="3354974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4304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42B73"/>
            </a:gs>
            <a:gs pos="0">
              <a:srgbClr val="C6426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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3982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Git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9299F1-1133-4425-B45F-2A52900241F6}"/>
              </a:ext>
            </a:extLst>
          </p:cNvPr>
          <p:cNvSpPr txBox="1"/>
          <p:nvPr/>
        </p:nvSpPr>
        <p:spPr>
          <a:xfrm>
            <a:off x="1017642" y="602213"/>
            <a:ext cx="398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Versionando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70C14498-11BC-4E69-BB09-7F7E616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421787"/>
            <a:ext cx="7699196" cy="4437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Iniciar </a:t>
            </a:r>
            <a:r>
              <a:rPr lang="es-MX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. 	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–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all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Registrar cambios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commit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		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commit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-m “[descripción]”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</a:t>
            </a:r>
            <a:r>
              <a:rPr lang="es-MX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lonar</a:t>
            </a: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repositorio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clone [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url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925739D-BCBA-4E05-A653-7CB71C7052DC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9C168095-6725-40A6-A72B-BE1B2BE8C946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9B28791-DDD1-4F6C-A2D0-47297C953ADF}"/>
                </a:ext>
              </a:extLst>
            </p:cNvPr>
            <p:cNvSpPr txBox="1"/>
            <p:nvPr/>
          </p:nvSpPr>
          <p:spPr>
            <a:xfrm>
              <a:off x="9209520" y="6325559"/>
              <a:ext cx="2964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D3173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[ ] no se </a:t>
              </a:r>
              <a:r>
                <a:rPr lang="en-US" sz="1600" dirty="0" err="1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teclean</a:t>
              </a:r>
              <a:endParaRPr lang="es-MX" sz="1600" dirty="0">
                <a:solidFill>
                  <a:srgbClr val="C4426F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60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426E"/>
            </a:gs>
            <a:gs pos="100000">
              <a:srgbClr val="672C7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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3982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Git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9299F1-1133-4425-B45F-2A52900241F6}"/>
              </a:ext>
            </a:extLst>
          </p:cNvPr>
          <p:cNvSpPr txBox="1"/>
          <p:nvPr/>
        </p:nvSpPr>
        <p:spPr>
          <a:xfrm>
            <a:off x="1017642" y="602213"/>
            <a:ext cx="398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Versionando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70C14498-11BC-4E69-BB09-7F7E616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421787"/>
            <a:ext cx="7699196" cy="4437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Lista </a:t>
            </a: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archivos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nuevos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o con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cambios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 status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Muestra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diferencias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de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archivos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aún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no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presentados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 diff</a:t>
            </a:r>
          </a:p>
          <a:p>
            <a:pPr marL="0" indent="0">
              <a:buNone/>
            </a:pP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Muestra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diferencias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de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archivos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en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staging area y la version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más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actual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 diff --cached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Quita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de staging area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archivo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sin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perder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contenido</a:t>
            </a:r>
            <a:endParaRPr lang="es-MX" sz="15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reset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[archivo]</a:t>
            </a:r>
          </a:p>
          <a:p>
            <a:pPr marL="0" indent="0">
              <a:buNone/>
            </a:pP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925739D-BCBA-4E05-A653-7CB71C7052DC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9C168095-6725-40A6-A72B-BE1B2BE8C946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9B28791-DDD1-4F6C-A2D0-47297C953ADF}"/>
                </a:ext>
              </a:extLst>
            </p:cNvPr>
            <p:cNvSpPr txBox="1"/>
            <p:nvPr/>
          </p:nvSpPr>
          <p:spPr>
            <a:xfrm>
              <a:off x="9209520" y="6325559"/>
              <a:ext cx="2964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D3173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[ ] no se </a:t>
              </a:r>
              <a:r>
                <a:rPr lang="en-US" sz="1600" dirty="0" err="1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teclean</a:t>
              </a:r>
              <a:endParaRPr lang="es-MX" sz="1600" dirty="0">
                <a:solidFill>
                  <a:srgbClr val="C4426F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0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653A831-2242-49CE-B672-6592C13400D6}"/>
              </a:ext>
            </a:extLst>
          </p:cNvPr>
          <p:cNvGrpSpPr/>
          <p:nvPr/>
        </p:nvGrpSpPr>
        <p:grpSpPr>
          <a:xfrm>
            <a:off x="2228850" y="2609545"/>
            <a:ext cx="7734300" cy="1523494"/>
            <a:chOff x="2381250" y="1904999"/>
            <a:chExt cx="7734300" cy="1523494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B00E4EB-1F01-423C-AE19-E040217A7CF8}"/>
                </a:ext>
              </a:extLst>
            </p:cNvPr>
            <p:cNvSpPr txBox="1"/>
            <p:nvPr/>
          </p:nvSpPr>
          <p:spPr>
            <a:xfrm>
              <a:off x="4521993" y="3028383"/>
              <a:ext cx="3452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principiante</a:t>
              </a:r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 a </a:t>
              </a:r>
              <a:r>
                <a:rPr lang="en-US" sz="2000" dirty="0" err="1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intermedio</a:t>
              </a:r>
              <a:endPara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0C75C77-38D0-406A-94B3-35D38B8FD0B7}"/>
                </a:ext>
              </a:extLst>
            </p:cNvPr>
            <p:cNvSpPr txBox="1"/>
            <p:nvPr/>
          </p:nvSpPr>
          <p:spPr>
            <a:xfrm>
              <a:off x="2381250" y="1904999"/>
              <a:ext cx="77343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+ GITHUB</a:t>
              </a:r>
              <a:endParaRPr lang="es-MX" sz="8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AE61EA9-024E-4690-B1AF-36FF5C6D18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7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42B73"/>
            </a:gs>
            <a:gs pos="0">
              <a:srgbClr val="C6426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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3982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Git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9299F1-1133-4425-B45F-2A52900241F6}"/>
              </a:ext>
            </a:extLst>
          </p:cNvPr>
          <p:cNvSpPr txBox="1"/>
          <p:nvPr/>
        </p:nvSpPr>
        <p:spPr>
          <a:xfrm>
            <a:off x="1017642" y="602213"/>
            <a:ext cx="398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Repositorio</a:t>
            </a: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GitHub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FA773F7-6318-401C-A990-35E46BEE8FF9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D79F14AF-867F-4176-B872-7921420848ED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6A40916-62C9-4030-9ED7-84BE0128A4BD}"/>
                </a:ext>
              </a:extLst>
            </p:cNvPr>
            <p:cNvSpPr txBox="1"/>
            <p:nvPr/>
          </p:nvSpPr>
          <p:spPr>
            <a:xfrm>
              <a:off x="9209520" y="6325559"/>
              <a:ext cx="2964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D3173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[ ] no se </a:t>
              </a:r>
              <a:r>
                <a:rPr lang="en-US" sz="1600" dirty="0" err="1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teclean</a:t>
              </a:r>
              <a:endParaRPr lang="es-MX" sz="1600" dirty="0">
                <a:solidFill>
                  <a:srgbClr val="C4426F"/>
                </a:solidFill>
                <a:latin typeface="Gotham Rounded Medium" panose="02000000000000000000" pitchFamily="50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07FB463-1DB2-45E7-999B-5505235976EE}"/>
              </a:ext>
            </a:extLst>
          </p:cNvPr>
          <p:cNvGrpSpPr/>
          <p:nvPr/>
        </p:nvGrpSpPr>
        <p:grpSpPr>
          <a:xfrm>
            <a:off x="1408734" y="1492575"/>
            <a:ext cx="9374532" cy="3872851"/>
            <a:chOff x="1923473" y="1421788"/>
            <a:chExt cx="9374532" cy="3872851"/>
          </a:xfrm>
        </p:grpSpPr>
        <p:sp>
          <p:nvSpPr>
            <p:cNvPr id="21" name="Marcador de contenido 1">
              <a:extLst>
                <a:ext uri="{FF2B5EF4-FFF2-40B4-BE49-F238E27FC236}">
                  <a16:creationId xmlns:a16="http://schemas.microsoft.com/office/drawing/2014/main" id="{4F018719-8CBE-41BB-B869-B5E8F8B8A667}"/>
                </a:ext>
              </a:extLst>
            </p:cNvPr>
            <p:cNvSpPr txBox="1">
              <a:spLocks/>
            </p:cNvSpPr>
            <p:nvPr/>
          </p:nvSpPr>
          <p:spPr>
            <a:xfrm>
              <a:off x="1923473" y="1421788"/>
              <a:ext cx="4172527" cy="38728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Crear repo en GitHub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Agregando el acceso al repo remoto</a:t>
              </a:r>
            </a:p>
            <a:p>
              <a:pPr marL="0" indent="0">
                <a:buNone/>
              </a:pP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git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remote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add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[acceso] [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url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]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Ver todas las conexiones a remoto</a:t>
              </a:r>
            </a:p>
            <a:p>
              <a:pPr marL="0" indent="0">
                <a:buNone/>
              </a:pP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git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remote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–v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Publicar cambios</a:t>
              </a:r>
            </a:p>
            <a:p>
              <a:pPr marL="0" indent="0">
                <a:buNone/>
              </a:pP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git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push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origin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master</a:t>
              </a:r>
            </a:p>
          </p:txBody>
        </p:sp>
        <p:sp>
          <p:nvSpPr>
            <p:cNvPr id="10" name="Marcador de contenido 1">
              <a:extLst>
                <a:ext uri="{FF2B5EF4-FFF2-40B4-BE49-F238E27FC236}">
                  <a16:creationId xmlns:a16="http://schemas.microsoft.com/office/drawing/2014/main" id="{6EBF63E4-FCDB-498B-9D35-DD1CA22DE3F9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934154"/>
              <a:ext cx="5202005" cy="9896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</a:t>
              </a:r>
              <a:r>
                <a:rPr lang="es-MX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ambiando</a:t>
              </a: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el </a:t>
              </a:r>
              <a:r>
                <a:rPr lang="es-MX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url</a:t>
              </a:r>
              <a:r>
                <a:rPr lang="es-MX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del acceso a remoto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g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it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remote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set-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url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[acceso] [nuevo-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url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79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426E"/>
            </a:gs>
            <a:gs pos="100000">
              <a:srgbClr val="642B7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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3982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Git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9299F1-1133-4425-B45F-2A52900241F6}"/>
              </a:ext>
            </a:extLst>
          </p:cNvPr>
          <p:cNvSpPr txBox="1"/>
          <p:nvPr/>
        </p:nvSpPr>
        <p:spPr>
          <a:xfrm>
            <a:off x="1017642" y="602213"/>
            <a:ext cx="398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Esenciales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9" name="Marcador de contenido 1">
            <a:extLst>
              <a:ext uri="{FF2B5EF4-FFF2-40B4-BE49-F238E27FC236}">
                <a16:creationId xmlns:a16="http://schemas.microsoft.com/office/drawing/2014/main" id="{EA0D65BE-6B82-47DA-9143-0C1DAB6A9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546" y="1396943"/>
            <a:ext cx="7864763" cy="45673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Agregar todos los cambios de todos los archivos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–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all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	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[archivo] 		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add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200" dirty="0">
              <a:solidFill>
                <a:srgbClr val="4B6584"/>
              </a:solidFill>
              <a:latin typeface="Gotham Rounded Bold" pitchFamily="50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commit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Traer cambios que hay en rama remota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pull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push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[remoto] [rama]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6A43768-9C07-4A51-850E-4EC36E836CC0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3939627F-350F-46F4-9025-3A178F2ECBF5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2B03E1A-13F6-4080-B243-935447063A8F}"/>
                </a:ext>
              </a:extLst>
            </p:cNvPr>
            <p:cNvSpPr txBox="1"/>
            <p:nvPr/>
          </p:nvSpPr>
          <p:spPr>
            <a:xfrm>
              <a:off x="9209520" y="6325559"/>
              <a:ext cx="29640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D3173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[ ] no se </a:t>
              </a:r>
              <a:r>
                <a:rPr lang="en-US" sz="1600" dirty="0" err="1">
                  <a:solidFill>
                    <a:srgbClr val="C4426F"/>
                  </a:solidFill>
                  <a:latin typeface="Gotham Rounded Medium" panose="02000000000000000000" pitchFamily="50" charset="0"/>
                </a:rPr>
                <a:t>teclean</a:t>
              </a:r>
              <a:endParaRPr lang="es-MX" sz="1600" dirty="0">
                <a:solidFill>
                  <a:srgbClr val="C4426F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04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426E"/>
            </a:gs>
            <a:gs pos="100000">
              <a:srgbClr val="642B7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15" name="Picture 4" descr="Working tree, staging area, and Git directory.">
            <a:extLst>
              <a:ext uri="{FF2B5EF4-FFF2-40B4-BE49-F238E27FC236}">
                <a16:creationId xmlns:a16="http://schemas.microsoft.com/office/drawing/2014/main" id="{413813A8-F52D-4DA9-8CDE-8D532A1C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7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426E"/>
            </a:gs>
            <a:gs pos="100000">
              <a:srgbClr val="642B7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7CDD5D-31D9-4A3A-9B10-2D6F97159300}"/>
              </a:ext>
            </a:extLst>
          </p:cNvPr>
          <p:cNvSpPr txBox="1"/>
          <p:nvPr/>
        </p:nvSpPr>
        <p:spPr>
          <a:xfrm>
            <a:off x="137124" y="1873419"/>
            <a:ext cx="4970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Gotham Rounded Medium" panose="02000000000000000000" pitchFamily="50" charset="0"/>
              <a:ea typeface="Roboto Black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2C8846-7690-4FE7-A2DC-08785E6CE275}"/>
              </a:ext>
            </a:extLst>
          </p:cNvPr>
          <p:cNvSpPr txBox="1"/>
          <p:nvPr/>
        </p:nvSpPr>
        <p:spPr>
          <a:xfrm>
            <a:off x="137124" y="4029878"/>
            <a:ext cx="3822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Gotham Rounded Medium" panose="02000000000000000000" pitchFamily="50" charset="0"/>
              <a:ea typeface="Roboto Black" panose="02000000000000000000" pitchFamily="2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6AFF0B5-8034-4B6F-A559-0C8CD942AAAA}"/>
              </a:ext>
            </a:extLst>
          </p:cNvPr>
          <p:cNvGrpSpPr/>
          <p:nvPr/>
        </p:nvGrpSpPr>
        <p:grpSpPr>
          <a:xfrm>
            <a:off x="8117628" y="2142723"/>
            <a:ext cx="3565925" cy="431721"/>
            <a:chOff x="7111788" y="2139353"/>
            <a:chExt cx="3565925" cy="431721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1397BD8-F07F-4B43-A2B2-D69F91BC8079}"/>
                </a:ext>
              </a:extLst>
            </p:cNvPr>
            <p:cNvSpPr txBox="1"/>
            <p:nvPr/>
          </p:nvSpPr>
          <p:spPr>
            <a:xfrm>
              <a:off x="7815730" y="2139353"/>
              <a:ext cx="2334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local </a:t>
              </a:r>
              <a:r>
                <a:rPr lang="es-MX" sz="2000" b="1" dirty="0">
                  <a:solidFill>
                    <a:srgbClr val="FFC000"/>
                  </a:solidFill>
                  <a:latin typeface="Gotham Rounded Book" pitchFamily="50" charset="0"/>
                  <a:ea typeface="Roboto Black" panose="02000000000000000000" pitchFamily="2" charset="0"/>
                </a:rPr>
                <a:t>&lt;-</a:t>
              </a:r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3E6FC85-F588-419A-AAE1-C8681412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D79DB3B-E07E-4FCF-A99E-C65792A2C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D975B7C-00D3-4F99-AADE-A4C8F8FD774F}"/>
              </a:ext>
            </a:extLst>
          </p:cNvPr>
          <p:cNvGrpSpPr/>
          <p:nvPr/>
        </p:nvGrpSpPr>
        <p:grpSpPr>
          <a:xfrm>
            <a:off x="8117628" y="4299182"/>
            <a:ext cx="3565925" cy="408861"/>
            <a:chOff x="8117628" y="4299183"/>
            <a:chExt cx="3565925" cy="40886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DA9BB70-0BBA-4F2D-891E-6579D8EF9920}"/>
                </a:ext>
              </a:extLst>
            </p:cNvPr>
            <p:cNvSpPr txBox="1"/>
            <p:nvPr/>
          </p:nvSpPr>
          <p:spPr>
            <a:xfrm>
              <a:off x="8847026" y="4299183"/>
              <a:ext cx="238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local </a:t>
              </a:r>
              <a:r>
                <a:rPr lang="es-MX" sz="2000" b="1" dirty="0">
                  <a:solidFill>
                    <a:srgbClr val="FFC000"/>
                  </a:solidFill>
                  <a:latin typeface="Gotham Rounded Book" pitchFamily="50" charset="0"/>
                  <a:ea typeface="Roboto Black" panose="02000000000000000000" pitchFamily="2" charset="0"/>
                </a:rPr>
                <a:t>-&gt;</a:t>
              </a:r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31CCA49-A531-436B-9659-45A8FDF9A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4E2E4993-F088-46DC-84AB-E1DDC7E5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243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AAFC8"/>
            </a:gs>
            <a:gs pos="0">
              <a:srgbClr val="654EA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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E99AD64-3FF8-4127-88DE-5EE901E2A05E}"/>
              </a:ext>
            </a:extLst>
          </p:cNvPr>
          <p:cNvGrpSpPr/>
          <p:nvPr/>
        </p:nvGrpSpPr>
        <p:grpSpPr>
          <a:xfrm>
            <a:off x="1135808" y="2605400"/>
            <a:ext cx="9920383" cy="1647199"/>
            <a:chOff x="1145101" y="1397087"/>
            <a:chExt cx="9920383" cy="1647199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A5807D76-FDC0-4667-A20E-B6551FE79725}"/>
                </a:ext>
              </a:extLst>
            </p:cNvPr>
            <p:cNvCxnSpPr>
              <a:cxnSpLocks/>
            </p:cNvCxnSpPr>
            <p:nvPr/>
          </p:nvCxnSpPr>
          <p:spPr>
            <a:xfrm>
              <a:off x="1772194" y="2220686"/>
              <a:ext cx="8628506" cy="28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F7E2D9C-3742-413C-8ABC-CE2D093AE295}"/>
                </a:ext>
              </a:extLst>
            </p:cNvPr>
            <p:cNvSpPr txBox="1"/>
            <p:nvPr/>
          </p:nvSpPr>
          <p:spPr>
            <a:xfrm>
              <a:off x="3563784" y="2490288"/>
              <a:ext cx="7902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Merge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352C7799-05AD-4AB6-BDCC-7FDA011B16B3}"/>
                </a:ext>
              </a:extLst>
            </p:cNvPr>
            <p:cNvSpPr txBox="1"/>
            <p:nvPr/>
          </p:nvSpPr>
          <p:spPr>
            <a:xfrm>
              <a:off x="1145101" y="1397087"/>
              <a:ext cx="1106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Branches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8A6FC21-F125-4811-B48B-C3FCE605AEFC}"/>
                </a:ext>
              </a:extLst>
            </p:cNvPr>
            <p:cNvSpPr txBox="1"/>
            <p:nvPr/>
          </p:nvSpPr>
          <p:spPr>
            <a:xfrm>
              <a:off x="6036967" y="1397087"/>
              <a:ext cx="9969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</a:t>
              </a:r>
              <a:r>
                <a:rPr lang="en-US" sz="15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Conficts</a:t>
              </a:r>
              <a:endPara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5FF00392-8381-4C69-85F2-5F977FD21B62}"/>
                </a:ext>
              </a:extLst>
            </p:cNvPr>
            <p:cNvSpPr txBox="1"/>
            <p:nvPr/>
          </p:nvSpPr>
          <p:spPr>
            <a:xfrm>
              <a:off x="7848390" y="2490288"/>
              <a:ext cx="8573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Revert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7C80A8E-76B1-4F5B-ABB6-6104D576564B}"/>
                </a:ext>
              </a:extLst>
            </p:cNvPr>
            <p:cNvSpPr txBox="1"/>
            <p:nvPr/>
          </p:nvSpPr>
          <p:spPr>
            <a:xfrm>
              <a:off x="9856395" y="1397087"/>
              <a:ext cx="12090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Workflows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1761B5-3CCD-474B-96FC-7AE858212862}"/>
                </a:ext>
              </a:extLst>
            </p:cNvPr>
            <p:cNvSpPr/>
            <p:nvPr/>
          </p:nvSpPr>
          <p:spPr>
            <a:xfrm>
              <a:off x="1624149" y="2146663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7461EE0-8114-4CC5-AE1E-DFFF58102030}"/>
                </a:ext>
              </a:extLst>
            </p:cNvPr>
            <p:cNvSpPr/>
            <p:nvPr/>
          </p:nvSpPr>
          <p:spPr>
            <a:xfrm>
              <a:off x="3884909" y="2146661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9908E65-E547-40E9-BA93-4D6E67EC2B46}"/>
                </a:ext>
              </a:extLst>
            </p:cNvPr>
            <p:cNvSpPr/>
            <p:nvPr/>
          </p:nvSpPr>
          <p:spPr>
            <a:xfrm>
              <a:off x="6507752" y="2146662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6EB4406-2BBF-466B-BDFA-0C3E645689C6}"/>
                </a:ext>
              </a:extLst>
            </p:cNvPr>
            <p:cNvSpPr/>
            <p:nvPr/>
          </p:nvSpPr>
          <p:spPr>
            <a:xfrm>
              <a:off x="8203049" y="2150832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825EB2E7-E90F-4AA5-B324-9ABD482BEBDE}"/>
                </a:ext>
              </a:extLst>
            </p:cNvPr>
            <p:cNvSpPr/>
            <p:nvPr/>
          </p:nvSpPr>
          <p:spPr>
            <a:xfrm>
              <a:off x="10386918" y="2146660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Día Tres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4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AAFC8"/>
            </a:gs>
            <a:gs pos="0">
              <a:srgbClr val="654EA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Listar ramas disponibles en el repo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branch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Crear nueva rama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Cambiarse a otra rama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checkout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[nombre rama]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6228271" y="3198168"/>
            <a:ext cx="5293190" cy="400110"/>
            <a:chOff x="6228271" y="3405202"/>
            <a:chExt cx="5293190" cy="400110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210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git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</a:t>
              </a:r>
              <a:r>
                <a:rPr lang="es-MX" sz="2000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checkout</a:t>
              </a:r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3715C0-33CB-425B-AC3A-12E6DF62CB7A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C6A07A-07FD-4E05-8B53-249C7B2BE76F}"/>
              </a:ext>
            </a:extLst>
          </p:cNvPr>
          <p:cNvSpPr txBox="1"/>
          <p:nvPr/>
        </p:nvSpPr>
        <p:spPr>
          <a:xfrm>
            <a:off x="552450" y="85725"/>
            <a:ext cx="3982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Git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32D909-3025-473D-8B44-7F168D4F3362}"/>
              </a:ext>
            </a:extLst>
          </p:cNvPr>
          <p:cNvSpPr txBox="1"/>
          <p:nvPr/>
        </p:nvSpPr>
        <p:spPr>
          <a:xfrm>
            <a:off x="1017642" y="602213"/>
            <a:ext cx="398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Branches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F824B61-74AD-4A6A-B62C-4A4708B9850F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E8675-22A5-4098-B924-26901E35BF6B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9A5D3D5-A93D-48A9-A802-2B202270EF44}"/>
                </a:ext>
              </a:extLst>
            </p:cNvPr>
            <p:cNvSpPr txBox="1"/>
            <p:nvPr/>
          </p:nvSpPr>
          <p:spPr>
            <a:xfrm>
              <a:off x="9209520" y="6325559"/>
              <a:ext cx="2964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F55A6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>
                  <a:solidFill>
                    <a:srgbClr val="6DAE7F"/>
                  </a:solidFill>
                  <a:latin typeface="Gotham Rounded Medium" panose="02000000000000000000" pitchFamily="50" charset="0"/>
                </a:rPr>
                <a:t>[ ] no se </a:t>
              </a:r>
              <a:r>
                <a:rPr lang="en-US" sz="1600" dirty="0" err="1">
                  <a:solidFill>
                    <a:srgbClr val="6DAE7F"/>
                  </a:solidFill>
                  <a:latin typeface="Gotham Rounded Medium" panose="02000000000000000000" pitchFamily="50" charset="0"/>
                </a:rPr>
                <a:t>teclean</a:t>
              </a:r>
              <a:endParaRPr lang="es-MX" sz="1600" dirty="0">
                <a:solidFill>
                  <a:srgbClr val="6DAE7F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199" y="1825625"/>
            <a:ext cx="60905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Eliminar rama local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branch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–d [nombre rama]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branch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–D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Eliminar rama remoto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push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[remoto] –-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delete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[nombre rama] 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Renombrar rama</a:t>
            </a:r>
          </a:p>
          <a:p>
            <a:pPr marL="0" indent="0"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branch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-m [rama] [nuevo nombre]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branch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–m [nuevo nombre]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A3715C0-33CB-425B-AC3A-12E6DF62CB7A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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C6A07A-07FD-4E05-8B53-249C7B2BE76F}"/>
              </a:ext>
            </a:extLst>
          </p:cNvPr>
          <p:cNvSpPr txBox="1"/>
          <p:nvPr/>
        </p:nvSpPr>
        <p:spPr>
          <a:xfrm>
            <a:off x="552450" y="85725"/>
            <a:ext cx="3982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Git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32D909-3025-473D-8B44-7F168D4F3362}"/>
              </a:ext>
            </a:extLst>
          </p:cNvPr>
          <p:cNvSpPr txBox="1"/>
          <p:nvPr/>
        </p:nvSpPr>
        <p:spPr>
          <a:xfrm>
            <a:off x="1017642" y="602213"/>
            <a:ext cx="398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Branches</a:t>
            </a:r>
            <a:endParaRPr lang="es-MX" sz="2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F824B61-74AD-4A6A-B62C-4A4708B9850F}"/>
              </a:ext>
            </a:extLst>
          </p:cNvPr>
          <p:cNvGrpSpPr/>
          <p:nvPr/>
        </p:nvGrpSpPr>
        <p:grpSpPr>
          <a:xfrm>
            <a:off x="9060873" y="5929745"/>
            <a:ext cx="3371273" cy="1126836"/>
            <a:chOff x="9042400" y="5966691"/>
            <a:chExt cx="3371273" cy="1126836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E8675-22A5-4098-B924-26901E35BF6B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9A5D3D5-A93D-48A9-A802-2B202270EF44}"/>
                </a:ext>
              </a:extLst>
            </p:cNvPr>
            <p:cNvSpPr txBox="1"/>
            <p:nvPr/>
          </p:nvSpPr>
          <p:spPr>
            <a:xfrm>
              <a:off x="9209520" y="6325559"/>
              <a:ext cx="2964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6F55A6"/>
                  </a:solidFill>
                  <a:latin typeface="Gotham Rounded Bold" pitchFamily="50" charset="0"/>
                </a:rPr>
                <a:t>NOTA: </a:t>
              </a:r>
              <a:r>
                <a:rPr lang="en-US" sz="1600" dirty="0">
                  <a:solidFill>
                    <a:srgbClr val="6DAE7F"/>
                  </a:solidFill>
                  <a:latin typeface="Gotham Rounded Medium" panose="02000000000000000000" pitchFamily="50" charset="0"/>
                </a:rPr>
                <a:t>[ ] no se </a:t>
              </a:r>
              <a:r>
                <a:rPr lang="en-US" sz="1600" dirty="0" err="1">
                  <a:solidFill>
                    <a:srgbClr val="6DAE7F"/>
                  </a:solidFill>
                  <a:latin typeface="Gotham Rounded Medium" panose="02000000000000000000" pitchFamily="50" charset="0"/>
                </a:rPr>
                <a:t>teclean</a:t>
              </a:r>
              <a:endParaRPr lang="es-MX" sz="1600" dirty="0">
                <a:solidFill>
                  <a:srgbClr val="6DAE7F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14" name="Marcador de contenido 1">
            <a:extLst>
              <a:ext uri="{FF2B5EF4-FFF2-40B4-BE49-F238E27FC236}">
                <a16:creationId xmlns:a16="http://schemas.microsoft.com/office/drawing/2014/main" id="{8C64921D-CBD3-4872-B145-E52331111F7A}"/>
              </a:ext>
            </a:extLst>
          </p:cNvPr>
          <p:cNvSpPr txBox="1">
            <a:spLocks/>
          </p:cNvSpPr>
          <p:nvPr/>
        </p:nvSpPr>
        <p:spPr>
          <a:xfrm>
            <a:off x="6793522" y="1825625"/>
            <a:ext cx="6090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Merge</a:t>
            </a: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a la rama actual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merge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[rama objeto]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Merge</a:t>
            </a:r>
            <a:r>
              <a:rPr lang="es-MX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de una rama a otra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merge</a:t>
            </a:r>
            <a:r>
              <a:rPr lang="es-MX" sz="2000" dirty="0">
                <a:solidFill>
                  <a:schemeClr val="bg1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[destino] [origen]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7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Setting up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descargar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de: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D98EBB3-C348-4DD2-8F49-B78927128AA4}"/>
              </a:ext>
            </a:extLst>
          </p:cNvPr>
          <p:cNvGrpSpPr/>
          <p:nvPr/>
        </p:nvGrpSpPr>
        <p:grpSpPr>
          <a:xfrm>
            <a:off x="4585711" y="2413337"/>
            <a:ext cx="3020577" cy="2031326"/>
            <a:chOff x="4732772" y="2105561"/>
            <a:chExt cx="3020577" cy="203132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618946" y="2105561"/>
              <a:ext cx="954107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4732772" y="3736777"/>
              <a:ext cx="30205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bit.ly/gitbestpractices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14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D459E"/>
            </a:gs>
            <a:gs pos="100000">
              <a:srgbClr val="F0C5D7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3F8CAD-ACBC-41F8-B52C-F4273379908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35D095-087F-42DA-BD44-4704AFC16BE5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Gotham Rounded Bold" pitchFamily="50" charset="0"/>
              </a:rPr>
              <a:t>Preparándonos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EA50EE-F2B3-4DDC-9BDC-ECB3498565E9}"/>
              </a:ext>
            </a:extLst>
          </p:cNvPr>
          <p:cNvSpPr txBox="1"/>
          <p:nvPr/>
        </p:nvSpPr>
        <p:spPr>
          <a:xfrm>
            <a:off x="552450" y="624334"/>
            <a:ext cx="399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archivos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descargados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D2AD21E-6346-46DB-9EC6-65A4CB3D6EF6}"/>
              </a:ext>
            </a:extLst>
          </p:cNvPr>
          <p:cNvGrpSpPr/>
          <p:nvPr/>
        </p:nvGrpSpPr>
        <p:grpSpPr>
          <a:xfrm>
            <a:off x="3443080" y="2563831"/>
            <a:ext cx="5305839" cy="1730337"/>
            <a:chOff x="3839594" y="1975662"/>
            <a:chExt cx="5305839" cy="1730337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DF524BD-3A08-44F5-98F6-B01DCBD17C31}"/>
                </a:ext>
              </a:extLst>
            </p:cNvPr>
            <p:cNvSpPr/>
            <p:nvPr/>
          </p:nvSpPr>
          <p:spPr>
            <a:xfrm>
              <a:off x="5120266" y="2566428"/>
              <a:ext cx="55744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90AF410-F09B-4FCA-A098-0438CEE5101A}"/>
                </a:ext>
              </a:extLst>
            </p:cNvPr>
            <p:cNvSpPr/>
            <p:nvPr/>
          </p:nvSpPr>
          <p:spPr>
            <a:xfrm>
              <a:off x="5677704" y="2566428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acerca</a:t>
              </a:r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 de.txt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12011AE-2AB8-4745-9D89-1E943BBF028F}"/>
                </a:ext>
              </a:extLst>
            </p:cNvPr>
            <p:cNvSpPr/>
            <p:nvPr/>
          </p:nvSpPr>
          <p:spPr>
            <a:xfrm>
              <a:off x="5120266" y="3152001"/>
              <a:ext cx="55743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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140F114-62EC-4A5D-9AEE-0B4883B7D82D}"/>
                </a:ext>
              </a:extLst>
            </p:cNvPr>
            <p:cNvSpPr/>
            <p:nvPr/>
          </p:nvSpPr>
          <p:spPr>
            <a:xfrm>
              <a:off x="5677704" y="3152001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tecnologias.txt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ED98601-E58A-479A-94B9-C20B6E092259}"/>
                </a:ext>
              </a:extLst>
            </p:cNvPr>
            <p:cNvSpPr/>
            <p:nvPr/>
          </p:nvSpPr>
          <p:spPr>
            <a:xfrm>
              <a:off x="3839594" y="1975662"/>
              <a:ext cx="5574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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F23C8E-C971-4852-A8F5-902221DF96E8}"/>
                </a:ext>
              </a:extLst>
            </p:cNvPr>
            <p:cNvSpPr/>
            <p:nvPr/>
          </p:nvSpPr>
          <p:spPr>
            <a:xfrm>
              <a:off x="4397035" y="1975662"/>
              <a:ext cx="346772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schemeClr val="bg1"/>
                  </a:solidFill>
                  <a:latin typeface="Gotham Rounded Book" pitchFamily="50" charset="0"/>
                </a:rPr>
                <a:t>git-</a:t>
              </a:r>
              <a:r>
                <a:rPr lang="en-US" sz="30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endParaRPr lang="es-MX" sz="30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277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A5AC1A-16A3-43FD-AA36-28BC0B58EF4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1E74132-E698-4618-B4B9-FDB757FAEBC2}"/>
              </a:ext>
            </a:extLst>
          </p:cNvPr>
          <p:cNvGrpSpPr/>
          <p:nvPr/>
        </p:nvGrpSpPr>
        <p:grpSpPr>
          <a:xfrm>
            <a:off x="1757680" y="2123550"/>
            <a:ext cx="8676640" cy="2610899"/>
            <a:chOff x="1757680" y="601078"/>
            <a:chExt cx="8676640" cy="261089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4DCA463-DF87-4464-BA61-B4FBEEF07772}"/>
                </a:ext>
              </a:extLst>
            </p:cNvPr>
            <p:cNvSpPr txBox="1"/>
            <p:nvPr/>
          </p:nvSpPr>
          <p:spPr>
            <a:xfrm>
              <a:off x="1757680" y="1930400"/>
              <a:ext cx="8676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FLUJOS DE TRABAJO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AAA76F1-C6AC-4AE6-B547-B46CE7EBFA42}"/>
                </a:ext>
              </a:extLst>
            </p:cNvPr>
            <p:cNvSpPr txBox="1"/>
            <p:nvPr/>
          </p:nvSpPr>
          <p:spPr>
            <a:xfrm>
              <a:off x="5178896" y="2734923"/>
              <a:ext cx="183420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workflows</a:t>
              </a:r>
              <a:endParaRPr lang="es-MX" sz="25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39DF68D-CE44-4C56-BD2E-DB143A084D37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5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E001FA7-89C9-400D-8EBC-C411C6B835FA}"/>
              </a:ext>
            </a:extLst>
          </p:cNvPr>
          <p:cNvGrpSpPr/>
          <p:nvPr/>
        </p:nvGrpSpPr>
        <p:grpSpPr>
          <a:xfrm>
            <a:off x="4781133" y="2009198"/>
            <a:ext cx="5886867" cy="2763404"/>
            <a:chOff x="4781133" y="2003293"/>
            <a:chExt cx="5886867" cy="276340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80E020F-A0DA-475A-B3F3-59773DE8D9C7}"/>
                </a:ext>
              </a:extLst>
            </p:cNvPr>
            <p:cNvSpPr txBox="1"/>
            <p:nvPr/>
          </p:nvSpPr>
          <p:spPr>
            <a:xfrm>
              <a:off x="4781133" y="2003293"/>
              <a:ext cx="5886867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Ing. en Computación</a:t>
              </a:r>
              <a:r>
                <a:rPr lang="es-MX" sz="3000" b="1" dirty="0">
                  <a:solidFill>
                    <a:schemeClr val="bg1">
                      <a:lumMod val="95000"/>
                    </a:schemeClr>
                  </a:solidFill>
                </a:rPr>
                <a:t>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GitHub Campus </a:t>
              </a:r>
              <a:r>
                <a:rPr lang="es-MX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Expert</a:t>
              </a:r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Project Manager      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5725BAC-6880-46EC-9D64-5C6B734A080E}"/>
                </a:ext>
              </a:extLst>
            </p:cNvPr>
            <p:cNvGrpSpPr/>
            <p:nvPr/>
          </p:nvGrpSpPr>
          <p:grpSpPr>
            <a:xfrm>
              <a:off x="4781133" y="4289643"/>
              <a:ext cx="3431740" cy="477054"/>
              <a:chOff x="4505555" y="3231386"/>
              <a:chExt cx="3431740" cy="477054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5A9F8C7-A405-4AC7-AE1B-F2165B624A05}"/>
                  </a:ext>
                </a:extLst>
              </p:cNvPr>
              <p:cNvSpPr/>
              <p:nvPr/>
            </p:nvSpPr>
            <p:spPr>
              <a:xfrm>
                <a:off x="4505555" y="3231386"/>
                <a:ext cx="2086385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    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6FAAEA-8C72-4721-A513-A4485C63085D}"/>
                  </a:ext>
                </a:extLst>
              </p:cNvPr>
              <p:cNvSpPr/>
              <p:nvPr/>
            </p:nvSpPr>
            <p:spPr>
              <a:xfrm>
                <a:off x="6484910" y="3336905"/>
                <a:ext cx="145238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500" b="1" dirty="0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es-MX" sz="1500" b="1" dirty="0" err="1">
                    <a:solidFill>
                      <a:schemeClr val="bg1"/>
                    </a:solidFill>
                    <a:latin typeface="Gotham Rounded Medium" panose="02000000000000000000" pitchFamily="50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luisejrobles</a:t>
                </a:r>
                <a:endPara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91C8BE-1AD7-45A0-9119-B53B70FBC738}"/>
                </a:ext>
              </a:extLst>
            </p:cNvPr>
            <p:cNvSpPr/>
            <p:nvPr/>
          </p:nvSpPr>
          <p:spPr>
            <a:xfrm>
              <a:off x="4781133" y="38120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C16DAF4-5331-4119-A15A-E07233A22F41}"/>
                </a:ext>
              </a:extLst>
            </p:cNvPr>
            <p:cNvSpPr/>
            <p:nvPr/>
          </p:nvSpPr>
          <p:spPr>
            <a:xfrm>
              <a:off x="5198201" y="3899306"/>
              <a:ext cx="331507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45F2D6-31EA-4882-871A-37E0C8AA3F55}"/>
              </a:ext>
            </a:extLst>
          </p:cNvPr>
          <p:cNvSpPr/>
          <p:nvPr/>
        </p:nvSpPr>
        <p:spPr>
          <a:xfrm>
            <a:off x="470474" y="1882423"/>
            <a:ext cx="381578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Luis E.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Jiménez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Robles</a:t>
            </a:r>
            <a:endParaRPr lang="es-MX" sz="65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58C2060-62BE-46C5-81C1-0C5FFCE6D4AB}"/>
              </a:ext>
            </a:extLst>
          </p:cNvPr>
          <p:cNvCxnSpPr>
            <a:cxnSpLocks/>
          </p:cNvCxnSpPr>
          <p:nvPr/>
        </p:nvCxnSpPr>
        <p:spPr>
          <a:xfrm>
            <a:off x="4443563" y="1600200"/>
            <a:ext cx="0" cy="35595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54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B226815-B267-4A6F-AE7C-E207D49D8F8F}"/>
              </a:ext>
            </a:extLst>
          </p:cNvPr>
          <p:cNvGrpSpPr/>
          <p:nvPr/>
        </p:nvGrpSpPr>
        <p:grpSpPr>
          <a:xfrm>
            <a:off x="2466109" y="1766612"/>
            <a:ext cx="7259782" cy="3262431"/>
            <a:chOff x="2466108" y="538733"/>
            <a:chExt cx="7259782" cy="326243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FE6856F-CB0F-496A-8814-DBBA0003D752}"/>
                </a:ext>
              </a:extLst>
            </p:cNvPr>
            <p:cNvSpPr txBox="1"/>
            <p:nvPr/>
          </p:nvSpPr>
          <p:spPr>
            <a:xfrm>
              <a:off x="2466108" y="1862172"/>
              <a:ext cx="72597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RAMA POR CARACTERÍSTICA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CCC671F-C378-4911-B14F-7D5849FF4372}"/>
                </a:ext>
              </a:extLst>
            </p:cNvPr>
            <p:cNvSpPr/>
            <p:nvPr/>
          </p:nvSpPr>
          <p:spPr>
            <a:xfrm>
              <a:off x="5618945" y="538733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996424F-E655-4BEC-AC39-561DE6B7E9CF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22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7066F51-0C2E-4EC9-B546-39A7D0D41CF1}"/>
              </a:ext>
            </a:extLst>
          </p:cNvPr>
          <p:cNvGrpSpPr/>
          <p:nvPr/>
        </p:nvGrpSpPr>
        <p:grpSpPr>
          <a:xfrm>
            <a:off x="1609436" y="2674947"/>
            <a:ext cx="8973128" cy="1508106"/>
            <a:chOff x="1921163" y="2133600"/>
            <a:chExt cx="8973128" cy="1508106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B046D90-D896-4B01-AF11-FEEDF0404D6F}"/>
                </a:ext>
              </a:extLst>
            </p:cNvPr>
            <p:cNvSpPr txBox="1"/>
            <p:nvPr/>
          </p:nvSpPr>
          <p:spPr>
            <a:xfrm>
              <a:off x="1921163" y="2133600"/>
              <a:ext cx="89731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Permite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la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implementación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de PR’s</a:t>
              </a:r>
              <a:r>
                <a:rPr lang="en-US" sz="25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	</a:t>
              </a:r>
              <a:r>
                <a:rPr lang="en-US" sz="15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(pull requests)</a:t>
              </a: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s-MX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3F53821-34FF-419F-B4EB-06ED04A78411}"/>
                </a:ext>
              </a:extLst>
            </p:cNvPr>
            <p:cNvSpPr txBox="1"/>
            <p:nvPr/>
          </p:nvSpPr>
          <p:spPr>
            <a:xfrm>
              <a:off x="1921163" y="2610654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nombres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descriptivos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0506877-1C69-4A15-9E5B-59DB277E21D3}"/>
                </a:ext>
              </a:extLst>
            </p:cNvPr>
            <p:cNvSpPr txBox="1"/>
            <p:nvPr/>
          </p:nvSpPr>
          <p:spPr>
            <a:xfrm>
              <a:off x="1921163" y="3087708"/>
              <a:ext cx="80633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Modelo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orientado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ramas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3841B5-4B17-4A64-9B32-876636A4550B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A8653E6C-2354-427B-A75B-BFF0AEFF2728}"/>
              </a:ext>
            </a:extLst>
          </p:cNvPr>
          <p:cNvGrpSpPr/>
          <p:nvPr/>
        </p:nvGrpSpPr>
        <p:grpSpPr>
          <a:xfrm>
            <a:off x="2800011" y="2542588"/>
            <a:ext cx="6591977" cy="1772823"/>
            <a:chOff x="796305" y="3500442"/>
            <a:chExt cx="5411109" cy="1455244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</p:cNvCxnSpPr>
            <p:nvPr/>
          </p:nvCxnSpPr>
          <p:spPr>
            <a:xfrm>
              <a:off x="2342605" y="3685108"/>
              <a:ext cx="3438258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DE4516D-8E2B-4A7B-A31A-77FC8BA59E24}"/>
                </a:ext>
              </a:extLst>
            </p:cNvPr>
            <p:cNvGrpSpPr/>
            <p:nvPr/>
          </p:nvGrpSpPr>
          <p:grpSpPr>
            <a:xfrm>
              <a:off x="796305" y="3500442"/>
              <a:ext cx="1240448" cy="303171"/>
              <a:chOff x="-76090" y="3553921"/>
              <a:chExt cx="1240448" cy="303171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47092797-644B-4FD0-A1DD-09FCD9EA39BE}"/>
                  </a:ext>
                </a:extLst>
              </p:cNvPr>
              <p:cNvSpPr/>
              <p:nvPr/>
            </p:nvSpPr>
            <p:spPr>
              <a:xfrm>
                <a:off x="941529" y="3627173"/>
                <a:ext cx="222829" cy="22282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8F59D22-30F0-4ED6-8E31-EFFAB7BA51D0}"/>
                  </a:ext>
                </a:extLst>
              </p:cNvPr>
              <p:cNvSpPr txBox="1"/>
              <p:nvPr/>
            </p:nvSpPr>
            <p:spPr>
              <a:xfrm>
                <a:off x="-76090" y="3553921"/>
                <a:ext cx="1017619" cy="30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master</a:t>
                </a:r>
                <a:endParaRPr lang="es-MX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2543541" y="4303366"/>
              <a:ext cx="222829" cy="222829"/>
            </a:xfrm>
            <a:prstGeom prst="ellipse">
              <a:avLst/>
            </a:prstGeom>
            <a:solidFill>
              <a:srgbClr val="C090BC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F776E"/>
                </a:solidFill>
              </a:endParaRPr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2036753" y="3685109"/>
              <a:ext cx="506788" cy="729671"/>
            </a:xfrm>
            <a:prstGeom prst="bentConnector3">
              <a:avLst>
                <a:gd name="adj1" fmla="val 6152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796305" y="4230113"/>
              <a:ext cx="1017619" cy="303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navbar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77142CE6-754A-470D-BC77-46125FBCB75F}"/>
                </a:ext>
              </a:extLst>
            </p:cNvPr>
            <p:cNvGrpSpPr/>
            <p:nvPr/>
          </p:nvGrpSpPr>
          <p:grpSpPr>
            <a:xfrm>
              <a:off x="3276483" y="4303366"/>
              <a:ext cx="1017619" cy="640880"/>
              <a:chOff x="2989200" y="4303365"/>
              <a:chExt cx="1017619" cy="640880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18658FEB-E08E-4240-892F-1D429DD608D9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C896BE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rgbClr val="FF776E"/>
                  </a:solidFill>
                </a:endParaRP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0E48950-24C2-4EAF-BC10-3C0760D4961D}"/>
                  </a:ext>
                </a:extLst>
              </p:cNvPr>
              <p:cNvSpPr txBox="1"/>
              <p:nvPr/>
            </p:nvSpPr>
            <p:spPr>
              <a:xfrm>
                <a:off x="2989200" y="4514754"/>
                <a:ext cx="1017619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botón logo</a:t>
                </a:r>
              </a:p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Gotham Rounded Book" pitchFamily="50" charset="0"/>
                  </a:rPr>
                  <a:t>listo</a:t>
                </a:r>
                <a:endParaRPr lang="es-MX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stCxn id="25" idx="6"/>
              <a:endCxn id="39" idx="2"/>
            </p:cNvCxnSpPr>
            <p:nvPr/>
          </p:nvCxnSpPr>
          <p:spPr>
            <a:xfrm>
              <a:off x="2766370" y="4414781"/>
              <a:ext cx="9075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4F1882A-6452-4869-96FF-8CA53208EC1B}"/>
                </a:ext>
              </a:extLst>
            </p:cNvPr>
            <p:cNvGrpSpPr/>
            <p:nvPr/>
          </p:nvGrpSpPr>
          <p:grpSpPr>
            <a:xfrm>
              <a:off x="5085951" y="4303366"/>
              <a:ext cx="759553" cy="652320"/>
              <a:chOff x="3118233" y="4303365"/>
              <a:chExt cx="759553" cy="652320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D6773311-0E3B-4028-9900-4E76617E0848}"/>
                  </a:ext>
                </a:extLst>
              </p:cNvPr>
              <p:cNvSpPr/>
              <p:nvPr/>
            </p:nvSpPr>
            <p:spPr>
              <a:xfrm>
                <a:off x="3386595" y="4303365"/>
                <a:ext cx="222829" cy="222829"/>
              </a:xfrm>
              <a:prstGeom prst="ellipse">
                <a:avLst/>
              </a:prstGeom>
              <a:solidFill>
                <a:srgbClr val="D29DC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rgbClr val="FF776E"/>
                  </a:solidFill>
                </a:endParaRP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55CAB57-6921-4AFD-892C-A09059655EBD}"/>
                  </a:ext>
                </a:extLst>
              </p:cNvPr>
              <p:cNvSpPr txBox="1"/>
              <p:nvPr/>
            </p:nvSpPr>
            <p:spPr>
              <a:xfrm>
                <a:off x="3118233" y="4526194"/>
                <a:ext cx="759553" cy="4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botones</a:t>
                </a:r>
                <a:r>
                  <a:rPr lang="en-US" sz="1400" dirty="0">
                    <a:solidFill>
                      <a:schemeClr val="bg1"/>
                    </a:solidFill>
                    <a:latin typeface="Gotham Rounded Book" pitchFamily="50" charset="0"/>
                  </a:rPr>
                  <a:t> 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Gotham Rounded Book" pitchFamily="50" charset="0"/>
                  </a:rPr>
                  <a:t>listos</a:t>
                </a:r>
                <a:endParaRPr lang="en-US" sz="1400" dirty="0">
                  <a:solidFill>
                    <a:schemeClr val="bg1"/>
                  </a:solidFill>
                  <a:latin typeface="Gotham Rounded Book" pitchFamily="50" charset="0"/>
                </a:endParaRPr>
              </a:p>
            </p:txBody>
          </p:sp>
        </p:grp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3896707" y="4414781"/>
              <a:ext cx="145760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5984585" y="3573693"/>
              <a:ext cx="222829" cy="22282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stCxn id="47" idx="6"/>
              <a:endCxn id="54" idx="2"/>
            </p:cNvCxnSpPr>
            <p:nvPr/>
          </p:nvCxnSpPr>
          <p:spPr>
            <a:xfrm flipV="1">
              <a:off x="5577142" y="3685108"/>
              <a:ext cx="407443" cy="72967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83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D40CF54-76CD-4B5D-AD55-610B09F2CD81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7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2798618" y="2228671"/>
            <a:ext cx="6594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CE5ED17-7787-4394-95D8-0E18DD5ADB74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5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versionar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carpeta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Book" pitchFamily="50" charset="0"/>
                </a:rPr>
                <a:t> editor y bash</a:t>
              </a:r>
              <a:endParaRPr lang="es-MX" sz="1500" b="1" dirty="0">
                <a:solidFill>
                  <a:srgbClr val="FFB87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	“[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</a:t>
              </a:r>
              <a:endParaRPr lang="es-MX" sz="1500" b="1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7B346A8-B72C-47A2-8FAC-C373CB4EC7F4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1D84BD8-E0E5-459E-896B-3AA64EA69EA5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0952D8E3-30D1-4054-B449-DDF517DDA64E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6F55A6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6F55A6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E9AEC8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E9AEC8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E9AEC8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E9AEC8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4BC491-8862-4EA4-AAFB-26E19239D85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22447A-7D13-4424-B15A-BA31F7AD4BB3}"/>
              </a:ext>
            </a:extLst>
          </p:cNvPr>
          <p:cNvSpPr txBox="1"/>
          <p:nvPr/>
        </p:nvSpPr>
        <p:spPr>
          <a:xfrm>
            <a:off x="610623" y="3036585"/>
            <a:ext cx="109707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git checkout –b [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iniciales</a:t>
            </a:r>
            <a:r>
              <a:rPr lang="en-US" sz="4500" b="1" dirty="0">
                <a:solidFill>
                  <a:schemeClr val="bg1"/>
                </a:solidFill>
                <a:latin typeface="Gotham Rounded Bold" pitchFamily="50" charset="0"/>
              </a:rPr>
              <a:t>]/</a:t>
            </a:r>
            <a:r>
              <a:rPr lang="en-US" sz="4500" b="1" dirty="0" err="1">
                <a:solidFill>
                  <a:schemeClr val="bg1"/>
                </a:solidFill>
                <a:latin typeface="Gotham Rounded Bold" pitchFamily="50" charset="0"/>
              </a:rPr>
              <a:t>miabout</a:t>
            </a:r>
            <a:endParaRPr lang="es-MX" sz="4500" b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50D1D6-B1AF-4D1A-B7FB-3E5BF85BFC67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2CF4A6B7-B759-4D2D-AD5F-6A622CF5FCB1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4014984-BD03-4E0E-A3AB-AD94FCA71DE1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6F55A6"/>
                  </a:solidFill>
                  <a:latin typeface="Gotham Rounded Bold" pitchFamily="50" charset="0"/>
                </a:rPr>
                <a:t>NOTA: </a:t>
              </a:r>
              <a:r>
                <a:rPr lang="en-US" sz="2000" dirty="0" err="1">
                  <a:solidFill>
                    <a:srgbClr val="E9AEC8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E9AEC8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E9AEC8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E9AEC8"/>
                </a:solidFill>
                <a:latin typeface="Gotham Rounded Medium" panose="02000000000000000000" pitchFamily="50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8890D6F-8343-4657-8F25-31C0B4310B03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57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ejercicio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473251"/>
            <a:ext cx="7117580" cy="477054"/>
            <a:chOff x="2361700" y="2473251"/>
            <a:chExt cx="6326143" cy="47705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git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”.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97FCBE9-A1B2-4944-84F1-6ED51DFA3631}"/>
              </a:ext>
            </a:extLst>
          </p:cNvPr>
          <p:cNvGrpSpPr/>
          <p:nvPr/>
        </p:nvGrpSpPr>
        <p:grpSpPr>
          <a:xfrm>
            <a:off x="2361700" y="3733828"/>
            <a:ext cx="4445500" cy="477054"/>
            <a:chOff x="2361700" y="2951946"/>
            <a:chExt cx="4445500" cy="477054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E5CF3B0-D832-4FAF-9AA4-D70E6C0EF463}"/>
                </a:ext>
              </a:extLst>
            </p:cNvPr>
            <p:cNvSpPr txBox="1"/>
            <p:nvPr/>
          </p:nvSpPr>
          <p:spPr>
            <a:xfrm>
              <a:off x="2712720" y="2951946"/>
              <a:ext cx="40944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abrir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Book" pitchFamily="50" charset="0"/>
                </a:rPr>
                <a:t>ce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rca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de.txt”.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01369242-A351-4E63-97DF-405588939FE0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0" y="1921567"/>
            <a:ext cx="7117580" cy="477054"/>
            <a:chOff x="2361700" y="2473251"/>
            <a:chExt cx="7117580" cy="47705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abrir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“git-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bestpractices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”</a:t>
              </a:r>
              <a:r>
                <a:rPr lang="en-US" sz="22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en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editor y bash.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CD53E7F-155A-4842-A7F5-3F9956D4419D}"/>
              </a:ext>
            </a:extLst>
          </p:cNvPr>
          <p:cNvGrpSpPr/>
          <p:nvPr/>
        </p:nvGrpSpPr>
        <p:grpSpPr>
          <a:xfrm>
            <a:off x="2361700" y="3076609"/>
            <a:ext cx="5803245" cy="477054"/>
            <a:chOff x="2361700" y="2473251"/>
            <a:chExt cx="5157955" cy="47705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0113-3013-4B44-BB5B-EE322C4EC288}"/>
                </a:ext>
              </a:extLst>
            </p:cNvPr>
            <p:cNvSpPr txBox="1"/>
            <p:nvPr/>
          </p:nvSpPr>
          <p:spPr>
            <a:xfrm>
              <a:off x="2712720" y="2473251"/>
              <a:ext cx="480693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crear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rama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“[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iniciales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]/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miabout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”.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649589C-6986-4F0F-9FEE-3016B9230380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468FDC-55D3-47F1-96B2-8F3BC20EF17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F9657C7-83CA-4D35-8902-47381992B78B}"/>
              </a:ext>
            </a:extLst>
          </p:cNvPr>
          <p:cNvGrpSpPr/>
          <p:nvPr/>
        </p:nvGrpSpPr>
        <p:grpSpPr>
          <a:xfrm>
            <a:off x="2361700" y="4391047"/>
            <a:ext cx="6394372" cy="477054"/>
            <a:chOff x="2361700" y="2951946"/>
            <a:chExt cx="6394372" cy="477054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E097196-6823-43F0-84A6-DB17048DBFE0}"/>
                </a:ext>
              </a:extLst>
            </p:cNvPr>
            <p:cNvSpPr txBox="1"/>
            <p:nvPr/>
          </p:nvSpPr>
          <p:spPr>
            <a:xfrm>
              <a:off x="2712719" y="2951946"/>
              <a:ext cx="604335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cambiar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datos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por </a:t>
              </a:r>
              <a:r>
                <a:rPr lang="en-US" sz="2500" dirty="0" err="1">
                  <a:solidFill>
                    <a:schemeClr val="bg1"/>
                  </a:solidFill>
                  <a:latin typeface="Gotham Rounded Book" pitchFamily="50" charset="0"/>
                </a:rPr>
                <a:t>propios</a:t>
              </a:r>
              <a:r>
                <a:rPr lang="en-US" sz="25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5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1C315042-B426-4392-90D9-91032EABB419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311FCD5-987F-4A0B-AFA6-47099DCB0C3E}"/>
              </a:ext>
            </a:extLst>
          </p:cNvPr>
          <p:cNvGrpSpPr/>
          <p:nvPr/>
        </p:nvGrpSpPr>
        <p:grpSpPr>
          <a:xfrm>
            <a:off x="2361700" y="4994405"/>
            <a:ext cx="7117580" cy="477054"/>
            <a:chOff x="2361700" y="2951946"/>
            <a:chExt cx="7117580" cy="477054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ECA23F9-42AC-4989-8C88-AC4D53E3E08E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commit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los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cambios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hechos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EDF8140-02C6-4381-BECF-B5D747FAC026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25843AC-D794-4DE3-A4F5-59BABE6B274E}"/>
              </a:ext>
            </a:extLst>
          </p:cNvPr>
          <p:cNvGrpSpPr/>
          <p:nvPr/>
        </p:nvGrpSpPr>
        <p:grpSpPr>
          <a:xfrm>
            <a:off x="2361700" y="5597763"/>
            <a:ext cx="7117580" cy="477054"/>
            <a:chOff x="2361700" y="2951946"/>
            <a:chExt cx="7117580" cy="477054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1B3DC101-0E9B-411A-B896-FF17C5049410}"/>
                </a:ext>
              </a:extLst>
            </p:cNvPr>
            <p:cNvSpPr txBox="1"/>
            <p:nvPr/>
          </p:nvSpPr>
          <p:spPr>
            <a:xfrm>
              <a:off x="2712719" y="2951946"/>
              <a:ext cx="67665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hacer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merge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de </a:t>
              </a:r>
              <a:r>
                <a:rPr lang="en-US" sz="2200" dirty="0" err="1">
                  <a:solidFill>
                    <a:schemeClr val="bg1"/>
                  </a:solidFill>
                  <a:latin typeface="Gotham Rounded Book" pitchFamily="50" charset="0"/>
                </a:rPr>
                <a:t>miabout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-&gt; master.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BE0101CE-C3C4-4A88-9E27-8CE462C8870F}"/>
                </a:ext>
              </a:extLst>
            </p:cNvPr>
            <p:cNvSpPr/>
            <p:nvPr/>
          </p:nvSpPr>
          <p:spPr>
            <a:xfrm>
              <a:off x="2361700" y="3005807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89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EA3"/>
            </a:gs>
            <a:gs pos="100000">
              <a:srgbClr val="EAAFC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1323439"/>
            <a:chOff x="125358" y="333375"/>
            <a:chExt cx="6494517" cy="132343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Rama por 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característica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actividades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00DE38E-9990-4489-B898-6DEA62A58B1A}"/>
              </a:ext>
            </a:extLst>
          </p:cNvPr>
          <p:cNvGrpSpPr/>
          <p:nvPr/>
        </p:nvGrpSpPr>
        <p:grpSpPr>
          <a:xfrm>
            <a:off x="2361700" y="2963506"/>
            <a:ext cx="7117580" cy="861774"/>
            <a:chOff x="2361700" y="2473251"/>
            <a:chExt cx="6326143" cy="861774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999444C-0125-47C5-B022-3F80D9239D02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 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lugares_por_visitar.txt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7531E59-A58E-479E-A59F-D5FA121613CC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7CAC002-1221-49B7-8E7C-27239A71C10C}"/>
              </a:ext>
            </a:extLst>
          </p:cNvPr>
          <p:cNvGrpSpPr/>
          <p:nvPr/>
        </p:nvGrpSpPr>
        <p:grpSpPr>
          <a:xfrm>
            <a:off x="2361701" y="1921567"/>
            <a:ext cx="7117580" cy="861774"/>
            <a:chOff x="2361700" y="2473251"/>
            <a:chExt cx="8878955" cy="861774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A8BDE16-1785-4216-A1B7-09B97FBB66D9}"/>
                </a:ext>
              </a:extLst>
            </p:cNvPr>
            <p:cNvSpPr txBox="1"/>
            <p:nvPr/>
          </p:nvSpPr>
          <p:spPr>
            <a:xfrm>
              <a:off x="2712719" y="2473251"/>
              <a:ext cx="85279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 </a:t>
              </a:r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comidas_favoritas.txt 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35155B30-A205-4A90-808A-F3B14291D29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468FDC-55D3-47F1-96B2-8F3BC20EF17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6EDFA39-303D-4C19-9551-4B5C5833B5D5}"/>
              </a:ext>
            </a:extLst>
          </p:cNvPr>
          <p:cNvGrpSpPr/>
          <p:nvPr/>
        </p:nvGrpSpPr>
        <p:grpSpPr>
          <a:xfrm>
            <a:off x="2361700" y="4059306"/>
            <a:ext cx="7117580" cy="1246495"/>
            <a:chOff x="2361700" y="2473251"/>
            <a:chExt cx="6326143" cy="1246495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414B418-F998-4E4C-8B5B-9A0ACC0F05A0}"/>
                </a:ext>
              </a:extLst>
            </p:cNvPr>
            <p:cNvSpPr txBox="1"/>
            <p:nvPr/>
          </p:nvSpPr>
          <p:spPr>
            <a:xfrm>
              <a:off x="2712720" y="2473251"/>
              <a:ext cx="597512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agregar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un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archivo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a master</a:t>
              </a:r>
              <a:r>
                <a:rPr lang="en-US" sz="2500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r>
                <a:rPr lang="en-US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por feature branch</a:t>
              </a:r>
            </a:p>
            <a:p>
              <a:r>
                <a:rPr lang="en-US" sz="2500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denominado</a:t>
              </a:r>
              <a:r>
                <a:rPr lang="en-US" sz="2200" dirty="0">
                  <a:solidFill>
                    <a:schemeClr val="bg1"/>
                  </a:solidFill>
                  <a:latin typeface="Gotham Rounded Book" pitchFamily="50" charset="0"/>
                </a:rPr>
                <a:t> tecnologias_por_aprender.txt .</a:t>
              </a:r>
              <a:endParaRPr lang="es-MX" sz="2200" dirty="0">
                <a:solidFill>
                  <a:schemeClr val="bg1"/>
                </a:solidFill>
                <a:latin typeface="Gotham Rounded Book" pitchFamily="50" charset="0"/>
              </a:endParaRP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8CC0AB3-8703-445C-AC71-09AB6CE0DFC2}"/>
                </a:ext>
              </a:extLst>
            </p:cNvPr>
            <p:cNvSpPr/>
            <p:nvPr/>
          </p:nvSpPr>
          <p:spPr>
            <a:xfrm>
              <a:off x="2361700" y="2527112"/>
              <a:ext cx="351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Font Awesome 5 Free Regular" panose="02000503000000000000" pitchFamily="50" charset="0"/>
                </a:rPr>
                <a:t>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0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CDA1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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E99AD64-3FF8-4127-88DE-5EE901E2A05E}"/>
              </a:ext>
            </a:extLst>
          </p:cNvPr>
          <p:cNvGrpSpPr/>
          <p:nvPr/>
        </p:nvGrpSpPr>
        <p:grpSpPr>
          <a:xfrm>
            <a:off x="1871467" y="2603223"/>
            <a:ext cx="9040149" cy="1880210"/>
            <a:chOff x="1772194" y="1394909"/>
            <a:chExt cx="9040149" cy="188021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A5807D76-FDC0-4667-A20E-B6551FE79725}"/>
                </a:ext>
              </a:extLst>
            </p:cNvPr>
            <p:cNvCxnSpPr>
              <a:cxnSpLocks/>
            </p:cNvCxnSpPr>
            <p:nvPr/>
          </p:nvCxnSpPr>
          <p:spPr>
            <a:xfrm>
              <a:off x="1772194" y="2220686"/>
              <a:ext cx="8628506" cy="28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F7E2D9C-3742-413C-8ABC-CE2D093AE295}"/>
                </a:ext>
              </a:extLst>
            </p:cNvPr>
            <p:cNvSpPr txBox="1"/>
            <p:nvPr/>
          </p:nvSpPr>
          <p:spPr>
            <a:xfrm>
              <a:off x="7037071" y="2490289"/>
              <a:ext cx="89479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GitHub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Project Boards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352C7799-05AD-4AB6-BDCC-7FDA011B16B3}"/>
                </a:ext>
              </a:extLst>
            </p:cNvPr>
            <p:cNvSpPr txBox="1"/>
            <p:nvPr/>
          </p:nvSpPr>
          <p:spPr>
            <a:xfrm>
              <a:off x="4132534" y="1394909"/>
              <a:ext cx="1106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Pull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Requests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8A6FC21-F125-4811-B48B-C3FCE605AEFC}"/>
                </a:ext>
              </a:extLst>
            </p:cNvPr>
            <p:cNvSpPr txBox="1"/>
            <p:nvPr/>
          </p:nvSpPr>
          <p:spPr>
            <a:xfrm>
              <a:off x="9815415" y="1397087"/>
              <a:ext cx="9969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GitHub Issues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1761B5-3CCD-474B-96FC-7AE858212862}"/>
                </a:ext>
              </a:extLst>
            </p:cNvPr>
            <p:cNvSpPr/>
            <p:nvPr/>
          </p:nvSpPr>
          <p:spPr>
            <a:xfrm>
              <a:off x="4611582" y="2144485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7461EE0-8114-4CC5-AE1E-DFFF58102030}"/>
                </a:ext>
              </a:extLst>
            </p:cNvPr>
            <p:cNvSpPr/>
            <p:nvPr/>
          </p:nvSpPr>
          <p:spPr>
            <a:xfrm>
              <a:off x="7411880" y="2146662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9908E65-E547-40E9-BA93-4D6E67EC2B46}"/>
                </a:ext>
              </a:extLst>
            </p:cNvPr>
            <p:cNvSpPr/>
            <p:nvPr/>
          </p:nvSpPr>
          <p:spPr>
            <a:xfrm>
              <a:off x="10286200" y="2146662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Día Cuatro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C0DBCB3-6F63-42B9-8779-C6B37BFA931E}"/>
              </a:ext>
            </a:extLst>
          </p:cNvPr>
          <p:cNvSpPr txBox="1"/>
          <p:nvPr/>
        </p:nvSpPr>
        <p:spPr>
          <a:xfrm>
            <a:off x="1476652" y="3698603"/>
            <a:ext cx="1231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</a:t>
            </a: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Workflows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68284CD-32B6-4370-B60C-9DE4FC2330E5}"/>
              </a:ext>
            </a:extLst>
          </p:cNvPr>
          <p:cNvSpPr/>
          <p:nvPr/>
        </p:nvSpPr>
        <p:spPr>
          <a:xfrm>
            <a:off x="1851461" y="3354976"/>
            <a:ext cx="148045" cy="1480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35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Agenda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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C7338-CC84-47C8-808D-7556CE04A1EC}"/>
              </a:ext>
            </a:extLst>
          </p:cNvPr>
          <p:cNvSpPr txBox="1"/>
          <p:nvPr/>
        </p:nvSpPr>
        <p:spPr>
          <a:xfrm>
            <a:off x="1271588" y="2050130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¿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Qué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 es GitHub?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24CED2-67BB-487E-8E17-9F36B134C8A8}"/>
              </a:ext>
            </a:extLst>
          </p:cNvPr>
          <p:cNvSpPr txBox="1"/>
          <p:nvPr/>
        </p:nvSpPr>
        <p:spPr>
          <a:xfrm>
            <a:off x="1271588" y="1650020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¿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Qué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 es Git?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0BFFB5-5A4F-4BB9-AB43-1ACBE05402AE}"/>
              </a:ext>
            </a:extLst>
          </p:cNvPr>
          <p:cNvSpPr txBox="1"/>
          <p:nvPr/>
        </p:nvSpPr>
        <p:spPr>
          <a:xfrm>
            <a:off x="1271588" y="2447377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setup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9B42B6-E632-4733-B5FB-E9A3E16A1068}"/>
              </a:ext>
            </a:extLst>
          </p:cNvPr>
          <p:cNvSpPr txBox="1"/>
          <p:nvPr/>
        </p:nvSpPr>
        <p:spPr>
          <a:xfrm>
            <a:off x="1271588" y="2844624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GitHub tour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97CB7D8-D9F4-4302-9D5B-F938F09E204C}"/>
              </a:ext>
            </a:extLst>
          </p:cNvPr>
          <p:cNvSpPr txBox="1"/>
          <p:nvPr/>
        </p:nvSpPr>
        <p:spPr>
          <a:xfrm>
            <a:off x="1271588" y="3252484"/>
            <a:ext cx="330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Linux Bash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5CCF05-BF22-44AB-AA62-12FC92F3BFA3}"/>
              </a:ext>
            </a:extLst>
          </p:cNvPr>
          <p:cNvSpPr txBox="1"/>
          <p:nvPr/>
        </p:nvSpPr>
        <p:spPr>
          <a:xfrm>
            <a:off x="1271587" y="3570608"/>
            <a:ext cx="330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Basics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6FF4CA-0045-478E-850A-415DE001F0B6}"/>
              </a:ext>
            </a:extLst>
          </p:cNvPr>
          <p:cNvSpPr txBox="1"/>
          <p:nvPr/>
        </p:nvSpPr>
        <p:spPr>
          <a:xfrm>
            <a:off x="1728782" y="3967855"/>
            <a:ext cx="1197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Origin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C1BC53-9D5B-468D-8EA9-16CCC56E2E03}"/>
              </a:ext>
            </a:extLst>
          </p:cNvPr>
          <p:cNvSpPr txBox="1"/>
          <p:nvPr/>
        </p:nvSpPr>
        <p:spPr>
          <a:xfrm>
            <a:off x="1728782" y="4294414"/>
            <a:ext cx="1197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Add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3CA32B-5D39-4F5A-94D2-593995594473}"/>
              </a:ext>
            </a:extLst>
          </p:cNvPr>
          <p:cNvSpPr txBox="1"/>
          <p:nvPr/>
        </p:nvSpPr>
        <p:spPr>
          <a:xfrm>
            <a:off x="1724495" y="4617579"/>
            <a:ext cx="1288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Commit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E6374F-ACEE-48CB-8035-DE08942BC342}"/>
              </a:ext>
            </a:extLst>
          </p:cNvPr>
          <p:cNvSpPr txBox="1"/>
          <p:nvPr/>
        </p:nvSpPr>
        <p:spPr>
          <a:xfrm>
            <a:off x="1724495" y="4955150"/>
            <a:ext cx="1288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Pull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252C8C-B78A-496A-B723-3FA21F183050}"/>
              </a:ext>
            </a:extLst>
          </p:cNvPr>
          <p:cNvSpPr txBox="1"/>
          <p:nvPr/>
        </p:nvSpPr>
        <p:spPr>
          <a:xfrm>
            <a:off x="1724495" y="5278315"/>
            <a:ext cx="1288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Push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89F9F62-3374-4EF1-AFA7-8AF1C0D6608B}"/>
              </a:ext>
            </a:extLst>
          </p:cNvPr>
          <p:cNvGrpSpPr/>
          <p:nvPr/>
        </p:nvGrpSpPr>
        <p:grpSpPr>
          <a:xfrm>
            <a:off x="8876145" y="5929745"/>
            <a:ext cx="3556001" cy="1126836"/>
            <a:chOff x="8857672" y="5966691"/>
            <a:chExt cx="3556001" cy="1126836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FDD5B0F4-AB54-4E20-8232-9F52D342C578}"/>
                </a:ext>
              </a:extLst>
            </p:cNvPr>
            <p:cNvSpPr/>
            <p:nvPr/>
          </p:nvSpPr>
          <p:spPr>
            <a:xfrm>
              <a:off x="9042400" y="5966691"/>
              <a:ext cx="3371273" cy="1126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27153B5-233B-4500-A53E-53F3115CF2F1}"/>
                </a:ext>
              </a:extLst>
            </p:cNvPr>
            <p:cNvSpPr txBox="1"/>
            <p:nvPr/>
          </p:nvSpPr>
          <p:spPr>
            <a:xfrm>
              <a:off x="8857672" y="6150114"/>
              <a:ext cx="32604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FFB871"/>
                  </a:solidFill>
                  <a:latin typeface="Gotham Rounded Bold" pitchFamily="50" charset="0"/>
                </a:rPr>
                <a:t>NOTA:</a:t>
              </a:r>
              <a:r>
                <a:rPr lang="en-US" dirty="0">
                  <a:solidFill>
                    <a:srgbClr val="FFB871"/>
                  </a:solidFill>
                  <a:latin typeface="Gotham Rounded Bold" pitchFamily="50" charset="0"/>
                </a:rPr>
                <a:t>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sustituir</a:t>
              </a:r>
              <a:r>
                <a:rPr lang="en-US" sz="2000" dirty="0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 [ ] por lo </a:t>
              </a:r>
              <a:r>
                <a:rPr lang="en-US" sz="2000" dirty="0" err="1">
                  <a:solidFill>
                    <a:srgbClr val="FFB871"/>
                  </a:solidFill>
                  <a:latin typeface="Gotham Rounded Medium" panose="02000000000000000000" pitchFamily="50" charset="0"/>
                </a:rPr>
                <a:t>indicado</a:t>
              </a:r>
              <a:endParaRPr lang="es-MX" sz="2000" dirty="0">
                <a:solidFill>
                  <a:srgbClr val="FFB871"/>
                </a:solidFill>
                <a:latin typeface="Gotham Rounded Medium" panose="020000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625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823F505-DC2D-4225-924E-40B89C2C4B9C}"/>
              </a:ext>
            </a:extLst>
          </p:cNvPr>
          <p:cNvGrpSpPr/>
          <p:nvPr/>
        </p:nvGrpSpPr>
        <p:grpSpPr>
          <a:xfrm>
            <a:off x="3982258" y="2362077"/>
            <a:ext cx="4227484" cy="2133845"/>
            <a:chOff x="3982257" y="601078"/>
            <a:chExt cx="4227484" cy="213384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03CAA96-AA93-4982-890B-0C84CBC26003}"/>
                </a:ext>
              </a:extLst>
            </p:cNvPr>
            <p:cNvSpPr txBox="1"/>
            <p:nvPr/>
          </p:nvSpPr>
          <p:spPr>
            <a:xfrm>
              <a:off x="3982257" y="1719260"/>
              <a:ext cx="42274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GIT FLOW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40A722-D4B1-4637-8352-1B274CB1DDAA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98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F361D65-F5D3-4A02-9EB5-2CC2A1DBCEF3}"/>
              </a:ext>
            </a:extLst>
          </p:cNvPr>
          <p:cNvGrpSpPr/>
          <p:nvPr/>
        </p:nvGrpSpPr>
        <p:grpSpPr>
          <a:xfrm>
            <a:off x="1215735" y="2694725"/>
            <a:ext cx="9760529" cy="1985160"/>
            <a:chOff x="1609435" y="2674947"/>
            <a:chExt cx="9760529" cy="1985160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A8E0C5C-9DD6-42AA-AC60-88006D79E237}"/>
                </a:ext>
              </a:extLst>
            </p:cNvPr>
            <p:cNvGrpSpPr/>
            <p:nvPr/>
          </p:nvGrpSpPr>
          <p:grpSpPr>
            <a:xfrm>
              <a:off x="1609436" y="2674947"/>
              <a:ext cx="8973128" cy="1508106"/>
              <a:chOff x="1921163" y="2133600"/>
              <a:chExt cx="8973128" cy="1508106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A04FF3F-D63C-4451-8F3C-1D4591EF25A5}"/>
                  </a:ext>
                </a:extLst>
              </p:cNvPr>
              <p:cNvSpPr txBox="1"/>
              <p:nvPr/>
            </p:nvSpPr>
            <p:spPr>
              <a:xfrm>
                <a:off x="1921163" y="2133600"/>
                <a:ext cx="89731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Define un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modelo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ramas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estricto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b="1" dirty="0">
                  <a:solidFill>
                    <a:srgbClr val="FFB470"/>
                  </a:solidFill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455791C-E762-4F77-94F8-A6F865419C7D}"/>
                  </a:ext>
                </a:extLst>
              </p:cNvPr>
              <p:cNvSpPr txBox="1"/>
              <p:nvPr/>
            </p:nvSpPr>
            <p:spPr>
              <a:xfrm>
                <a:off x="1921163" y="2610654"/>
                <a:ext cx="8063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Ideal para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gran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escala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7E9959B-1D80-4722-8D9F-10F5BA6D96A0}"/>
                  </a:ext>
                </a:extLst>
              </p:cNvPr>
              <p:cNvSpPr txBox="1"/>
              <p:nvPr/>
            </p:nvSpPr>
            <p:spPr>
              <a:xfrm>
                <a:off x="1921163" y="3087708"/>
                <a:ext cx="834736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Enfocado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entorno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al ‘release’ del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proyecto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F4A110-D850-4B97-BF87-FAD30A5EC9F4}"/>
                </a:ext>
              </a:extLst>
            </p:cNvPr>
            <p:cNvSpPr txBox="1"/>
            <p:nvPr/>
          </p:nvSpPr>
          <p:spPr>
            <a:xfrm>
              <a:off x="1609435" y="4106109"/>
              <a:ext cx="97605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Ideal para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proyectos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con ‘releases’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calendarizados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.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865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F8A9B60-5E37-4F97-966D-0528AE6E5EE7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ejemplo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97823C3-B729-4DC1-B611-E86516F545CA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72DBD70-B315-48D2-AED7-1DF93BB85C41}"/>
              </a:ext>
            </a:extLst>
          </p:cNvPr>
          <p:cNvGrpSpPr/>
          <p:nvPr/>
        </p:nvGrpSpPr>
        <p:grpSpPr>
          <a:xfrm>
            <a:off x="2228703" y="1878239"/>
            <a:ext cx="7734594" cy="3101521"/>
            <a:chOff x="2128848" y="1415880"/>
            <a:chExt cx="7734594" cy="3101521"/>
          </a:xfrm>
        </p:grpSpPr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52070163-5E95-4F24-97FD-DAF53127B129}"/>
                </a:ext>
              </a:extLst>
            </p:cNvPr>
            <p:cNvCxnSpPr>
              <a:stCxn id="92" idx="6"/>
              <a:endCxn id="27" idx="2"/>
            </p:cNvCxnSpPr>
            <p:nvPr/>
          </p:nvCxnSpPr>
          <p:spPr>
            <a:xfrm flipV="1">
              <a:off x="5184714" y="2261094"/>
              <a:ext cx="1833223" cy="51354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6F1D98A-B9A6-437E-8B47-3A5E2A28788D}"/>
                </a:ext>
              </a:extLst>
            </p:cNvPr>
            <p:cNvCxnSpPr>
              <a:cxnSpLocks/>
              <a:stCxn id="3" idx="6"/>
              <a:endCxn id="27" idx="2"/>
            </p:cNvCxnSpPr>
            <p:nvPr/>
          </p:nvCxnSpPr>
          <p:spPr>
            <a:xfrm flipV="1">
              <a:off x="3641588" y="2261094"/>
              <a:ext cx="3376349" cy="5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7092797-644B-4FD0-A1DD-09FCD9EA39BE}"/>
                </a:ext>
              </a:extLst>
            </p:cNvPr>
            <p:cNvSpPr/>
            <p:nvPr/>
          </p:nvSpPr>
          <p:spPr>
            <a:xfrm>
              <a:off x="3370131" y="2125370"/>
              <a:ext cx="271457" cy="27145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8F59D22-30F0-4ED6-8E31-EFFAB7BA51D0}"/>
                </a:ext>
              </a:extLst>
            </p:cNvPr>
            <p:cNvSpPr txBox="1"/>
            <p:nvPr/>
          </p:nvSpPr>
          <p:spPr>
            <a:xfrm>
              <a:off x="2197386" y="2070729"/>
              <a:ext cx="980118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master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ABA4FFA-9561-4DDC-BFCA-F9B52625323E}"/>
                </a:ext>
              </a:extLst>
            </p:cNvPr>
            <p:cNvSpPr/>
            <p:nvPr/>
          </p:nvSpPr>
          <p:spPr>
            <a:xfrm>
              <a:off x="4258973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B401879-CA16-4535-B3B2-8FAA81CE848A}"/>
                </a:ext>
              </a:extLst>
            </p:cNvPr>
            <p:cNvCxnSpPr>
              <a:stCxn id="3" idx="6"/>
              <a:endCxn id="25" idx="2"/>
            </p:cNvCxnSpPr>
            <p:nvPr/>
          </p:nvCxnSpPr>
          <p:spPr>
            <a:xfrm>
              <a:off x="3641588" y="2261099"/>
              <a:ext cx="617385" cy="148829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EBB252D-56D9-4A82-BFBC-0F689317FE0E}"/>
                </a:ext>
              </a:extLst>
            </p:cNvPr>
            <p:cNvSpPr txBox="1"/>
            <p:nvPr/>
          </p:nvSpPr>
          <p:spPr>
            <a:xfrm>
              <a:off x="2128848" y="3515790"/>
              <a:ext cx="112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develop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8658FEB-E08E-4240-892F-1D429DD608D9}"/>
                </a:ext>
              </a:extLst>
            </p:cNvPr>
            <p:cNvSpPr/>
            <p:nvPr/>
          </p:nvSpPr>
          <p:spPr>
            <a:xfrm>
              <a:off x="5819515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5710CBE-0394-45F9-A4AF-467401E18762}"/>
                </a:ext>
              </a:extLst>
            </p:cNvPr>
            <p:cNvCxnSpPr>
              <a:cxnSpLocks/>
              <a:stCxn id="25" idx="6"/>
              <a:endCxn id="39" idx="2"/>
            </p:cNvCxnSpPr>
            <p:nvPr/>
          </p:nvCxnSpPr>
          <p:spPr>
            <a:xfrm>
              <a:off x="4530430" y="3749398"/>
              <a:ext cx="128908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D6773311-0E3B-4028-9900-4E76617E0848}"/>
                </a:ext>
              </a:extLst>
            </p:cNvPr>
            <p:cNvSpPr/>
            <p:nvPr/>
          </p:nvSpPr>
          <p:spPr>
            <a:xfrm>
              <a:off x="6877265" y="3613669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0B600ED-C5D2-42EF-B3D6-D1E60C1ACF47}"/>
                </a:ext>
              </a:extLst>
            </p:cNvPr>
            <p:cNvCxnSpPr>
              <a:cxnSpLocks/>
              <a:stCxn id="39" idx="6"/>
              <a:endCxn id="47" idx="2"/>
            </p:cNvCxnSpPr>
            <p:nvPr/>
          </p:nvCxnSpPr>
          <p:spPr>
            <a:xfrm>
              <a:off x="6090972" y="3749398"/>
              <a:ext cx="78629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36BCE53-C55B-4436-B6EC-17CCBC70AF73}"/>
                </a:ext>
              </a:extLst>
            </p:cNvPr>
            <p:cNvSpPr/>
            <p:nvPr/>
          </p:nvSpPr>
          <p:spPr>
            <a:xfrm>
              <a:off x="9591985" y="36136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56" name="Conector: angular 55">
              <a:extLst>
                <a:ext uri="{FF2B5EF4-FFF2-40B4-BE49-F238E27FC236}">
                  <a16:creationId xmlns:a16="http://schemas.microsoft.com/office/drawing/2014/main" id="{B9C1BE13-D5BA-4D0F-B28C-B929514621F2}"/>
                </a:ext>
              </a:extLst>
            </p:cNvPr>
            <p:cNvCxnSpPr>
              <a:cxnSpLocks/>
              <a:stCxn id="34" idx="6"/>
              <a:endCxn id="54" idx="2"/>
            </p:cNvCxnSpPr>
            <p:nvPr/>
          </p:nvCxnSpPr>
          <p:spPr>
            <a:xfrm flipV="1">
              <a:off x="8390003" y="3749394"/>
              <a:ext cx="1201982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385C447-AEF3-423E-BC28-E34392678F3F}"/>
                </a:ext>
              </a:extLst>
            </p:cNvPr>
            <p:cNvSpPr/>
            <p:nvPr/>
          </p:nvSpPr>
          <p:spPr>
            <a:xfrm>
              <a:off x="7516609" y="3613667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8FDCCE7-7E18-47F0-B783-48403E1812A8}"/>
                </a:ext>
              </a:extLst>
            </p:cNvPr>
            <p:cNvSpPr/>
            <p:nvPr/>
          </p:nvSpPr>
          <p:spPr>
            <a:xfrm>
              <a:off x="8118546" y="3613666"/>
              <a:ext cx="271457" cy="271457"/>
            </a:xfrm>
            <a:prstGeom prst="ellipse">
              <a:avLst/>
            </a:prstGeom>
            <a:solidFill>
              <a:srgbClr val="FF5F6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4841557-39BD-4FA5-AFB2-DAA37BDA8356}"/>
                </a:ext>
              </a:extLst>
            </p:cNvPr>
            <p:cNvCxnSpPr>
              <a:cxnSpLocks/>
              <a:stCxn id="27" idx="6"/>
              <a:endCxn id="35" idx="2"/>
            </p:cNvCxnSpPr>
            <p:nvPr/>
          </p:nvCxnSpPr>
          <p:spPr>
            <a:xfrm flipV="1">
              <a:off x="7289394" y="2261093"/>
              <a:ext cx="822909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093A833-80D7-4BE4-8F8B-CB6311A726BD}"/>
                </a:ext>
              </a:extLst>
            </p:cNvPr>
            <p:cNvSpPr/>
            <p:nvPr/>
          </p:nvSpPr>
          <p:spPr>
            <a:xfrm>
              <a:off x="7017937" y="2125365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DC25262-9A19-4743-83B1-AA194AB6A9ED}"/>
                </a:ext>
              </a:extLst>
            </p:cNvPr>
            <p:cNvSpPr/>
            <p:nvPr/>
          </p:nvSpPr>
          <p:spPr>
            <a:xfrm>
              <a:off x="8112303" y="2125364"/>
              <a:ext cx="271457" cy="27145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7579649-3CFF-4DD4-995E-BCB5B455A628}"/>
                </a:ext>
              </a:extLst>
            </p:cNvPr>
            <p:cNvCxnSpPr>
              <a:cxnSpLocks/>
              <a:stCxn id="47" idx="6"/>
              <a:endCxn id="33" idx="2"/>
            </p:cNvCxnSpPr>
            <p:nvPr/>
          </p:nvCxnSpPr>
          <p:spPr>
            <a:xfrm flipV="1">
              <a:off x="7148722" y="3749396"/>
              <a:ext cx="367887" cy="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464230A-BA19-4BD3-BFF1-7F456E8B7209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7788066" y="3749395"/>
              <a:ext cx="330480" cy="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C1027470-51F4-4269-922E-922A6F08CD42}"/>
                </a:ext>
              </a:extLst>
            </p:cNvPr>
            <p:cNvGrpSpPr/>
            <p:nvPr/>
          </p:nvGrpSpPr>
          <p:grpSpPr>
            <a:xfrm>
              <a:off x="6944076" y="1415880"/>
              <a:ext cx="707886" cy="697627"/>
              <a:chOff x="7613650" y="1922340"/>
              <a:chExt cx="707886" cy="697627"/>
            </a:xfrm>
          </p:grpSpPr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5C7E2F8C-3EC0-45D1-9E9E-AE8F2EC2A70D}"/>
                  </a:ext>
                </a:extLst>
              </p:cNvPr>
              <p:cNvSpPr/>
              <p:nvPr/>
            </p:nvSpPr>
            <p:spPr>
              <a:xfrm rot="15300000">
                <a:off x="7618779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8633D75C-251D-43B2-850A-B2241F4169B6}"/>
                  </a:ext>
                </a:extLst>
              </p:cNvPr>
              <p:cNvSpPr txBox="1"/>
              <p:nvPr/>
            </p:nvSpPr>
            <p:spPr>
              <a:xfrm rot="18000000">
                <a:off x="7751438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1.0.0</a:t>
                </a:r>
                <a:endParaRPr lang="es-MX" sz="1000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4C8B19A-48DD-45F2-BE76-B3C51D23C063}"/>
                </a:ext>
              </a:extLst>
            </p:cNvPr>
            <p:cNvGrpSpPr/>
            <p:nvPr/>
          </p:nvGrpSpPr>
          <p:grpSpPr>
            <a:xfrm>
              <a:off x="8085803" y="1427737"/>
              <a:ext cx="707886" cy="697627"/>
              <a:chOff x="7520340" y="1922340"/>
              <a:chExt cx="707886" cy="697627"/>
            </a:xfrm>
          </p:grpSpPr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A9BA4D51-15BC-4772-A0A8-DB2E21DEE910}"/>
                  </a:ext>
                </a:extLst>
              </p:cNvPr>
              <p:cNvSpPr/>
              <p:nvPr/>
            </p:nvSpPr>
            <p:spPr>
              <a:xfrm rot="15300000">
                <a:off x="7525469" y="1917211"/>
                <a:ext cx="69762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4000" dirty="0">
                    <a:solidFill>
                      <a:srgbClr val="FFB871"/>
                    </a:solidFill>
                    <a:latin typeface="Font Awesome 5 Free Solid" panose="02000503000000000000" pitchFamily="50" charset="0"/>
                  </a:rPr>
                  <a:t></a:t>
                </a: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0F95FA8D-691D-4E52-B732-785E7005CD0D}"/>
                  </a:ext>
                </a:extLst>
              </p:cNvPr>
              <p:cNvSpPr txBox="1"/>
              <p:nvPr/>
            </p:nvSpPr>
            <p:spPr>
              <a:xfrm rot="18000000">
                <a:off x="7658128" y="2114111"/>
                <a:ext cx="5049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1.1.0</a:t>
                </a:r>
                <a:endParaRPr lang="es-MX" sz="1000" dirty="0">
                  <a:solidFill>
                    <a:schemeClr val="bg1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EC53FE2-D4FD-409F-816E-123E93F76F4F}"/>
                </a:ext>
              </a:extLst>
            </p:cNvPr>
            <p:cNvSpPr txBox="1"/>
            <p:nvPr/>
          </p:nvSpPr>
          <p:spPr>
            <a:xfrm>
              <a:off x="2129941" y="4148069"/>
              <a:ext cx="1014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feature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6970A66-7EBF-4BBC-9B3C-316FB1B575F8}"/>
                </a:ext>
              </a:extLst>
            </p:cNvPr>
            <p:cNvSpPr/>
            <p:nvPr/>
          </p:nvSpPr>
          <p:spPr>
            <a:xfrm>
              <a:off x="4259216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9613826-C0DE-4A25-8C1B-D3317413F372}"/>
                </a:ext>
              </a:extLst>
            </p:cNvPr>
            <p:cNvSpPr/>
            <p:nvPr/>
          </p:nvSpPr>
          <p:spPr>
            <a:xfrm>
              <a:off x="4800139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5025B50-4FC4-461F-AB32-A12A24144EBF}"/>
                </a:ext>
              </a:extLst>
            </p:cNvPr>
            <p:cNvSpPr/>
            <p:nvPr/>
          </p:nvSpPr>
          <p:spPr>
            <a:xfrm>
              <a:off x="5336327" y="4197007"/>
              <a:ext cx="271457" cy="27145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F6FC1A8B-276D-436A-A92D-1A073284ADFA}"/>
                </a:ext>
              </a:extLst>
            </p:cNvPr>
            <p:cNvCxnSpPr>
              <a:cxnSpLocks/>
              <a:stCxn id="46" idx="0"/>
              <a:endCxn id="25" idx="4"/>
            </p:cNvCxnSpPr>
            <p:nvPr/>
          </p:nvCxnSpPr>
          <p:spPr>
            <a:xfrm flipH="1" flipV="1">
              <a:off x="4394702" y="3885126"/>
              <a:ext cx="243" cy="31188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3550C2C7-AAAB-4DFA-938B-003E3B781CAA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>
              <a:off x="4530673" y="4332736"/>
              <a:ext cx="26946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CAB0BD6D-3DDA-4614-8AB6-1003DD844B5E}"/>
                </a:ext>
              </a:extLst>
            </p:cNvPr>
            <p:cNvCxnSpPr>
              <a:cxnSpLocks/>
              <a:stCxn id="48" idx="6"/>
              <a:endCxn id="53" idx="2"/>
            </p:cNvCxnSpPr>
            <p:nvPr/>
          </p:nvCxnSpPr>
          <p:spPr>
            <a:xfrm>
              <a:off x="5071596" y="4332736"/>
              <a:ext cx="26473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62AE5BD9-EC86-4EE8-99E4-A5BAF0CAD26B}"/>
                </a:ext>
              </a:extLst>
            </p:cNvPr>
            <p:cNvCxnSpPr>
              <a:cxnSpLocks/>
              <a:stCxn id="53" idx="6"/>
              <a:endCxn id="39" idx="2"/>
            </p:cNvCxnSpPr>
            <p:nvPr/>
          </p:nvCxnSpPr>
          <p:spPr>
            <a:xfrm flipV="1">
              <a:off x="5607784" y="3749398"/>
              <a:ext cx="211731" cy="5833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F7D078F5-4646-439F-86C0-936FA696B3CB}"/>
                </a:ext>
              </a:extLst>
            </p:cNvPr>
            <p:cNvSpPr/>
            <p:nvPr/>
          </p:nvSpPr>
          <p:spPr>
            <a:xfrm>
              <a:off x="6111236" y="3164219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3064683-1E75-42F3-A0CC-16E9F71E68AE}"/>
                </a:ext>
              </a:extLst>
            </p:cNvPr>
            <p:cNvSpPr/>
            <p:nvPr/>
          </p:nvSpPr>
          <p:spPr>
            <a:xfrm>
              <a:off x="6543917" y="3162904"/>
              <a:ext cx="271457" cy="2714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D7BE69-C7E7-44F5-8167-BC3137252184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6382693" y="3298633"/>
              <a:ext cx="161224" cy="131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: angular 66">
              <a:extLst>
                <a:ext uri="{FF2B5EF4-FFF2-40B4-BE49-F238E27FC236}">
                  <a16:creationId xmlns:a16="http://schemas.microsoft.com/office/drawing/2014/main" id="{8A9C1B48-D2A8-499F-9680-EB95A5CAF195}"/>
                </a:ext>
              </a:extLst>
            </p:cNvPr>
            <p:cNvCxnSpPr>
              <a:stCxn id="39" idx="0"/>
              <a:endCxn id="64" idx="2"/>
            </p:cNvCxnSpPr>
            <p:nvPr/>
          </p:nvCxnSpPr>
          <p:spPr>
            <a:xfrm rot="5400000" flipH="1" flipV="1">
              <a:off x="5876380" y="3378813"/>
              <a:ext cx="313721" cy="155992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6F7C4D8D-D74B-4DF8-9384-18D545D7988A}"/>
                </a:ext>
              </a:extLst>
            </p:cNvPr>
            <p:cNvCxnSpPr>
              <a:stCxn id="65" idx="6"/>
              <a:endCxn id="27" idx="2"/>
            </p:cNvCxnSpPr>
            <p:nvPr/>
          </p:nvCxnSpPr>
          <p:spPr>
            <a:xfrm flipV="1">
              <a:off x="6815374" y="2261094"/>
              <a:ext cx="202563" cy="1037539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D1D5FDF5-0BA3-4FD6-81A8-59BEFA0B7B73}"/>
                </a:ext>
              </a:extLst>
            </p:cNvPr>
            <p:cNvSpPr txBox="1"/>
            <p:nvPr/>
          </p:nvSpPr>
          <p:spPr>
            <a:xfrm>
              <a:off x="2128848" y="3120276"/>
              <a:ext cx="112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releases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D584BA5-4B9F-4B35-B8E6-0F70AF5D921F}"/>
                </a:ext>
              </a:extLst>
            </p:cNvPr>
            <p:cNvSpPr txBox="1"/>
            <p:nvPr/>
          </p:nvSpPr>
          <p:spPr>
            <a:xfrm>
              <a:off x="2192019" y="2591274"/>
              <a:ext cx="85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hotfix</a:t>
              </a:r>
              <a:endParaRPr lang="es-MX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7E5E02E1-A5B2-4767-8DCB-0DCDDE5AC27D}"/>
                </a:ext>
              </a:extLst>
            </p:cNvPr>
            <p:cNvSpPr/>
            <p:nvPr/>
          </p:nvSpPr>
          <p:spPr>
            <a:xfrm>
              <a:off x="4256546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BA11878-FF08-400F-B312-9619BC767966}"/>
                </a:ext>
              </a:extLst>
            </p:cNvPr>
            <p:cNvSpPr/>
            <p:nvPr/>
          </p:nvSpPr>
          <p:spPr>
            <a:xfrm>
              <a:off x="4913257" y="2638913"/>
              <a:ext cx="271457" cy="271457"/>
            </a:xfrm>
            <a:prstGeom prst="ellipse">
              <a:avLst/>
            </a:prstGeom>
            <a:solidFill>
              <a:srgbClr val="7030A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4" name="Conector: angular 93">
              <a:extLst>
                <a:ext uri="{FF2B5EF4-FFF2-40B4-BE49-F238E27FC236}">
                  <a16:creationId xmlns:a16="http://schemas.microsoft.com/office/drawing/2014/main" id="{A35B10A4-3AA3-4132-B854-DFFECFF53478}"/>
                </a:ext>
              </a:extLst>
            </p:cNvPr>
            <p:cNvCxnSpPr>
              <a:stCxn id="3" idx="6"/>
              <a:endCxn id="91" idx="2"/>
            </p:cNvCxnSpPr>
            <p:nvPr/>
          </p:nvCxnSpPr>
          <p:spPr>
            <a:xfrm>
              <a:off x="3641588" y="2261099"/>
              <a:ext cx="614958" cy="513543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B4D06708-3DCA-4F44-AFE1-9D0FB321F1DF}"/>
                </a:ext>
              </a:extLst>
            </p:cNvPr>
            <p:cNvCxnSpPr>
              <a:cxnSpLocks/>
              <a:stCxn id="91" idx="6"/>
              <a:endCxn id="92" idx="2"/>
            </p:cNvCxnSpPr>
            <p:nvPr/>
          </p:nvCxnSpPr>
          <p:spPr>
            <a:xfrm>
              <a:off x="4528003" y="2774642"/>
              <a:ext cx="38525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742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D0EAB2-9434-4D79-9287-916DA4E9DBC1}"/>
              </a:ext>
            </a:extLst>
          </p:cNvPr>
          <p:cNvSpPr txBox="1"/>
          <p:nvPr/>
        </p:nvSpPr>
        <p:spPr>
          <a:xfrm>
            <a:off x="451773" y="2228671"/>
            <a:ext cx="11288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Gotham Rounded Bold" pitchFamily="50" charset="0"/>
              </a:rPr>
              <a:t>git flow </a:t>
            </a:r>
            <a:r>
              <a:rPr lang="en-US" sz="15000" dirty="0" err="1">
                <a:solidFill>
                  <a:schemeClr val="bg1"/>
                </a:solidFill>
                <a:latin typeface="Gotham Rounded Bold" pitchFamily="50" charset="0"/>
              </a:rPr>
              <a:t>init</a:t>
            </a:r>
            <a:endParaRPr lang="es-MX" sz="15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FA02837-722D-4444-BDDC-282E92FE7C7F}"/>
              </a:ext>
            </a:extLst>
          </p:cNvPr>
          <p:cNvGrpSpPr/>
          <p:nvPr/>
        </p:nvGrpSpPr>
        <p:grpSpPr>
          <a:xfrm>
            <a:off x="4646973" y="4629328"/>
            <a:ext cx="2898051" cy="883052"/>
            <a:chOff x="4960561" y="4629328"/>
            <a:chExt cx="2898051" cy="883052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2AB071C-EEC4-4E6E-8F91-BC4D7101BDBB}"/>
                </a:ext>
              </a:extLst>
            </p:cNvPr>
            <p:cNvGrpSpPr/>
            <p:nvPr/>
          </p:nvGrpSpPr>
          <p:grpSpPr>
            <a:xfrm>
              <a:off x="4960561" y="5035326"/>
              <a:ext cx="2898051" cy="477054"/>
              <a:chOff x="5322313" y="4900309"/>
              <a:chExt cx="2898051" cy="477054"/>
            </a:xfrm>
          </p:grpSpPr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A3E2162-CA61-49BA-981B-FB18BA13C67E}"/>
                  </a:ext>
                </a:extLst>
              </p:cNvPr>
              <p:cNvSpPr txBox="1"/>
              <p:nvPr/>
            </p:nvSpPr>
            <p:spPr>
              <a:xfrm>
                <a:off x="5726545" y="4971365"/>
                <a:ext cx="2493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brew install git-flow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25C16731-5467-4002-88B7-6D0D8894889A}"/>
                  </a:ext>
                </a:extLst>
              </p:cNvPr>
              <p:cNvSpPr/>
              <p:nvPr/>
            </p:nvSpPr>
            <p:spPr>
              <a:xfrm>
                <a:off x="5322313" y="4900309"/>
                <a:ext cx="465192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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1DC0F72-396B-4DD3-ADB1-7F4E398BF370}"/>
                </a:ext>
              </a:extLst>
            </p:cNvPr>
            <p:cNvGrpSpPr/>
            <p:nvPr/>
          </p:nvGrpSpPr>
          <p:grpSpPr>
            <a:xfrm>
              <a:off x="4978783" y="4629328"/>
              <a:ext cx="2562919" cy="477054"/>
              <a:chOff x="4226943" y="5682734"/>
              <a:chExt cx="2562919" cy="477054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391F69B3-85ED-48C0-9CF8-B2BE2F5A497F}"/>
                  </a:ext>
                </a:extLst>
              </p:cNvPr>
              <p:cNvSpPr/>
              <p:nvPr/>
            </p:nvSpPr>
            <p:spPr>
              <a:xfrm>
                <a:off x="4226943" y="5682734"/>
                <a:ext cx="46519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2500" dirty="0">
                    <a:solidFill>
                      <a:schemeClr val="bg1"/>
                    </a:solidFill>
                    <a:latin typeface="Font Awesome 5 Brands Regular" panose="02000503000000000000" pitchFamily="50" charset="0"/>
                  </a:rPr>
                  <a:t>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7A0BD7-8931-497E-8C91-ADE1C93E4ED6}"/>
                  </a:ext>
                </a:extLst>
              </p:cNvPr>
              <p:cNvSpPr txBox="1"/>
              <p:nvPr/>
            </p:nvSpPr>
            <p:spPr>
              <a:xfrm>
                <a:off x="4692135" y="5736595"/>
                <a:ext cx="2097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instalador</a:t>
                </a:r>
                <a:r>
                  <a:rPr lang="en-US" dirty="0">
                    <a:solidFill>
                      <a:schemeClr val="bg1"/>
                    </a:solidFill>
                    <a:latin typeface="Gotham Rounded Medium" panose="02000000000000000000" pitchFamily="50" charset="0"/>
                  </a:rPr>
                  <a:t> de git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34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15F9BD-2895-4AFD-A320-C7FF6924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" b="11423"/>
          <a:stretch/>
        </p:blipFill>
        <p:spPr>
          <a:xfrm>
            <a:off x="2533650" y="1846731"/>
            <a:ext cx="7124700" cy="31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1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A29DFFDD-4398-4213-BE4A-0EB1E9712CC6}"/>
              </a:ext>
            </a:extLst>
          </p:cNvPr>
          <p:cNvGrpSpPr/>
          <p:nvPr/>
        </p:nvGrpSpPr>
        <p:grpSpPr>
          <a:xfrm>
            <a:off x="706583" y="2832974"/>
            <a:ext cx="10778834" cy="1708663"/>
            <a:chOff x="962026" y="1398651"/>
            <a:chExt cx="10778834" cy="1708663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11351BC-0ECB-438A-B27A-24B042254AD1}"/>
                </a:ext>
              </a:extLst>
            </p:cNvPr>
            <p:cNvSpPr txBox="1"/>
            <p:nvPr/>
          </p:nvSpPr>
          <p:spPr>
            <a:xfrm>
              <a:off x="962026" y="1401538"/>
              <a:ext cx="5116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4D7907E-6041-4B2A-8A71-6C6BAE143AA7}"/>
                </a:ext>
              </a:extLst>
            </p:cNvPr>
            <p:cNvSpPr txBox="1"/>
            <p:nvPr/>
          </p:nvSpPr>
          <p:spPr>
            <a:xfrm>
              <a:off x="962026" y="1986830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7E80443B-5B74-4E0C-B943-B32C573E065F}"/>
                </a:ext>
              </a:extLst>
            </p:cNvPr>
            <p:cNvGrpSpPr/>
            <p:nvPr/>
          </p:nvGrpSpPr>
          <p:grpSpPr>
            <a:xfrm>
              <a:off x="962026" y="2571605"/>
              <a:ext cx="3934691" cy="535709"/>
              <a:chOff x="960583" y="3255105"/>
              <a:chExt cx="3934691" cy="535709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8BE901DE-9380-4458-8812-BC684A391FEB}"/>
                  </a:ext>
                </a:extLst>
              </p:cNvPr>
              <p:cNvSpPr/>
              <p:nvPr/>
            </p:nvSpPr>
            <p:spPr>
              <a:xfrm>
                <a:off x="960584" y="3255105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34FB948-255E-46A7-9957-80B105E8931E}"/>
                  </a:ext>
                </a:extLst>
              </p:cNvPr>
              <p:cNvSpPr txBox="1"/>
              <p:nvPr/>
            </p:nvSpPr>
            <p:spPr>
              <a:xfrm>
                <a:off x="960583" y="3338293"/>
                <a:ext cx="39346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FC3A2"/>
                    </a:solidFill>
                    <a:latin typeface="Gotham Rounded Medium" panose="02000000000000000000" pitchFamily="50" charset="0"/>
                  </a:rPr>
                  <a:t>git flow feature start feature_branch</a:t>
                </a:r>
                <a:endParaRPr lang="es-MX" sz="1600" dirty="0">
                  <a:solidFill>
                    <a:srgbClr val="3FC3A2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ADF614D-D7F9-4716-AFF0-327032A3F6E4}"/>
                </a:ext>
              </a:extLst>
            </p:cNvPr>
            <p:cNvSpPr txBox="1"/>
            <p:nvPr/>
          </p:nvSpPr>
          <p:spPr>
            <a:xfrm>
              <a:off x="6356060" y="1398651"/>
              <a:ext cx="538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de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característica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8BDCE2E-97E6-47BA-9875-5E95D6DCD56B}"/>
                </a:ext>
              </a:extLst>
            </p:cNvPr>
            <p:cNvSpPr txBox="1"/>
            <p:nvPr/>
          </p:nvSpPr>
          <p:spPr>
            <a:xfrm>
              <a:off x="6356060" y="1986830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feature_branch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3C83E3B-23FF-4DA6-9854-81D294A1BE41}"/>
                </a:ext>
              </a:extLst>
            </p:cNvPr>
            <p:cNvGrpSpPr/>
            <p:nvPr/>
          </p:nvGrpSpPr>
          <p:grpSpPr>
            <a:xfrm>
              <a:off x="6356060" y="2571605"/>
              <a:ext cx="3999347" cy="535709"/>
              <a:chOff x="960582" y="3257992"/>
              <a:chExt cx="3999347" cy="535709"/>
            </a:xfrm>
          </p:grpSpPr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34B8E612-53AB-43DF-8087-EEE23D9EE991}"/>
                  </a:ext>
                </a:extLst>
              </p:cNvPr>
              <p:cNvSpPr/>
              <p:nvPr/>
            </p:nvSpPr>
            <p:spPr>
              <a:xfrm>
                <a:off x="960583" y="3257992"/>
                <a:ext cx="393469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28BCF19-611E-48F4-9296-29D2BA36170B}"/>
                  </a:ext>
                </a:extLst>
              </p:cNvPr>
              <p:cNvSpPr txBox="1"/>
              <p:nvPr/>
            </p:nvSpPr>
            <p:spPr>
              <a:xfrm>
                <a:off x="960582" y="3341180"/>
                <a:ext cx="3999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9B2A1"/>
                    </a:solidFill>
                    <a:latin typeface="Gotham Rounded Medium" panose="02000000000000000000" pitchFamily="50" charset="0"/>
                  </a:rPr>
                  <a:t>git flow feature finish feature_branch</a:t>
                </a:r>
                <a:endParaRPr lang="es-MX" sz="1600" dirty="0">
                  <a:solidFill>
                    <a:srgbClr val="39B2A1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692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43891" y="2324372"/>
            <a:ext cx="9504217" cy="1784479"/>
            <a:chOff x="962025" y="3657529"/>
            <a:chExt cx="9504217" cy="1784479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5" y="3660416"/>
              <a:ext cx="3934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release 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6" y="4321524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6" y="4906299"/>
              <a:ext cx="2830945" cy="535709"/>
              <a:chOff x="960583" y="3330921"/>
              <a:chExt cx="2830945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4" y="3330921"/>
                <a:ext cx="2830944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3" y="3414109"/>
                <a:ext cx="28309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FC3A2"/>
                    </a:solidFill>
                    <a:latin typeface="Gotham Rounded Medium" panose="02000000000000000000" pitchFamily="50" charset="0"/>
                  </a:rPr>
                  <a:t>git flow release start 0.1.0</a:t>
                </a:r>
                <a:endParaRPr lang="es-MX" sz="1600" dirty="0">
                  <a:solidFill>
                    <a:srgbClr val="3FC3A2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4110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release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60" y="4321524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merge release/0.1.0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60" y="4925478"/>
              <a:ext cx="3528817" cy="489409"/>
              <a:chOff x="960582" y="3352987"/>
              <a:chExt cx="3528817" cy="489409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2" y="3352987"/>
                <a:ext cx="3528817" cy="4894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3" y="3428415"/>
                <a:ext cx="2904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6AAA0"/>
                    </a:solidFill>
                    <a:latin typeface="Gotham Rounded Medium" panose="02000000000000000000" pitchFamily="50" charset="0"/>
                  </a:rPr>
                  <a:t>git flow release finish 0.1.0</a:t>
                </a:r>
                <a:endParaRPr lang="es-MX" sz="1600" dirty="0">
                  <a:solidFill>
                    <a:srgbClr val="36AAA0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664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Git flow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1526A1-DF78-4BC2-AF59-12BC79B40AB4}"/>
              </a:ext>
            </a:extLst>
          </p:cNvPr>
          <p:cNvSpPr txBox="1"/>
          <p:nvPr/>
        </p:nvSpPr>
        <p:spPr>
          <a:xfrm>
            <a:off x="598746" y="578167"/>
            <a:ext cx="142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cheat sheet: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ACC04F-BE94-4457-85DA-876D0A0EE04D}"/>
              </a:ext>
            </a:extLst>
          </p:cNvPr>
          <p:cNvGrpSpPr/>
          <p:nvPr/>
        </p:nvGrpSpPr>
        <p:grpSpPr>
          <a:xfrm>
            <a:off x="1304636" y="2334998"/>
            <a:ext cx="9582728" cy="2581505"/>
            <a:chOff x="962024" y="3657529"/>
            <a:chExt cx="9582728" cy="2581505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39A275D-9045-43CD-B5FC-A979EF2C23FA}"/>
                </a:ext>
              </a:extLst>
            </p:cNvPr>
            <p:cNvSpPr txBox="1"/>
            <p:nvPr/>
          </p:nvSpPr>
          <p:spPr>
            <a:xfrm>
              <a:off x="962026" y="3660416"/>
              <a:ext cx="3646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Iniciando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hotfix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E407FF4-5A35-4C90-B14A-486A82FE15AA}"/>
                </a:ext>
              </a:extLst>
            </p:cNvPr>
            <p:cNvSpPr txBox="1"/>
            <p:nvPr/>
          </p:nvSpPr>
          <p:spPr>
            <a:xfrm>
              <a:off x="962024" y="4376129"/>
              <a:ext cx="41101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–b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hotfix_franch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8E8DCD3C-D61D-49A7-BAE9-28FF20969819}"/>
                </a:ext>
              </a:extLst>
            </p:cNvPr>
            <p:cNvGrpSpPr/>
            <p:nvPr/>
          </p:nvGrpSpPr>
          <p:grpSpPr>
            <a:xfrm>
              <a:off x="962024" y="4960904"/>
              <a:ext cx="3646921" cy="535709"/>
              <a:chOff x="960581" y="3385526"/>
              <a:chExt cx="3646921" cy="535709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38C3574-5E3D-4EC2-BEB0-97EDDFD3DE18}"/>
                  </a:ext>
                </a:extLst>
              </p:cNvPr>
              <p:cNvSpPr/>
              <p:nvPr/>
            </p:nvSpPr>
            <p:spPr>
              <a:xfrm>
                <a:off x="960582" y="3385526"/>
                <a:ext cx="3646920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361E241-7696-4CB7-8BAA-3F665F4FD372}"/>
                  </a:ext>
                </a:extLst>
              </p:cNvPr>
              <p:cNvSpPr txBox="1"/>
              <p:nvPr/>
            </p:nvSpPr>
            <p:spPr>
              <a:xfrm>
                <a:off x="960581" y="3484103"/>
                <a:ext cx="3646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FC3A2"/>
                    </a:solidFill>
                    <a:latin typeface="Gotham Rounded Medium" panose="02000000000000000000" pitchFamily="50" charset="0"/>
                  </a:rPr>
                  <a:t>git flow hotfix start </a:t>
                </a:r>
                <a:r>
                  <a:rPr lang="en-US" sz="1600" dirty="0" err="1">
                    <a:solidFill>
                      <a:srgbClr val="3FC3A2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3FC3A2"/>
                  </a:solidFill>
                  <a:latin typeface="Gotham Rounded Medium" panose="02000000000000000000" pitchFamily="50" charset="0"/>
                </a:endParaRPr>
              </a:p>
            </p:txBody>
          </p:sp>
        </p:grp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23743EA5-54DD-408C-92A2-ADAC46E01B3F}"/>
                </a:ext>
              </a:extLst>
            </p:cNvPr>
            <p:cNvSpPr txBox="1"/>
            <p:nvPr/>
          </p:nvSpPr>
          <p:spPr>
            <a:xfrm>
              <a:off x="6356060" y="3657529"/>
              <a:ext cx="4188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Finalizando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una </a:t>
              </a:r>
              <a:r>
                <a:rPr lang="en-US" sz="20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rama</a:t>
              </a:r>
              <a:r>
                <a:rPr lang="en-US" sz="20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hotfix</a:t>
              </a:r>
              <a:endParaRPr lang="es-MX" sz="2000" b="1" dirty="0">
                <a:solidFill>
                  <a:schemeClr val="bg1"/>
                </a:solidFill>
                <a:latin typeface="Gotham Rounded Medium" panose="02000000000000000000" pitchFamily="50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CCD7DE-2B5B-485A-924E-43BC3E36E3F8}"/>
                </a:ext>
              </a:extLst>
            </p:cNvPr>
            <p:cNvSpPr txBox="1"/>
            <p:nvPr/>
          </p:nvSpPr>
          <p:spPr>
            <a:xfrm>
              <a:off x="6356059" y="4373242"/>
              <a:ext cx="41101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master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checkout develop</a:t>
              </a: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merge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git branch –D </a:t>
              </a:r>
              <a:r>
                <a:rPr lang="en-US" sz="1600" dirty="0" err="1">
                  <a:solidFill>
                    <a:schemeClr val="bg1">
                      <a:lumMod val="95000"/>
                    </a:schemeClr>
                  </a:solidFill>
                  <a:latin typeface="Gotham Rounded Medium" panose="02000000000000000000" pitchFamily="50" charset="0"/>
                </a:rPr>
                <a:t>hotfix_branch</a:t>
              </a:r>
              <a:endParaRPr lang="es-MX" sz="16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endParaRP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6ED252DA-260A-44C1-87F5-BFA405292B0A}"/>
                </a:ext>
              </a:extLst>
            </p:cNvPr>
            <p:cNvGrpSpPr/>
            <p:nvPr/>
          </p:nvGrpSpPr>
          <p:grpSpPr>
            <a:xfrm>
              <a:off x="6356059" y="5703325"/>
              <a:ext cx="3737163" cy="535709"/>
              <a:chOff x="960581" y="4130834"/>
              <a:chExt cx="3737163" cy="535709"/>
            </a:xfrm>
          </p:grpSpPr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70F4E08-090A-46EE-8A44-612CB4F16112}"/>
                  </a:ext>
                </a:extLst>
              </p:cNvPr>
              <p:cNvSpPr/>
              <p:nvPr/>
            </p:nvSpPr>
            <p:spPr>
              <a:xfrm>
                <a:off x="960582" y="4130834"/>
                <a:ext cx="3737162" cy="53570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CEED2BB-424F-4651-B213-652B6F744C7D}"/>
                  </a:ext>
                </a:extLst>
              </p:cNvPr>
              <p:cNvSpPr txBox="1"/>
              <p:nvPr/>
            </p:nvSpPr>
            <p:spPr>
              <a:xfrm>
                <a:off x="960581" y="4214021"/>
                <a:ext cx="3737163" cy="35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3A3A0"/>
                    </a:solidFill>
                    <a:latin typeface="Gotham Rounded Medium" panose="02000000000000000000" pitchFamily="50" charset="0"/>
                  </a:rPr>
                  <a:t>git flow hotfix finish </a:t>
                </a:r>
                <a:r>
                  <a:rPr lang="en-US" sz="1600" dirty="0" err="1">
                    <a:solidFill>
                      <a:srgbClr val="33A3A0"/>
                    </a:solidFill>
                    <a:latin typeface="Gotham Rounded Medium" panose="02000000000000000000" pitchFamily="50" charset="0"/>
                  </a:rPr>
                  <a:t>hotfix_branch</a:t>
                </a:r>
                <a:endParaRPr lang="es-MX" sz="1600" dirty="0">
                  <a:solidFill>
                    <a:srgbClr val="33A3A0"/>
                  </a:solidFill>
                  <a:latin typeface="Gotham Rounded Medium" panose="020000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362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823F505-DC2D-4225-924E-40B89C2C4B9C}"/>
              </a:ext>
            </a:extLst>
          </p:cNvPr>
          <p:cNvGrpSpPr/>
          <p:nvPr/>
        </p:nvGrpSpPr>
        <p:grpSpPr>
          <a:xfrm>
            <a:off x="3757425" y="2362077"/>
            <a:ext cx="4677149" cy="3005915"/>
            <a:chOff x="3757424" y="601078"/>
            <a:chExt cx="4677149" cy="300591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03CAA96-AA93-4982-890B-0C84CBC26003}"/>
                </a:ext>
              </a:extLst>
            </p:cNvPr>
            <p:cNvSpPr txBox="1"/>
            <p:nvPr/>
          </p:nvSpPr>
          <p:spPr>
            <a:xfrm>
              <a:off x="3757424" y="1668001"/>
              <a:ext cx="467714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PULL REQUEST’S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40A722-D4B1-4637-8352-1B274CB1DDAA}"/>
                </a:ext>
              </a:extLst>
            </p:cNvPr>
            <p:cNvSpPr/>
            <p:nvPr/>
          </p:nvSpPr>
          <p:spPr>
            <a:xfrm>
              <a:off x="5618946" y="601078"/>
              <a:ext cx="95410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268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Pull Request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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F361D65-F5D3-4A02-9EB5-2CC2A1DBCEF3}"/>
              </a:ext>
            </a:extLst>
          </p:cNvPr>
          <p:cNvGrpSpPr/>
          <p:nvPr/>
        </p:nvGrpSpPr>
        <p:grpSpPr>
          <a:xfrm>
            <a:off x="1215735" y="2694725"/>
            <a:ext cx="9990329" cy="2215992"/>
            <a:chOff x="1609435" y="2674947"/>
            <a:chExt cx="9990329" cy="2215992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A8E0C5C-9DD6-42AA-AC60-88006D79E237}"/>
                </a:ext>
              </a:extLst>
            </p:cNvPr>
            <p:cNvGrpSpPr/>
            <p:nvPr/>
          </p:nvGrpSpPr>
          <p:grpSpPr>
            <a:xfrm>
              <a:off x="1609435" y="2674947"/>
              <a:ext cx="9990329" cy="2215992"/>
              <a:chOff x="1921162" y="2133600"/>
              <a:chExt cx="9990329" cy="2215992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A04FF3F-D63C-4451-8F3C-1D4591EF25A5}"/>
                  </a:ext>
                </a:extLst>
              </p:cNvPr>
              <p:cNvSpPr txBox="1"/>
              <p:nvPr/>
            </p:nvSpPr>
            <p:spPr>
              <a:xfrm>
                <a:off x="1921162" y="2133600"/>
                <a:ext cx="999032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Petición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un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colaborador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a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incporporar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cambios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.</a:t>
                </a:r>
                <a:endParaRPr lang="es-MX" b="1" dirty="0">
                  <a:solidFill>
                    <a:srgbClr val="FFB470"/>
                  </a:solidFill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455791C-E762-4F77-94F8-A6F865419C7D}"/>
                  </a:ext>
                </a:extLst>
              </p:cNvPr>
              <p:cNvSpPr txBox="1"/>
              <p:nvPr/>
            </p:nvSpPr>
            <p:spPr>
              <a:xfrm>
                <a:off x="1921162" y="2726071"/>
                <a:ext cx="80633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Medio de </a:t>
                </a:r>
                <a:r>
                  <a:rPr lang="en-US" sz="3000" dirty="0" err="1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organización</a:t>
                </a:r>
                <a:r>
                  <a:rPr lang="en-US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 de OSS.</a:t>
                </a:r>
                <a:endParaRPr lang="es-MX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7E9959B-1D80-4722-8D9F-10F5BA6D96A0}"/>
                  </a:ext>
                </a:extLst>
              </p:cNvPr>
              <p:cNvSpPr txBox="1"/>
              <p:nvPr/>
            </p:nvSpPr>
            <p:spPr>
              <a:xfrm>
                <a:off x="1921163" y="3333929"/>
                <a:ext cx="99903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000" dirty="0">
                    <a:solidFill>
                      <a:schemeClr val="bg1">
                        <a:lumMod val="95000"/>
                      </a:schemeClr>
                    </a:solidFill>
                    <a:latin typeface="Gotham Rounded Book" pitchFamily="50" charset="0"/>
                  </a:rPr>
                  <a:t>Forma de colaborar en proyectos donde no se cuenta con permiso de escritura.</a:t>
                </a:r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5F4A110-D850-4B97-BF87-FAD30A5EC9F4}"/>
                </a:ext>
              </a:extLst>
            </p:cNvPr>
            <p:cNvSpPr txBox="1"/>
            <p:nvPr/>
          </p:nvSpPr>
          <p:spPr>
            <a:xfrm>
              <a:off x="1609435" y="4106109"/>
              <a:ext cx="97605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04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Agenda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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C7338-CC84-47C8-808D-7556CE04A1EC}"/>
              </a:ext>
            </a:extLst>
          </p:cNvPr>
          <p:cNvSpPr txBox="1"/>
          <p:nvPr/>
        </p:nvSpPr>
        <p:spPr>
          <a:xfrm>
            <a:off x="1271588" y="3652720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Pull Request’s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24CED2-67BB-487E-8E17-9F36B134C8A8}"/>
              </a:ext>
            </a:extLst>
          </p:cNvPr>
          <p:cNvSpPr txBox="1"/>
          <p:nvPr/>
        </p:nvSpPr>
        <p:spPr>
          <a:xfrm>
            <a:off x="1271588" y="1650020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Intermedio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6FF4CA-0045-478E-850A-415DE001F0B6}"/>
              </a:ext>
            </a:extLst>
          </p:cNvPr>
          <p:cNvSpPr txBox="1"/>
          <p:nvPr/>
        </p:nvSpPr>
        <p:spPr>
          <a:xfrm>
            <a:off x="1720073" y="2019095"/>
            <a:ext cx="1423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Branches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C1BC53-9D5B-468D-8EA9-16CCC56E2E03}"/>
              </a:ext>
            </a:extLst>
          </p:cNvPr>
          <p:cNvSpPr txBox="1"/>
          <p:nvPr/>
        </p:nvSpPr>
        <p:spPr>
          <a:xfrm>
            <a:off x="1720073" y="2345654"/>
            <a:ext cx="1197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Merge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3CA32B-5D39-4F5A-94D2-593995594473}"/>
              </a:ext>
            </a:extLst>
          </p:cNvPr>
          <p:cNvSpPr txBox="1"/>
          <p:nvPr/>
        </p:nvSpPr>
        <p:spPr>
          <a:xfrm>
            <a:off x="1715786" y="2668819"/>
            <a:ext cx="1423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Conficts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E6374F-ACEE-48CB-8035-DE08942BC342}"/>
              </a:ext>
            </a:extLst>
          </p:cNvPr>
          <p:cNvSpPr txBox="1"/>
          <p:nvPr/>
        </p:nvSpPr>
        <p:spPr>
          <a:xfrm>
            <a:off x="1715786" y="3006390"/>
            <a:ext cx="1288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revert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0BCF507-13DD-4F5A-A4FF-B0639F128E48}"/>
              </a:ext>
            </a:extLst>
          </p:cNvPr>
          <p:cNvSpPr txBox="1"/>
          <p:nvPr/>
        </p:nvSpPr>
        <p:spPr>
          <a:xfrm>
            <a:off x="1268526" y="3975885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Project Boards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2C6A44-3272-4E0A-AD16-7ECF1755AB80}"/>
              </a:ext>
            </a:extLst>
          </p:cNvPr>
          <p:cNvSpPr txBox="1"/>
          <p:nvPr/>
        </p:nvSpPr>
        <p:spPr>
          <a:xfrm>
            <a:off x="1268526" y="4347210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Issues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DE4DAF-F4C0-46C6-BB7E-97F240351DC6}"/>
              </a:ext>
            </a:extLst>
          </p:cNvPr>
          <p:cNvSpPr txBox="1"/>
          <p:nvPr/>
        </p:nvSpPr>
        <p:spPr>
          <a:xfrm>
            <a:off x="1268526" y="4694614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GitHub Pages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7ED6B6-C320-44B7-AD20-D7856A303721}"/>
              </a:ext>
            </a:extLst>
          </p:cNvPr>
          <p:cNvSpPr txBox="1"/>
          <p:nvPr/>
        </p:nvSpPr>
        <p:spPr>
          <a:xfrm>
            <a:off x="1268526" y="5073879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GitHub Programs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A1988A-8A4D-47FA-A496-9E56B6636F60}"/>
              </a:ext>
            </a:extLst>
          </p:cNvPr>
          <p:cNvSpPr txBox="1"/>
          <p:nvPr/>
        </p:nvSpPr>
        <p:spPr>
          <a:xfrm>
            <a:off x="1276810" y="3328391"/>
            <a:ext cx="347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Git Workflows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02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823F505-DC2D-4225-924E-40B89C2C4B9C}"/>
              </a:ext>
            </a:extLst>
          </p:cNvPr>
          <p:cNvGrpSpPr/>
          <p:nvPr/>
        </p:nvGrpSpPr>
        <p:grpSpPr>
          <a:xfrm>
            <a:off x="3757425" y="2362077"/>
            <a:ext cx="4677149" cy="2082586"/>
            <a:chOff x="3757424" y="601078"/>
            <a:chExt cx="4677149" cy="208258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03CAA96-AA93-4982-890B-0C84CBC26003}"/>
                </a:ext>
              </a:extLst>
            </p:cNvPr>
            <p:cNvSpPr txBox="1"/>
            <p:nvPr/>
          </p:nvSpPr>
          <p:spPr>
            <a:xfrm>
              <a:off x="3757424" y="1668001"/>
              <a:ext cx="46771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BOARDS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40A722-D4B1-4637-8352-1B274CB1DDAA}"/>
                </a:ext>
              </a:extLst>
            </p:cNvPr>
            <p:cNvSpPr/>
            <p:nvPr/>
          </p:nvSpPr>
          <p:spPr>
            <a:xfrm>
              <a:off x="5618946" y="601078"/>
              <a:ext cx="108234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Brands Regular" panose="02000503000000000000" pitchFamily="50" charset="0"/>
                </a:rPr>
                <a:t>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301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Board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Brands Regular" panose="02000503000000000000" pitchFamily="50" charset="0"/>
                </a:rPr>
                <a:t>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A8E0C5C-9DD6-42AA-AC60-88006D79E237}"/>
              </a:ext>
            </a:extLst>
          </p:cNvPr>
          <p:cNvGrpSpPr/>
          <p:nvPr/>
        </p:nvGrpSpPr>
        <p:grpSpPr>
          <a:xfrm>
            <a:off x="1215735" y="2694725"/>
            <a:ext cx="9990329" cy="2531463"/>
            <a:chOff x="1921162" y="2133600"/>
            <a:chExt cx="9990329" cy="2531463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A04FF3F-D63C-4451-8F3C-1D4591EF25A5}"/>
                </a:ext>
              </a:extLst>
            </p:cNvPr>
            <p:cNvSpPr txBox="1"/>
            <p:nvPr/>
          </p:nvSpPr>
          <p:spPr>
            <a:xfrm>
              <a:off x="1921162" y="2133600"/>
              <a:ext cx="99903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Permite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organizar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y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priorizar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trabajo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.</a:t>
              </a:r>
              <a:endParaRPr lang="es-MX" b="1" dirty="0">
                <a:solidFill>
                  <a:srgbClr val="FFB470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455791C-E762-4F77-94F8-A6F865419C7D}"/>
                </a:ext>
              </a:extLst>
            </p:cNvPr>
            <p:cNvSpPr txBox="1"/>
            <p:nvPr/>
          </p:nvSpPr>
          <p:spPr>
            <a:xfrm>
              <a:off x="1921162" y="2726071"/>
              <a:ext cx="80633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Permite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crear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:</a:t>
              </a:r>
            </a:p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	- Roadmaps</a:t>
              </a:r>
            </a:p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	- Checklist de features/bugs</a:t>
              </a:r>
            </a:p>
            <a:p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	- Más</a:t>
              </a:r>
              <a:endParaRPr lang="es-MX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44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Board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Brands Regular" panose="02000503000000000000" pitchFamily="50" charset="0"/>
                </a:rPr>
                <a:t>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acceso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F51BD87-82A7-43E9-891E-0936C13FFC77}"/>
              </a:ext>
            </a:extLst>
          </p:cNvPr>
          <p:cNvGrpSpPr/>
          <p:nvPr/>
        </p:nvGrpSpPr>
        <p:grpSpPr>
          <a:xfrm>
            <a:off x="1472681" y="1100175"/>
            <a:ext cx="9246637" cy="4657650"/>
            <a:chOff x="1472681" y="1482697"/>
            <a:chExt cx="9246637" cy="465765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23E13369-079B-4786-B3D7-5DDBB80EC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2681" y="2036695"/>
              <a:ext cx="9246637" cy="4103652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0BCC083-3072-46D1-981A-38333CE97B97}"/>
                </a:ext>
              </a:extLst>
            </p:cNvPr>
            <p:cNvSpPr txBox="1"/>
            <p:nvPr/>
          </p:nvSpPr>
          <p:spPr>
            <a:xfrm>
              <a:off x="1472681" y="1482697"/>
              <a:ext cx="62997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Abrimos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el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repositorio</a:t>
              </a:r>
              <a:r>
                <a:rPr lang="en-US" sz="3000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 </a:t>
              </a:r>
              <a:r>
                <a:rPr lang="en-US" sz="3000" dirty="0" err="1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</a:rPr>
                <a:t>deseado</a:t>
              </a:r>
              <a:endParaRPr lang="es-MX" b="1" dirty="0">
                <a:solidFill>
                  <a:srgbClr val="FFB47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901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3A65B1D9-AC13-4136-BEE6-5C250285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81" y="1654173"/>
            <a:ext cx="9234418" cy="4066265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Board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Brands Regular" panose="02000503000000000000" pitchFamily="50" charset="0"/>
                </a:rPr>
                <a:t>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acceso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BCC083-3072-46D1-981A-38333CE97B97}"/>
              </a:ext>
            </a:extLst>
          </p:cNvPr>
          <p:cNvSpPr txBox="1"/>
          <p:nvPr/>
        </p:nvSpPr>
        <p:spPr>
          <a:xfrm>
            <a:off x="1472681" y="1100175"/>
            <a:ext cx="629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Damos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click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en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“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crear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projecto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”</a:t>
            </a:r>
            <a:endParaRPr lang="es-MX" b="1" dirty="0">
              <a:solidFill>
                <a:srgbClr val="FFB4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26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Board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Brands Regular" panose="02000503000000000000" pitchFamily="50" charset="0"/>
                </a:rPr>
                <a:t>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acceso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D6F742-19E2-4BD6-A9F0-43FC3639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81" y="1654173"/>
            <a:ext cx="9234418" cy="3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68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823F505-DC2D-4225-924E-40B89C2C4B9C}"/>
              </a:ext>
            </a:extLst>
          </p:cNvPr>
          <p:cNvGrpSpPr/>
          <p:nvPr/>
        </p:nvGrpSpPr>
        <p:grpSpPr>
          <a:xfrm>
            <a:off x="3757425" y="2362077"/>
            <a:ext cx="4677149" cy="2082586"/>
            <a:chOff x="3757424" y="601078"/>
            <a:chExt cx="4677149" cy="208258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03CAA96-AA93-4982-890B-0C84CBC26003}"/>
                </a:ext>
              </a:extLst>
            </p:cNvPr>
            <p:cNvSpPr txBox="1"/>
            <p:nvPr/>
          </p:nvSpPr>
          <p:spPr>
            <a:xfrm>
              <a:off x="3757424" y="1668001"/>
              <a:ext cx="46771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>
                      <a:lumMod val="95000"/>
                    </a:schemeClr>
                  </a:solidFill>
                  <a:latin typeface="Gotham Rounded Bold" pitchFamily="50" charset="0"/>
                </a:rPr>
                <a:t>ISSUES</a:t>
              </a:r>
              <a:endParaRPr lang="es-MX" sz="6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40A722-D4B1-4637-8352-1B274CB1DDAA}"/>
                </a:ext>
              </a:extLst>
            </p:cNvPr>
            <p:cNvSpPr/>
            <p:nvPr/>
          </p:nvSpPr>
          <p:spPr>
            <a:xfrm>
              <a:off x="5618946" y="60107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67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3CEA2"/>
            </a:gs>
            <a:gs pos="100000">
              <a:srgbClr val="185A9D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AC794FC-7A5F-41F3-939A-8AB441A9EB4A}"/>
              </a:ext>
            </a:extLst>
          </p:cNvPr>
          <p:cNvGrpSpPr/>
          <p:nvPr/>
        </p:nvGrpSpPr>
        <p:grpSpPr>
          <a:xfrm>
            <a:off x="87258" y="85725"/>
            <a:ext cx="7140856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9A634B-8194-4F25-954E-D4B79C3D5A62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Issues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432A5C-BE0D-48CD-BAD5-2E055C6F1A1F}"/>
                </a:ext>
              </a:extLst>
            </p:cNvPr>
            <p:cNvSpPr/>
            <p:nvPr/>
          </p:nvSpPr>
          <p:spPr>
            <a:xfrm>
              <a:off x="125358" y="410319"/>
              <a:ext cx="4651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0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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08CF943-D792-45C8-AECA-074AF3A8941B}"/>
              </a:ext>
            </a:extLst>
          </p:cNvPr>
          <p:cNvSpPr txBox="1"/>
          <p:nvPr/>
        </p:nvSpPr>
        <p:spPr>
          <a:xfrm>
            <a:off x="598746" y="578167"/>
            <a:ext cx="318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otham Rounded Medium" panose="02000000000000000000" pitchFamily="50" charset="0"/>
              </a:rPr>
              <a:t>características</a:t>
            </a:r>
            <a:r>
              <a:rPr lang="en-US" sz="16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:</a:t>
            </a:r>
            <a:endParaRPr lang="es-MX" sz="16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7B7EE-6C51-4D5B-B2BA-0A4B6850D3B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04FF3F-D63C-4451-8F3C-1D4591EF25A5}"/>
              </a:ext>
            </a:extLst>
          </p:cNvPr>
          <p:cNvSpPr txBox="1"/>
          <p:nvPr/>
        </p:nvSpPr>
        <p:spPr>
          <a:xfrm>
            <a:off x="1215735" y="2694725"/>
            <a:ext cx="9990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Permite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tener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en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mente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y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dar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seguimiento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 a:</a:t>
            </a: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	-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Mejoras</a:t>
            </a:r>
            <a:endParaRPr lang="en-US" sz="3000" dirty="0">
              <a:solidFill>
                <a:schemeClr val="bg1">
                  <a:lumMod val="95000"/>
                </a:schemeClr>
              </a:solidFill>
              <a:latin typeface="Gotham Rounded Book" pitchFamily="50" charset="0"/>
            </a:endParaRP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	- </a:t>
            </a:r>
            <a:r>
              <a:rPr lang="en-US" sz="3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Tareas</a:t>
            </a:r>
            <a:endParaRPr lang="en-US" sz="3000" dirty="0">
              <a:solidFill>
                <a:schemeClr val="bg1">
                  <a:lumMod val="95000"/>
                </a:schemeClr>
              </a:solidFill>
              <a:latin typeface="Gotham Rounded Book" pitchFamily="50" charset="0"/>
            </a:endParaRPr>
          </a:p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</a:rPr>
              <a:t>	- Bugs</a:t>
            </a:r>
            <a:endParaRPr lang="es-MX" sz="3000" dirty="0">
              <a:solidFill>
                <a:schemeClr val="bg1">
                  <a:lumMod val="95000"/>
                </a:schemeClr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29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C471ED"/>
            </a:gs>
            <a:gs pos="0">
              <a:srgbClr val="12C2E9"/>
            </a:gs>
            <a:gs pos="100000">
              <a:srgbClr val="F64F5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C58CA8-9CB0-4848-9A45-2BF345195EC6}"/>
              </a:ext>
            </a:extLst>
          </p:cNvPr>
          <p:cNvSpPr/>
          <p:nvPr/>
        </p:nvSpPr>
        <p:spPr>
          <a:xfrm>
            <a:off x="87258" y="239613"/>
            <a:ext cx="465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Font Awesome 5 Free Solid" panose="02000503000000000000" pitchFamily="50" charset="0"/>
              </a:rPr>
              <a:t>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96F024-F541-4651-9628-22B2B6419F94}"/>
              </a:ext>
            </a:extLst>
          </p:cNvPr>
          <p:cNvSpPr txBox="1"/>
          <p:nvPr/>
        </p:nvSpPr>
        <p:spPr>
          <a:xfrm>
            <a:off x="552450" y="85725"/>
            <a:ext cx="602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tham Rounded Bold" pitchFamily="50" charset="0"/>
              </a:rPr>
              <a:t>Día Cinco</a:t>
            </a:r>
            <a:endParaRPr lang="es-MX" sz="40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6BFD866-5372-40BA-89CF-D727101BBDED}"/>
              </a:ext>
            </a:extLst>
          </p:cNvPr>
          <p:cNvGrpSpPr/>
          <p:nvPr/>
        </p:nvGrpSpPr>
        <p:grpSpPr>
          <a:xfrm>
            <a:off x="1384530" y="2374569"/>
            <a:ext cx="9422940" cy="2108863"/>
            <a:chOff x="1495504" y="2374569"/>
            <a:chExt cx="9422940" cy="2108863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DE99AD64-3FF8-4127-88DE-5EE901E2A05E}"/>
                </a:ext>
              </a:extLst>
            </p:cNvPr>
            <p:cNvGrpSpPr/>
            <p:nvPr/>
          </p:nvGrpSpPr>
          <p:grpSpPr>
            <a:xfrm>
              <a:off x="1495504" y="2374569"/>
              <a:ext cx="9200993" cy="2108863"/>
              <a:chOff x="1199707" y="1166255"/>
              <a:chExt cx="9200993" cy="2108863"/>
            </a:xfrm>
          </p:grpSpPr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A5807D76-FDC0-4667-A20E-B6551FE79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2194" y="2220686"/>
                <a:ext cx="8628506" cy="28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F7E2D9C-3742-413C-8ABC-CE2D093AE295}"/>
                  </a:ext>
                </a:extLst>
              </p:cNvPr>
              <p:cNvSpPr txBox="1"/>
              <p:nvPr/>
            </p:nvSpPr>
            <p:spPr>
              <a:xfrm>
                <a:off x="4140289" y="2490288"/>
                <a:ext cx="99929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GitHub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Campus Expert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52C7799-05AD-4AB6-BDCC-7FDA011B16B3}"/>
                  </a:ext>
                </a:extLst>
              </p:cNvPr>
              <p:cNvSpPr txBox="1"/>
              <p:nvPr/>
            </p:nvSpPr>
            <p:spPr>
              <a:xfrm>
                <a:off x="1199707" y="1397087"/>
                <a:ext cx="9969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GitHub Pages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8A6FC21-F125-4811-B48B-C3FCE605AEFC}"/>
                  </a:ext>
                </a:extLst>
              </p:cNvPr>
              <p:cNvSpPr txBox="1"/>
              <p:nvPr/>
            </p:nvSpPr>
            <p:spPr>
              <a:xfrm>
                <a:off x="6963574" y="1166255"/>
                <a:ext cx="99692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GitHub</a:t>
                </a:r>
                <a:b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</a:br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Student Pack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61761B5-3CCD-474B-96FC-7AE858212862}"/>
                  </a:ext>
                </a:extLst>
              </p:cNvPr>
              <p:cNvSpPr/>
              <p:nvPr/>
            </p:nvSpPr>
            <p:spPr>
              <a:xfrm>
                <a:off x="1624149" y="2146663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7461EE0-8114-4CC5-AE1E-DFFF58102030}"/>
                  </a:ext>
                </a:extLst>
              </p:cNvPr>
              <p:cNvSpPr/>
              <p:nvPr/>
            </p:nvSpPr>
            <p:spPr>
              <a:xfrm>
                <a:off x="4567351" y="2146661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79908E65-E547-40E9-BA93-4D6E67EC2B46}"/>
                  </a:ext>
                </a:extLst>
              </p:cNvPr>
              <p:cNvSpPr/>
              <p:nvPr/>
            </p:nvSpPr>
            <p:spPr>
              <a:xfrm>
                <a:off x="7393588" y="2146662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AB20766C-0475-48DC-A75D-792CB73B0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6504" y="2567461"/>
              <a:ext cx="591940" cy="591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FAA7B26-6251-4BFA-97F6-720616A4B938}"/>
                </a:ext>
              </a:extLst>
            </p:cNvPr>
            <p:cNvSpPr/>
            <p:nvPr/>
          </p:nvSpPr>
          <p:spPr>
            <a:xfrm>
              <a:off x="10548452" y="3354974"/>
              <a:ext cx="148045" cy="1480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559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C471ED"/>
            </a:gs>
            <a:gs pos="0">
              <a:srgbClr val="12C2E9"/>
            </a:gs>
            <a:gs pos="100000">
              <a:srgbClr val="F64F5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35D657-D36C-40A2-A807-D0B0B174919D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64BEFB8-9B5A-43D6-A22B-EB0B84A5432E}"/>
              </a:ext>
            </a:extLst>
          </p:cNvPr>
          <p:cNvGrpSpPr/>
          <p:nvPr/>
        </p:nvGrpSpPr>
        <p:grpSpPr>
          <a:xfrm>
            <a:off x="4627647" y="1932139"/>
            <a:ext cx="2936701" cy="2916777"/>
            <a:chOff x="4627646" y="2132194"/>
            <a:chExt cx="2936701" cy="2916777"/>
          </a:xfrm>
        </p:grpSpPr>
        <p:pic>
          <p:nvPicPr>
            <p:cNvPr id="6" name="Picture 2" descr="Resultado de imagen para github student pack">
              <a:extLst>
                <a:ext uri="{FF2B5EF4-FFF2-40B4-BE49-F238E27FC236}">
                  <a16:creationId xmlns:a16="http://schemas.microsoft.com/office/drawing/2014/main" id="{D99196B1-FDE5-43C4-AE9A-113EC5A8A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514" y="2132194"/>
              <a:ext cx="2250969" cy="2593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60261F-ACD3-42AF-BFB0-5BDA37FC8EC2}"/>
                </a:ext>
              </a:extLst>
            </p:cNvPr>
            <p:cNvSpPr txBox="1"/>
            <p:nvPr/>
          </p:nvSpPr>
          <p:spPr>
            <a:xfrm>
              <a:off x="4627646" y="4725806"/>
              <a:ext cx="29367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education.github.com/pack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0A64E33-32D0-4F3F-8776-EF8E7E2C2757}"/>
              </a:ext>
            </a:extLst>
          </p:cNvPr>
          <p:cNvSpPr/>
          <p:nvPr/>
        </p:nvSpPr>
        <p:spPr>
          <a:xfrm>
            <a:off x="3538536" y="1195386"/>
            <a:ext cx="5114925" cy="446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08FD1F-7F2E-4065-AED1-9BE38E05F984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1DF9C5-5E3D-4A8E-A58A-4406619DAB21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69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2C2E9"/>
            </a:gs>
            <a:gs pos="49000">
              <a:srgbClr val="C471ED"/>
            </a:gs>
            <a:gs pos="100000">
              <a:srgbClr val="F64F5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EF9A97C-D7BE-4C5E-AE5F-0076AEAA5EBE}"/>
              </a:ext>
            </a:extLst>
          </p:cNvPr>
          <p:cNvGrpSpPr/>
          <p:nvPr/>
        </p:nvGrpSpPr>
        <p:grpSpPr>
          <a:xfrm>
            <a:off x="4020207" y="1932139"/>
            <a:ext cx="4151586" cy="2916776"/>
            <a:chOff x="4020207" y="2132194"/>
            <a:chExt cx="4151586" cy="2916776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31AE029-6931-4B0D-9BB0-CC62EC1AE1B6}"/>
                </a:ext>
              </a:extLst>
            </p:cNvPr>
            <p:cNvSpPr txBox="1"/>
            <p:nvPr/>
          </p:nvSpPr>
          <p:spPr>
            <a:xfrm>
              <a:off x="4020207" y="4725805"/>
              <a:ext cx="415158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education.github.com/students/experts</a:t>
              </a:r>
            </a:p>
          </p:txBody>
        </p:sp>
        <p:pic>
          <p:nvPicPr>
            <p:cNvPr id="7" name="Picture 2" descr="Resultado de imagen para campus experts github">
              <a:extLst>
                <a:ext uri="{FF2B5EF4-FFF2-40B4-BE49-F238E27FC236}">
                  <a16:creationId xmlns:a16="http://schemas.microsoft.com/office/drawing/2014/main" id="{6452E247-57DC-4859-9350-49DE9EF7B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779" y="2132194"/>
              <a:ext cx="2626442" cy="25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3EFE46A-12DA-412A-8E0A-9187D0EDC71A}"/>
              </a:ext>
            </a:extLst>
          </p:cNvPr>
          <p:cNvSpPr txBox="1"/>
          <p:nvPr/>
        </p:nvSpPr>
        <p:spPr>
          <a:xfrm>
            <a:off x="2667833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FEFA21-5345-4507-896B-F04FE0C121C2}"/>
              </a:ext>
            </a:extLst>
          </p:cNvPr>
          <p:cNvSpPr txBox="1"/>
          <p:nvPr/>
        </p:nvSpPr>
        <p:spPr>
          <a:xfrm>
            <a:off x="8124300" y="874454"/>
            <a:ext cx="13949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es-MX" sz="3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3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8AFBDBED-C606-40C8-8D46-4FA41BC3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8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C471ED"/>
            </a:gs>
            <a:gs pos="0">
              <a:srgbClr val="12C2E9"/>
            </a:gs>
            <a:gs pos="100000">
              <a:srgbClr val="F64F5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F71A76-A281-4292-9C51-4ECA8D866CF6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BCF8B1-D37C-428C-89CD-1978512DD280}"/>
              </a:ext>
            </a:extLst>
          </p:cNvPr>
          <p:cNvGrpSpPr/>
          <p:nvPr/>
        </p:nvGrpSpPr>
        <p:grpSpPr>
          <a:xfrm>
            <a:off x="4281286" y="1267096"/>
            <a:ext cx="3629427" cy="4323807"/>
            <a:chOff x="4279669" y="1089891"/>
            <a:chExt cx="3629427" cy="4323807"/>
          </a:xfrm>
        </p:grpSpPr>
        <p:pic>
          <p:nvPicPr>
            <p:cNvPr id="1026" name="Picture 2" descr="the Filmtocat">
              <a:extLst>
                <a:ext uri="{FF2B5EF4-FFF2-40B4-BE49-F238E27FC236}">
                  <a16:creationId xmlns:a16="http://schemas.microsoft.com/office/drawing/2014/main" id="{3435A14B-6262-4F78-B0DB-ACCE59AF0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819" y="1089891"/>
              <a:ext cx="3394362" cy="339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7700D55-9B7D-4F9F-BB85-0D6A333A063D}"/>
                </a:ext>
              </a:extLst>
            </p:cNvPr>
            <p:cNvSpPr txBox="1"/>
            <p:nvPr/>
          </p:nvSpPr>
          <p:spPr>
            <a:xfrm>
              <a:off x="4798290" y="4359564"/>
              <a:ext cx="25954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MOMENTO DE</a:t>
              </a:r>
            </a:p>
            <a:p>
              <a:pPr algn="ctr"/>
              <a:r>
                <a:rPr lang="en-US" sz="2500" dirty="0">
                  <a:solidFill>
                    <a:schemeClr val="bg1"/>
                  </a:solidFill>
                  <a:latin typeface="Gotham Rounded Bold" pitchFamily="50" charset="0"/>
                </a:rPr>
                <a:t>LA FOTO</a:t>
              </a:r>
              <a:endParaRPr lang="es-MX" sz="2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A18E90F-DAA1-45EB-AB8C-4927E70EBCF0}"/>
                </a:ext>
              </a:extLst>
            </p:cNvPr>
            <p:cNvSpPr txBox="1"/>
            <p:nvPr/>
          </p:nvSpPr>
          <p:spPr>
            <a:xfrm flipH="1">
              <a:off x="4279669" y="4167203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[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08A72C1-81EB-4A28-875A-A4257A70361F}"/>
                </a:ext>
              </a:extLst>
            </p:cNvPr>
            <p:cNvSpPr txBox="1"/>
            <p:nvPr/>
          </p:nvSpPr>
          <p:spPr>
            <a:xfrm flipH="1">
              <a:off x="7271324" y="4167202"/>
              <a:ext cx="63777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solidFill>
                    <a:schemeClr val="bg1"/>
                  </a:solidFill>
                  <a:latin typeface="Gotham Rounded Bold" pitchFamily="50" charset="0"/>
                </a:rPr>
                <a:t>]</a:t>
              </a:r>
              <a:endParaRPr lang="es-MX" sz="75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586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2C2E9"/>
            </a:gs>
            <a:gs pos="50000">
              <a:srgbClr val="C471ED"/>
            </a:gs>
            <a:gs pos="100000">
              <a:srgbClr val="F64F5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E001FA7-89C9-400D-8EBC-C411C6B835FA}"/>
              </a:ext>
            </a:extLst>
          </p:cNvPr>
          <p:cNvGrpSpPr/>
          <p:nvPr/>
        </p:nvGrpSpPr>
        <p:grpSpPr>
          <a:xfrm>
            <a:off x="4781133" y="2009198"/>
            <a:ext cx="5886867" cy="2686459"/>
            <a:chOff x="4781133" y="2003293"/>
            <a:chExt cx="5886867" cy="2686459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80E020F-A0DA-475A-B3F3-59773DE8D9C7}"/>
                </a:ext>
              </a:extLst>
            </p:cNvPr>
            <p:cNvSpPr txBox="1"/>
            <p:nvPr/>
          </p:nvSpPr>
          <p:spPr>
            <a:xfrm>
              <a:off x="4781133" y="2003293"/>
              <a:ext cx="5886867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Ing. en Computación</a:t>
              </a:r>
              <a:r>
                <a:rPr lang="es-MX" sz="3000" b="1" dirty="0">
                  <a:solidFill>
                    <a:schemeClr val="bg1">
                      <a:lumMod val="95000"/>
                    </a:schemeClr>
                  </a:solidFill>
                </a:rPr>
                <a:t>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@UABC Tijuana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GitHub Campus </a:t>
              </a:r>
              <a:r>
                <a:rPr lang="es-MX" sz="2500" b="1" dirty="0" err="1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Expert</a:t>
              </a:r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@TIJ / CDMX</a:t>
              </a:r>
            </a:p>
            <a:p>
              <a:r>
                <a:rPr lang="es-MX" sz="2500" b="1" dirty="0">
                  <a:solidFill>
                    <a:schemeClr val="bg1"/>
                  </a:solidFill>
                  <a:latin typeface="Gotham Rounded Medium" panose="02000000000000000000" pitchFamily="50" charset="0"/>
                </a:rPr>
                <a:t>Project Manager                </a:t>
              </a:r>
              <a:r>
                <a:rPr lang="es-MX" sz="1000" b="1" dirty="0">
                  <a:solidFill>
                    <a:schemeClr val="bg1"/>
                  </a:solidFill>
                  <a:latin typeface="Gotham Rounded Light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@GPOMCT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36FAAEA-8C72-4721-A513-A4485C63085D}"/>
                </a:ext>
              </a:extLst>
            </p:cNvPr>
            <p:cNvSpPr/>
            <p:nvPr/>
          </p:nvSpPr>
          <p:spPr>
            <a:xfrm>
              <a:off x="6755146" y="4366587"/>
              <a:ext cx="145238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es-MX" sz="1500" b="1" dirty="0" err="1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luisejrobles</a:t>
              </a:r>
              <a:endParaRPr lang="es-MX" sz="1500" b="1" dirty="0">
                <a:solidFill>
                  <a:schemeClr val="bg1"/>
                </a:solidFill>
                <a:latin typeface="Gotham Rounded Medium" panose="02000000000000000000" pitchFamily="50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91C8BE-1AD7-45A0-9119-B53B70FBC738}"/>
                </a:ext>
              </a:extLst>
            </p:cNvPr>
            <p:cNvSpPr/>
            <p:nvPr/>
          </p:nvSpPr>
          <p:spPr>
            <a:xfrm>
              <a:off x="4781133" y="3812010"/>
              <a:ext cx="451358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/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C16DAF4-5331-4119-A15A-E07233A22F41}"/>
                </a:ext>
              </a:extLst>
            </p:cNvPr>
            <p:cNvSpPr/>
            <p:nvPr/>
          </p:nvSpPr>
          <p:spPr>
            <a:xfrm>
              <a:off x="5198201" y="3899306"/>
              <a:ext cx="331507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b="1" dirty="0">
                  <a:solidFill>
                    <a:schemeClr val="bg1"/>
                  </a:solidFill>
                  <a:latin typeface="Gotham Rounded Medium" panose="02000000000000000000" pitchFamily="50" charset="0"/>
                  <a:ea typeface="Open Sans" panose="020B0606030504020204" pitchFamily="34" charset="0"/>
                  <a:cs typeface="Open Sans" panose="020B0606030504020204" pitchFamily="34" charset="0"/>
                </a:rPr>
                <a:t>luisejimenezrobles@gmail.com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F45F2D6-31EA-4882-871A-37E0C8AA3F55}"/>
              </a:ext>
            </a:extLst>
          </p:cNvPr>
          <p:cNvSpPr/>
          <p:nvPr/>
        </p:nvSpPr>
        <p:spPr>
          <a:xfrm>
            <a:off x="470474" y="1882423"/>
            <a:ext cx="3815788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Luis E.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Jiménez</a:t>
            </a:r>
          </a:p>
          <a:p>
            <a:pPr algn="r"/>
            <a:r>
              <a:rPr lang="es-MX" sz="65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Robles</a:t>
            </a:r>
            <a:endParaRPr lang="es-MX" sz="65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58C2060-62BE-46C5-81C1-0C5FFCE6D4AB}"/>
              </a:ext>
            </a:extLst>
          </p:cNvPr>
          <p:cNvCxnSpPr>
            <a:cxnSpLocks/>
          </p:cNvCxnSpPr>
          <p:nvPr/>
        </p:nvCxnSpPr>
        <p:spPr>
          <a:xfrm>
            <a:off x="4443563" y="1600200"/>
            <a:ext cx="0" cy="355956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B7987-01EF-4271-B9C0-527CFEC477EE}"/>
              </a:ext>
            </a:extLst>
          </p:cNvPr>
          <p:cNvSpPr/>
          <p:nvPr/>
        </p:nvSpPr>
        <p:spPr>
          <a:xfrm>
            <a:off x="4781133" y="4295548"/>
            <a:ext cx="208638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500" dirty="0">
                <a:solidFill>
                  <a:schemeClr val="bg1"/>
                </a:solidFill>
                <a:latin typeface="Font Awesome 5 Brands Regular" panose="02000503000000000000" pitchFamily="50" charset="0"/>
              </a:rPr>
              <a:t>    </a:t>
            </a:r>
          </a:p>
        </p:txBody>
      </p:sp>
    </p:spTree>
    <p:extLst>
      <p:ext uri="{BB962C8B-B14F-4D97-AF65-F5344CB8AC3E}">
        <p14:creationId xmlns:p14="http://schemas.microsoft.com/office/powerpoint/2010/main" val="74408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Día Uno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Font Awesome 5 Free Solid" panose="02000503000000000000" pitchFamily="50" charset="0"/>
                </a:rPr>
                <a:t>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320C00C5-53E2-4059-9AFC-436CDD60381E}"/>
              </a:ext>
            </a:extLst>
          </p:cNvPr>
          <p:cNvGrpSpPr/>
          <p:nvPr/>
        </p:nvGrpSpPr>
        <p:grpSpPr>
          <a:xfrm>
            <a:off x="1169588" y="2714879"/>
            <a:ext cx="9200993" cy="1653137"/>
            <a:chOff x="1199707" y="2375218"/>
            <a:chExt cx="9200993" cy="1653137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A5807D76-FDC0-4667-A20E-B6551FE79725}"/>
                </a:ext>
              </a:extLst>
            </p:cNvPr>
            <p:cNvCxnSpPr>
              <a:cxnSpLocks/>
            </p:cNvCxnSpPr>
            <p:nvPr/>
          </p:nvCxnSpPr>
          <p:spPr>
            <a:xfrm>
              <a:off x="1772194" y="3204755"/>
              <a:ext cx="8628506" cy="28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81AF6655-CD8A-45B5-AB71-4A7D02A7EBE9}"/>
                </a:ext>
              </a:extLst>
            </p:cNvPr>
            <p:cNvGrpSpPr/>
            <p:nvPr/>
          </p:nvGrpSpPr>
          <p:grpSpPr>
            <a:xfrm>
              <a:off x="1199707" y="2381156"/>
              <a:ext cx="996928" cy="897621"/>
              <a:chOff x="1199707" y="1397087"/>
              <a:chExt cx="996928" cy="897621"/>
            </a:xfrm>
          </p:grpSpPr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52C7799-05AD-4AB6-BDCC-7FDA011B16B3}"/>
                  </a:ext>
                </a:extLst>
              </p:cNvPr>
              <p:cNvSpPr txBox="1"/>
              <p:nvPr/>
            </p:nvSpPr>
            <p:spPr>
              <a:xfrm>
                <a:off x="1199707" y="1397087"/>
                <a:ext cx="9969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¿</a:t>
                </a:r>
                <a:r>
                  <a:rPr lang="en-US" sz="15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Qué</a:t>
                </a:r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 es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Git?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61761B5-3CCD-474B-96FC-7AE858212862}"/>
                  </a:ext>
                </a:extLst>
              </p:cNvPr>
              <p:cNvSpPr/>
              <p:nvPr/>
            </p:nvSpPr>
            <p:spPr>
              <a:xfrm>
                <a:off x="1624149" y="2146663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61960160-9B08-4E45-8FA8-504CDAA6D8FE}"/>
                </a:ext>
              </a:extLst>
            </p:cNvPr>
            <p:cNvGrpSpPr/>
            <p:nvPr/>
          </p:nvGrpSpPr>
          <p:grpSpPr>
            <a:xfrm>
              <a:off x="3452949" y="3130730"/>
              <a:ext cx="1011967" cy="897625"/>
              <a:chOff x="3452949" y="2146661"/>
              <a:chExt cx="1011967" cy="897625"/>
            </a:xfrm>
          </p:grpSpPr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F7E2D9C-3742-413C-8ABC-CE2D093AE295}"/>
                  </a:ext>
                </a:extLst>
              </p:cNvPr>
              <p:cNvSpPr txBox="1"/>
              <p:nvPr/>
            </p:nvSpPr>
            <p:spPr>
              <a:xfrm>
                <a:off x="3452949" y="2490288"/>
                <a:ext cx="101196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¿</a:t>
                </a:r>
                <a:r>
                  <a:rPr lang="en-US" sz="1500" dirty="0" err="1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Qué</a:t>
                </a:r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 es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GitHub?</a:t>
                </a:r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7461EE0-8114-4CC5-AE1E-DFFF58102030}"/>
                  </a:ext>
                </a:extLst>
              </p:cNvPr>
              <p:cNvSpPr/>
              <p:nvPr/>
            </p:nvSpPr>
            <p:spPr>
              <a:xfrm>
                <a:off x="3884909" y="2146661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3660317-A936-4425-B50B-5016A473223F}"/>
                </a:ext>
              </a:extLst>
            </p:cNvPr>
            <p:cNvGrpSpPr/>
            <p:nvPr/>
          </p:nvGrpSpPr>
          <p:grpSpPr>
            <a:xfrm>
              <a:off x="5277114" y="2381156"/>
              <a:ext cx="1089616" cy="897620"/>
              <a:chOff x="5277114" y="1397087"/>
              <a:chExt cx="1089616" cy="897620"/>
            </a:xfrm>
          </p:grpSpPr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8A6FC21-F125-4811-B48B-C3FCE605AEFC}"/>
                  </a:ext>
                </a:extLst>
              </p:cNvPr>
              <p:cNvSpPr txBox="1"/>
              <p:nvPr/>
            </p:nvSpPr>
            <p:spPr>
              <a:xfrm>
                <a:off x="5277114" y="1397087"/>
                <a:ext cx="10896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setup</a:t>
                </a: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79908E65-E547-40E9-BA93-4D6E67EC2B46}"/>
                  </a:ext>
                </a:extLst>
              </p:cNvPr>
              <p:cNvSpPr/>
              <p:nvPr/>
            </p:nvSpPr>
            <p:spPr>
              <a:xfrm>
                <a:off x="5747899" y="2146662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1F141C14-8DC1-473B-88B0-630B362D9245}"/>
                </a:ext>
              </a:extLst>
            </p:cNvPr>
            <p:cNvGrpSpPr/>
            <p:nvPr/>
          </p:nvGrpSpPr>
          <p:grpSpPr>
            <a:xfrm>
              <a:off x="6977569" y="3121932"/>
              <a:ext cx="1011967" cy="893454"/>
              <a:chOff x="6977569" y="2137863"/>
              <a:chExt cx="1011967" cy="893454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FF00392-8381-4C69-85F2-5F977FD21B62}"/>
                  </a:ext>
                </a:extLst>
              </p:cNvPr>
              <p:cNvSpPr txBox="1"/>
              <p:nvPr/>
            </p:nvSpPr>
            <p:spPr>
              <a:xfrm>
                <a:off x="6977569" y="2477319"/>
                <a:ext cx="101196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GitHub 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Tour</a:t>
                </a: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96EB4406-2BBF-466B-BDFA-0C3E645689C6}"/>
                  </a:ext>
                </a:extLst>
              </p:cNvPr>
              <p:cNvSpPr/>
              <p:nvPr/>
            </p:nvSpPr>
            <p:spPr>
              <a:xfrm>
                <a:off x="7409529" y="2137863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00284617-22B8-465B-9DA9-BAF875B33C11}"/>
                </a:ext>
              </a:extLst>
            </p:cNvPr>
            <p:cNvGrpSpPr/>
            <p:nvPr/>
          </p:nvGrpSpPr>
          <p:grpSpPr>
            <a:xfrm>
              <a:off x="8607614" y="2375218"/>
              <a:ext cx="743046" cy="910476"/>
              <a:chOff x="8607614" y="1391149"/>
              <a:chExt cx="743046" cy="910476"/>
            </a:xfrm>
          </p:grpSpPr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07C80A8E-76B1-4F5B-ABB6-6104D576564B}"/>
                  </a:ext>
                </a:extLst>
              </p:cNvPr>
              <p:cNvSpPr txBox="1"/>
              <p:nvPr/>
            </p:nvSpPr>
            <p:spPr>
              <a:xfrm>
                <a:off x="8607614" y="1391149"/>
                <a:ext cx="7430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Linux</a:t>
                </a:r>
              </a:p>
              <a:p>
                <a:pPr algn="ctr"/>
                <a:r>
                  <a:rPr lang="en-US" sz="1500" dirty="0">
                    <a:solidFill>
                      <a:schemeClr val="bg1">
                        <a:lumMod val="95000"/>
                      </a:schemeClr>
                    </a:solidFill>
                    <a:latin typeface="Gotham Rounded Medium" panose="02000000000000000000" pitchFamily="50" charset="0"/>
                  </a:rPr>
                  <a:t>Bash</a:t>
                </a: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825EB2E7-E90F-4AA5-B324-9ABD482BEBDE}"/>
                  </a:ext>
                </a:extLst>
              </p:cNvPr>
              <p:cNvSpPr/>
              <p:nvPr/>
            </p:nvSpPr>
            <p:spPr>
              <a:xfrm>
                <a:off x="8905115" y="2153580"/>
                <a:ext cx="148045" cy="1480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FE75E86-A96B-41C9-BE22-DD06679BA071}"/>
              </a:ext>
            </a:extLst>
          </p:cNvPr>
          <p:cNvSpPr txBox="1"/>
          <p:nvPr/>
        </p:nvSpPr>
        <p:spPr>
          <a:xfrm>
            <a:off x="9841530" y="3816766"/>
            <a:ext cx="10119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Vi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314A40F-BA82-4AB6-9F5C-A7EA55147445}"/>
              </a:ext>
            </a:extLst>
          </p:cNvPr>
          <p:cNvSpPr/>
          <p:nvPr/>
        </p:nvSpPr>
        <p:spPr>
          <a:xfrm>
            <a:off x="10273490" y="3477310"/>
            <a:ext cx="148045" cy="1480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27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¿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Qué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es git?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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02F4257-D130-4FEE-A582-BDCAF05E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250"/>
            <a:ext cx="5743575" cy="3365500"/>
          </a:xfrm>
        </p:spPr>
        <p:txBody>
          <a:bodyPr/>
          <a:lstStyle/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Lanzamiento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oficial 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7 de Abril del 2005.</a:t>
            </a:r>
          </a:p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Diseñado por </a:t>
            </a:r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Linus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Torvalds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Gestión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distribuida del 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proyecto.</a:t>
            </a:r>
          </a:p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 Light" panose="02000000000000000000" pitchFamily="2" charset="0"/>
              </a:rPr>
              <a:t>Rsync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Book" pitchFamily="50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 Light" panose="02000000000000000000" pitchFamily="2" charset="0"/>
              </a:rPr>
              <a:t>SSH</a:t>
            </a:r>
          </a:p>
          <a:p>
            <a:pPr>
              <a:buFontTx/>
              <a:buChar char="-"/>
            </a:pPr>
            <a:endParaRPr lang="es-MX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7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11A503-B42C-4987-9ADF-20F615BE7300}"/>
              </a:ext>
            </a:extLst>
          </p:cNvPr>
          <p:cNvSpPr txBox="1"/>
          <p:nvPr/>
        </p:nvSpPr>
        <p:spPr>
          <a:xfrm flipH="1">
            <a:off x="0" y="6457890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@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</a:rPr>
              <a:t>luisejrobles</a:t>
            </a: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Medium" panose="02000000000000000000" pitchFamily="50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DACCC8-E3D1-4EED-A9B4-EE3808B798D7}"/>
              </a:ext>
            </a:extLst>
          </p:cNvPr>
          <p:cNvGrpSpPr/>
          <p:nvPr/>
        </p:nvGrpSpPr>
        <p:grpSpPr>
          <a:xfrm>
            <a:off x="87258" y="85725"/>
            <a:ext cx="6494517" cy="707886"/>
            <a:chOff x="125358" y="333375"/>
            <a:chExt cx="6494517" cy="70788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81C0B9-09BB-470F-A39C-FC86C0263C6D}"/>
                </a:ext>
              </a:extLst>
            </p:cNvPr>
            <p:cNvSpPr txBox="1"/>
            <p:nvPr/>
          </p:nvSpPr>
          <p:spPr>
            <a:xfrm>
              <a:off x="590550" y="333375"/>
              <a:ext cx="6029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¿</a:t>
              </a:r>
              <a:r>
                <a:rPr lang="en-US" sz="4000" dirty="0" err="1">
                  <a:solidFill>
                    <a:schemeClr val="bg1"/>
                  </a:solidFill>
                  <a:latin typeface="Gotham Rounded Bold" pitchFamily="50" charset="0"/>
                </a:rPr>
                <a:t>Qué</a:t>
              </a:r>
              <a:r>
                <a:rPr lang="en-US" sz="4000" dirty="0">
                  <a:solidFill>
                    <a:schemeClr val="bg1"/>
                  </a:solidFill>
                  <a:latin typeface="Gotham Rounded Bold" pitchFamily="50" charset="0"/>
                </a:rPr>
                <a:t> es GitHub?</a:t>
              </a:r>
              <a:endParaRPr lang="es-MX" sz="4000" dirty="0">
                <a:solidFill>
                  <a:schemeClr val="bg1"/>
                </a:solidFill>
                <a:latin typeface="Gotham Rounded Bold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9C58CA8-9CB0-4848-9A45-2BF345195EC6}"/>
                </a:ext>
              </a:extLst>
            </p:cNvPr>
            <p:cNvSpPr/>
            <p:nvPr/>
          </p:nvSpPr>
          <p:spPr>
            <a:xfrm>
              <a:off x="125358" y="487263"/>
              <a:ext cx="4651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85000"/>
                    </a:schemeClr>
                  </a:solidFill>
                  <a:latin typeface="Font Awesome 5 Free Solid" panose="02000503000000000000" pitchFamily="50" charset="0"/>
                </a:rPr>
                <a:t>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202F4257-D130-4FEE-A582-BDCAF05E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6250"/>
            <a:ext cx="9763125" cy="3365500"/>
          </a:xfrm>
        </p:spPr>
        <p:txBody>
          <a:bodyPr/>
          <a:lstStyle/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Lanzamiento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oficial 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10 de Abril del 2008.</a:t>
            </a:r>
          </a:p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Plataforma de desarrollo colaborativo.</a:t>
            </a:r>
          </a:p>
          <a:p>
            <a:pPr>
              <a:buFontTx/>
              <a:buChar char="-"/>
            </a:pP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Utiliza </a:t>
            </a:r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‘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Nube’ 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para alojar proyectos.</a:t>
            </a:r>
          </a:p>
          <a:p>
            <a:pPr>
              <a:buFontTx/>
              <a:buChar char="-"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Repositorios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(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proyectos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)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públicos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 y privados.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La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plataforma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de mayor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importancia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impacto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en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desarrollo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de software.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La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plataforma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de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colaboración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por default de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plataformas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ok" pitchFamily="50" charset="0"/>
                <a:ea typeface="Roboto" panose="02000000000000000000" pitchFamily="2" charset="0"/>
              </a:rPr>
              <a:t> Open Source.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Gotham Rounded Bold" pitchFamily="50" charset="0"/>
                <a:ea typeface="Roboto" panose="02000000000000000000" pitchFamily="2" charset="0"/>
              </a:rPr>
              <a:t>bit.ly/ApolloTakeOff </a:t>
            </a:r>
          </a:p>
          <a:p>
            <a:pPr>
              <a:buFontTx/>
              <a:buChar char="-"/>
            </a:pPr>
            <a:endParaRPr lang="es-MX" sz="2000" dirty="0">
              <a:solidFill>
                <a:schemeClr val="bg1">
                  <a:lumMod val="95000"/>
                </a:schemeClr>
              </a:solidFill>
              <a:latin typeface="Gotham Rounded Bold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1515</Words>
  <Application>Microsoft Office PowerPoint</Application>
  <PresentationFormat>Panorámica</PresentationFormat>
  <Paragraphs>644</Paragraphs>
  <Slides>61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6" baseType="lpstr">
      <vt:lpstr>Arial</vt:lpstr>
      <vt:lpstr>Calibri</vt:lpstr>
      <vt:lpstr>Calibri Light</vt:lpstr>
      <vt:lpstr>Font Awesome 5 Brands Regular</vt:lpstr>
      <vt:lpstr>Font Awesome 5 Free Regular</vt:lpstr>
      <vt:lpstr>Font Awesome 5 Free Solid</vt:lpstr>
      <vt:lpstr>Gotham Rounded Bold</vt:lpstr>
      <vt:lpstr>Gotham Rounded Book</vt:lpstr>
      <vt:lpstr>Gotham Rounded Light</vt:lpstr>
      <vt:lpstr>Gotham Rounded Medium</vt:lpstr>
      <vt:lpstr>Open Sans</vt:lpstr>
      <vt:lpstr>Roboto</vt:lpstr>
      <vt:lpstr>Roboto Black</vt:lpstr>
      <vt:lpstr>Roboto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Instalación  git-scm.com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Jiménez Robles</dc:creator>
  <cp:lastModifiedBy>Luis Eduardo Jiménez Robles</cp:lastModifiedBy>
  <cp:revision>134</cp:revision>
  <dcterms:created xsi:type="dcterms:W3CDTF">2018-06-10T14:37:18Z</dcterms:created>
  <dcterms:modified xsi:type="dcterms:W3CDTF">2018-07-29T01:04:24Z</dcterms:modified>
</cp:coreProperties>
</file>