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9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Eduardo Jimenez Robles" initials="LEJR" lastIdx="1" clrIdx="0">
    <p:extLst>
      <p:ext uri="{19B8F6BF-5375-455C-9EA6-DF929625EA0E}">
        <p15:presenceInfo xmlns:p15="http://schemas.microsoft.com/office/powerpoint/2012/main" userId="e7195be39a7cff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02F"/>
    <a:srgbClr val="D61E3C"/>
    <a:srgbClr val="4B6584"/>
    <a:srgbClr val="F7B731"/>
    <a:srgbClr val="1ABC9C"/>
    <a:srgbClr val="B71540"/>
    <a:srgbClr val="E55039"/>
    <a:srgbClr val="EB2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6T19:53:26.25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D720D-DDB5-44A4-BBBF-4CA335314AF3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01FF0-1199-4D47-B6FA-FA89019C6B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45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Primero crear un folder antes de inicializar</a:t>
            </a:r>
            <a:r>
              <a:rPr lang="es-MX" baseline="0" dirty="0"/>
              <a:t> </a:t>
            </a:r>
            <a:r>
              <a:rPr lang="es-MX" baseline="0" dirty="0" err="1"/>
              <a:t>git</a:t>
            </a:r>
            <a:r>
              <a:rPr lang="es-MX" baseline="0" dirty="0"/>
              <a:t>  </a:t>
            </a:r>
            <a:br>
              <a:rPr lang="es-MX" baseline="0" dirty="0"/>
            </a:br>
            <a:r>
              <a:rPr lang="es-MX" baseline="0" dirty="0"/>
              <a:t>ES EN EL QUE TRABAJARAN SIEMPRE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82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39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Tour por </a:t>
            </a:r>
            <a:r>
              <a:rPr lang="es-MX" dirty="0" err="1"/>
              <a:t>github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12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Explicar rama</a:t>
            </a:r>
            <a:r>
              <a:rPr lang="es-MX" baseline="0" dirty="0"/>
              <a:t> master y como funcionan las ramas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56E59-E055-4CB3-9140-1A026D5ECC98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69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9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76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43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72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9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86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23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1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88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17EF-3C14-4F00-8C8A-E97CFC318462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6301-EE1E-4B01-B9B8-055569FC1E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8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195322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b="1" dirty="0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GitHub Repo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Crear repo en GitHub</a:t>
            </a:r>
          </a:p>
          <a:p>
            <a:pPr marL="0" indent="0">
              <a:buNone/>
            </a:pPr>
            <a:endParaRPr lang="es-MX" sz="2000" dirty="0">
              <a:solidFill>
                <a:schemeClr val="bg1">
                  <a:lumMod val="75000"/>
                </a:schemeClr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Agregando el acceso al repo remoto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remote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add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origin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[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url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Ver todas las conexiones a remoto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remote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–v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Publicar cambios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push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origin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master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DF42F2-6677-4129-A48F-C56EFD13A0F2}"/>
              </a:ext>
            </a:extLst>
          </p:cNvPr>
          <p:cNvSpPr txBox="1"/>
          <p:nvPr/>
        </p:nvSpPr>
        <p:spPr>
          <a:xfrm>
            <a:off x="10519955" y="6534835"/>
            <a:ext cx="1672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C000"/>
                </a:solidFill>
                <a:latin typeface="Gotham Rounded Medium" panose="02000000000000000000" pitchFamily="50" charset="0"/>
              </a:rPr>
              <a:t>[ ] NO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se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teclean</a:t>
            </a:r>
            <a:endParaRPr lang="es-MX" sz="1200" dirty="0">
              <a:solidFill>
                <a:schemeClr val="bg1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5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b="1" dirty="0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Esenciales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Agregar todos los cambios de todos los archivos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add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–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all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		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add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[archivo] 		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add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. 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200" dirty="0">
              <a:solidFill>
                <a:srgbClr val="4B6584"/>
              </a:solidFill>
              <a:latin typeface="Gotham Rounded Bold" pitchFamily="50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Confirmar cambios realizados presentándolos con un mensaje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commit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–m “mensaje”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Traer cambios que hay en rama remota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pull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[remoto] [rama]</a:t>
            </a:r>
          </a:p>
          <a:p>
            <a:pPr marL="0" indent="0">
              <a:lnSpc>
                <a:spcPct val="100000"/>
              </a:lnSpc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Publicar cambios de local a rama remota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push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[remoto] [rama]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725EF7-8B0F-4DB1-A746-2F001CD31F4B}"/>
              </a:ext>
            </a:extLst>
          </p:cNvPr>
          <p:cNvSpPr txBox="1"/>
          <p:nvPr/>
        </p:nvSpPr>
        <p:spPr>
          <a:xfrm>
            <a:off x="10519955" y="6534835"/>
            <a:ext cx="1672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C000"/>
                </a:solidFill>
                <a:latin typeface="Gotham Rounded Medium" panose="02000000000000000000" pitchFamily="50" charset="0"/>
              </a:rPr>
              <a:t>[ ] NO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se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teclean</a:t>
            </a:r>
            <a:endParaRPr lang="es-MX" sz="1200" dirty="0">
              <a:solidFill>
                <a:schemeClr val="bg1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47" y="1470766"/>
            <a:ext cx="7104706" cy="39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7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7124" y="1873419"/>
            <a:ext cx="4970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 Black" panose="02000000000000000000" pitchFamily="2" charset="0"/>
              </a:rPr>
              <a:t>downstream</a:t>
            </a:r>
            <a:endParaRPr lang="es-MX" sz="6000" dirty="0">
              <a:solidFill>
                <a:schemeClr val="bg1"/>
              </a:solidFill>
              <a:latin typeface="Gotham Rounded Medium" panose="02000000000000000000" pitchFamily="50" charset="0"/>
              <a:ea typeface="Roboto Black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7124" y="4029878"/>
            <a:ext cx="3822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>
                <a:solidFill>
                  <a:schemeClr val="bg1"/>
                </a:solidFill>
                <a:latin typeface="Gotham Rounded Medium" panose="02000000000000000000" pitchFamily="50" charset="0"/>
                <a:ea typeface="Roboto Black" panose="02000000000000000000" pitchFamily="2" charset="0"/>
              </a:rPr>
              <a:t>upstream</a:t>
            </a:r>
            <a:endParaRPr lang="es-MX" sz="6000" dirty="0">
              <a:solidFill>
                <a:schemeClr val="bg1"/>
              </a:solidFill>
              <a:latin typeface="Gotham Rounded Medium" panose="02000000000000000000" pitchFamily="50" charset="0"/>
              <a:ea typeface="Roboto Black" panose="02000000000000000000" pitchFamily="2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117628" y="2142723"/>
            <a:ext cx="3565925" cy="431721"/>
            <a:chOff x="7111788" y="2139353"/>
            <a:chExt cx="3565925" cy="431721"/>
          </a:xfrm>
        </p:grpSpPr>
        <p:sp>
          <p:nvSpPr>
            <p:cNvPr id="6" name="CuadroTexto 5"/>
            <p:cNvSpPr txBox="1"/>
            <p:nvPr/>
          </p:nvSpPr>
          <p:spPr>
            <a:xfrm>
              <a:off x="7815730" y="2139353"/>
              <a:ext cx="2334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 Light" panose="02000000000000000000" pitchFamily="2" charset="0"/>
                </a:rPr>
                <a:t>local </a:t>
              </a:r>
              <a:r>
                <a:rPr lang="es-MX" sz="2000" b="1" dirty="0">
                  <a:solidFill>
                    <a:srgbClr val="FFC000"/>
                  </a:solidFill>
                  <a:latin typeface="Gotham Rounded Book" pitchFamily="50" charset="0"/>
                  <a:ea typeface="Roboto Black" panose="02000000000000000000" pitchFamily="2" charset="0"/>
                </a:rPr>
                <a:t>&lt;-</a:t>
              </a:r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788" y="2234626"/>
              <a:ext cx="508330" cy="336448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108" y="2234626"/>
              <a:ext cx="331605" cy="336448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8117628" y="4299182"/>
            <a:ext cx="3565925" cy="408861"/>
            <a:chOff x="8117628" y="4299183"/>
            <a:chExt cx="3565925" cy="408861"/>
          </a:xfrm>
        </p:grpSpPr>
        <p:sp>
          <p:nvSpPr>
            <p:cNvPr id="7" name="CuadroTexto 6"/>
            <p:cNvSpPr txBox="1"/>
            <p:nvPr/>
          </p:nvSpPr>
          <p:spPr>
            <a:xfrm>
              <a:off x="8847026" y="4299183"/>
              <a:ext cx="238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 Light" panose="02000000000000000000" pitchFamily="2" charset="0"/>
                </a:rPr>
                <a:t>local </a:t>
              </a:r>
              <a:r>
                <a:rPr lang="es-MX" sz="2000" b="1" dirty="0">
                  <a:solidFill>
                    <a:srgbClr val="FFC000"/>
                  </a:solidFill>
                  <a:latin typeface="Gotham Rounded Book" pitchFamily="50" charset="0"/>
                  <a:ea typeface="Roboto Black" panose="02000000000000000000" pitchFamily="2" charset="0"/>
                </a:rPr>
                <a:t>-&gt;</a:t>
              </a:r>
              <a:r>
                <a:rPr lang="es-MX" sz="20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 Light" panose="02000000000000000000" pitchFamily="2" charset="0"/>
                </a:rPr>
                <a:t> remoto</a:t>
              </a: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628" y="4371596"/>
              <a:ext cx="508330" cy="336448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1948" y="4371596"/>
              <a:ext cx="331605" cy="33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10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70187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b="1" dirty="0" err="1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Branches</a:t>
            </a:r>
            <a:r>
              <a:rPr lang="es-MX" sz="5000" dirty="0">
                <a:solidFill>
                  <a:srgbClr val="D50F2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Listar </a:t>
            </a:r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branches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disponibles en el repo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branch</a:t>
            </a:r>
            <a:endParaRPr lang="es-MX" sz="2200" dirty="0">
              <a:solidFill>
                <a:srgbClr val="4B6584"/>
              </a:solidFill>
              <a:latin typeface="Gotham Rounded Bold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Crear nueva </a:t>
            </a:r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branch</a:t>
            </a:r>
            <a:endParaRPr lang="es-MX" sz="2000" dirty="0">
              <a:solidFill>
                <a:schemeClr val="bg1">
                  <a:lumMod val="75000"/>
                </a:schemeClr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[nombre rama]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Cambiarse a otra rama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checkout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[nombre rama]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6228271" y="3198168"/>
            <a:ext cx="5293190" cy="430887"/>
            <a:chOff x="6228271" y="3405202"/>
            <a:chExt cx="5293190" cy="430887"/>
          </a:xfrm>
        </p:grpSpPr>
        <p:sp>
          <p:nvSpPr>
            <p:cNvPr id="5" name="CuadroTexto 4"/>
            <p:cNvSpPr txBox="1"/>
            <p:nvPr/>
          </p:nvSpPr>
          <p:spPr>
            <a:xfrm>
              <a:off x="6228271" y="3405202"/>
              <a:ext cx="46557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200" dirty="0" err="1">
                  <a:solidFill>
                    <a:srgbClr val="4B6584"/>
                  </a:solidFill>
                  <a:latin typeface="Gotham Rounded Bold" pitchFamily="50" charset="0"/>
                  <a:ea typeface="Roboto" panose="02000000000000000000" pitchFamily="2" charset="0"/>
                </a:rPr>
                <a:t>git</a:t>
              </a:r>
              <a:r>
                <a:rPr lang="es-MX" sz="2200" dirty="0">
                  <a:solidFill>
                    <a:srgbClr val="4B6584"/>
                  </a:solidFill>
                  <a:latin typeface="Gotham Rounded Bold" pitchFamily="50" charset="0"/>
                  <a:ea typeface="Roboto" panose="02000000000000000000" pitchFamily="2" charset="0"/>
                </a:rPr>
                <a:t> </a:t>
              </a:r>
              <a:r>
                <a:rPr lang="es-MX" sz="2200" dirty="0" err="1">
                  <a:solidFill>
                    <a:srgbClr val="4B6584"/>
                  </a:solidFill>
                  <a:latin typeface="Gotham Rounded Bold" pitchFamily="50" charset="0"/>
                  <a:ea typeface="Roboto" panose="02000000000000000000" pitchFamily="2" charset="0"/>
                </a:rPr>
                <a:t>checkout</a:t>
              </a:r>
              <a:r>
                <a:rPr lang="es-MX" sz="2200" dirty="0">
                  <a:solidFill>
                    <a:srgbClr val="4B6584"/>
                  </a:solidFill>
                  <a:latin typeface="Gotham Rounded Bold" pitchFamily="50" charset="0"/>
                  <a:ea typeface="Roboto" panose="02000000000000000000" pitchFamily="2" charset="0"/>
                </a:rPr>
                <a:t> –b [nombre rama]</a:t>
              </a:r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146" y="3570778"/>
              <a:ext cx="833315" cy="130512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CC8A151B-6A36-4CB8-8819-9F7034E9BFCD}"/>
              </a:ext>
            </a:extLst>
          </p:cNvPr>
          <p:cNvSpPr txBox="1"/>
          <p:nvPr/>
        </p:nvSpPr>
        <p:spPr>
          <a:xfrm>
            <a:off x="10519955" y="6534835"/>
            <a:ext cx="1672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C000"/>
                </a:solidFill>
                <a:latin typeface="Gotham Rounded Medium" panose="02000000000000000000" pitchFamily="50" charset="0"/>
              </a:rPr>
              <a:t>[ ] NO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se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teclean</a:t>
            </a:r>
            <a:endParaRPr lang="es-MX" sz="1200" dirty="0">
              <a:solidFill>
                <a:schemeClr val="bg1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91489" y="2767280"/>
            <a:ext cx="5209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chemeClr val="bg1"/>
                </a:solidFill>
                <a:latin typeface="Gotham Rounded Bold" pitchFamily="50" charset="0"/>
                <a:ea typeface="Roboto Black" panose="02000000000000000000" pitchFamily="2" charset="0"/>
              </a:rPr>
              <a:t>MARKDOWN</a:t>
            </a:r>
          </a:p>
          <a:p>
            <a:pPr algn="ctr"/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text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formatting</a:t>
            </a:r>
            <a:r>
              <a:rPr lang="es-MX" sz="2000" dirty="0">
                <a:solidFill>
                  <a:schemeClr val="bg1">
                    <a:lumMod val="8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solidFill>
                  <a:schemeClr val="bg1">
                    <a:lumMod val="8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syntax</a:t>
            </a:r>
            <a:endParaRPr lang="es-MX" sz="2000" dirty="0">
              <a:solidFill>
                <a:schemeClr val="bg1">
                  <a:lumMod val="85000"/>
                </a:schemeClr>
              </a:solidFill>
              <a:latin typeface="Gotham Rounded Medium" panose="02000000000000000000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 flipH="1">
            <a:off x="1064891" y="1502913"/>
            <a:ext cx="7833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Headers</a:t>
            </a:r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r>
              <a:rPr lang="es-MX" dirty="0"/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# 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=	h1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##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	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= 	h2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###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	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= 	h3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####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= 	h4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#####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= 	h5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######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	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= 	h6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Formato de texto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*texto* 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italic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Gotham Rounded Light" pitchFamily="50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**texto**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bold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Gotham Rounded Light" pitchFamily="50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~~texto~~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strikethrough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Gotham Rounded Light" pitchFamily="50" charset="0"/>
              <a:ea typeface="Roboto" panose="02000000000000000000" pitchFamily="2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96928EB-DA4A-4DB2-8CCE-2BA72387A14A}"/>
              </a:ext>
            </a:extLst>
          </p:cNvPr>
          <p:cNvGrpSpPr/>
          <p:nvPr/>
        </p:nvGrpSpPr>
        <p:grpSpPr>
          <a:xfrm>
            <a:off x="9464414" y="6115870"/>
            <a:ext cx="2712346" cy="704509"/>
            <a:chOff x="9372974" y="5932990"/>
            <a:chExt cx="2712346" cy="704509"/>
          </a:xfrm>
        </p:grpSpPr>
        <p:sp>
          <p:nvSpPr>
            <p:cNvPr id="7" name="CuadroTexto 6"/>
            <p:cNvSpPr txBox="1"/>
            <p:nvPr/>
          </p:nvSpPr>
          <p:spPr>
            <a:xfrm flipH="1">
              <a:off x="9612630" y="5932990"/>
              <a:ext cx="24726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Extensión</a:t>
              </a:r>
              <a:r>
                <a:rPr lang="es-MX" sz="3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s-MX" sz="25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otham Rounded Bold" pitchFamily="50" charset="0"/>
                  <a:ea typeface="Roboto Medium" panose="02000000000000000000" pitchFamily="2" charset="0"/>
                </a:rPr>
                <a:t>.md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9372974" y="6314334"/>
              <a:ext cx="271234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8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markdownlivepreview.com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8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 flipH="1">
            <a:off x="1064887" y="1560467"/>
            <a:ext cx="9019638" cy="503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otham Rounded Medium" panose="02000000000000000000" pitchFamily="50" charset="0"/>
                <a:ea typeface="Roboto Medium" panose="02000000000000000000" pitchFamily="2" charset="0"/>
              </a:rPr>
              <a:t>Lista ordenada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[numero]. texto </a:t>
            </a: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1. texto 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sublista</a:t>
            </a:r>
            <a:endParaRPr lang="es-MX" sz="2400" dirty="0">
              <a:solidFill>
                <a:schemeClr val="bg1">
                  <a:lumMod val="95000"/>
                </a:schemeClr>
              </a:solidFill>
              <a:latin typeface="Gotham Rounded Light" pitchFamily="50" charset="0"/>
              <a:ea typeface="Roboto" panose="02000000000000000000" pitchFamily="2" charset="0"/>
            </a:endParaRPr>
          </a:p>
          <a:p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* texto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numero consecutivo</a:t>
            </a:r>
          </a:p>
          <a:p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otham Rounded Medium" panose="02000000000000000000" pitchFamily="50" charset="0"/>
                <a:ea typeface="Roboto Medium" panose="02000000000000000000" pitchFamily="2" charset="0"/>
              </a:rPr>
              <a:t>Lista no ordenada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* texto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lista no ordenada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* texto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sublista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+ texto 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sublista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 no ordenada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1. texto</a:t>
            </a:r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sub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sublista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 ordenada</a:t>
            </a:r>
          </a:p>
          <a:p>
            <a:endParaRPr lang="es-MX" sz="2200" dirty="0">
              <a:solidFill>
                <a:schemeClr val="accent6">
                  <a:lumMod val="40000"/>
                  <a:lumOff val="6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4B0C7EB-733A-47EC-B4BD-306EE530DC03}"/>
              </a:ext>
            </a:extLst>
          </p:cNvPr>
          <p:cNvGrpSpPr/>
          <p:nvPr/>
        </p:nvGrpSpPr>
        <p:grpSpPr>
          <a:xfrm>
            <a:off x="9464414" y="6115870"/>
            <a:ext cx="2712346" cy="704509"/>
            <a:chOff x="9372974" y="5932990"/>
            <a:chExt cx="2712346" cy="704509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6DB9C59C-7897-4BFB-B1FF-707BD66D9891}"/>
                </a:ext>
              </a:extLst>
            </p:cNvPr>
            <p:cNvSpPr txBox="1"/>
            <p:nvPr/>
          </p:nvSpPr>
          <p:spPr>
            <a:xfrm flipH="1">
              <a:off x="9612630" y="5932990"/>
              <a:ext cx="24726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Extensión</a:t>
              </a:r>
              <a:r>
                <a:rPr lang="es-MX" sz="3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s-MX" sz="25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otham Rounded Bold" pitchFamily="50" charset="0"/>
                  <a:ea typeface="Roboto Medium" panose="02000000000000000000" pitchFamily="2" charset="0"/>
                </a:rPr>
                <a:t>.md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B9DBB19-9263-44D5-B9EB-8581811629B5}"/>
                </a:ext>
              </a:extLst>
            </p:cNvPr>
            <p:cNvSpPr/>
            <p:nvPr/>
          </p:nvSpPr>
          <p:spPr>
            <a:xfrm>
              <a:off x="9372974" y="6314334"/>
              <a:ext cx="271234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8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markdownlivepreview.com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0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 flipH="1">
            <a:off x="1064885" y="1543051"/>
            <a:ext cx="11063219" cy="4359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otham Rounded Medium" panose="02000000000000000000" pitchFamily="50" charset="0"/>
                <a:ea typeface="Roboto Medium" panose="02000000000000000000" pitchFamily="2" charset="0"/>
              </a:rPr>
              <a:t>Links</a:t>
            </a:r>
          </a:p>
          <a:p>
            <a:r>
              <a:rPr lang="es-MX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[texto](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)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link sencillo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[texto] (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“Texto a mostrar”)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link con título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otham Rounded Medium" panose="02000000000000000000" pitchFamily="50" charset="0"/>
                <a:ea typeface="Roboto Medium" panose="02000000000000000000" pitchFamily="2" charset="0"/>
              </a:rPr>
              <a:t>Imágenes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](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imagen “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”)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imagen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r>
              <a:rPr lang="es-MX" sz="22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![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][logo]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[logo]: 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url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“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alt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text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”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imagen por </a:t>
            </a:r>
            <a:r>
              <a:rPr lang="es-MX" sz="2400" b="1" dirty="0">
                <a:solidFill>
                  <a:srgbClr val="F7B73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referencia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CEF3137-B5BE-4F9F-9B4C-7FF7C01B1CE9}"/>
              </a:ext>
            </a:extLst>
          </p:cNvPr>
          <p:cNvGrpSpPr/>
          <p:nvPr/>
        </p:nvGrpSpPr>
        <p:grpSpPr>
          <a:xfrm>
            <a:off x="9464414" y="6115870"/>
            <a:ext cx="2712346" cy="704509"/>
            <a:chOff x="9372974" y="5932990"/>
            <a:chExt cx="2712346" cy="704509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36EC116-E601-4571-AB75-3EDAB3BCBB82}"/>
                </a:ext>
              </a:extLst>
            </p:cNvPr>
            <p:cNvSpPr txBox="1"/>
            <p:nvPr/>
          </p:nvSpPr>
          <p:spPr>
            <a:xfrm flipH="1">
              <a:off x="9612630" y="5932990"/>
              <a:ext cx="24726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Extensión</a:t>
              </a:r>
              <a:r>
                <a:rPr lang="es-MX" sz="3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s-MX" sz="25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otham Rounded Bold" pitchFamily="50" charset="0"/>
                  <a:ea typeface="Roboto Medium" panose="02000000000000000000" pitchFamily="2" charset="0"/>
                </a:rPr>
                <a:t>.md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3AB5FBA-A0FA-43C1-93CE-5E331267DE4C}"/>
                </a:ext>
              </a:extLst>
            </p:cNvPr>
            <p:cNvSpPr/>
            <p:nvPr/>
          </p:nvSpPr>
          <p:spPr>
            <a:xfrm>
              <a:off x="9372974" y="6314334"/>
              <a:ext cx="271234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8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markdownlivepreview.com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27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 flipH="1">
            <a:off x="1064887" y="1543050"/>
            <a:ext cx="8193413" cy="4142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MX" sz="3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otham Rounded Medium" panose="02000000000000000000" pitchFamily="50" charset="0"/>
                <a:ea typeface="Roboto Medium" panose="02000000000000000000" pitchFamily="2" charset="0"/>
              </a:rPr>
              <a:t>Blockquotes</a:t>
            </a:r>
            <a:endParaRPr lang="es-MX" sz="3000" dirty="0">
              <a:solidFill>
                <a:schemeClr val="accent4">
                  <a:lumMod val="60000"/>
                  <a:lumOff val="40000"/>
                </a:schemeClr>
              </a:solidFill>
              <a:latin typeface="Gotham Rounded Medium" panose="02000000000000000000" pitchFamily="50" charset="0"/>
              <a:ea typeface="Roboto Medium" panose="02000000000000000000" pitchFamily="2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&gt; Texto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otham Rounded Medium" panose="02000000000000000000" pitchFamily="50" charset="0"/>
                <a:ea typeface="Roboto Medium" panose="02000000000000000000" pitchFamily="2" charset="0"/>
              </a:rPr>
              <a:t>Línea de división</a:t>
            </a: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---	ó    ***    ó ___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Light" pitchFamily="50" charset="0"/>
                <a:ea typeface="Roboto" panose="02000000000000000000" pitchFamily="2" charset="0"/>
              </a:rPr>
              <a:t>tres o más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Gotham Rounded Light" pitchFamily="50" charset="0"/>
              <a:ea typeface="Roboto" panose="02000000000000000000" pitchFamily="2" charset="0"/>
            </a:endParaRPr>
          </a:p>
          <a:p>
            <a:r>
              <a:rPr lang="es-MX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otham Rounded Medium" panose="02000000000000000000" pitchFamily="50" charset="0"/>
                <a:ea typeface="Roboto Medium" panose="02000000000000000000" pitchFamily="2" charset="0"/>
              </a:rPr>
              <a:t>Tabla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Primer columna | Segunda columna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	--- | ---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	fila1 | fila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4A455F-3B90-4227-9556-DA23DBC1803A}"/>
              </a:ext>
            </a:extLst>
          </p:cNvPr>
          <p:cNvGrpSpPr/>
          <p:nvPr/>
        </p:nvGrpSpPr>
        <p:grpSpPr>
          <a:xfrm>
            <a:off x="9464414" y="6115870"/>
            <a:ext cx="2712346" cy="704509"/>
            <a:chOff x="9372974" y="5932990"/>
            <a:chExt cx="2712346" cy="704509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B3EFCE7-1685-49A4-B69D-0EFA2B3412BC}"/>
                </a:ext>
              </a:extLst>
            </p:cNvPr>
            <p:cNvSpPr txBox="1"/>
            <p:nvPr/>
          </p:nvSpPr>
          <p:spPr>
            <a:xfrm flipH="1">
              <a:off x="9612630" y="5932990"/>
              <a:ext cx="24726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chemeClr val="bg1">
                      <a:lumMod val="9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Extensión</a:t>
              </a:r>
              <a:r>
                <a:rPr lang="es-MX" sz="3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 </a:t>
              </a:r>
              <a:r>
                <a:rPr lang="es-MX" sz="25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otham Rounded Bold" pitchFamily="50" charset="0"/>
                  <a:ea typeface="Roboto Medium" panose="02000000000000000000" pitchFamily="2" charset="0"/>
                </a:rPr>
                <a:t>.md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788689E-13E1-4A10-8B20-79C9FDCEC10F}"/>
                </a:ext>
              </a:extLst>
            </p:cNvPr>
            <p:cNvSpPr/>
            <p:nvPr/>
          </p:nvSpPr>
          <p:spPr>
            <a:xfrm>
              <a:off x="9372974" y="6314334"/>
              <a:ext cx="271234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500" dirty="0">
                  <a:solidFill>
                    <a:schemeClr val="bg1">
                      <a:lumMod val="85000"/>
                    </a:schemeClr>
                  </a:solidFill>
                  <a:latin typeface="Gotham Rounded Book" pitchFamily="50" charset="0"/>
                  <a:ea typeface="Roboto" panose="02000000000000000000" pitchFamily="2" charset="0"/>
                </a:rPr>
                <a:t>markdownlivepreview.com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49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MX" sz="8000" dirty="0">
                <a:solidFill>
                  <a:srgbClr val="D61E3C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 &amp; GitHub</a:t>
            </a:r>
            <a:br>
              <a:rPr lang="es-MX" sz="8000" dirty="0">
                <a:solidFill>
                  <a:srgbClr val="B715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MX" sz="2500" b="1" dirty="0" err="1">
                <a:solidFill>
                  <a:schemeClr val="bg1">
                    <a:lumMod val="65000"/>
                  </a:schemeClr>
                </a:solidFill>
                <a:latin typeface="Gotham Rounded Book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fundamentals</a:t>
            </a:r>
            <a:endParaRPr lang="es-MX" sz="2500" b="1" dirty="0">
              <a:solidFill>
                <a:schemeClr val="bg1">
                  <a:lumMod val="65000"/>
                </a:schemeClr>
              </a:solidFill>
              <a:latin typeface="Gotham Rounded Book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4" descr="Resultado de imagen para github campus exper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0641" r="3554" b="7878"/>
          <a:stretch/>
        </p:blipFill>
        <p:spPr bwMode="auto">
          <a:xfrm>
            <a:off x="910938" y="6286500"/>
            <a:ext cx="861060" cy="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3" y="6286500"/>
            <a:ext cx="461154" cy="4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4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104568C-00B5-4C34-B77B-7BD8EDE96A23}"/>
              </a:ext>
            </a:extLst>
          </p:cNvPr>
          <p:cNvGrpSpPr/>
          <p:nvPr/>
        </p:nvGrpSpPr>
        <p:grpSpPr>
          <a:xfrm>
            <a:off x="4167908" y="1932139"/>
            <a:ext cx="3856184" cy="2993722"/>
            <a:chOff x="4167907" y="2132194"/>
            <a:chExt cx="3856184" cy="2993722"/>
          </a:xfrm>
        </p:grpSpPr>
        <p:pic>
          <p:nvPicPr>
            <p:cNvPr id="3074" name="Picture 2" descr="Resultado de imagen para github student pa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514" y="2132194"/>
              <a:ext cx="2250969" cy="2593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uadroTexto 1"/>
            <p:cNvSpPr txBox="1"/>
            <p:nvPr/>
          </p:nvSpPr>
          <p:spPr>
            <a:xfrm>
              <a:off x="4167907" y="4725806"/>
              <a:ext cx="3856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rgbClr val="FDB02F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education.github.com/pack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136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AA85F6F-FF03-4DBC-99FD-A02B1C5FC805}"/>
              </a:ext>
            </a:extLst>
          </p:cNvPr>
          <p:cNvGrpSpPr/>
          <p:nvPr/>
        </p:nvGrpSpPr>
        <p:grpSpPr>
          <a:xfrm>
            <a:off x="3356917" y="1932139"/>
            <a:ext cx="5478166" cy="2993721"/>
            <a:chOff x="3356917" y="2132194"/>
            <a:chExt cx="5478166" cy="2993721"/>
          </a:xfrm>
        </p:grpSpPr>
        <p:sp>
          <p:nvSpPr>
            <p:cNvPr id="2" name="CuadroTexto 1"/>
            <p:cNvSpPr txBox="1"/>
            <p:nvPr/>
          </p:nvSpPr>
          <p:spPr>
            <a:xfrm>
              <a:off x="3356917" y="4725805"/>
              <a:ext cx="54781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rgbClr val="FF0000"/>
                  </a:solidFill>
                  <a:latin typeface="Gotham Rounded Book" pitchFamily="50" charset="0"/>
                  <a:ea typeface="Roboto" panose="02000000000000000000" pitchFamily="2" charset="0"/>
                </a:rPr>
                <a:t>education.github.com/students/experts</a:t>
              </a:r>
            </a:p>
          </p:txBody>
        </p:sp>
        <p:pic>
          <p:nvPicPr>
            <p:cNvPr id="1026" name="Picture 2" descr="Resultado de imagen para campus experts github">
              <a:extLst>
                <a:ext uri="{FF2B5EF4-FFF2-40B4-BE49-F238E27FC236}">
                  <a16:creationId xmlns:a16="http://schemas.microsoft.com/office/drawing/2014/main" id="{0A67B612-EA15-46A3-8CA6-8DE462EC5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779" y="2132194"/>
              <a:ext cx="2626442" cy="25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620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0822118" y="6395984"/>
            <a:ext cx="1282276" cy="361752"/>
            <a:chOff x="9377366" y="6392174"/>
            <a:chExt cx="1282276" cy="361752"/>
          </a:xfrm>
        </p:grpSpPr>
        <p:pic>
          <p:nvPicPr>
            <p:cNvPr id="12" name="Picture 4" descr="Resultado de imagen para github campus expert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10641" r="3554" b="7878"/>
            <a:stretch/>
          </p:blipFill>
          <p:spPr bwMode="auto">
            <a:xfrm>
              <a:off x="9967711" y="6392174"/>
              <a:ext cx="691931" cy="361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7366" y="6392174"/>
              <a:ext cx="370575" cy="361752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769290" y="1786306"/>
            <a:ext cx="10653420" cy="3285388"/>
            <a:chOff x="1039014" y="2189982"/>
            <a:chExt cx="10653420" cy="3285388"/>
          </a:xfrm>
        </p:grpSpPr>
        <p:grpSp>
          <p:nvGrpSpPr>
            <p:cNvPr id="27" name="Grupo 26"/>
            <p:cNvGrpSpPr/>
            <p:nvPr/>
          </p:nvGrpSpPr>
          <p:grpSpPr>
            <a:xfrm>
              <a:off x="1039014" y="2189982"/>
              <a:ext cx="10653420" cy="2884397"/>
              <a:chOff x="593212" y="2189982"/>
              <a:chExt cx="10653420" cy="2884397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593212" y="2826852"/>
                <a:ext cx="1979729" cy="2247527"/>
                <a:chOff x="255765" y="4012242"/>
                <a:chExt cx="2248323" cy="2552456"/>
              </a:xfrm>
            </p:grpSpPr>
            <p:pic>
              <p:nvPicPr>
                <p:cNvPr id="7" name="Imagen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4531" y="5609395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4" name="Imagen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765" y="4802878"/>
                  <a:ext cx="839560" cy="955303"/>
                </a:xfrm>
                <a:prstGeom prst="rect">
                  <a:avLst/>
                </a:prstGeom>
              </p:spPr>
            </p:pic>
            <p:pic>
              <p:nvPicPr>
                <p:cNvPr id="15" name="Imagen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817" y="4012242"/>
                  <a:ext cx="839560" cy="955304"/>
                </a:xfrm>
                <a:prstGeom prst="rect">
                  <a:avLst/>
                </a:prstGeom>
              </p:spPr>
            </p:pic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2479" y="4820724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4531" y="4012242"/>
                  <a:ext cx="839557" cy="955303"/>
                </a:xfrm>
                <a:prstGeom prst="rect">
                  <a:avLst/>
                </a:prstGeom>
              </p:spPr>
            </p:pic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821" y="5609393"/>
                  <a:ext cx="839557" cy="955303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upo 25"/>
              <p:cNvGrpSpPr/>
              <p:nvPr/>
            </p:nvGrpSpPr>
            <p:grpSpPr>
              <a:xfrm>
                <a:off x="3103040" y="2189982"/>
                <a:ext cx="8143592" cy="2884397"/>
                <a:chOff x="4346624" y="2405293"/>
                <a:chExt cx="8143592" cy="2884397"/>
              </a:xfrm>
            </p:grpSpPr>
            <p:sp>
              <p:nvSpPr>
                <p:cNvPr id="2" name="CuadroTexto 1"/>
                <p:cNvSpPr txBox="1"/>
                <p:nvPr/>
              </p:nvSpPr>
              <p:spPr>
                <a:xfrm>
                  <a:off x="4346624" y="2405293"/>
                  <a:ext cx="8143592" cy="2215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</a:pPr>
                  <a:r>
                    <a:rPr lang="es-MX" sz="5000" dirty="0">
                      <a:solidFill>
                        <a:srgbClr val="D61E3C"/>
                      </a:solidFill>
                      <a:latin typeface="Gotham Rounded Bold" pitchFamily="50" charset="0"/>
                      <a:ea typeface="Roboto Black" panose="02000000000000000000" pitchFamily="2" charset="0"/>
                      <a:cs typeface="+mj-cs"/>
                    </a:rPr>
                    <a:t>Luis E. Jiménez Robles</a:t>
                  </a:r>
                </a:p>
                <a:p>
                  <a:endParaRPr lang="es-MX" dirty="0"/>
                </a:p>
                <a:p>
                  <a:r>
                    <a:rPr lang="es-MX" sz="1600" b="1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 pitchFamily="50" charset="0"/>
                    </a:rPr>
                    <a:t>Egresado de </a:t>
                  </a:r>
                  <a:r>
                    <a:rPr lang="es-MX" sz="2500" dirty="0">
                      <a:solidFill>
                        <a:srgbClr val="D61E3C"/>
                      </a:solidFill>
                      <a:latin typeface="Gotham Rounded Book" pitchFamily="50" charset="0"/>
                    </a:rPr>
                    <a:t>Ing. en Computación</a:t>
                  </a:r>
                </a:p>
                <a:p>
                  <a:r>
                    <a:rPr lang="es-MX" sz="2500" dirty="0">
                      <a:solidFill>
                        <a:srgbClr val="D61E3C"/>
                      </a:solidFill>
                      <a:latin typeface="Gotham Rounded Book" pitchFamily="50" charset="0"/>
                    </a:rPr>
                    <a:t>GitHub Campus </a:t>
                  </a:r>
                  <a:r>
                    <a:rPr lang="es-MX" sz="2500" dirty="0" err="1">
                      <a:solidFill>
                        <a:srgbClr val="D61E3C"/>
                      </a:solidFill>
                      <a:latin typeface="Gotham Rounded Book" pitchFamily="50" charset="0"/>
                    </a:rPr>
                    <a:t>Expert</a:t>
                  </a:r>
                  <a:r>
                    <a:rPr lang="es-MX" sz="2500" dirty="0">
                      <a:solidFill>
                        <a:srgbClr val="D61E3C"/>
                      </a:solidFill>
                      <a:latin typeface="Gotham Rounded Book" pitchFamily="50" charset="0"/>
                    </a:rPr>
                    <a:t> </a:t>
                  </a:r>
                  <a:r>
                    <a:rPr lang="es-MX" sz="1600" b="1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 pitchFamily="50" charset="0"/>
                    </a:rPr>
                    <a:t>@TIJ / CDMX</a:t>
                  </a:r>
                </a:p>
                <a:p>
                  <a:r>
                    <a:rPr lang="es-MX" sz="2500" dirty="0">
                      <a:solidFill>
                        <a:srgbClr val="D61E3C"/>
                      </a:solidFill>
                      <a:latin typeface="Gotham Rounded Book" pitchFamily="50" charset="0"/>
                    </a:rPr>
                    <a:t>Project Manager </a:t>
                  </a:r>
                  <a:r>
                    <a:rPr lang="es-MX" sz="1600" b="1" dirty="0">
                      <a:solidFill>
                        <a:schemeClr val="bg1">
                          <a:lumMod val="75000"/>
                        </a:schemeClr>
                      </a:solidFill>
                      <a:latin typeface="Gotham Rounded Book" pitchFamily="50" charset="0"/>
                    </a:rPr>
                    <a:t>@GPOMCT</a:t>
                  </a:r>
                </a:p>
              </p:txBody>
            </p:sp>
            <p:grpSp>
              <p:nvGrpSpPr>
                <p:cNvPr id="25" name="Grupo 24"/>
                <p:cNvGrpSpPr/>
                <p:nvPr/>
              </p:nvGrpSpPr>
              <p:grpSpPr>
                <a:xfrm>
                  <a:off x="4346624" y="4812636"/>
                  <a:ext cx="3739063" cy="477054"/>
                  <a:chOff x="3909236" y="3366915"/>
                  <a:chExt cx="3739063" cy="477054"/>
                </a:xfrm>
              </p:grpSpPr>
              <p:sp>
                <p:nvSpPr>
                  <p:cNvPr id="22" name="Rectángulo 21"/>
                  <p:cNvSpPr/>
                  <p:nvPr/>
                </p:nvSpPr>
                <p:spPr>
                  <a:xfrm>
                    <a:off x="3909236" y="3366915"/>
                    <a:ext cx="1681871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dirty="0">
                        <a:solidFill>
                          <a:schemeClr val="bg1">
                            <a:lumMod val="75000"/>
                          </a:schemeClr>
                        </a:solidFill>
                        <a:latin typeface="Font Awesome 5 Brands Regular" panose="02000503000000000000" pitchFamily="50" charset="0"/>
                      </a:rPr>
                      <a:t>   </a:t>
                    </a:r>
                    <a:endParaRPr lang="es-MX" sz="25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3" name="Rectángulo 22"/>
                  <p:cNvSpPr/>
                  <p:nvPr/>
                </p:nvSpPr>
                <p:spPr>
                  <a:xfrm>
                    <a:off x="5521435" y="3366915"/>
                    <a:ext cx="2126864" cy="4770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sz="2500" dirty="0">
                        <a:solidFill>
                          <a:srgbClr val="D61E3C"/>
                        </a:solidFill>
                        <a:latin typeface="Gotham Rounded Book" pitchFamily="50" charset="0"/>
                      </a:rPr>
                      <a:t>/</a:t>
                    </a:r>
                    <a:r>
                      <a:rPr lang="es-MX" sz="2500" dirty="0" err="1">
                        <a:solidFill>
                          <a:srgbClr val="D61E3C"/>
                        </a:solidFill>
                        <a:latin typeface="Gotham Rounded Book" pitchFamily="50" charset="0"/>
                      </a:rPr>
                      <a:t>luisejrobles</a:t>
                    </a:r>
                    <a:endParaRPr lang="es-MX" sz="2500" dirty="0">
                      <a:solidFill>
                        <a:srgbClr val="D61E3C"/>
                      </a:solidFill>
                      <a:latin typeface="Gotham Rounded Book" pitchFamily="50" charset="0"/>
                    </a:endParaRPr>
                  </a:p>
                </p:txBody>
              </p:sp>
            </p:grpSp>
          </p:grpSp>
        </p:grpSp>
        <p:sp>
          <p:nvSpPr>
            <p:cNvPr id="28" name="Rectángulo 27"/>
            <p:cNvSpPr/>
            <p:nvPr/>
          </p:nvSpPr>
          <p:spPr>
            <a:xfrm>
              <a:off x="3517962" y="4980028"/>
              <a:ext cx="84390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500" dirty="0">
                  <a:solidFill>
                    <a:schemeClr val="bg1">
                      <a:lumMod val="75000"/>
                    </a:schemeClr>
                  </a:solidFill>
                  <a:latin typeface="Font Awesome 5 Free Solid" panose="02000503000000000000" pitchFamily="50" charset="0"/>
                </a:rPr>
                <a:t>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912170" y="4998316"/>
              <a:ext cx="521328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500" dirty="0">
                  <a:solidFill>
                    <a:srgbClr val="D61E3C"/>
                  </a:solidFill>
                  <a:latin typeface="Gotham Rounded Book" pitchFamily="50" charset="0"/>
                </a:rPr>
                <a:t>luisejimenezrobles@gmail.com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7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>
                <a:solidFill>
                  <a:srgbClr val="D61E3C"/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Instalación</a:t>
            </a:r>
            <a:r>
              <a:rPr lang="es-MX" sz="8000" dirty="0">
                <a:solidFill>
                  <a:srgbClr val="D61E3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br>
              <a:rPr lang="es-MX" sz="8000" dirty="0">
                <a:solidFill>
                  <a:srgbClr val="D61E3C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500" b="1" dirty="0">
                <a:solidFill>
                  <a:schemeClr val="bg1">
                    <a:lumMod val="65000"/>
                  </a:schemeClr>
                </a:solidFill>
                <a:latin typeface="Gotham Rounded Book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git-scm.com</a:t>
            </a:r>
          </a:p>
        </p:txBody>
      </p:sp>
    </p:spTree>
    <p:extLst>
      <p:ext uri="{BB962C8B-B14F-4D97-AF65-F5344CB8AC3E}">
        <p14:creationId xmlns:p14="http://schemas.microsoft.com/office/powerpoint/2010/main" val="33426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b="1" dirty="0" err="1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Config</a:t>
            </a:r>
            <a:endParaRPr lang="es-MX" sz="2000" b="1" dirty="0">
              <a:solidFill>
                <a:srgbClr val="D61E3C"/>
              </a:solidFill>
              <a:latin typeface="Gotham Rounded Book" pitchFamily="50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config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--global user.name “nombre”</a:t>
            </a:r>
          </a:p>
          <a:p>
            <a:pPr marL="0" indent="0">
              <a:buNone/>
            </a:pP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</a:b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config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--global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user.email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“email”</a:t>
            </a:r>
          </a:p>
        </p:txBody>
      </p:sp>
    </p:spTree>
    <p:extLst>
      <p:ext uri="{BB962C8B-B14F-4D97-AF65-F5344CB8AC3E}">
        <p14:creationId xmlns:p14="http://schemas.microsoft.com/office/powerpoint/2010/main" val="179005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b="1" dirty="0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SSH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Comando para generar clave SSH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ssh-keygen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–t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rsa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–b 4096 –C “GitHub email”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[</a:t>
            </a:r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enter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] para generar clave con valores predeterminados.</a:t>
            </a:r>
          </a:p>
          <a:p>
            <a:pPr marL="0" indent="0">
              <a:buNone/>
            </a:pP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Iniciar agente SSH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eval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$(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ssh-agent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–s)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Agregar clave SSH a agente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ssh-add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~/.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ssh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/&lt;clave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ssh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&gt;</a:t>
            </a: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4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b="1" dirty="0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SSH to GitHub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9569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Copiar llave</a:t>
            </a:r>
          </a:p>
          <a:p>
            <a:pPr marL="0" indent="0">
              <a:buNone/>
            </a:pP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clip &lt; ~/.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ssh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/&lt;nombreLlave.pub&gt;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95"/>
            <a:ext cx="10553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b="1" dirty="0" err="1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Testing</a:t>
            </a:r>
            <a:endParaRPr lang="es-MX" sz="5000" b="1" dirty="0">
              <a:solidFill>
                <a:srgbClr val="D61E3C"/>
              </a:solidFill>
              <a:latin typeface="Gotham Rounded Book" pitchFamily="50" charset="0"/>
              <a:ea typeface="Roboto Black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30196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Probando conexión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ssh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–T git@github.com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5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35926"/>
            <a:ext cx="4191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Iniciar </a:t>
            </a:r>
            <a:r>
              <a:rPr lang="es-MX" sz="20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git</a:t>
            </a: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init</a:t>
            </a:r>
            <a:endParaRPr lang="es-MX" sz="2200" dirty="0">
              <a:solidFill>
                <a:srgbClr val="4B6584"/>
              </a:solidFill>
              <a:latin typeface="Gotham Rounded Bold" pitchFamily="50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Agregar los archivos existentes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add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. 		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add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–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all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b="1" dirty="0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Crear repositorio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47BD0A-11F5-4211-9824-D78BE52DC6B1}"/>
              </a:ext>
            </a:extLst>
          </p:cNvPr>
          <p:cNvSpPr txBox="1"/>
          <p:nvPr/>
        </p:nvSpPr>
        <p:spPr>
          <a:xfrm>
            <a:off x="10519955" y="6534835"/>
            <a:ext cx="1672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C000"/>
                </a:solidFill>
                <a:latin typeface="Gotham Rounded Medium" panose="02000000000000000000" pitchFamily="50" charset="0"/>
              </a:rPr>
              <a:t>[ ] NO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se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teclean</a:t>
            </a:r>
            <a:endParaRPr lang="es-MX" sz="1200" dirty="0">
              <a:solidFill>
                <a:schemeClr val="bg1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b="1" dirty="0">
                <a:solidFill>
                  <a:srgbClr val="D61E3C"/>
                </a:solidFill>
                <a:latin typeface="Gotham Rounded Book" pitchFamily="50" charset="0"/>
                <a:ea typeface="Roboto Black" panose="02000000000000000000" pitchFamily="2" charset="0"/>
              </a:rPr>
              <a:t>Hacer cambios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  <a:ea typeface="Roboto" panose="02000000000000000000" pitchFamily="2" charset="0"/>
              </a:rPr>
              <a:t>Registrar cambios</a:t>
            </a:r>
          </a:p>
          <a:p>
            <a:pPr marL="0" indent="0">
              <a:buNone/>
            </a:pP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commit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			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</a:t>
            </a:r>
            <a:r>
              <a:rPr lang="es-MX" sz="2200" dirty="0" err="1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commit</a:t>
            </a:r>
            <a:r>
              <a:rPr lang="es-MX" sz="2200" dirty="0">
                <a:solidFill>
                  <a:srgbClr val="4B6584"/>
                </a:solidFill>
                <a:latin typeface="Gotham Rounded Bold" pitchFamily="50" charset="0"/>
                <a:ea typeface="Roboto" panose="02000000000000000000" pitchFamily="2" charset="0"/>
              </a:rPr>
              <a:t> -m “[descripción]”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F399A8-E29E-4F11-A424-9B6C102D25D7}"/>
              </a:ext>
            </a:extLst>
          </p:cNvPr>
          <p:cNvSpPr txBox="1"/>
          <p:nvPr/>
        </p:nvSpPr>
        <p:spPr>
          <a:xfrm>
            <a:off x="10519955" y="6534835"/>
            <a:ext cx="1672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C000"/>
                </a:solidFill>
                <a:latin typeface="Gotham Rounded Medium" panose="02000000000000000000" pitchFamily="50" charset="0"/>
              </a:rPr>
              <a:t>[ ] NO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se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Gotham Rounded Medium" panose="02000000000000000000" pitchFamily="50" charset="0"/>
              </a:rPr>
              <a:t>teclean</a:t>
            </a:r>
            <a:endParaRPr lang="es-MX" sz="1200" dirty="0">
              <a:solidFill>
                <a:schemeClr val="bg1">
                  <a:lumMod val="75000"/>
                </a:schemeClr>
              </a:solidFill>
              <a:latin typeface="Gotham Rounded Mediu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99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339</Words>
  <Application>Microsoft Office PowerPoint</Application>
  <PresentationFormat>Panorámica</PresentationFormat>
  <Paragraphs>151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7" baseType="lpstr">
      <vt:lpstr>Arial</vt:lpstr>
      <vt:lpstr>Calibri</vt:lpstr>
      <vt:lpstr>Calibri Light</vt:lpstr>
      <vt:lpstr>Font Awesome 5 Brands Regular</vt:lpstr>
      <vt:lpstr>Font Awesome 5 Free Solid</vt:lpstr>
      <vt:lpstr>Gotham Rounded Bold</vt:lpstr>
      <vt:lpstr>Gotham Rounded Book</vt:lpstr>
      <vt:lpstr>Gotham Rounded Light</vt:lpstr>
      <vt:lpstr>Gotham Rounded Medium</vt:lpstr>
      <vt:lpstr>Open Sans</vt:lpstr>
      <vt:lpstr>Roboto</vt:lpstr>
      <vt:lpstr>Roboto Black</vt:lpstr>
      <vt:lpstr>Roboto Light</vt:lpstr>
      <vt:lpstr>Roboto Medium</vt:lpstr>
      <vt:lpstr>Tema de Office</vt:lpstr>
      <vt:lpstr>Presentación de PowerPoint</vt:lpstr>
      <vt:lpstr>Git &amp; GitHub fundamentals</vt:lpstr>
      <vt:lpstr>Instalación  git-scm.com</vt:lpstr>
      <vt:lpstr>Config</vt:lpstr>
      <vt:lpstr>SSH</vt:lpstr>
      <vt:lpstr>SSH to GitHub</vt:lpstr>
      <vt:lpstr>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Eduardo Jimenez Robles</dc:creator>
  <cp:lastModifiedBy>Luis Eduardo Jiménez Robles</cp:lastModifiedBy>
  <cp:revision>27</cp:revision>
  <dcterms:created xsi:type="dcterms:W3CDTF">2018-04-24T15:56:50Z</dcterms:created>
  <dcterms:modified xsi:type="dcterms:W3CDTF">2018-06-08T16:42:56Z</dcterms:modified>
</cp:coreProperties>
</file>