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78" r:id="rId5"/>
    <p:sldId id="279" r:id="rId6"/>
    <p:sldId id="280" r:id="rId7"/>
    <p:sldId id="281" r:id="rId8"/>
    <p:sldId id="271" r:id="rId9"/>
    <p:sldId id="272" r:id="rId10"/>
    <p:sldId id="277" r:id="rId11"/>
    <p:sldId id="273" r:id="rId12"/>
    <p:sldId id="269" r:id="rId13"/>
    <p:sldId id="274" r:id="rId14"/>
    <p:sldId id="275" r:id="rId15"/>
    <p:sldId id="283" r:id="rId16"/>
    <p:sldId id="284" r:id="rId17"/>
    <p:sldId id="276" r:id="rId18"/>
    <p:sldId id="282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57" r:id="rId35"/>
    <p:sldId id="259" r:id="rId36"/>
    <p:sldId id="26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8A82-FBD1-4A92-BF76-0D7C221FAA45}" type="datetimeFigureOut">
              <a:rPr lang="en-US" smtClean="0"/>
              <a:t>5/14/2019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C89B-0DF3-49B0-9BCE-D689AB87623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Semi-Supervised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912" y="4365104"/>
            <a:ext cx="4966320" cy="1224136"/>
          </a:xfrm>
        </p:spPr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E. Sivasankar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Unlabelled</a:t>
            </a:r>
            <a:r>
              <a:rPr lang="en-US" dirty="0"/>
              <a:t> data can help?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Consider a situation as shown below.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You </a:t>
            </a:r>
            <a:r>
              <a:rPr lang="en-US" sz="2200" dirty="0"/>
              <a:t>have only two data points belonging to two different categories, and the line drawn is the decision boundary of any supervised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16832"/>
            <a:ext cx="3168353" cy="24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Unlabelled</a:t>
            </a:r>
            <a:r>
              <a:rPr lang="en-US" dirty="0"/>
              <a:t> data can help?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424936" cy="496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Now, let’s say we add some </a:t>
            </a:r>
            <a:r>
              <a:rPr lang="en-US" sz="2200" dirty="0" err="1"/>
              <a:t>unlabelled</a:t>
            </a:r>
            <a:r>
              <a:rPr lang="en-US" sz="2200" dirty="0"/>
              <a:t> data to this data as shown in the image below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If </a:t>
            </a:r>
            <a:r>
              <a:rPr lang="en-US" sz="2200" dirty="0"/>
              <a:t>we notice the difference between the above two images, you can say that after adding </a:t>
            </a:r>
            <a:r>
              <a:rPr lang="en-US" sz="2200" dirty="0" err="1"/>
              <a:t>unlabelled</a:t>
            </a:r>
            <a:r>
              <a:rPr lang="en-US" sz="2200" dirty="0"/>
              <a:t> data, the decision boundary of our model has become more accurate.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095224"/>
            <a:ext cx="3384375" cy="25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Unlabelled</a:t>
            </a:r>
            <a:r>
              <a:rPr lang="en-US" dirty="0"/>
              <a:t> data can help?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So, the advantage of using </a:t>
            </a:r>
            <a:r>
              <a:rPr lang="en-US" sz="2400" dirty="0" err="1"/>
              <a:t>unlabelled</a:t>
            </a:r>
            <a:r>
              <a:rPr lang="en-US" sz="2400" dirty="0"/>
              <a:t> data are: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Labelled </a:t>
            </a:r>
            <a:r>
              <a:rPr lang="en-US" sz="2400" dirty="0"/>
              <a:t>data is expensive and difficult to get while </a:t>
            </a:r>
            <a:r>
              <a:rPr lang="en-US" sz="2400" dirty="0" err="1"/>
              <a:t>unlabelled</a:t>
            </a:r>
            <a:r>
              <a:rPr lang="en-US" sz="2400" dirty="0"/>
              <a:t> is abundant and cheap.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improves the model robustness by more precise decision boundary.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Now, we have a basic understanding that what is semi-supervised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80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Pseudo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In </a:t>
            </a:r>
            <a:r>
              <a:rPr lang="en-US" sz="2200" dirty="0"/>
              <a:t>this technique, instead of manually labeling the </a:t>
            </a:r>
            <a:r>
              <a:rPr lang="en-US" sz="2200" dirty="0" err="1"/>
              <a:t>unlabelled</a:t>
            </a:r>
            <a:r>
              <a:rPr lang="en-US" sz="2200" dirty="0"/>
              <a:t> data, we give approximate labels on the basis of the labelled data. </a:t>
            </a:r>
          </a:p>
          <a:p>
            <a:pPr marL="0" indent="0">
              <a:buNone/>
            </a:pPr>
            <a:r>
              <a:rPr lang="en-US" sz="2200" dirty="0"/>
              <a:t>Let’s make it simpler by breaking into steps as shown in the image below.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8134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Pseudo Labeling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80118"/>
            <a:ext cx="4248472" cy="47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2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Self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352928" cy="478539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Trains a model m on a labelled training set L and an unlabeled data set U. </a:t>
            </a:r>
          </a:p>
          <a:p>
            <a:r>
              <a:rPr lang="en-IN" sz="2800" dirty="0" smtClean="0"/>
              <a:t>At each iteration, the model provides predictions m(x) in the form of a probability distribution over the C classes for all unlabeled examples x in U.</a:t>
            </a:r>
          </a:p>
          <a:p>
            <a:r>
              <a:rPr lang="en-IN" sz="2800" dirty="0" smtClean="0"/>
              <a:t>If the probability assigned to the most likely class is higher than a predetermined threshold τ, x is added to the </a:t>
            </a:r>
            <a:r>
              <a:rPr lang="en-IN" sz="2800" dirty="0" err="1" smtClean="0"/>
              <a:t>labeled</a:t>
            </a:r>
            <a:r>
              <a:rPr lang="en-IN" sz="2800" dirty="0" smtClean="0"/>
              <a:t> examples with </a:t>
            </a:r>
          </a:p>
          <a:p>
            <a:r>
              <a:rPr lang="en-IN" sz="2800" dirty="0" smtClean="0"/>
              <a:t>p(x)=</a:t>
            </a:r>
            <a:r>
              <a:rPr lang="en-IN" sz="2800" dirty="0" err="1" smtClean="0"/>
              <a:t>arg</a:t>
            </a:r>
            <a:r>
              <a:rPr lang="en-IN" sz="2800" dirty="0" smtClean="0"/>
              <a:t> max m(x) as pseudo-label.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0161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485900"/>
            <a:ext cx="7829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391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Self Training Example – Image Categorization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9" y="1600200"/>
            <a:ext cx="79208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3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Self Training Example – Image Categorization</a:t>
            </a:r>
            <a:endParaRPr lang="en-IN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00200"/>
            <a:ext cx="79208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4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EM </a:t>
            </a:r>
            <a:r>
              <a:rPr lang="en-US" sz="2800" b="1" dirty="0">
                <a:solidFill>
                  <a:srgbClr val="00B050"/>
                </a:solidFill>
              </a:rPr>
              <a:t>algorithm 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provides </a:t>
            </a:r>
            <a:r>
              <a:rPr lang="en-US" sz="2800" dirty="0"/>
              <a:t>a general approach to learning in presence of unobserved variables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In </a:t>
            </a:r>
            <a:r>
              <a:rPr lang="en-US" sz="2800" dirty="0"/>
              <a:t>many practical learning settings, only a subset of relevant features or variables might be observable.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: Hidden Markov, Bayesian Belief Networks 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24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Semi-Supervised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04332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Semi-supervised learning falls between unsupervised learning (without any labeled training data) and supervised learning (with completely labeled training data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Semi-supervised </a:t>
            </a:r>
            <a:r>
              <a:rPr lang="en-US" b="1" dirty="0"/>
              <a:t>learning is a class of machine learning tasks and techniques that </a:t>
            </a:r>
            <a:r>
              <a:rPr lang="en-US" dirty="0"/>
              <a:t>also make use of unlabeled data for training </a:t>
            </a:r>
            <a:r>
              <a:rPr lang="en-US" dirty="0" smtClean="0"/>
              <a:t>– </a:t>
            </a:r>
            <a:r>
              <a:rPr lang="en-US" b="1" dirty="0"/>
              <a:t>typically a small amount of labeled data with a large amount of unlabeled data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 Many machine-learning researchers have found that unlabeled data, when used in conjunction with a small amount of labeled data, can produce </a:t>
            </a:r>
            <a:r>
              <a:rPr lang="en-US" dirty="0" smtClean="0"/>
              <a:t> considerable </a:t>
            </a:r>
            <a:r>
              <a:rPr lang="en-US" b="1" dirty="0"/>
              <a:t>improvement in learning accuracy over unsupervised </a:t>
            </a:r>
            <a:r>
              <a:rPr lang="en-US" b="1" dirty="0" smtClean="0"/>
              <a:t>learning, </a:t>
            </a:r>
            <a:r>
              <a:rPr lang="en-US" b="1" dirty="0"/>
              <a:t>but without the time and costs needed </a:t>
            </a:r>
            <a:r>
              <a:rPr lang="en-US" b="1" dirty="0" smtClean="0"/>
              <a:t> for </a:t>
            </a:r>
            <a:r>
              <a:rPr lang="en-US" b="1" dirty="0"/>
              <a:t>supervised </a:t>
            </a:r>
            <a:r>
              <a:rPr lang="en-US" b="1" dirty="0" smtClean="0"/>
              <a:t>learning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229600" cy="364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1295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Simple Example: Coin Flipping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44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416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2457" y="1600200"/>
            <a:ext cx="78990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09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Coin A yields heads 80% of the time, coin B 45% of the time.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Questions?</a:t>
            </a:r>
          </a:p>
          <a:p>
            <a:r>
              <a:rPr lang="en-US" sz="2400" dirty="0" smtClean="0"/>
              <a:t>What if we are given only the results of our coin tosses?</a:t>
            </a:r>
          </a:p>
          <a:p>
            <a:r>
              <a:rPr lang="en-US" sz="2400" dirty="0" smtClean="0"/>
              <a:t>Can we guess the percentage of heads that each coin yields?</a:t>
            </a:r>
          </a:p>
          <a:p>
            <a:r>
              <a:rPr lang="en-US" sz="2400" dirty="0" smtClean="0"/>
              <a:t>Can we guess which coin was picked for each set of 10 coin tosses?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99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Coin Flip with Hidden variables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28716"/>
            <a:ext cx="8229600" cy="326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770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Goal: </a:t>
            </a:r>
            <a:r>
              <a:rPr lang="en-US" dirty="0"/>
              <a:t>determine coin parameters without knowing the identity of each data set’s coin.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Solution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Expectation-maximization </a:t>
            </a:r>
          </a:p>
        </p:txBody>
      </p:sp>
    </p:spTree>
    <p:extLst>
      <p:ext uri="{BB962C8B-B14F-4D97-AF65-F5344CB8AC3E}">
        <p14:creationId xmlns:p14="http://schemas.microsoft.com/office/powerpoint/2010/main" val="1365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EM-Algorithm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9784"/>
            <a:ext cx="8229600" cy="358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921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1103"/>
            <a:ext cx="8229600" cy="450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93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Initial Step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800" dirty="0"/>
          </a:p>
          <a:p>
            <a:pPr algn="just"/>
            <a:r>
              <a:rPr lang="en-US" sz="2800" dirty="0" smtClean="0"/>
              <a:t>Initialize </a:t>
            </a:r>
            <a:r>
              <a:rPr lang="en-US" sz="2800" dirty="0" err="1"/>
              <a:t>θ</a:t>
            </a:r>
            <a:r>
              <a:rPr lang="en-US" sz="1800" dirty="0" err="1"/>
              <a:t>A</a:t>
            </a:r>
            <a:r>
              <a:rPr lang="en-US" sz="2800" dirty="0"/>
              <a:t> and </a:t>
            </a:r>
            <a:r>
              <a:rPr lang="en-US" sz="2800" dirty="0" err="1"/>
              <a:t>θ</a:t>
            </a:r>
            <a:r>
              <a:rPr lang="en-US" sz="1800" dirty="0" err="1"/>
              <a:t>B</a:t>
            </a:r>
            <a:r>
              <a:rPr lang="en-US" sz="2800" dirty="0"/>
              <a:t> to chosen value </a:t>
            </a:r>
          </a:p>
          <a:p>
            <a:pPr lvl="1" algn="just"/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l-GR" dirty="0">
                <a:solidFill>
                  <a:srgbClr val="C00000"/>
                </a:solidFill>
              </a:rPr>
              <a:t>θ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=0.6, </a:t>
            </a:r>
            <a:r>
              <a:rPr lang="el-GR" dirty="0">
                <a:solidFill>
                  <a:srgbClr val="C00000"/>
                </a:solidFill>
              </a:rPr>
              <a:t>θ</a:t>
            </a:r>
            <a:r>
              <a:rPr lang="en-US" sz="18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= 0.5 </a:t>
            </a:r>
          </a:p>
          <a:p>
            <a:pPr algn="just">
              <a:buNone/>
            </a:pPr>
            <a:endParaRPr lang="en-US" sz="2800" dirty="0"/>
          </a:p>
          <a:p>
            <a:pPr algn="just"/>
            <a:r>
              <a:rPr lang="en-US" sz="2800" dirty="0" smtClean="0"/>
              <a:t>Compute </a:t>
            </a:r>
            <a:r>
              <a:rPr lang="en-US" sz="2800" dirty="0"/>
              <a:t>a probability distribution of possible completions of the data using current parameters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42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E-Step &amp; M-Step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2116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21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Semi-Supervised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The acquisition of labeled data for a learning problem often requires a skilled human agent (e.g. to transcribe an audio segment) or a </a:t>
            </a:r>
            <a:r>
              <a:rPr lang="en-US" dirty="0" smtClean="0"/>
              <a:t> physical experiment. 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cost associated with the labeling process </a:t>
            </a:r>
            <a:r>
              <a:rPr lang="en-US" dirty="0"/>
              <a:t>thus may render a fully labeled training set infeasible, whereas </a:t>
            </a:r>
            <a:r>
              <a:rPr lang="en-US" b="1" dirty="0"/>
              <a:t>acquisition </a:t>
            </a:r>
            <a:r>
              <a:rPr lang="en-US" b="1" dirty="0" smtClean="0"/>
              <a:t>of  </a:t>
            </a:r>
            <a:r>
              <a:rPr lang="en-US" b="1" dirty="0"/>
              <a:t>unlabeled data is relatively inexpensive</a:t>
            </a:r>
            <a:r>
              <a:rPr lang="en-US" dirty="0"/>
              <a:t>. In such situations, semi-supervised learning can be of great practical value.</a:t>
            </a:r>
          </a:p>
          <a:p>
            <a:endParaRPr lang="en-US" dirty="0"/>
          </a:p>
          <a:p>
            <a:r>
              <a:rPr lang="en-US" dirty="0"/>
              <a:t> Semi-supervised learning is also of theoretical interest in machine learning and as a model for human learning.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71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E-Step 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b="1" dirty="0" smtClean="0"/>
              <a:t>Estimating </a:t>
            </a:r>
            <a:r>
              <a:rPr lang="en-US" sz="3600" b="1" dirty="0" err="1"/>
              <a:t>liklihood</a:t>
            </a:r>
            <a:r>
              <a:rPr lang="en-US" sz="3600" b="1" dirty="0"/>
              <a:t> each coin was chosen</a:t>
            </a:r>
            <a:br>
              <a:rPr lang="en-US" sz="3600" b="1" dirty="0"/>
            </a:b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3412" y="2124869"/>
            <a:ext cx="78771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243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M-Step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9819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0619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7712" y="1920081"/>
            <a:ext cx="76485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0260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600" cy="325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4081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 Adaptation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1785926"/>
          <a:ext cx="7072362" cy="2870138"/>
        </p:xfrm>
        <a:graphic>
          <a:graphicData uri="http://schemas.openxmlformats.org/drawingml/2006/table">
            <a:tbl>
              <a:tblPr/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Electronics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Calibri"/>
                          <a:cs typeface="Times New Roman"/>
                        </a:rPr>
                        <a:t>Video games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Compact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; easy to operate; very </a:t>
                      </a:r>
                      <a:r>
                        <a:rPr lang="en-IN" sz="1600" i="1" dirty="0" err="1">
                          <a:solidFill>
                            <a:srgbClr val="1F4E79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good</a:t>
                      </a:r>
                      <a:r>
                        <a:rPr lang="en-IN" sz="1600" dirty="0" err="1">
                          <a:latin typeface="Times New Roman"/>
                          <a:ea typeface="Calibri"/>
                          <a:cs typeface="Times New Roman"/>
                        </a:rPr>
                        <a:t>picture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 quality; looks </a:t>
                      </a:r>
                      <a:r>
                        <a:rPr lang="en-IN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sharp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!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A very </a:t>
                      </a:r>
                      <a:r>
                        <a:rPr lang="en-IN" sz="1600" i="1">
                          <a:solidFill>
                            <a:srgbClr val="1F4E79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good 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game! It is action packed and full of </a:t>
                      </a:r>
                      <a:r>
                        <a:rPr lang="en-IN" sz="1600" i="1">
                          <a:solidFill>
                            <a:srgbClr val="1F4E79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excitement</a:t>
                      </a:r>
                      <a:r>
                        <a:rPr lang="en-IN" sz="1600">
                          <a:solidFill>
                            <a:srgbClr val="1F4E79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 I am very much </a:t>
                      </a:r>
                      <a:r>
                        <a:rPr lang="en-IN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hooked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 on this game.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I purchased this unit from Circuit City and I was very </a:t>
                      </a:r>
                      <a:r>
                        <a:rPr lang="en-IN" sz="1600" i="1">
                          <a:solidFill>
                            <a:srgbClr val="1F4E79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excited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about the quality of the picture. It is really </a:t>
                      </a:r>
                      <a:r>
                        <a:rPr lang="en-IN" sz="1600" i="1">
                          <a:solidFill>
                            <a:srgbClr val="1F4E79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nice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IN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sharp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Very </a:t>
                      </a:r>
                      <a:r>
                        <a:rPr lang="en-IN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realistic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 shooting action and </a:t>
                      </a:r>
                      <a:r>
                        <a:rPr lang="en-IN" sz="1600" i="1">
                          <a:solidFill>
                            <a:srgbClr val="1F4E79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good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plots. We played this and were </a:t>
                      </a:r>
                      <a:r>
                        <a:rPr lang="en-IN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hooked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It is also quite </a:t>
                      </a:r>
                      <a:r>
                        <a:rPr lang="en-IN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blurry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 in very dark settings. I will </a:t>
                      </a:r>
                      <a:r>
                        <a:rPr lang="en-IN" sz="1600" i="1">
                          <a:solidFill>
                            <a:srgbClr val="1F4E79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never buy </a:t>
                      </a: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HP again.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The game is so </a:t>
                      </a:r>
                      <a:r>
                        <a:rPr lang="en-IN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boring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. I am extremely unhappy and will probably </a:t>
                      </a:r>
                      <a:r>
                        <a:rPr lang="en-IN" sz="1600" i="1" dirty="0">
                          <a:solidFill>
                            <a:srgbClr val="1F4E79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never buy </a:t>
                      </a:r>
                      <a:r>
                        <a:rPr lang="en-IN" sz="1600" dirty="0" err="1">
                          <a:latin typeface="Times New Roman"/>
                          <a:ea typeface="Calibri"/>
                          <a:cs typeface="Times New Roman"/>
                        </a:rPr>
                        <a:t>UbiSoft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 again.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857224" y="5072074"/>
            <a:ext cx="7572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Pivot Words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good, excite, nice, never buy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Non- Pivot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sharp, blurry, hooked, realistic, boring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Point-wise </a:t>
            </a:r>
            <a:r>
              <a:rPr lang="en-IN" dirty="0" smtClean="0"/>
              <a:t>Mutual Information(PMI)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Estimate </a:t>
            </a:r>
            <a:r>
              <a:rPr lang="en-IN" sz="2400" dirty="0"/>
              <a:t>the orientation of each extracted phrase using the PMI </a:t>
            </a:r>
            <a:r>
              <a:rPr lang="en-IN" sz="2400" dirty="0" smtClean="0"/>
              <a:t>measure.</a:t>
            </a:r>
          </a:p>
          <a:p>
            <a:r>
              <a:rPr lang="en-IN" sz="2400" dirty="0" smtClean="0"/>
              <a:t>PMI </a:t>
            </a:r>
            <a:r>
              <a:rPr lang="en-IN" sz="2400" dirty="0"/>
              <a:t>is the amount of information that we acquire about the presence of one of the words when we observe the </a:t>
            </a:r>
            <a:r>
              <a:rPr lang="en-IN" sz="2400" dirty="0" smtClean="0"/>
              <a:t>other.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214686"/>
            <a:ext cx="41338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00034" y="4143380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The opinion orientation (OO) of a phrase is computed based on its association with the positive reference word “excellent” and its association with the negative reference word “poor</a:t>
            </a:r>
            <a:r>
              <a:rPr lang="en-IN" sz="2400" dirty="0" smtClean="0"/>
              <a:t>”.</a:t>
            </a:r>
            <a:endParaRPr lang="en-IN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500702"/>
            <a:ext cx="4705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2910" y="6072206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 Here </a:t>
            </a:r>
            <a:r>
              <a:rPr lang="en-IN" dirty="0" smtClean="0">
                <a:solidFill>
                  <a:srgbClr val="002060"/>
                </a:solidFill>
              </a:rPr>
              <a:t>excellent </a:t>
            </a:r>
            <a:r>
              <a:rPr lang="en-IN" dirty="0" smtClean="0">
                <a:solidFill>
                  <a:srgbClr val="FF0000"/>
                </a:solidFill>
              </a:rPr>
              <a:t>is replaced by some frequent  positive word  and poor is replaced by some frequent negative word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PMI measures the mutual dependence of between two </a:t>
            </a:r>
            <a:r>
              <a:rPr lang="en-US" altLang="zh-TW" dirty="0" smtClean="0">
                <a:solidFill>
                  <a:schemeClr val="accent2"/>
                </a:solidFill>
              </a:rPr>
              <a:t>instances or realizations</a:t>
            </a:r>
            <a:r>
              <a:rPr lang="en-US" altLang="zh-TW" dirty="0" smtClean="0"/>
              <a:t> of random variables.</a:t>
            </a:r>
          </a:p>
          <a:p>
            <a:pPr lvl="1"/>
            <a:r>
              <a:rPr lang="en-US" altLang="zh-TW" dirty="0" smtClean="0"/>
              <a:t>Positive =&gt; high correlated</a:t>
            </a:r>
          </a:p>
          <a:p>
            <a:pPr lvl="1"/>
            <a:r>
              <a:rPr lang="en-US" altLang="zh-TW" dirty="0" smtClean="0"/>
              <a:t>Zeros =&gt; no information (independence)</a:t>
            </a:r>
          </a:p>
          <a:p>
            <a:pPr lvl="1"/>
            <a:r>
              <a:rPr lang="en-US" altLang="zh-TW" dirty="0" smtClean="0"/>
              <a:t>Negative =&gt; opposite correlated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Semi-Supervised Learning for Image Classification Problem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Let’s say, we have a simple image classification problem. So, our training data </a:t>
            </a:r>
            <a:r>
              <a:rPr lang="en-US" sz="2200" dirty="0" smtClean="0"/>
              <a:t>consists </a:t>
            </a:r>
            <a:r>
              <a:rPr lang="en-US" sz="2200" dirty="0"/>
              <a:t>of two labelled images as shown below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So, we need to classify images of eclipse from the non-eclipse images. But, the problem is that we need to build our model on just a training set of just two </a:t>
            </a:r>
            <a:r>
              <a:rPr lang="en-US" sz="2200" dirty="0"/>
              <a:t>images.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944404" cy="24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Semi-Supervised Learning for Image Classification Problem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45624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Therefore, in order to apply any supervised learning algorithm we need more data to build a robust model.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To </a:t>
            </a:r>
            <a:r>
              <a:rPr lang="en-US" sz="2200" dirty="0"/>
              <a:t>solve this purpose, we find a simple </a:t>
            </a:r>
            <a:r>
              <a:rPr lang="en-US" sz="2200" dirty="0" smtClean="0"/>
              <a:t>solution that </a:t>
            </a:r>
            <a:r>
              <a:rPr lang="en-US" sz="2200" dirty="0"/>
              <a:t>we download some images from the web to increase our training data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3"/>
            <a:ext cx="5328592" cy="33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8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Semi-Supervised Learning for Image Classification Problem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45624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But, for the supervised approach we also need labels for these images. So, we manually classify each image into a category as shown below.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95536"/>
            <a:ext cx="5688632" cy="38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7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Semi-Supervised Learning for Image Classification Problem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45624" cy="532859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200" dirty="0"/>
              <a:t>After running supervised algorithm on this data, our model will </a:t>
            </a:r>
            <a:r>
              <a:rPr lang="en-US" sz="2200" dirty="0" smtClean="0"/>
              <a:t>definitely</a:t>
            </a:r>
          </a:p>
          <a:p>
            <a:pPr marL="0" indent="0" algn="just">
              <a:buNone/>
            </a:pPr>
            <a:r>
              <a:rPr lang="en-US" sz="2200" dirty="0" smtClean="0"/>
              <a:t>out-perform </a:t>
            </a:r>
            <a:r>
              <a:rPr lang="en-US" sz="2200" dirty="0"/>
              <a:t>the model just containing two images in the training data.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But </a:t>
            </a:r>
            <a:r>
              <a:rPr lang="en-US" sz="2200" dirty="0"/>
              <a:t>this approach is only valid for small purposes because human annotation to a large dataset can be very hard and expensive.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So</a:t>
            </a:r>
            <a:r>
              <a:rPr lang="en-US" sz="2200" dirty="0"/>
              <a:t>, to solve these type of problems, we define a different type of learning known as semi-supervised learning, which is used both labelled </a:t>
            </a:r>
            <a:r>
              <a:rPr lang="en-US" sz="2200" dirty="0" smtClean="0"/>
              <a:t>data  </a:t>
            </a:r>
            <a:r>
              <a:rPr lang="en-US" sz="2200" dirty="0"/>
              <a:t>(supervised learning) and </a:t>
            </a:r>
            <a:r>
              <a:rPr lang="en-US" sz="2200" dirty="0" err="1"/>
              <a:t>unlabelled</a:t>
            </a:r>
            <a:r>
              <a:rPr lang="en-US" sz="2200" dirty="0"/>
              <a:t> data (unsupervised learning).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212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Semi-Supervised Learning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381577" cy="3928690"/>
          </a:xfrm>
        </p:spPr>
      </p:pic>
    </p:spTree>
    <p:extLst>
      <p:ext uri="{BB962C8B-B14F-4D97-AF65-F5344CB8AC3E}">
        <p14:creationId xmlns:p14="http://schemas.microsoft.com/office/powerpoint/2010/main" val="178882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Unlabelled</a:t>
            </a:r>
            <a:r>
              <a:rPr lang="en-US" dirty="0"/>
              <a:t> data can help?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Consider a situation as shown below.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You </a:t>
            </a:r>
            <a:r>
              <a:rPr lang="en-US" sz="2200" dirty="0"/>
              <a:t>have only two data points belonging to two different categories, and the line drawn is the decision boundary of any supervised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16832"/>
            <a:ext cx="3168353" cy="24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1220</Words>
  <Application>Microsoft Office PowerPoint</Application>
  <PresentationFormat>On-screen Show (4:3)</PresentationFormat>
  <Paragraphs>183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新細明體</vt:lpstr>
      <vt:lpstr>Times New Roman</vt:lpstr>
      <vt:lpstr>Office Theme</vt:lpstr>
      <vt:lpstr>Semi-Supervised Learning</vt:lpstr>
      <vt:lpstr>Semi-Supervised Learning</vt:lpstr>
      <vt:lpstr>Semi-Supervised Learning</vt:lpstr>
      <vt:lpstr>Semi-Supervised Learning for Image Classification Problem</vt:lpstr>
      <vt:lpstr>Semi-Supervised Learning for Image Classification Problem</vt:lpstr>
      <vt:lpstr>Semi-Supervised Learning for Image Classification Problem</vt:lpstr>
      <vt:lpstr>Semi-Supervised Learning for Image Classification Problem</vt:lpstr>
      <vt:lpstr>Semi-Supervised Learning</vt:lpstr>
      <vt:lpstr>How Unlabelled data can help?</vt:lpstr>
      <vt:lpstr>How Unlabelled data can help?</vt:lpstr>
      <vt:lpstr>How Unlabelled data can help?</vt:lpstr>
      <vt:lpstr>How Unlabelled data can help?</vt:lpstr>
      <vt:lpstr>Introduction Pseudo Labeling</vt:lpstr>
      <vt:lpstr>Introduction Pseudo Labeling</vt:lpstr>
      <vt:lpstr>Self Training</vt:lpstr>
      <vt:lpstr>Algorithm</vt:lpstr>
      <vt:lpstr>Self Training Example – Image Categorization</vt:lpstr>
      <vt:lpstr>Self Training Example – Image Categorization</vt:lpstr>
      <vt:lpstr>Contd. </vt:lpstr>
      <vt:lpstr>Contd.</vt:lpstr>
      <vt:lpstr>Contd.</vt:lpstr>
      <vt:lpstr>Contd.</vt:lpstr>
      <vt:lpstr>Contd.</vt:lpstr>
      <vt:lpstr>Coin Flip with Hidden variables</vt:lpstr>
      <vt:lpstr>Contd.</vt:lpstr>
      <vt:lpstr>EM-Algorithm</vt:lpstr>
      <vt:lpstr>Example</vt:lpstr>
      <vt:lpstr>Initial Step</vt:lpstr>
      <vt:lpstr>E-Step &amp; M-Step</vt:lpstr>
      <vt:lpstr>E-Step  Estimating liklihood each coin was chosen </vt:lpstr>
      <vt:lpstr>M-Step</vt:lpstr>
      <vt:lpstr>Cont.</vt:lpstr>
      <vt:lpstr>Summary</vt:lpstr>
      <vt:lpstr>Domain Adaptation</vt:lpstr>
      <vt:lpstr>Point-wise Mutual Information(PMI)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chennai</dc:creator>
  <cp:lastModifiedBy>Sivasankar</cp:lastModifiedBy>
  <cp:revision>18</cp:revision>
  <dcterms:created xsi:type="dcterms:W3CDTF">2019-05-12T15:33:17Z</dcterms:created>
  <dcterms:modified xsi:type="dcterms:W3CDTF">2019-05-14T12:40:12Z</dcterms:modified>
</cp:coreProperties>
</file>