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314" r:id="rId6"/>
    <p:sldId id="299" r:id="rId7"/>
    <p:sldId id="300" r:id="rId8"/>
    <p:sldId id="301" r:id="rId9"/>
    <p:sldId id="302" r:id="rId10"/>
    <p:sldId id="303" r:id="rId11"/>
    <p:sldId id="309" r:id="rId12"/>
    <p:sldId id="30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05" r:id="rId44"/>
    <p:sldId id="306" r:id="rId45"/>
    <p:sldId id="307" r:id="rId46"/>
    <p:sldId id="308" r:id="rId47"/>
    <p:sldId id="310" r:id="rId48"/>
    <p:sldId id="311" r:id="rId49"/>
    <p:sldId id="315" r:id="rId50"/>
    <p:sldId id="312" r:id="rId51"/>
    <p:sldId id="298" r:id="rId52"/>
    <p:sldId id="313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3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0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4960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8 w 552450"/>
              <a:gd name="connsiteY1" fmla="*/ 13300 h 400050"/>
              <a:gd name="connsiteX2" fmla="*/ 555938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8" y="13300"/>
                </a:lnTo>
                <a:lnTo>
                  <a:pt x="555938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349228" y="1125225"/>
            <a:ext cx="6525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195" dirty="0" smtClean="0">
                <a:solidFill>
                  <a:srgbClr val="000000"/>
                </a:solidFill>
                <a:latin typeface="Times New Roman"/>
                <a:ea typeface="Times New Roman"/>
              </a:rPr>
              <a:t>Reinforcement</a:t>
            </a:r>
            <a:r>
              <a:rPr lang="en-US" altLang="zh-CN" sz="4800" spc="129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195" dirty="0">
                <a:solidFill>
                  <a:srgbClr val="000000"/>
                </a:solidFill>
                <a:latin typeface="Times New Roman"/>
                <a:ea typeface="Times New Roman"/>
              </a:rPr>
              <a:t>Learning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6667131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spc="-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	1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7925" y="2136349"/>
            <a:ext cx="8102848" cy="2203017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AICTE-MARGDARSHAN sponsored workshop on Computational  </a:t>
            </a:r>
            <a:r>
              <a:rPr lang="en-IN" dirty="0" smtClean="0"/>
              <a:t> Intelligence </a:t>
            </a:r>
            <a:r>
              <a:rPr lang="en-IN" dirty="0"/>
              <a:t>for </a:t>
            </a:r>
            <a:r>
              <a:rPr lang="en-IN" dirty="0" smtClean="0"/>
              <a:t>Multimedia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T. T. </a:t>
            </a:r>
            <a:r>
              <a:rPr lang="en-IN" dirty="0" err="1" smtClean="0"/>
              <a:t>Mirnalinee</a:t>
            </a:r>
            <a:endParaRPr lang="en-IN" dirty="0" smtClean="0"/>
          </a:p>
          <a:p>
            <a:r>
              <a:rPr lang="en-IN" dirty="0"/>
              <a:t>T. T. </a:t>
            </a:r>
            <a:r>
              <a:rPr lang="en-IN" dirty="0" err="1"/>
              <a:t>Mirnalinee</a:t>
            </a:r>
            <a:endParaRPr lang="en-IN" dirty="0"/>
          </a:p>
          <a:p>
            <a:r>
              <a:rPr lang="en-IN" dirty="0"/>
              <a:t>Prof/CSE</a:t>
            </a:r>
          </a:p>
          <a:p>
            <a:r>
              <a:rPr lang="en-IN" dirty="0"/>
              <a:t>SSN College of Engineering</a:t>
            </a:r>
          </a:p>
          <a:p>
            <a:r>
              <a:rPr lang="en-IN" dirty="0"/>
              <a:t>mirnalineett@ssn.edu.in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Value based</a:t>
            </a:r>
          </a:p>
          <a:p>
            <a:r>
              <a:rPr lang="en-IN" sz="2400" dirty="0" smtClean="0"/>
              <a:t>Policy based</a:t>
            </a:r>
          </a:p>
          <a:p>
            <a:r>
              <a:rPr lang="en-IN" sz="2400" dirty="0"/>
              <a:t>Exploration </a:t>
            </a:r>
            <a:r>
              <a:rPr lang="en-IN" sz="2400" dirty="0" smtClean="0"/>
              <a:t>finds </a:t>
            </a:r>
            <a:r>
              <a:rPr lang="en-IN" sz="2400" dirty="0"/>
              <a:t>more information about the </a:t>
            </a:r>
            <a:r>
              <a:rPr lang="en-IN" sz="2400" dirty="0" smtClean="0"/>
              <a:t>environment</a:t>
            </a:r>
          </a:p>
          <a:p>
            <a:r>
              <a:rPr lang="en-IN" sz="2400" dirty="0" smtClean="0"/>
              <a:t>Exploitation </a:t>
            </a:r>
            <a:r>
              <a:rPr lang="en-IN" sz="2400" dirty="0"/>
              <a:t>exploits known information to maximise reward</a:t>
            </a:r>
          </a:p>
          <a:p>
            <a:r>
              <a:rPr lang="en-IN" sz="2400" dirty="0"/>
              <a:t>It is usually important to explore as well as exploit</a:t>
            </a:r>
          </a:p>
        </p:txBody>
      </p:sp>
    </p:spTree>
    <p:extLst>
      <p:ext uri="{BB962C8B-B14F-4D97-AF65-F5344CB8AC3E}">
        <p14:creationId xmlns:p14="http://schemas.microsoft.com/office/powerpoint/2010/main" val="135937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Agents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SzPct val="110000"/>
              <a:buNone/>
            </a:pPr>
            <a:r>
              <a:rPr lang="en-US" altLang="en-US" dirty="0">
                <a:latin typeface="Tahoma" panose="020B0604030504040204" pitchFamily="34" charset="0"/>
              </a:rPr>
              <a:t>Repeat:</a:t>
            </a:r>
          </a:p>
          <a:p>
            <a:pPr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r>
              <a:rPr lang="en-US" altLang="en-US" dirty="0">
                <a:solidFill>
                  <a:srgbClr val="008000"/>
                </a:solidFill>
                <a:latin typeface="Tahoma" panose="020B0604030504040204" pitchFamily="34" charset="0"/>
              </a:rPr>
              <a:t>s </a:t>
            </a:r>
            <a:r>
              <a:rPr lang="en-US" altLang="en-US" dirty="0">
                <a:latin typeface="Tahoma" panose="020B060403050404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dirty="0">
                <a:latin typeface="Tahoma" panose="020B0604030504040204" pitchFamily="34" charset="0"/>
              </a:rPr>
              <a:t>sensed state</a:t>
            </a:r>
          </a:p>
          <a:p>
            <a:pPr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r>
              <a:rPr lang="en-US" altLang="en-US" dirty="0">
                <a:latin typeface="Tahoma" panose="020B0604030504040204" pitchFamily="34" charset="0"/>
              </a:rPr>
              <a:t>If </a:t>
            </a:r>
            <a:r>
              <a:rPr lang="en-US" altLang="en-US" dirty="0">
                <a:solidFill>
                  <a:srgbClr val="008000"/>
                </a:solidFill>
                <a:latin typeface="Tahoma" panose="020B0604030504040204" pitchFamily="34" charset="0"/>
              </a:rPr>
              <a:t>s</a:t>
            </a:r>
            <a:r>
              <a:rPr lang="en-US" altLang="en-US" dirty="0">
                <a:latin typeface="Tahoma" panose="020B0604030504040204" pitchFamily="34" charset="0"/>
              </a:rPr>
              <a:t> is terminal then exit</a:t>
            </a:r>
          </a:p>
          <a:p>
            <a:pPr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r>
              <a:rPr lang="en-US" altLang="en-US" dirty="0">
                <a:solidFill>
                  <a:srgbClr val="990000"/>
                </a:solidFill>
                <a:latin typeface="Tahoma" panose="020B0604030504040204" pitchFamily="34" charset="0"/>
              </a:rPr>
              <a:t>a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P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Tahoma" panose="020B0604030504040204" pitchFamily="34" charset="0"/>
              </a:rPr>
              <a:t>s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  <a:endParaRPr lang="en-US" altLang="en-US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r>
              <a:rPr lang="en-US" altLang="en-US" dirty="0">
                <a:latin typeface="Tahoma" panose="020B0604030504040204" pitchFamily="34" charset="0"/>
              </a:rPr>
              <a:t>Perform </a:t>
            </a:r>
            <a:r>
              <a:rPr lang="en-US" altLang="en-US" dirty="0">
                <a:solidFill>
                  <a:srgbClr val="990000"/>
                </a:solidFill>
                <a:latin typeface="Tahoma" panose="020B0604030504040204" pitchFamily="34" charset="0"/>
              </a:rPr>
              <a:t>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27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Reinforcement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Search-based:  evolution directly on a policy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optimization algorithm –GA, PSO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Model-based:  build a model of the environment</a:t>
            </a:r>
          </a:p>
          <a:p>
            <a:pPr lvl="1"/>
            <a:r>
              <a:rPr lang="en-US" dirty="0"/>
              <a:t>Then you can use dynamic programming</a:t>
            </a:r>
          </a:p>
          <a:p>
            <a:pPr lvl="1"/>
            <a:r>
              <a:rPr lang="en-US" dirty="0"/>
              <a:t>Memory-intensive learning method</a:t>
            </a:r>
          </a:p>
          <a:p>
            <a:pPr lvl="1"/>
            <a:endParaRPr lang="en-US" dirty="0"/>
          </a:p>
          <a:p>
            <a:r>
              <a:rPr lang="en-US" dirty="0"/>
              <a:t>Model-free:  learn a policy without any model</a:t>
            </a:r>
          </a:p>
          <a:p>
            <a:pPr lvl="1"/>
            <a:r>
              <a:rPr lang="en-US" dirty="0"/>
              <a:t>Temporal difference methods (TD)</a:t>
            </a:r>
          </a:p>
          <a:p>
            <a:pPr lvl="1"/>
            <a:r>
              <a:rPr lang="en-US" dirty="0"/>
              <a:t>Requires limited episodic memory (though more helps)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16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76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/>
          <p:cNvSpPr/>
          <p:nvPr/>
        </p:nvSpPr>
        <p:spPr>
          <a:xfrm>
            <a:off x="64960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8 w 552450"/>
              <a:gd name="connsiteY1" fmla="*/ 13300 h 400050"/>
              <a:gd name="connsiteX2" fmla="*/ 555938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8" y="13300"/>
                </a:lnTo>
                <a:lnTo>
                  <a:pt x="555938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/>
          <p:cNvSpPr/>
          <p:nvPr/>
        </p:nvSpPr>
        <p:spPr>
          <a:xfrm>
            <a:off x="3448050" y="1276350"/>
            <a:ext cx="1911350" cy="692150"/>
          </a:xfrm>
          <a:custGeom>
            <a:avLst/>
            <a:gdLst>
              <a:gd name="connsiteX0" fmla="*/ 14925 w 1911350"/>
              <a:gd name="connsiteY0" fmla="*/ 17175 h 692150"/>
              <a:gd name="connsiteX1" fmla="*/ 1919625 w 1911350"/>
              <a:gd name="connsiteY1" fmla="*/ 17175 h 692150"/>
              <a:gd name="connsiteX2" fmla="*/ 1919625 w 1911350"/>
              <a:gd name="connsiteY2" fmla="*/ 699675 h 692150"/>
              <a:gd name="connsiteX3" fmla="*/ 14925 w 1911350"/>
              <a:gd name="connsiteY3" fmla="*/ 699675 h 692150"/>
              <a:gd name="connsiteX4" fmla="*/ 14925 w 1911350"/>
              <a:gd name="connsiteY4" fmla="*/ 1717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692150">
                <a:moveTo>
                  <a:pt x="14925" y="17175"/>
                </a:moveTo>
                <a:lnTo>
                  <a:pt x="1919625" y="17175"/>
                </a:lnTo>
                <a:lnTo>
                  <a:pt x="1919625" y="699675"/>
                </a:lnTo>
                <a:lnTo>
                  <a:pt x="14925" y="699675"/>
                </a:lnTo>
                <a:lnTo>
                  <a:pt x="14925" y="17175"/>
                </a:lnTo>
                <a:close/>
              </a:path>
            </a:pathLst>
          </a:custGeom>
          <a:solidFill>
            <a:srgbClr val="FBE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/>
          <p:cNvSpPr/>
          <p:nvPr/>
        </p:nvSpPr>
        <p:spPr>
          <a:xfrm>
            <a:off x="3444875" y="1273175"/>
            <a:ext cx="1914525" cy="695325"/>
          </a:xfrm>
          <a:custGeom>
            <a:avLst/>
            <a:gdLst>
              <a:gd name="connsiteX0" fmla="*/ 18100 w 1914525"/>
              <a:gd name="connsiteY0" fmla="*/ 20350 h 695325"/>
              <a:gd name="connsiteX1" fmla="*/ 1922800 w 1914525"/>
              <a:gd name="connsiteY1" fmla="*/ 20350 h 695325"/>
              <a:gd name="connsiteX2" fmla="*/ 1922800 w 1914525"/>
              <a:gd name="connsiteY2" fmla="*/ 702850 h 695325"/>
              <a:gd name="connsiteX3" fmla="*/ 18100 w 1914525"/>
              <a:gd name="connsiteY3" fmla="*/ 702850 h 695325"/>
              <a:gd name="connsiteX4" fmla="*/ 18100 w 1914525"/>
              <a:gd name="connsiteY4" fmla="*/ 2035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20350"/>
                </a:moveTo>
                <a:lnTo>
                  <a:pt x="1922800" y="20350"/>
                </a:lnTo>
                <a:lnTo>
                  <a:pt x="1922800" y="702850"/>
                </a:lnTo>
                <a:lnTo>
                  <a:pt x="18100" y="702850"/>
                </a:lnTo>
                <a:lnTo>
                  <a:pt x="18100" y="2035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FE98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/>
          <p:cNvSpPr/>
          <p:nvPr/>
        </p:nvSpPr>
        <p:spPr>
          <a:xfrm>
            <a:off x="3444875" y="2847975"/>
            <a:ext cx="1914525" cy="695325"/>
          </a:xfrm>
          <a:custGeom>
            <a:avLst/>
            <a:gdLst>
              <a:gd name="connsiteX0" fmla="*/ 18100 w 1914525"/>
              <a:gd name="connsiteY0" fmla="*/ 13675 h 695325"/>
              <a:gd name="connsiteX1" fmla="*/ 1922800 w 1914525"/>
              <a:gd name="connsiteY1" fmla="*/ 13675 h 695325"/>
              <a:gd name="connsiteX2" fmla="*/ 1922800 w 1914525"/>
              <a:gd name="connsiteY2" fmla="*/ 696174 h 695325"/>
              <a:gd name="connsiteX3" fmla="*/ 18100 w 1914525"/>
              <a:gd name="connsiteY3" fmla="*/ 696174 h 695325"/>
              <a:gd name="connsiteX4" fmla="*/ 18100 w 1914525"/>
              <a:gd name="connsiteY4" fmla="*/ 1367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13675"/>
                </a:moveTo>
                <a:lnTo>
                  <a:pt x="1922800" y="13675"/>
                </a:lnTo>
                <a:lnTo>
                  <a:pt x="1922800" y="696174"/>
                </a:lnTo>
                <a:lnTo>
                  <a:pt x="18100" y="696174"/>
                </a:lnTo>
                <a:lnTo>
                  <a:pt x="18100" y="13675"/>
                </a:lnTo>
                <a:close/>
              </a:path>
            </a:pathLst>
          </a:custGeom>
          <a:solidFill>
            <a:srgbClr val="C8D9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/>
          <p:cNvSpPr/>
          <p:nvPr/>
        </p:nvSpPr>
        <p:spPr>
          <a:xfrm>
            <a:off x="3444875" y="2847975"/>
            <a:ext cx="1914525" cy="695325"/>
          </a:xfrm>
          <a:custGeom>
            <a:avLst/>
            <a:gdLst>
              <a:gd name="connsiteX0" fmla="*/ 18100 w 1914525"/>
              <a:gd name="connsiteY0" fmla="*/ 13675 h 695325"/>
              <a:gd name="connsiteX1" fmla="*/ 1922800 w 1914525"/>
              <a:gd name="connsiteY1" fmla="*/ 13675 h 695325"/>
              <a:gd name="connsiteX2" fmla="*/ 1922800 w 1914525"/>
              <a:gd name="connsiteY2" fmla="*/ 696174 h 695325"/>
              <a:gd name="connsiteX3" fmla="*/ 18100 w 1914525"/>
              <a:gd name="connsiteY3" fmla="*/ 696174 h 695325"/>
              <a:gd name="connsiteX4" fmla="*/ 18100 w 1914525"/>
              <a:gd name="connsiteY4" fmla="*/ 1367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13675"/>
                </a:moveTo>
                <a:lnTo>
                  <a:pt x="1922800" y="13675"/>
                </a:lnTo>
                <a:lnTo>
                  <a:pt x="1922800" y="696174"/>
                </a:lnTo>
                <a:lnTo>
                  <a:pt x="18100" y="696174"/>
                </a:lnTo>
                <a:lnTo>
                  <a:pt x="18100" y="1367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4985E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5"/>
          <p:cNvSpPr txBox="1"/>
          <p:nvPr/>
        </p:nvSpPr>
        <p:spPr>
          <a:xfrm>
            <a:off x="314325" y="196502"/>
            <a:ext cx="3920594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Reinforcement</a:t>
            </a:r>
            <a:r>
              <a:rPr lang="en-US" altLang="zh-CN" sz="28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Learning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3773671" y="1499707"/>
            <a:ext cx="1295564" cy="1842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42955">
              <a:lnSpc>
                <a:spcPct val="100000"/>
              </a:lnSpc>
            </a:pPr>
            <a:r>
              <a:rPr lang="en-US" altLang="zh-CN" sz="1800" spc="-5" dirty="0">
                <a:solidFill>
                  <a:srgbClr val="FE9800"/>
                </a:solidFill>
                <a:latin typeface="Arial"/>
                <a:ea typeface="Arial"/>
              </a:rPr>
              <a:t>Age</a:t>
            </a:r>
            <a:r>
              <a:rPr lang="en-US" altLang="zh-CN" sz="1800" dirty="0">
                <a:solidFill>
                  <a:srgbClr val="FE9800"/>
                </a:solidFill>
                <a:latin typeface="Arial"/>
                <a:ea typeface="Arial"/>
              </a:rPr>
              <a:t>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4985E7"/>
                </a:solidFill>
                <a:latin typeface="Arial"/>
                <a:ea typeface="Arial"/>
              </a:rPr>
              <a:t>Env</a:t>
            </a:r>
            <a:r>
              <a:rPr lang="en-US" altLang="zh-CN" sz="1800" dirty="0">
                <a:solidFill>
                  <a:srgbClr val="4985E7"/>
                </a:solidFill>
                <a:latin typeface="Arial"/>
                <a:ea typeface="Arial"/>
              </a:rPr>
              <a:t>ironment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6667131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spc="-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	9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88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/>
          <p:cNvSpPr/>
          <p:nvPr/>
        </p:nvSpPr>
        <p:spPr>
          <a:xfrm>
            <a:off x="64960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8 w 552450"/>
              <a:gd name="connsiteY1" fmla="*/ 13300 h 400050"/>
              <a:gd name="connsiteX2" fmla="*/ 555938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8" y="13300"/>
                </a:lnTo>
                <a:lnTo>
                  <a:pt x="555938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/>
          <p:cNvSpPr/>
          <p:nvPr/>
        </p:nvSpPr>
        <p:spPr>
          <a:xfrm>
            <a:off x="3448050" y="1276350"/>
            <a:ext cx="1911350" cy="692150"/>
          </a:xfrm>
          <a:custGeom>
            <a:avLst/>
            <a:gdLst>
              <a:gd name="connsiteX0" fmla="*/ 14925 w 1911350"/>
              <a:gd name="connsiteY0" fmla="*/ 17175 h 692150"/>
              <a:gd name="connsiteX1" fmla="*/ 1919625 w 1911350"/>
              <a:gd name="connsiteY1" fmla="*/ 17175 h 692150"/>
              <a:gd name="connsiteX2" fmla="*/ 1919625 w 1911350"/>
              <a:gd name="connsiteY2" fmla="*/ 699675 h 692150"/>
              <a:gd name="connsiteX3" fmla="*/ 14925 w 1911350"/>
              <a:gd name="connsiteY3" fmla="*/ 699675 h 692150"/>
              <a:gd name="connsiteX4" fmla="*/ 14925 w 1911350"/>
              <a:gd name="connsiteY4" fmla="*/ 1717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692150">
                <a:moveTo>
                  <a:pt x="14925" y="17175"/>
                </a:moveTo>
                <a:lnTo>
                  <a:pt x="1919625" y="17175"/>
                </a:lnTo>
                <a:lnTo>
                  <a:pt x="1919625" y="699675"/>
                </a:lnTo>
                <a:lnTo>
                  <a:pt x="14925" y="699675"/>
                </a:lnTo>
                <a:lnTo>
                  <a:pt x="14925" y="17175"/>
                </a:lnTo>
                <a:close/>
              </a:path>
            </a:pathLst>
          </a:custGeom>
          <a:solidFill>
            <a:srgbClr val="FBE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/>
          <p:cNvSpPr/>
          <p:nvPr/>
        </p:nvSpPr>
        <p:spPr>
          <a:xfrm>
            <a:off x="3444875" y="1273175"/>
            <a:ext cx="1914525" cy="695325"/>
          </a:xfrm>
          <a:custGeom>
            <a:avLst/>
            <a:gdLst>
              <a:gd name="connsiteX0" fmla="*/ 18100 w 1914525"/>
              <a:gd name="connsiteY0" fmla="*/ 20350 h 695325"/>
              <a:gd name="connsiteX1" fmla="*/ 1922800 w 1914525"/>
              <a:gd name="connsiteY1" fmla="*/ 20350 h 695325"/>
              <a:gd name="connsiteX2" fmla="*/ 1922800 w 1914525"/>
              <a:gd name="connsiteY2" fmla="*/ 702850 h 695325"/>
              <a:gd name="connsiteX3" fmla="*/ 18100 w 1914525"/>
              <a:gd name="connsiteY3" fmla="*/ 702850 h 695325"/>
              <a:gd name="connsiteX4" fmla="*/ 18100 w 1914525"/>
              <a:gd name="connsiteY4" fmla="*/ 2035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20350"/>
                </a:moveTo>
                <a:lnTo>
                  <a:pt x="1922800" y="20350"/>
                </a:lnTo>
                <a:lnTo>
                  <a:pt x="1922800" y="702850"/>
                </a:lnTo>
                <a:lnTo>
                  <a:pt x="18100" y="702850"/>
                </a:lnTo>
                <a:lnTo>
                  <a:pt x="18100" y="2035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FE98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/>
          <p:cNvSpPr/>
          <p:nvPr/>
        </p:nvSpPr>
        <p:spPr>
          <a:xfrm>
            <a:off x="3444875" y="2847975"/>
            <a:ext cx="1914525" cy="695325"/>
          </a:xfrm>
          <a:custGeom>
            <a:avLst/>
            <a:gdLst>
              <a:gd name="connsiteX0" fmla="*/ 18100 w 1914525"/>
              <a:gd name="connsiteY0" fmla="*/ 13675 h 695325"/>
              <a:gd name="connsiteX1" fmla="*/ 1922800 w 1914525"/>
              <a:gd name="connsiteY1" fmla="*/ 13675 h 695325"/>
              <a:gd name="connsiteX2" fmla="*/ 1922800 w 1914525"/>
              <a:gd name="connsiteY2" fmla="*/ 696174 h 695325"/>
              <a:gd name="connsiteX3" fmla="*/ 18100 w 1914525"/>
              <a:gd name="connsiteY3" fmla="*/ 696174 h 695325"/>
              <a:gd name="connsiteX4" fmla="*/ 18100 w 1914525"/>
              <a:gd name="connsiteY4" fmla="*/ 1367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13675"/>
                </a:moveTo>
                <a:lnTo>
                  <a:pt x="1922800" y="13675"/>
                </a:lnTo>
                <a:lnTo>
                  <a:pt x="1922800" y="696174"/>
                </a:lnTo>
                <a:lnTo>
                  <a:pt x="18100" y="696174"/>
                </a:lnTo>
                <a:lnTo>
                  <a:pt x="18100" y="13675"/>
                </a:lnTo>
                <a:close/>
              </a:path>
            </a:pathLst>
          </a:custGeom>
          <a:solidFill>
            <a:srgbClr val="C8D9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/>
          <p:cNvSpPr/>
          <p:nvPr/>
        </p:nvSpPr>
        <p:spPr>
          <a:xfrm>
            <a:off x="3444875" y="2847975"/>
            <a:ext cx="1914525" cy="695325"/>
          </a:xfrm>
          <a:custGeom>
            <a:avLst/>
            <a:gdLst>
              <a:gd name="connsiteX0" fmla="*/ 18100 w 1914525"/>
              <a:gd name="connsiteY0" fmla="*/ 13675 h 695325"/>
              <a:gd name="connsiteX1" fmla="*/ 1922800 w 1914525"/>
              <a:gd name="connsiteY1" fmla="*/ 13675 h 695325"/>
              <a:gd name="connsiteX2" fmla="*/ 1922800 w 1914525"/>
              <a:gd name="connsiteY2" fmla="*/ 696174 h 695325"/>
              <a:gd name="connsiteX3" fmla="*/ 18100 w 1914525"/>
              <a:gd name="connsiteY3" fmla="*/ 696174 h 695325"/>
              <a:gd name="connsiteX4" fmla="*/ 18100 w 1914525"/>
              <a:gd name="connsiteY4" fmla="*/ 1367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13675"/>
                </a:moveTo>
                <a:lnTo>
                  <a:pt x="1922800" y="13675"/>
                </a:lnTo>
                <a:lnTo>
                  <a:pt x="1922800" y="696174"/>
                </a:lnTo>
                <a:lnTo>
                  <a:pt x="18100" y="696174"/>
                </a:lnTo>
                <a:lnTo>
                  <a:pt x="18100" y="1367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4985E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/>
          <p:cNvSpPr/>
          <p:nvPr/>
        </p:nvSpPr>
        <p:spPr>
          <a:xfrm>
            <a:off x="1539875" y="1616075"/>
            <a:ext cx="1914525" cy="1584325"/>
          </a:xfrm>
          <a:custGeom>
            <a:avLst/>
            <a:gdLst>
              <a:gd name="connsiteX0" fmla="*/ 1923100 w 1914525"/>
              <a:gd name="connsiteY0" fmla="*/ 1586825 h 1584325"/>
              <a:gd name="connsiteX1" fmla="*/ 18450 w 1914525"/>
              <a:gd name="connsiteY1" fmla="*/ 802775 h 1584325"/>
              <a:gd name="connsiteX2" fmla="*/ 613868 w 1914525"/>
              <a:gd name="connsiteY2" fmla="*/ 263740 h 1584325"/>
              <a:gd name="connsiteX3" fmla="*/ 1224126 w 1914525"/>
              <a:gd name="connsiteY3" fmla="*/ 86104 h 1584325"/>
              <a:gd name="connsiteX4" fmla="*/ 1568329 w 1914525"/>
              <a:gd name="connsiteY4" fmla="*/ 36335 h 1584325"/>
              <a:gd name="connsiteX5" fmla="*/ 1745316 w 1914525"/>
              <a:gd name="connsiteY5" fmla="*/ 23223 h 1584325"/>
              <a:gd name="connsiteX6" fmla="*/ 1789835 w 1914525"/>
              <a:gd name="connsiteY6" fmla="*/ 21268 h 1584325"/>
              <a:gd name="connsiteX7" fmla="*/ 1809415 w 1914525"/>
              <a:gd name="connsiteY7" fmla="*/ 20590 h 158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4525" h="1584325">
                <a:moveTo>
                  <a:pt x="1923100" y="1586825"/>
                </a:moveTo>
                <a:cubicBezTo>
                  <a:pt x="970775" y="1586825"/>
                  <a:pt x="18375" y="1194800"/>
                  <a:pt x="18450" y="802775"/>
                </a:cubicBezTo>
                <a:cubicBezTo>
                  <a:pt x="18487" y="606762"/>
                  <a:pt x="256643" y="410750"/>
                  <a:pt x="613868" y="263740"/>
                </a:cubicBezTo>
                <a:cubicBezTo>
                  <a:pt x="792481" y="190236"/>
                  <a:pt x="1000861" y="128982"/>
                  <a:pt x="1224126" y="86104"/>
                </a:cubicBezTo>
                <a:cubicBezTo>
                  <a:pt x="1335759" y="64665"/>
                  <a:pt x="1451113" y="47820"/>
                  <a:pt x="1568329" y="36335"/>
                </a:cubicBezTo>
                <a:cubicBezTo>
                  <a:pt x="1626937" y="30593"/>
                  <a:pt x="1686010" y="26190"/>
                  <a:pt x="1745316" y="23223"/>
                </a:cubicBezTo>
                <a:cubicBezTo>
                  <a:pt x="1760142" y="22481"/>
                  <a:pt x="1774983" y="21829"/>
                  <a:pt x="1789835" y="21268"/>
                </a:cubicBezTo>
                <a:lnTo>
                  <a:pt x="1809415" y="20590"/>
                </a:lnTo>
              </a:path>
            </a:pathLst>
          </a:custGeom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3317875" y="1577975"/>
            <a:ext cx="111125" cy="85725"/>
          </a:xfrm>
          <a:custGeom>
            <a:avLst/>
            <a:gdLst>
              <a:gd name="connsiteX0" fmla="*/ 31928 w 111125"/>
              <a:gd name="connsiteY0" fmla="*/ 90151 h 85725"/>
              <a:gd name="connsiteX1" fmla="*/ 117854 w 111125"/>
              <a:gd name="connsiteY1" fmla="*/ 57279 h 85725"/>
              <a:gd name="connsiteX2" fmla="*/ 30901 w 111125"/>
              <a:gd name="connsiteY2" fmla="*/ 27228 h 85725"/>
              <a:gd name="connsiteX3" fmla="*/ 31928 w 111125"/>
              <a:gd name="connsiteY3" fmla="*/ 90151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25" h="85725">
                <a:moveTo>
                  <a:pt x="31928" y="90151"/>
                </a:moveTo>
                <a:lnTo>
                  <a:pt x="117854" y="57279"/>
                </a:lnTo>
                <a:lnTo>
                  <a:pt x="30901" y="27228"/>
                </a:lnTo>
                <a:lnTo>
                  <a:pt x="31928" y="90151"/>
                </a:lnTo>
                <a:close/>
              </a:path>
            </a:pathLst>
          </a:custGeom>
          <a:solidFill>
            <a:srgbClr val="656565">
              <a:alpha val="100000"/>
            </a:srgbClr>
          </a:solidFill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9"/>
          <p:cNvSpPr txBox="1"/>
          <p:nvPr/>
        </p:nvSpPr>
        <p:spPr>
          <a:xfrm>
            <a:off x="314325" y="196502"/>
            <a:ext cx="3920594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Reinforcement</a:t>
            </a:r>
            <a:r>
              <a:rPr lang="en-US" altLang="zh-CN" sz="28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Learning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4116627" y="1499707"/>
            <a:ext cx="724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FE9800"/>
                </a:solidFill>
                <a:latin typeface="Arial"/>
                <a:ea typeface="Arial"/>
              </a:rPr>
              <a:t>Age</a:t>
            </a:r>
            <a:r>
              <a:rPr lang="en-US" altLang="zh-CN" sz="1800" dirty="0">
                <a:solidFill>
                  <a:srgbClr val="FE9800"/>
                </a:solidFill>
                <a:latin typeface="Arial"/>
                <a:ea typeface="Arial"/>
              </a:rPr>
              <a:t>nt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418850" y="2133173"/>
            <a:ext cx="880926" cy="3246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8333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8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-1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3773671" y="3067832"/>
            <a:ext cx="14098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4985E7"/>
                </a:solidFill>
                <a:latin typeface="Arial"/>
                <a:ea typeface="Arial"/>
              </a:rPr>
              <a:t>Env</a:t>
            </a:r>
            <a:r>
              <a:rPr lang="en-US" altLang="zh-CN" sz="1800" dirty="0">
                <a:solidFill>
                  <a:srgbClr val="4985E7"/>
                </a:solidFill>
                <a:latin typeface="Arial"/>
                <a:ea typeface="Arial"/>
              </a:rPr>
              <a:t>ironment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spc="30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10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104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/>
          <p:cNvSpPr/>
          <p:nvPr/>
        </p:nvSpPr>
        <p:spPr>
          <a:xfrm>
            <a:off x="64960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8 w 552450"/>
              <a:gd name="connsiteY1" fmla="*/ 13300 h 400050"/>
              <a:gd name="connsiteX2" fmla="*/ 555938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8" y="13300"/>
                </a:lnTo>
                <a:lnTo>
                  <a:pt x="555938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/>
          <p:cNvSpPr/>
          <p:nvPr/>
        </p:nvSpPr>
        <p:spPr>
          <a:xfrm>
            <a:off x="3448050" y="1276350"/>
            <a:ext cx="1911350" cy="692150"/>
          </a:xfrm>
          <a:custGeom>
            <a:avLst/>
            <a:gdLst>
              <a:gd name="connsiteX0" fmla="*/ 14925 w 1911350"/>
              <a:gd name="connsiteY0" fmla="*/ 17175 h 692150"/>
              <a:gd name="connsiteX1" fmla="*/ 1919625 w 1911350"/>
              <a:gd name="connsiteY1" fmla="*/ 17175 h 692150"/>
              <a:gd name="connsiteX2" fmla="*/ 1919625 w 1911350"/>
              <a:gd name="connsiteY2" fmla="*/ 699675 h 692150"/>
              <a:gd name="connsiteX3" fmla="*/ 14925 w 1911350"/>
              <a:gd name="connsiteY3" fmla="*/ 699675 h 692150"/>
              <a:gd name="connsiteX4" fmla="*/ 14925 w 1911350"/>
              <a:gd name="connsiteY4" fmla="*/ 1717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692150">
                <a:moveTo>
                  <a:pt x="14925" y="17175"/>
                </a:moveTo>
                <a:lnTo>
                  <a:pt x="1919625" y="17175"/>
                </a:lnTo>
                <a:lnTo>
                  <a:pt x="1919625" y="699675"/>
                </a:lnTo>
                <a:lnTo>
                  <a:pt x="14925" y="699675"/>
                </a:lnTo>
                <a:lnTo>
                  <a:pt x="14925" y="17175"/>
                </a:lnTo>
                <a:close/>
              </a:path>
            </a:pathLst>
          </a:custGeom>
          <a:solidFill>
            <a:srgbClr val="FBE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/>
          <p:cNvSpPr/>
          <p:nvPr/>
        </p:nvSpPr>
        <p:spPr>
          <a:xfrm>
            <a:off x="3444875" y="1273175"/>
            <a:ext cx="1914525" cy="695325"/>
          </a:xfrm>
          <a:custGeom>
            <a:avLst/>
            <a:gdLst>
              <a:gd name="connsiteX0" fmla="*/ 18100 w 1914525"/>
              <a:gd name="connsiteY0" fmla="*/ 20350 h 695325"/>
              <a:gd name="connsiteX1" fmla="*/ 1922800 w 1914525"/>
              <a:gd name="connsiteY1" fmla="*/ 20350 h 695325"/>
              <a:gd name="connsiteX2" fmla="*/ 1922800 w 1914525"/>
              <a:gd name="connsiteY2" fmla="*/ 702850 h 695325"/>
              <a:gd name="connsiteX3" fmla="*/ 18100 w 1914525"/>
              <a:gd name="connsiteY3" fmla="*/ 702850 h 695325"/>
              <a:gd name="connsiteX4" fmla="*/ 18100 w 1914525"/>
              <a:gd name="connsiteY4" fmla="*/ 2035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20350"/>
                </a:moveTo>
                <a:lnTo>
                  <a:pt x="1922800" y="20350"/>
                </a:lnTo>
                <a:lnTo>
                  <a:pt x="1922800" y="702850"/>
                </a:lnTo>
                <a:lnTo>
                  <a:pt x="18100" y="702850"/>
                </a:lnTo>
                <a:lnTo>
                  <a:pt x="18100" y="2035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FE98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/>
          <p:cNvSpPr/>
          <p:nvPr/>
        </p:nvSpPr>
        <p:spPr>
          <a:xfrm>
            <a:off x="3444875" y="2847975"/>
            <a:ext cx="1914525" cy="695325"/>
          </a:xfrm>
          <a:custGeom>
            <a:avLst/>
            <a:gdLst>
              <a:gd name="connsiteX0" fmla="*/ 18100 w 1914525"/>
              <a:gd name="connsiteY0" fmla="*/ 13675 h 695325"/>
              <a:gd name="connsiteX1" fmla="*/ 1922800 w 1914525"/>
              <a:gd name="connsiteY1" fmla="*/ 13675 h 695325"/>
              <a:gd name="connsiteX2" fmla="*/ 1922800 w 1914525"/>
              <a:gd name="connsiteY2" fmla="*/ 696174 h 695325"/>
              <a:gd name="connsiteX3" fmla="*/ 18100 w 1914525"/>
              <a:gd name="connsiteY3" fmla="*/ 696174 h 695325"/>
              <a:gd name="connsiteX4" fmla="*/ 18100 w 1914525"/>
              <a:gd name="connsiteY4" fmla="*/ 1367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13675"/>
                </a:moveTo>
                <a:lnTo>
                  <a:pt x="1922800" y="13675"/>
                </a:lnTo>
                <a:lnTo>
                  <a:pt x="1922800" y="696174"/>
                </a:lnTo>
                <a:lnTo>
                  <a:pt x="18100" y="696174"/>
                </a:lnTo>
                <a:lnTo>
                  <a:pt x="18100" y="13675"/>
                </a:lnTo>
                <a:close/>
              </a:path>
            </a:pathLst>
          </a:custGeom>
          <a:solidFill>
            <a:srgbClr val="C8D9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/>
          <p:cNvSpPr/>
          <p:nvPr/>
        </p:nvSpPr>
        <p:spPr>
          <a:xfrm>
            <a:off x="3444875" y="2847975"/>
            <a:ext cx="1914525" cy="695325"/>
          </a:xfrm>
          <a:custGeom>
            <a:avLst/>
            <a:gdLst>
              <a:gd name="connsiteX0" fmla="*/ 18100 w 1914525"/>
              <a:gd name="connsiteY0" fmla="*/ 13675 h 695325"/>
              <a:gd name="connsiteX1" fmla="*/ 1922800 w 1914525"/>
              <a:gd name="connsiteY1" fmla="*/ 13675 h 695325"/>
              <a:gd name="connsiteX2" fmla="*/ 1922800 w 1914525"/>
              <a:gd name="connsiteY2" fmla="*/ 696174 h 695325"/>
              <a:gd name="connsiteX3" fmla="*/ 18100 w 1914525"/>
              <a:gd name="connsiteY3" fmla="*/ 696174 h 695325"/>
              <a:gd name="connsiteX4" fmla="*/ 18100 w 1914525"/>
              <a:gd name="connsiteY4" fmla="*/ 1367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13675"/>
                </a:moveTo>
                <a:lnTo>
                  <a:pt x="1922800" y="13675"/>
                </a:lnTo>
                <a:lnTo>
                  <a:pt x="1922800" y="696174"/>
                </a:lnTo>
                <a:lnTo>
                  <a:pt x="18100" y="696174"/>
                </a:lnTo>
                <a:lnTo>
                  <a:pt x="18100" y="1367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4985E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/>
          <p:cNvSpPr/>
          <p:nvPr/>
        </p:nvSpPr>
        <p:spPr>
          <a:xfrm>
            <a:off x="5349875" y="1616075"/>
            <a:ext cx="1660525" cy="1571625"/>
          </a:xfrm>
          <a:custGeom>
            <a:avLst/>
            <a:gdLst>
              <a:gd name="connsiteX0" fmla="*/ 17800 w 1660525"/>
              <a:gd name="connsiteY0" fmla="*/ 18700 h 1571625"/>
              <a:gd name="connsiteX1" fmla="*/ 1667700 w 1660525"/>
              <a:gd name="connsiteY1" fmla="*/ 802750 h 1571625"/>
              <a:gd name="connsiteX2" fmla="*/ 1152322 w 1660525"/>
              <a:gd name="connsiteY2" fmla="*/ 1341784 h 1571625"/>
              <a:gd name="connsiteX3" fmla="*/ 624013 w 1660525"/>
              <a:gd name="connsiteY3" fmla="*/ 1519420 h 1571625"/>
              <a:gd name="connsiteX4" fmla="*/ 326036 w 1660525"/>
              <a:gd name="connsiteY4" fmla="*/ 1569189 h 1571625"/>
              <a:gd name="connsiteX5" fmla="*/ 172821 w 1660525"/>
              <a:gd name="connsiteY5" fmla="*/ 1582301 h 1571625"/>
              <a:gd name="connsiteX6" fmla="*/ 134282 w 1660525"/>
              <a:gd name="connsiteY6" fmla="*/ 1584256 h 1571625"/>
              <a:gd name="connsiteX7" fmla="*/ 132673 w 1660525"/>
              <a:gd name="connsiteY7" fmla="*/ 158432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25" h="1571625">
                <a:moveTo>
                  <a:pt x="17800" y="18700"/>
                </a:moveTo>
                <a:cubicBezTo>
                  <a:pt x="842750" y="18700"/>
                  <a:pt x="1667625" y="410725"/>
                  <a:pt x="1667700" y="802750"/>
                </a:cubicBezTo>
                <a:cubicBezTo>
                  <a:pt x="1667737" y="998762"/>
                  <a:pt x="1461575" y="1194775"/>
                  <a:pt x="1152322" y="1341784"/>
                </a:cubicBezTo>
                <a:cubicBezTo>
                  <a:pt x="997695" y="1415289"/>
                  <a:pt x="817296" y="1476543"/>
                  <a:pt x="624013" y="1519420"/>
                </a:cubicBezTo>
                <a:cubicBezTo>
                  <a:pt x="527371" y="1540859"/>
                  <a:pt x="427508" y="1557704"/>
                  <a:pt x="326036" y="1569189"/>
                </a:cubicBezTo>
                <a:cubicBezTo>
                  <a:pt x="275300" y="1574932"/>
                  <a:pt x="224161" y="1579334"/>
                  <a:pt x="172821" y="1582301"/>
                </a:cubicBezTo>
                <a:cubicBezTo>
                  <a:pt x="159986" y="1583043"/>
                  <a:pt x="147139" y="1583695"/>
                  <a:pt x="134282" y="1584256"/>
                </a:cubicBezTo>
                <a:lnTo>
                  <a:pt x="132673" y="1584320"/>
                </a:lnTo>
              </a:path>
            </a:pathLst>
          </a:custGeom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/>
          <p:cNvSpPr/>
          <p:nvPr/>
        </p:nvSpPr>
        <p:spPr>
          <a:xfrm>
            <a:off x="5362575" y="3140075"/>
            <a:ext cx="111125" cy="85725"/>
          </a:xfrm>
          <a:custGeom>
            <a:avLst/>
            <a:gdLst>
              <a:gd name="connsiteX0" fmla="*/ 119290 w 111125"/>
              <a:gd name="connsiteY0" fmla="*/ 28862 h 85725"/>
              <a:gd name="connsiteX1" fmla="*/ 33542 w 111125"/>
              <a:gd name="connsiteY1" fmla="*/ 62196 h 85725"/>
              <a:gd name="connsiteX2" fmla="*/ 120655 w 111125"/>
              <a:gd name="connsiteY2" fmla="*/ 91778 h 85725"/>
              <a:gd name="connsiteX3" fmla="*/ 119290 w 111125"/>
              <a:gd name="connsiteY3" fmla="*/ 2886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25" h="85725">
                <a:moveTo>
                  <a:pt x="119290" y="28862"/>
                </a:moveTo>
                <a:lnTo>
                  <a:pt x="33542" y="62196"/>
                </a:lnTo>
                <a:lnTo>
                  <a:pt x="120655" y="91778"/>
                </a:lnTo>
                <a:lnTo>
                  <a:pt x="119290" y="28862"/>
                </a:lnTo>
                <a:close/>
              </a:path>
            </a:pathLst>
          </a:custGeom>
          <a:solidFill>
            <a:srgbClr val="656565">
              <a:alpha val="100000"/>
            </a:srgbClr>
          </a:solidFill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/>
          <p:cNvSpPr/>
          <p:nvPr/>
        </p:nvSpPr>
        <p:spPr>
          <a:xfrm>
            <a:off x="1539875" y="1616075"/>
            <a:ext cx="1914525" cy="1584325"/>
          </a:xfrm>
          <a:custGeom>
            <a:avLst/>
            <a:gdLst>
              <a:gd name="connsiteX0" fmla="*/ 1923100 w 1914525"/>
              <a:gd name="connsiteY0" fmla="*/ 1586825 h 1584325"/>
              <a:gd name="connsiteX1" fmla="*/ 18450 w 1914525"/>
              <a:gd name="connsiteY1" fmla="*/ 802775 h 1584325"/>
              <a:gd name="connsiteX2" fmla="*/ 613868 w 1914525"/>
              <a:gd name="connsiteY2" fmla="*/ 263740 h 1584325"/>
              <a:gd name="connsiteX3" fmla="*/ 1224126 w 1914525"/>
              <a:gd name="connsiteY3" fmla="*/ 86104 h 1584325"/>
              <a:gd name="connsiteX4" fmla="*/ 1568329 w 1914525"/>
              <a:gd name="connsiteY4" fmla="*/ 36335 h 1584325"/>
              <a:gd name="connsiteX5" fmla="*/ 1745316 w 1914525"/>
              <a:gd name="connsiteY5" fmla="*/ 23223 h 1584325"/>
              <a:gd name="connsiteX6" fmla="*/ 1789835 w 1914525"/>
              <a:gd name="connsiteY6" fmla="*/ 21268 h 1584325"/>
              <a:gd name="connsiteX7" fmla="*/ 1809415 w 1914525"/>
              <a:gd name="connsiteY7" fmla="*/ 20590 h 158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4525" h="1584325">
                <a:moveTo>
                  <a:pt x="1923100" y="1586825"/>
                </a:moveTo>
                <a:cubicBezTo>
                  <a:pt x="970775" y="1586825"/>
                  <a:pt x="18375" y="1194800"/>
                  <a:pt x="18450" y="802775"/>
                </a:cubicBezTo>
                <a:cubicBezTo>
                  <a:pt x="18487" y="606762"/>
                  <a:pt x="256643" y="410750"/>
                  <a:pt x="613868" y="263740"/>
                </a:cubicBezTo>
                <a:cubicBezTo>
                  <a:pt x="792481" y="190236"/>
                  <a:pt x="1000861" y="128982"/>
                  <a:pt x="1224126" y="86104"/>
                </a:cubicBezTo>
                <a:cubicBezTo>
                  <a:pt x="1335759" y="64665"/>
                  <a:pt x="1451113" y="47820"/>
                  <a:pt x="1568329" y="36335"/>
                </a:cubicBezTo>
                <a:cubicBezTo>
                  <a:pt x="1626937" y="30593"/>
                  <a:pt x="1686010" y="26190"/>
                  <a:pt x="1745316" y="23223"/>
                </a:cubicBezTo>
                <a:cubicBezTo>
                  <a:pt x="1760142" y="22481"/>
                  <a:pt x="1774983" y="21829"/>
                  <a:pt x="1789835" y="21268"/>
                </a:cubicBezTo>
                <a:lnTo>
                  <a:pt x="1809415" y="20590"/>
                </a:lnTo>
              </a:path>
            </a:pathLst>
          </a:custGeom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/>
          <p:cNvSpPr/>
          <p:nvPr/>
        </p:nvSpPr>
        <p:spPr>
          <a:xfrm>
            <a:off x="3317875" y="1577975"/>
            <a:ext cx="111125" cy="85725"/>
          </a:xfrm>
          <a:custGeom>
            <a:avLst/>
            <a:gdLst>
              <a:gd name="connsiteX0" fmla="*/ 31928 w 111125"/>
              <a:gd name="connsiteY0" fmla="*/ 90151 h 85725"/>
              <a:gd name="connsiteX1" fmla="*/ 117854 w 111125"/>
              <a:gd name="connsiteY1" fmla="*/ 57279 h 85725"/>
              <a:gd name="connsiteX2" fmla="*/ 30901 w 111125"/>
              <a:gd name="connsiteY2" fmla="*/ 27228 h 85725"/>
              <a:gd name="connsiteX3" fmla="*/ 31928 w 111125"/>
              <a:gd name="connsiteY3" fmla="*/ 90151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25" h="85725">
                <a:moveTo>
                  <a:pt x="31928" y="90151"/>
                </a:moveTo>
                <a:lnTo>
                  <a:pt x="117854" y="57279"/>
                </a:lnTo>
                <a:lnTo>
                  <a:pt x="30901" y="27228"/>
                </a:lnTo>
                <a:lnTo>
                  <a:pt x="31928" y="90151"/>
                </a:lnTo>
                <a:close/>
              </a:path>
            </a:pathLst>
          </a:custGeom>
          <a:solidFill>
            <a:srgbClr val="656565">
              <a:alpha val="100000"/>
            </a:srgbClr>
          </a:solidFill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7"/>
          <p:cNvSpPr txBox="1"/>
          <p:nvPr/>
        </p:nvSpPr>
        <p:spPr>
          <a:xfrm>
            <a:off x="314325" y="196502"/>
            <a:ext cx="3920594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Reinforcement</a:t>
            </a:r>
            <a:r>
              <a:rPr lang="en-US" altLang="zh-CN" sz="28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Learning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4116627" y="1499707"/>
            <a:ext cx="724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FE9800"/>
                </a:solidFill>
                <a:latin typeface="Arial"/>
                <a:ea typeface="Arial"/>
              </a:rPr>
              <a:t>Age</a:t>
            </a:r>
            <a:r>
              <a:rPr lang="en-US" altLang="zh-CN" sz="1800" dirty="0">
                <a:solidFill>
                  <a:srgbClr val="FE9800"/>
                </a:solidFill>
                <a:latin typeface="Arial"/>
                <a:ea typeface="Arial"/>
              </a:rPr>
              <a:t>nt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418850" y="2133173"/>
            <a:ext cx="7714212" cy="466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70000"/>
              </a:lnSpc>
              <a:tabLst>
                <a:tab pos="6718875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	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Action</a:t>
            </a:r>
            <a:r>
              <a:rPr lang="en-US" altLang="zh-CN" sz="18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3773671" y="3067832"/>
            <a:ext cx="14098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4985E7"/>
                </a:solidFill>
                <a:latin typeface="Arial"/>
                <a:ea typeface="Arial"/>
              </a:rPr>
              <a:t>Env</a:t>
            </a:r>
            <a:r>
              <a:rPr lang="en-US" altLang="zh-CN" sz="1800" dirty="0">
                <a:solidFill>
                  <a:srgbClr val="4985E7"/>
                </a:solidFill>
                <a:latin typeface="Arial"/>
                <a:ea typeface="Arial"/>
              </a:rPr>
              <a:t>ironment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spc="30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11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122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/>
          <p:cNvSpPr/>
          <p:nvPr/>
        </p:nvSpPr>
        <p:spPr>
          <a:xfrm>
            <a:off x="64960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8 w 552450"/>
              <a:gd name="connsiteY1" fmla="*/ 13300 h 400050"/>
              <a:gd name="connsiteX2" fmla="*/ 555938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8" y="13300"/>
                </a:lnTo>
                <a:lnTo>
                  <a:pt x="555938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/>
          <p:cNvSpPr/>
          <p:nvPr/>
        </p:nvSpPr>
        <p:spPr>
          <a:xfrm>
            <a:off x="3448050" y="1276350"/>
            <a:ext cx="1911350" cy="692150"/>
          </a:xfrm>
          <a:custGeom>
            <a:avLst/>
            <a:gdLst>
              <a:gd name="connsiteX0" fmla="*/ 14925 w 1911350"/>
              <a:gd name="connsiteY0" fmla="*/ 17175 h 692150"/>
              <a:gd name="connsiteX1" fmla="*/ 1919625 w 1911350"/>
              <a:gd name="connsiteY1" fmla="*/ 17175 h 692150"/>
              <a:gd name="connsiteX2" fmla="*/ 1919625 w 1911350"/>
              <a:gd name="connsiteY2" fmla="*/ 699675 h 692150"/>
              <a:gd name="connsiteX3" fmla="*/ 14925 w 1911350"/>
              <a:gd name="connsiteY3" fmla="*/ 699675 h 692150"/>
              <a:gd name="connsiteX4" fmla="*/ 14925 w 1911350"/>
              <a:gd name="connsiteY4" fmla="*/ 1717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692150">
                <a:moveTo>
                  <a:pt x="14925" y="17175"/>
                </a:moveTo>
                <a:lnTo>
                  <a:pt x="1919625" y="17175"/>
                </a:lnTo>
                <a:lnTo>
                  <a:pt x="1919625" y="699675"/>
                </a:lnTo>
                <a:lnTo>
                  <a:pt x="14925" y="699675"/>
                </a:lnTo>
                <a:lnTo>
                  <a:pt x="14925" y="17175"/>
                </a:lnTo>
                <a:close/>
              </a:path>
            </a:pathLst>
          </a:custGeom>
          <a:solidFill>
            <a:srgbClr val="FBE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/>
          <p:cNvSpPr/>
          <p:nvPr/>
        </p:nvSpPr>
        <p:spPr>
          <a:xfrm>
            <a:off x="3444875" y="1273175"/>
            <a:ext cx="1914525" cy="695325"/>
          </a:xfrm>
          <a:custGeom>
            <a:avLst/>
            <a:gdLst>
              <a:gd name="connsiteX0" fmla="*/ 18100 w 1914525"/>
              <a:gd name="connsiteY0" fmla="*/ 20350 h 695325"/>
              <a:gd name="connsiteX1" fmla="*/ 1922800 w 1914525"/>
              <a:gd name="connsiteY1" fmla="*/ 20350 h 695325"/>
              <a:gd name="connsiteX2" fmla="*/ 1922800 w 1914525"/>
              <a:gd name="connsiteY2" fmla="*/ 702850 h 695325"/>
              <a:gd name="connsiteX3" fmla="*/ 18100 w 1914525"/>
              <a:gd name="connsiteY3" fmla="*/ 702850 h 695325"/>
              <a:gd name="connsiteX4" fmla="*/ 18100 w 1914525"/>
              <a:gd name="connsiteY4" fmla="*/ 2035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20350"/>
                </a:moveTo>
                <a:lnTo>
                  <a:pt x="1922800" y="20350"/>
                </a:lnTo>
                <a:lnTo>
                  <a:pt x="1922800" y="702850"/>
                </a:lnTo>
                <a:lnTo>
                  <a:pt x="18100" y="702850"/>
                </a:lnTo>
                <a:lnTo>
                  <a:pt x="18100" y="2035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FE98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/>
          <p:cNvSpPr/>
          <p:nvPr/>
        </p:nvSpPr>
        <p:spPr>
          <a:xfrm>
            <a:off x="3444875" y="2847975"/>
            <a:ext cx="1914525" cy="695325"/>
          </a:xfrm>
          <a:custGeom>
            <a:avLst/>
            <a:gdLst>
              <a:gd name="connsiteX0" fmla="*/ 18100 w 1914525"/>
              <a:gd name="connsiteY0" fmla="*/ 13675 h 695325"/>
              <a:gd name="connsiteX1" fmla="*/ 1922800 w 1914525"/>
              <a:gd name="connsiteY1" fmla="*/ 13675 h 695325"/>
              <a:gd name="connsiteX2" fmla="*/ 1922800 w 1914525"/>
              <a:gd name="connsiteY2" fmla="*/ 696174 h 695325"/>
              <a:gd name="connsiteX3" fmla="*/ 18100 w 1914525"/>
              <a:gd name="connsiteY3" fmla="*/ 696174 h 695325"/>
              <a:gd name="connsiteX4" fmla="*/ 18100 w 1914525"/>
              <a:gd name="connsiteY4" fmla="*/ 1367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13675"/>
                </a:moveTo>
                <a:lnTo>
                  <a:pt x="1922800" y="13675"/>
                </a:lnTo>
                <a:lnTo>
                  <a:pt x="1922800" y="696174"/>
                </a:lnTo>
                <a:lnTo>
                  <a:pt x="18100" y="696174"/>
                </a:lnTo>
                <a:lnTo>
                  <a:pt x="18100" y="13675"/>
                </a:lnTo>
                <a:close/>
              </a:path>
            </a:pathLst>
          </a:custGeom>
          <a:solidFill>
            <a:srgbClr val="C8D9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/>
          <p:cNvSpPr/>
          <p:nvPr/>
        </p:nvSpPr>
        <p:spPr>
          <a:xfrm>
            <a:off x="3444875" y="2847975"/>
            <a:ext cx="1914525" cy="695325"/>
          </a:xfrm>
          <a:custGeom>
            <a:avLst/>
            <a:gdLst>
              <a:gd name="connsiteX0" fmla="*/ 18100 w 1914525"/>
              <a:gd name="connsiteY0" fmla="*/ 13675 h 695325"/>
              <a:gd name="connsiteX1" fmla="*/ 1922800 w 1914525"/>
              <a:gd name="connsiteY1" fmla="*/ 13675 h 695325"/>
              <a:gd name="connsiteX2" fmla="*/ 1922800 w 1914525"/>
              <a:gd name="connsiteY2" fmla="*/ 696174 h 695325"/>
              <a:gd name="connsiteX3" fmla="*/ 18100 w 1914525"/>
              <a:gd name="connsiteY3" fmla="*/ 696174 h 695325"/>
              <a:gd name="connsiteX4" fmla="*/ 18100 w 1914525"/>
              <a:gd name="connsiteY4" fmla="*/ 1367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13675"/>
                </a:moveTo>
                <a:lnTo>
                  <a:pt x="1922800" y="13675"/>
                </a:lnTo>
                <a:lnTo>
                  <a:pt x="1922800" y="696174"/>
                </a:lnTo>
                <a:lnTo>
                  <a:pt x="18100" y="696174"/>
                </a:lnTo>
                <a:lnTo>
                  <a:pt x="18100" y="13675"/>
                </a:lnTo>
                <a:close/>
              </a:path>
            </a:pathLst>
          </a:custGeom>
          <a:solidFill>
            <a:srgbClr val="00007A">
              <a:alpha val="0"/>
            </a:srgbClr>
          </a:solidFill>
          <a:ln w="19050">
            <a:solidFill>
              <a:srgbClr val="4985E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/>
          <p:cNvSpPr/>
          <p:nvPr/>
        </p:nvSpPr>
        <p:spPr>
          <a:xfrm>
            <a:off x="5349875" y="1616075"/>
            <a:ext cx="1660525" cy="1571625"/>
          </a:xfrm>
          <a:custGeom>
            <a:avLst/>
            <a:gdLst>
              <a:gd name="connsiteX0" fmla="*/ 17800 w 1660525"/>
              <a:gd name="connsiteY0" fmla="*/ 18700 h 1571625"/>
              <a:gd name="connsiteX1" fmla="*/ 1667700 w 1660525"/>
              <a:gd name="connsiteY1" fmla="*/ 802750 h 1571625"/>
              <a:gd name="connsiteX2" fmla="*/ 1152322 w 1660525"/>
              <a:gd name="connsiteY2" fmla="*/ 1341784 h 1571625"/>
              <a:gd name="connsiteX3" fmla="*/ 624013 w 1660525"/>
              <a:gd name="connsiteY3" fmla="*/ 1519420 h 1571625"/>
              <a:gd name="connsiteX4" fmla="*/ 326036 w 1660525"/>
              <a:gd name="connsiteY4" fmla="*/ 1569189 h 1571625"/>
              <a:gd name="connsiteX5" fmla="*/ 172821 w 1660525"/>
              <a:gd name="connsiteY5" fmla="*/ 1582301 h 1571625"/>
              <a:gd name="connsiteX6" fmla="*/ 134282 w 1660525"/>
              <a:gd name="connsiteY6" fmla="*/ 1584256 h 1571625"/>
              <a:gd name="connsiteX7" fmla="*/ 132673 w 1660525"/>
              <a:gd name="connsiteY7" fmla="*/ 158432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25" h="1571625">
                <a:moveTo>
                  <a:pt x="17800" y="18700"/>
                </a:moveTo>
                <a:cubicBezTo>
                  <a:pt x="842750" y="18700"/>
                  <a:pt x="1667625" y="410725"/>
                  <a:pt x="1667700" y="802750"/>
                </a:cubicBezTo>
                <a:cubicBezTo>
                  <a:pt x="1667737" y="998762"/>
                  <a:pt x="1461575" y="1194775"/>
                  <a:pt x="1152322" y="1341784"/>
                </a:cubicBezTo>
                <a:cubicBezTo>
                  <a:pt x="997695" y="1415289"/>
                  <a:pt x="817296" y="1476543"/>
                  <a:pt x="624013" y="1519420"/>
                </a:cubicBezTo>
                <a:cubicBezTo>
                  <a:pt x="527371" y="1540859"/>
                  <a:pt x="427508" y="1557704"/>
                  <a:pt x="326036" y="1569189"/>
                </a:cubicBezTo>
                <a:cubicBezTo>
                  <a:pt x="275300" y="1574932"/>
                  <a:pt x="224161" y="1579334"/>
                  <a:pt x="172821" y="1582301"/>
                </a:cubicBezTo>
                <a:cubicBezTo>
                  <a:pt x="159986" y="1583043"/>
                  <a:pt x="147139" y="1583695"/>
                  <a:pt x="134282" y="1584256"/>
                </a:cubicBezTo>
                <a:lnTo>
                  <a:pt x="132673" y="1584320"/>
                </a:lnTo>
              </a:path>
            </a:pathLst>
          </a:custGeom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/>
          <p:cNvSpPr/>
          <p:nvPr/>
        </p:nvSpPr>
        <p:spPr>
          <a:xfrm>
            <a:off x="5362575" y="3140075"/>
            <a:ext cx="111125" cy="85725"/>
          </a:xfrm>
          <a:custGeom>
            <a:avLst/>
            <a:gdLst>
              <a:gd name="connsiteX0" fmla="*/ 119290 w 111125"/>
              <a:gd name="connsiteY0" fmla="*/ 28862 h 85725"/>
              <a:gd name="connsiteX1" fmla="*/ 33542 w 111125"/>
              <a:gd name="connsiteY1" fmla="*/ 62196 h 85725"/>
              <a:gd name="connsiteX2" fmla="*/ 120655 w 111125"/>
              <a:gd name="connsiteY2" fmla="*/ 91778 h 85725"/>
              <a:gd name="connsiteX3" fmla="*/ 119290 w 111125"/>
              <a:gd name="connsiteY3" fmla="*/ 2886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25" h="85725">
                <a:moveTo>
                  <a:pt x="119290" y="28862"/>
                </a:moveTo>
                <a:lnTo>
                  <a:pt x="33542" y="62196"/>
                </a:lnTo>
                <a:lnTo>
                  <a:pt x="120655" y="91778"/>
                </a:lnTo>
                <a:lnTo>
                  <a:pt x="119290" y="28862"/>
                </a:lnTo>
                <a:close/>
              </a:path>
            </a:pathLst>
          </a:custGeom>
          <a:solidFill>
            <a:srgbClr val="656565">
              <a:alpha val="100000"/>
            </a:srgbClr>
          </a:solidFill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/>
          <p:cNvSpPr/>
          <p:nvPr/>
        </p:nvSpPr>
        <p:spPr>
          <a:xfrm>
            <a:off x="1539875" y="1616075"/>
            <a:ext cx="1914525" cy="1584325"/>
          </a:xfrm>
          <a:custGeom>
            <a:avLst/>
            <a:gdLst>
              <a:gd name="connsiteX0" fmla="*/ 1923100 w 1914525"/>
              <a:gd name="connsiteY0" fmla="*/ 1586825 h 1584325"/>
              <a:gd name="connsiteX1" fmla="*/ 18450 w 1914525"/>
              <a:gd name="connsiteY1" fmla="*/ 802775 h 1584325"/>
              <a:gd name="connsiteX2" fmla="*/ 613868 w 1914525"/>
              <a:gd name="connsiteY2" fmla="*/ 263740 h 1584325"/>
              <a:gd name="connsiteX3" fmla="*/ 1224126 w 1914525"/>
              <a:gd name="connsiteY3" fmla="*/ 86104 h 1584325"/>
              <a:gd name="connsiteX4" fmla="*/ 1568329 w 1914525"/>
              <a:gd name="connsiteY4" fmla="*/ 36335 h 1584325"/>
              <a:gd name="connsiteX5" fmla="*/ 1745316 w 1914525"/>
              <a:gd name="connsiteY5" fmla="*/ 23223 h 1584325"/>
              <a:gd name="connsiteX6" fmla="*/ 1789835 w 1914525"/>
              <a:gd name="connsiteY6" fmla="*/ 21268 h 1584325"/>
              <a:gd name="connsiteX7" fmla="*/ 1809415 w 1914525"/>
              <a:gd name="connsiteY7" fmla="*/ 20590 h 158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4525" h="1584325">
                <a:moveTo>
                  <a:pt x="1923100" y="1586825"/>
                </a:moveTo>
                <a:cubicBezTo>
                  <a:pt x="970775" y="1586825"/>
                  <a:pt x="18375" y="1194800"/>
                  <a:pt x="18450" y="802775"/>
                </a:cubicBezTo>
                <a:cubicBezTo>
                  <a:pt x="18487" y="606762"/>
                  <a:pt x="256643" y="410750"/>
                  <a:pt x="613868" y="263740"/>
                </a:cubicBezTo>
                <a:cubicBezTo>
                  <a:pt x="792481" y="190236"/>
                  <a:pt x="1000861" y="128982"/>
                  <a:pt x="1224126" y="86104"/>
                </a:cubicBezTo>
                <a:cubicBezTo>
                  <a:pt x="1335759" y="64665"/>
                  <a:pt x="1451113" y="47820"/>
                  <a:pt x="1568329" y="36335"/>
                </a:cubicBezTo>
                <a:cubicBezTo>
                  <a:pt x="1626937" y="30593"/>
                  <a:pt x="1686010" y="26190"/>
                  <a:pt x="1745316" y="23223"/>
                </a:cubicBezTo>
                <a:cubicBezTo>
                  <a:pt x="1760142" y="22481"/>
                  <a:pt x="1774983" y="21829"/>
                  <a:pt x="1789835" y="21268"/>
                </a:cubicBezTo>
                <a:lnTo>
                  <a:pt x="1809415" y="20590"/>
                </a:lnTo>
              </a:path>
            </a:pathLst>
          </a:custGeom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/>
          <p:cNvSpPr/>
          <p:nvPr/>
        </p:nvSpPr>
        <p:spPr>
          <a:xfrm>
            <a:off x="3317875" y="1577975"/>
            <a:ext cx="111125" cy="85725"/>
          </a:xfrm>
          <a:custGeom>
            <a:avLst/>
            <a:gdLst>
              <a:gd name="connsiteX0" fmla="*/ 31928 w 111125"/>
              <a:gd name="connsiteY0" fmla="*/ 90151 h 85725"/>
              <a:gd name="connsiteX1" fmla="*/ 117854 w 111125"/>
              <a:gd name="connsiteY1" fmla="*/ 57279 h 85725"/>
              <a:gd name="connsiteX2" fmla="*/ 30901 w 111125"/>
              <a:gd name="connsiteY2" fmla="*/ 27228 h 85725"/>
              <a:gd name="connsiteX3" fmla="*/ 31928 w 111125"/>
              <a:gd name="connsiteY3" fmla="*/ 90151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25" h="85725">
                <a:moveTo>
                  <a:pt x="31928" y="90151"/>
                </a:moveTo>
                <a:lnTo>
                  <a:pt x="117854" y="57279"/>
                </a:lnTo>
                <a:lnTo>
                  <a:pt x="30901" y="27228"/>
                </a:lnTo>
                <a:lnTo>
                  <a:pt x="31928" y="90151"/>
                </a:lnTo>
                <a:close/>
              </a:path>
            </a:pathLst>
          </a:custGeom>
          <a:solidFill>
            <a:srgbClr val="656565">
              <a:alpha val="100000"/>
            </a:srgbClr>
          </a:solidFill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/>
          <p:cNvSpPr/>
          <p:nvPr/>
        </p:nvSpPr>
        <p:spPr>
          <a:xfrm>
            <a:off x="2073275" y="2060575"/>
            <a:ext cx="1241425" cy="695325"/>
          </a:xfrm>
          <a:custGeom>
            <a:avLst/>
            <a:gdLst>
              <a:gd name="connsiteX0" fmla="*/ 18600 w 1241425"/>
              <a:gd name="connsiteY0" fmla="*/ 16112 h 695325"/>
              <a:gd name="connsiteX1" fmla="*/ 1243800 w 1241425"/>
              <a:gd name="connsiteY1" fmla="*/ 16112 h 695325"/>
              <a:gd name="connsiteX2" fmla="*/ 1243800 w 1241425"/>
              <a:gd name="connsiteY2" fmla="*/ 700412 h 695325"/>
              <a:gd name="connsiteX3" fmla="*/ 18600 w 1241425"/>
              <a:gd name="connsiteY3" fmla="*/ 700412 h 695325"/>
              <a:gd name="connsiteX4" fmla="*/ 18600 w 1241425"/>
              <a:gd name="connsiteY4" fmla="*/ 16112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425" h="695325">
                <a:moveTo>
                  <a:pt x="18600" y="16112"/>
                </a:moveTo>
                <a:lnTo>
                  <a:pt x="1243800" y="16112"/>
                </a:lnTo>
                <a:lnTo>
                  <a:pt x="1243800" y="700412"/>
                </a:lnTo>
                <a:lnTo>
                  <a:pt x="18600" y="700412"/>
                </a:lnTo>
                <a:lnTo>
                  <a:pt x="18600" y="1611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/>
          <p:cNvSpPr/>
          <p:nvPr/>
        </p:nvSpPr>
        <p:spPr>
          <a:xfrm>
            <a:off x="1933575" y="1616075"/>
            <a:ext cx="1520825" cy="1584325"/>
          </a:xfrm>
          <a:custGeom>
            <a:avLst/>
            <a:gdLst>
              <a:gd name="connsiteX0" fmla="*/ 1529400 w 1520825"/>
              <a:gd name="connsiteY0" fmla="*/ 1586825 h 1584325"/>
              <a:gd name="connsiteX1" fmla="*/ 11800 w 1520825"/>
              <a:gd name="connsiteY1" fmla="*/ 802775 h 1584325"/>
              <a:gd name="connsiteX2" fmla="*/ 1530000 w 1520825"/>
              <a:gd name="connsiteY2" fmla="*/ 18725 h 1584325"/>
              <a:gd name="connsiteX3" fmla="*/ 1529400 w 1520825"/>
              <a:gd name="connsiteY3" fmla="*/ 1586825 h 158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0825" h="1584325">
                <a:moveTo>
                  <a:pt x="1529400" y="1586825"/>
                </a:moveTo>
                <a:cubicBezTo>
                  <a:pt x="770600" y="1586825"/>
                  <a:pt x="11725" y="1194800"/>
                  <a:pt x="11800" y="802775"/>
                </a:cubicBezTo>
                <a:cubicBezTo>
                  <a:pt x="11875" y="410750"/>
                  <a:pt x="770900" y="18725"/>
                  <a:pt x="1530000" y="18725"/>
                </a:cubicBezTo>
                <a:lnTo>
                  <a:pt x="1529400" y="158682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/>
          <p:cNvSpPr/>
          <p:nvPr/>
        </p:nvSpPr>
        <p:spPr>
          <a:xfrm>
            <a:off x="1933575" y="1616075"/>
            <a:ext cx="1520825" cy="1584325"/>
          </a:xfrm>
          <a:custGeom>
            <a:avLst/>
            <a:gdLst>
              <a:gd name="connsiteX0" fmla="*/ 1529400 w 1520825"/>
              <a:gd name="connsiteY0" fmla="*/ 1586825 h 1584325"/>
              <a:gd name="connsiteX1" fmla="*/ 11800 w 1520825"/>
              <a:gd name="connsiteY1" fmla="*/ 802775 h 1584325"/>
              <a:gd name="connsiteX2" fmla="*/ 486265 w 1520825"/>
              <a:gd name="connsiteY2" fmla="*/ 263740 h 1584325"/>
              <a:gd name="connsiteX3" fmla="*/ 972546 w 1520825"/>
              <a:gd name="connsiteY3" fmla="*/ 86104 h 1584325"/>
              <a:gd name="connsiteX4" fmla="*/ 1246823 w 1520825"/>
              <a:gd name="connsiteY4" fmla="*/ 36335 h 1584325"/>
              <a:gd name="connsiteX5" fmla="*/ 1387855 w 1520825"/>
              <a:gd name="connsiteY5" fmla="*/ 23223 h 1584325"/>
              <a:gd name="connsiteX6" fmla="*/ 1405584 w 1520825"/>
              <a:gd name="connsiteY6" fmla="*/ 22178 h 1584325"/>
              <a:gd name="connsiteX7" fmla="*/ 1415737 w 1520825"/>
              <a:gd name="connsiteY7" fmla="*/ 21657 h 158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0825" h="1584325">
                <a:moveTo>
                  <a:pt x="1529400" y="1586825"/>
                </a:moveTo>
                <a:cubicBezTo>
                  <a:pt x="770600" y="1586825"/>
                  <a:pt x="11725" y="1194800"/>
                  <a:pt x="11800" y="802775"/>
                </a:cubicBezTo>
                <a:cubicBezTo>
                  <a:pt x="11837" y="606762"/>
                  <a:pt x="201612" y="410750"/>
                  <a:pt x="486265" y="263740"/>
                </a:cubicBezTo>
                <a:cubicBezTo>
                  <a:pt x="628592" y="190236"/>
                  <a:pt x="794638" y="128982"/>
                  <a:pt x="972546" y="86104"/>
                </a:cubicBezTo>
                <a:cubicBezTo>
                  <a:pt x="1061500" y="64665"/>
                  <a:pt x="1153420" y="47820"/>
                  <a:pt x="1246823" y="36335"/>
                </a:cubicBezTo>
                <a:cubicBezTo>
                  <a:pt x="1293524" y="30593"/>
                  <a:pt x="1340597" y="26190"/>
                  <a:pt x="1387855" y="23223"/>
                </a:cubicBezTo>
                <a:cubicBezTo>
                  <a:pt x="1393762" y="22852"/>
                  <a:pt x="1399672" y="22504"/>
                  <a:pt x="1405584" y="22178"/>
                </a:cubicBezTo>
                <a:lnTo>
                  <a:pt x="1415737" y="21657"/>
                </a:lnTo>
              </a:path>
            </a:pathLst>
          </a:custGeom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/>
          <p:cNvSpPr/>
          <p:nvPr/>
        </p:nvSpPr>
        <p:spPr>
          <a:xfrm>
            <a:off x="3317875" y="1577975"/>
            <a:ext cx="111125" cy="85725"/>
          </a:xfrm>
          <a:custGeom>
            <a:avLst/>
            <a:gdLst>
              <a:gd name="connsiteX0" fmla="*/ 32244 w 111125"/>
              <a:gd name="connsiteY0" fmla="*/ 91213 h 85725"/>
              <a:gd name="connsiteX1" fmla="*/ 117859 w 111125"/>
              <a:gd name="connsiteY1" fmla="*/ 57539 h 85725"/>
              <a:gd name="connsiteX2" fmla="*/ 30630 w 111125"/>
              <a:gd name="connsiteY2" fmla="*/ 28302 h 85725"/>
              <a:gd name="connsiteX3" fmla="*/ 32244 w 111125"/>
              <a:gd name="connsiteY3" fmla="*/ 9121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25" h="85725">
                <a:moveTo>
                  <a:pt x="32244" y="91213"/>
                </a:moveTo>
                <a:lnTo>
                  <a:pt x="117859" y="57539"/>
                </a:lnTo>
                <a:lnTo>
                  <a:pt x="30630" y="28302"/>
                </a:lnTo>
                <a:lnTo>
                  <a:pt x="32244" y="91213"/>
                </a:lnTo>
                <a:close/>
              </a:path>
            </a:pathLst>
          </a:custGeom>
          <a:solidFill>
            <a:srgbClr val="656565">
              <a:alpha val="100000"/>
            </a:srgbClr>
          </a:solidFill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9"/>
          <p:cNvSpPr txBox="1"/>
          <p:nvPr/>
        </p:nvSpPr>
        <p:spPr>
          <a:xfrm>
            <a:off x="314325" y="196502"/>
            <a:ext cx="3920594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Reinforcement</a:t>
            </a:r>
            <a:r>
              <a:rPr lang="en-US" altLang="zh-CN" sz="28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Learning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4116627" y="1499707"/>
            <a:ext cx="724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FE9800"/>
                </a:solidFill>
                <a:latin typeface="Arial"/>
                <a:ea typeface="Arial"/>
              </a:rPr>
              <a:t>Age</a:t>
            </a:r>
            <a:r>
              <a:rPr lang="en-US" altLang="zh-CN" sz="1800" dirty="0">
                <a:solidFill>
                  <a:srgbClr val="FE9800"/>
                </a:solidFill>
                <a:latin typeface="Arial"/>
                <a:ea typeface="Arial"/>
              </a:rPr>
              <a:t>nt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418850" y="2133173"/>
            <a:ext cx="7714212" cy="466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70000"/>
              </a:lnSpc>
              <a:tabLst>
                <a:tab pos="1758750" algn="l"/>
                <a:tab pos="6718875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	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	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Action</a:t>
            </a:r>
            <a:r>
              <a:rPr lang="en-US" altLang="zh-CN" sz="18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3773671" y="3067832"/>
            <a:ext cx="14098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4985E7"/>
                </a:solidFill>
                <a:latin typeface="Arial"/>
                <a:ea typeface="Arial"/>
              </a:rPr>
              <a:t>Env</a:t>
            </a:r>
            <a:r>
              <a:rPr lang="en-US" altLang="zh-CN" sz="1800" dirty="0">
                <a:solidFill>
                  <a:srgbClr val="4985E7"/>
                </a:solidFill>
                <a:latin typeface="Arial"/>
                <a:ea typeface="Arial"/>
              </a:rPr>
              <a:t>ironment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spc="30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12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144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/>
          <p:cNvSpPr/>
          <p:nvPr/>
        </p:nvSpPr>
        <p:spPr>
          <a:xfrm>
            <a:off x="64960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8 w 552450"/>
              <a:gd name="connsiteY1" fmla="*/ 13300 h 400050"/>
              <a:gd name="connsiteX2" fmla="*/ 555938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8" y="13300"/>
                </a:lnTo>
                <a:lnTo>
                  <a:pt x="555938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/>
          <p:cNvSpPr/>
          <p:nvPr/>
        </p:nvSpPr>
        <p:spPr>
          <a:xfrm>
            <a:off x="3448050" y="1276350"/>
            <a:ext cx="1911350" cy="692150"/>
          </a:xfrm>
          <a:custGeom>
            <a:avLst/>
            <a:gdLst>
              <a:gd name="connsiteX0" fmla="*/ 14925 w 1911350"/>
              <a:gd name="connsiteY0" fmla="*/ 17175 h 692150"/>
              <a:gd name="connsiteX1" fmla="*/ 1919625 w 1911350"/>
              <a:gd name="connsiteY1" fmla="*/ 17175 h 692150"/>
              <a:gd name="connsiteX2" fmla="*/ 1919625 w 1911350"/>
              <a:gd name="connsiteY2" fmla="*/ 699675 h 692150"/>
              <a:gd name="connsiteX3" fmla="*/ 14925 w 1911350"/>
              <a:gd name="connsiteY3" fmla="*/ 699675 h 692150"/>
              <a:gd name="connsiteX4" fmla="*/ 14925 w 1911350"/>
              <a:gd name="connsiteY4" fmla="*/ 1717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692150">
                <a:moveTo>
                  <a:pt x="14925" y="17175"/>
                </a:moveTo>
                <a:lnTo>
                  <a:pt x="1919625" y="17175"/>
                </a:lnTo>
                <a:lnTo>
                  <a:pt x="1919625" y="699675"/>
                </a:lnTo>
                <a:lnTo>
                  <a:pt x="14925" y="699675"/>
                </a:lnTo>
                <a:lnTo>
                  <a:pt x="14925" y="17175"/>
                </a:lnTo>
                <a:close/>
              </a:path>
            </a:pathLst>
          </a:custGeom>
          <a:solidFill>
            <a:srgbClr val="FBE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3444875" y="1273175"/>
            <a:ext cx="1914525" cy="695325"/>
          </a:xfrm>
          <a:custGeom>
            <a:avLst/>
            <a:gdLst>
              <a:gd name="connsiteX0" fmla="*/ 18100 w 1914525"/>
              <a:gd name="connsiteY0" fmla="*/ 20350 h 695325"/>
              <a:gd name="connsiteX1" fmla="*/ 1922800 w 1914525"/>
              <a:gd name="connsiteY1" fmla="*/ 20350 h 695325"/>
              <a:gd name="connsiteX2" fmla="*/ 1922800 w 1914525"/>
              <a:gd name="connsiteY2" fmla="*/ 702850 h 695325"/>
              <a:gd name="connsiteX3" fmla="*/ 18100 w 1914525"/>
              <a:gd name="connsiteY3" fmla="*/ 702850 h 695325"/>
              <a:gd name="connsiteX4" fmla="*/ 18100 w 1914525"/>
              <a:gd name="connsiteY4" fmla="*/ 2035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20350"/>
                </a:moveTo>
                <a:lnTo>
                  <a:pt x="1922800" y="20350"/>
                </a:lnTo>
                <a:lnTo>
                  <a:pt x="1922800" y="702850"/>
                </a:lnTo>
                <a:lnTo>
                  <a:pt x="18100" y="702850"/>
                </a:lnTo>
                <a:lnTo>
                  <a:pt x="18100" y="2035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FE98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3444875" y="2847975"/>
            <a:ext cx="1914525" cy="695325"/>
          </a:xfrm>
          <a:custGeom>
            <a:avLst/>
            <a:gdLst>
              <a:gd name="connsiteX0" fmla="*/ 18100 w 1914525"/>
              <a:gd name="connsiteY0" fmla="*/ 13675 h 695325"/>
              <a:gd name="connsiteX1" fmla="*/ 1922800 w 1914525"/>
              <a:gd name="connsiteY1" fmla="*/ 13675 h 695325"/>
              <a:gd name="connsiteX2" fmla="*/ 1922800 w 1914525"/>
              <a:gd name="connsiteY2" fmla="*/ 696174 h 695325"/>
              <a:gd name="connsiteX3" fmla="*/ 18100 w 1914525"/>
              <a:gd name="connsiteY3" fmla="*/ 696174 h 695325"/>
              <a:gd name="connsiteX4" fmla="*/ 18100 w 1914525"/>
              <a:gd name="connsiteY4" fmla="*/ 1367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13675"/>
                </a:moveTo>
                <a:lnTo>
                  <a:pt x="1922800" y="13675"/>
                </a:lnTo>
                <a:lnTo>
                  <a:pt x="1922800" y="696174"/>
                </a:lnTo>
                <a:lnTo>
                  <a:pt x="18100" y="696174"/>
                </a:lnTo>
                <a:lnTo>
                  <a:pt x="18100" y="13675"/>
                </a:lnTo>
                <a:close/>
              </a:path>
            </a:pathLst>
          </a:custGeom>
          <a:solidFill>
            <a:srgbClr val="C8D9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3444875" y="2847975"/>
            <a:ext cx="1914525" cy="695325"/>
          </a:xfrm>
          <a:custGeom>
            <a:avLst/>
            <a:gdLst>
              <a:gd name="connsiteX0" fmla="*/ 18100 w 1914525"/>
              <a:gd name="connsiteY0" fmla="*/ 13675 h 695325"/>
              <a:gd name="connsiteX1" fmla="*/ 1922800 w 1914525"/>
              <a:gd name="connsiteY1" fmla="*/ 13675 h 695325"/>
              <a:gd name="connsiteX2" fmla="*/ 1922800 w 1914525"/>
              <a:gd name="connsiteY2" fmla="*/ 696174 h 695325"/>
              <a:gd name="connsiteX3" fmla="*/ 18100 w 1914525"/>
              <a:gd name="connsiteY3" fmla="*/ 696174 h 695325"/>
              <a:gd name="connsiteX4" fmla="*/ 18100 w 1914525"/>
              <a:gd name="connsiteY4" fmla="*/ 1367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100" y="13675"/>
                </a:moveTo>
                <a:lnTo>
                  <a:pt x="1922800" y="13675"/>
                </a:lnTo>
                <a:lnTo>
                  <a:pt x="1922800" y="696174"/>
                </a:lnTo>
                <a:lnTo>
                  <a:pt x="18100" y="696174"/>
                </a:lnTo>
                <a:lnTo>
                  <a:pt x="18100" y="1367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4985E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5349875" y="1616075"/>
            <a:ext cx="1660525" cy="1571625"/>
          </a:xfrm>
          <a:custGeom>
            <a:avLst/>
            <a:gdLst>
              <a:gd name="connsiteX0" fmla="*/ 17800 w 1660525"/>
              <a:gd name="connsiteY0" fmla="*/ 18700 h 1571625"/>
              <a:gd name="connsiteX1" fmla="*/ 1667700 w 1660525"/>
              <a:gd name="connsiteY1" fmla="*/ 802750 h 1571625"/>
              <a:gd name="connsiteX2" fmla="*/ 1152322 w 1660525"/>
              <a:gd name="connsiteY2" fmla="*/ 1341784 h 1571625"/>
              <a:gd name="connsiteX3" fmla="*/ 624013 w 1660525"/>
              <a:gd name="connsiteY3" fmla="*/ 1519420 h 1571625"/>
              <a:gd name="connsiteX4" fmla="*/ 326036 w 1660525"/>
              <a:gd name="connsiteY4" fmla="*/ 1569189 h 1571625"/>
              <a:gd name="connsiteX5" fmla="*/ 172821 w 1660525"/>
              <a:gd name="connsiteY5" fmla="*/ 1582301 h 1571625"/>
              <a:gd name="connsiteX6" fmla="*/ 134282 w 1660525"/>
              <a:gd name="connsiteY6" fmla="*/ 1584256 h 1571625"/>
              <a:gd name="connsiteX7" fmla="*/ 132673 w 1660525"/>
              <a:gd name="connsiteY7" fmla="*/ 158432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25" h="1571625">
                <a:moveTo>
                  <a:pt x="17800" y="18700"/>
                </a:moveTo>
                <a:cubicBezTo>
                  <a:pt x="842750" y="18700"/>
                  <a:pt x="1667625" y="410725"/>
                  <a:pt x="1667700" y="802750"/>
                </a:cubicBezTo>
                <a:cubicBezTo>
                  <a:pt x="1667737" y="998762"/>
                  <a:pt x="1461575" y="1194775"/>
                  <a:pt x="1152322" y="1341784"/>
                </a:cubicBezTo>
                <a:cubicBezTo>
                  <a:pt x="997695" y="1415289"/>
                  <a:pt x="817296" y="1476543"/>
                  <a:pt x="624013" y="1519420"/>
                </a:cubicBezTo>
                <a:cubicBezTo>
                  <a:pt x="527371" y="1540859"/>
                  <a:pt x="427508" y="1557704"/>
                  <a:pt x="326036" y="1569189"/>
                </a:cubicBezTo>
                <a:cubicBezTo>
                  <a:pt x="275300" y="1574932"/>
                  <a:pt x="224161" y="1579334"/>
                  <a:pt x="172821" y="1582301"/>
                </a:cubicBezTo>
                <a:cubicBezTo>
                  <a:pt x="159986" y="1583043"/>
                  <a:pt x="147139" y="1583695"/>
                  <a:pt x="134282" y="1584256"/>
                </a:cubicBezTo>
                <a:lnTo>
                  <a:pt x="132673" y="1584320"/>
                </a:lnTo>
              </a:path>
            </a:pathLst>
          </a:custGeom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5362575" y="3140075"/>
            <a:ext cx="111125" cy="85725"/>
          </a:xfrm>
          <a:custGeom>
            <a:avLst/>
            <a:gdLst>
              <a:gd name="connsiteX0" fmla="*/ 119290 w 111125"/>
              <a:gd name="connsiteY0" fmla="*/ 28862 h 85725"/>
              <a:gd name="connsiteX1" fmla="*/ 33542 w 111125"/>
              <a:gd name="connsiteY1" fmla="*/ 62196 h 85725"/>
              <a:gd name="connsiteX2" fmla="*/ 120655 w 111125"/>
              <a:gd name="connsiteY2" fmla="*/ 91778 h 85725"/>
              <a:gd name="connsiteX3" fmla="*/ 119290 w 111125"/>
              <a:gd name="connsiteY3" fmla="*/ 2886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25" h="85725">
                <a:moveTo>
                  <a:pt x="119290" y="28862"/>
                </a:moveTo>
                <a:lnTo>
                  <a:pt x="33542" y="62196"/>
                </a:lnTo>
                <a:lnTo>
                  <a:pt x="120655" y="91778"/>
                </a:lnTo>
                <a:lnTo>
                  <a:pt x="119290" y="28862"/>
                </a:lnTo>
                <a:close/>
              </a:path>
            </a:pathLst>
          </a:custGeom>
          <a:solidFill>
            <a:srgbClr val="656565">
              <a:alpha val="100000"/>
            </a:srgbClr>
          </a:solidFill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1539875" y="1616075"/>
            <a:ext cx="1914525" cy="1584325"/>
          </a:xfrm>
          <a:custGeom>
            <a:avLst/>
            <a:gdLst>
              <a:gd name="connsiteX0" fmla="*/ 1923100 w 1914525"/>
              <a:gd name="connsiteY0" fmla="*/ 1586825 h 1584325"/>
              <a:gd name="connsiteX1" fmla="*/ 18450 w 1914525"/>
              <a:gd name="connsiteY1" fmla="*/ 802775 h 1584325"/>
              <a:gd name="connsiteX2" fmla="*/ 613868 w 1914525"/>
              <a:gd name="connsiteY2" fmla="*/ 263740 h 1584325"/>
              <a:gd name="connsiteX3" fmla="*/ 1224126 w 1914525"/>
              <a:gd name="connsiteY3" fmla="*/ 86104 h 1584325"/>
              <a:gd name="connsiteX4" fmla="*/ 1568329 w 1914525"/>
              <a:gd name="connsiteY4" fmla="*/ 36335 h 1584325"/>
              <a:gd name="connsiteX5" fmla="*/ 1745316 w 1914525"/>
              <a:gd name="connsiteY5" fmla="*/ 23223 h 1584325"/>
              <a:gd name="connsiteX6" fmla="*/ 1789835 w 1914525"/>
              <a:gd name="connsiteY6" fmla="*/ 21268 h 1584325"/>
              <a:gd name="connsiteX7" fmla="*/ 1809415 w 1914525"/>
              <a:gd name="connsiteY7" fmla="*/ 20590 h 158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4525" h="1584325">
                <a:moveTo>
                  <a:pt x="1923100" y="1586825"/>
                </a:moveTo>
                <a:cubicBezTo>
                  <a:pt x="970775" y="1586825"/>
                  <a:pt x="18375" y="1194800"/>
                  <a:pt x="18450" y="802775"/>
                </a:cubicBezTo>
                <a:cubicBezTo>
                  <a:pt x="18487" y="606762"/>
                  <a:pt x="256643" y="410750"/>
                  <a:pt x="613868" y="263740"/>
                </a:cubicBezTo>
                <a:cubicBezTo>
                  <a:pt x="792481" y="190236"/>
                  <a:pt x="1000861" y="128982"/>
                  <a:pt x="1224126" y="86104"/>
                </a:cubicBezTo>
                <a:cubicBezTo>
                  <a:pt x="1335759" y="64665"/>
                  <a:pt x="1451113" y="47820"/>
                  <a:pt x="1568329" y="36335"/>
                </a:cubicBezTo>
                <a:cubicBezTo>
                  <a:pt x="1626937" y="30593"/>
                  <a:pt x="1686010" y="26190"/>
                  <a:pt x="1745316" y="23223"/>
                </a:cubicBezTo>
                <a:cubicBezTo>
                  <a:pt x="1760142" y="22481"/>
                  <a:pt x="1774983" y="21829"/>
                  <a:pt x="1789835" y="21268"/>
                </a:cubicBezTo>
                <a:lnTo>
                  <a:pt x="1809415" y="20590"/>
                </a:lnTo>
              </a:path>
            </a:pathLst>
          </a:custGeom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3317875" y="1577975"/>
            <a:ext cx="111125" cy="85725"/>
          </a:xfrm>
          <a:custGeom>
            <a:avLst/>
            <a:gdLst>
              <a:gd name="connsiteX0" fmla="*/ 31928 w 111125"/>
              <a:gd name="connsiteY0" fmla="*/ 90151 h 85725"/>
              <a:gd name="connsiteX1" fmla="*/ 117854 w 111125"/>
              <a:gd name="connsiteY1" fmla="*/ 57279 h 85725"/>
              <a:gd name="connsiteX2" fmla="*/ 30901 w 111125"/>
              <a:gd name="connsiteY2" fmla="*/ 27228 h 85725"/>
              <a:gd name="connsiteX3" fmla="*/ 31928 w 111125"/>
              <a:gd name="connsiteY3" fmla="*/ 90151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25" h="85725">
                <a:moveTo>
                  <a:pt x="31928" y="90151"/>
                </a:moveTo>
                <a:lnTo>
                  <a:pt x="117854" y="57279"/>
                </a:lnTo>
                <a:lnTo>
                  <a:pt x="30901" y="27228"/>
                </a:lnTo>
                <a:lnTo>
                  <a:pt x="31928" y="90151"/>
                </a:lnTo>
                <a:close/>
              </a:path>
            </a:pathLst>
          </a:custGeom>
          <a:solidFill>
            <a:srgbClr val="656565">
              <a:alpha val="100000"/>
            </a:srgbClr>
          </a:solidFill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2073275" y="2060575"/>
            <a:ext cx="1241425" cy="695325"/>
          </a:xfrm>
          <a:custGeom>
            <a:avLst/>
            <a:gdLst>
              <a:gd name="connsiteX0" fmla="*/ 18600 w 1241425"/>
              <a:gd name="connsiteY0" fmla="*/ 16112 h 695325"/>
              <a:gd name="connsiteX1" fmla="*/ 1243800 w 1241425"/>
              <a:gd name="connsiteY1" fmla="*/ 16112 h 695325"/>
              <a:gd name="connsiteX2" fmla="*/ 1243800 w 1241425"/>
              <a:gd name="connsiteY2" fmla="*/ 700412 h 695325"/>
              <a:gd name="connsiteX3" fmla="*/ 18600 w 1241425"/>
              <a:gd name="connsiteY3" fmla="*/ 700412 h 695325"/>
              <a:gd name="connsiteX4" fmla="*/ 18600 w 1241425"/>
              <a:gd name="connsiteY4" fmla="*/ 16112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425" h="695325">
                <a:moveTo>
                  <a:pt x="18600" y="16112"/>
                </a:moveTo>
                <a:lnTo>
                  <a:pt x="1243800" y="16112"/>
                </a:lnTo>
                <a:lnTo>
                  <a:pt x="1243800" y="700412"/>
                </a:lnTo>
                <a:lnTo>
                  <a:pt x="18600" y="700412"/>
                </a:lnTo>
                <a:lnTo>
                  <a:pt x="18600" y="1611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1933575" y="1616075"/>
            <a:ext cx="1520825" cy="1584325"/>
          </a:xfrm>
          <a:custGeom>
            <a:avLst/>
            <a:gdLst>
              <a:gd name="connsiteX0" fmla="*/ 1529400 w 1520825"/>
              <a:gd name="connsiteY0" fmla="*/ 1586825 h 1584325"/>
              <a:gd name="connsiteX1" fmla="*/ 11800 w 1520825"/>
              <a:gd name="connsiteY1" fmla="*/ 802775 h 1584325"/>
              <a:gd name="connsiteX2" fmla="*/ 1530000 w 1520825"/>
              <a:gd name="connsiteY2" fmla="*/ 18725 h 1584325"/>
              <a:gd name="connsiteX3" fmla="*/ 1529400 w 1520825"/>
              <a:gd name="connsiteY3" fmla="*/ 1586825 h 158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0825" h="1584325">
                <a:moveTo>
                  <a:pt x="1529400" y="1586825"/>
                </a:moveTo>
                <a:cubicBezTo>
                  <a:pt x="770600" y="1586825"/>
                  <a:pt x="11725" y="1194800"/>
                  <a:pt x="11800" y="802775"/>
                </a:cubicBezTo>
                <a:cubicBezTo>
                  <a:pt x="11875" y="410750"/>
                  <a:pt x="770900" y="18725"/>
                  <a:pt x="1530000" y="18725"/>
                </a:cubicBezTo>
                <a:lnTo>
                  <a:pt x="1529400" y="158682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1933575" y="1616075"/>
            <a:ext cx="1520825" cy="1584325"/>
          </a:xfrm>
          <a:custGeom>
            <a:avLst/>
            <a:gdLst>
              <a:gd name="connsiteX0" fmla="*/ 1529400 w 1520825"/>
              <a:gd name="connsiteY0" fmla="*/ 1586825 h 1584325"/>
              <a:gd name="connsiteX1" fmla="*/ 11800 w 1520825"/>
              <a:gd name="connsiteY1" fmla="*/ 802775 h 1584325"/>
              <a:gd name="connsiteX2" fmla="*/ 486265 w 1520825"/>
              <a:gd name="connsiteY2" fmla="*/ 263740 h 1584325"/>
              <a:gd name="connsiteX3" fmla="*/ 972546 w 1520825"/>
              <a:gd name="connsiteY3" fmla="*/ 86104 h 1584325"/>
              <a:gd name="connsiteX4" fmla="*/ 1246823 w 1520825"/>
              <a:gd name="connsiteY4" fmla="*/ 36335 h 1584325"/>
              <a:gd name="connsiteX5" fmla="*/ 1387855 w 1520825"/>
              <a:gd name="connsiteY5" fmla="*/ 23223 h 1584325"/>
              <a:gd name="connsiteX6" fmla="*/ 1405584 w 1520825"/>
              <a:gd name="connsiteY6" fmla="*/ 22178 h 1584325"/>
              <a:gd name="connsiteX7" fmla="*/ 1415737 w 1520825"/>
              <a:gd name="connsiteY7" fmla="*/ 21657 h 158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0825" h="1584325">
                <a:moveTo>
                  <a:pt x="1529400" y="1586825"/>
                </a:moveTo>
                <a:cubicBezTo>
                  <a:pt x="770600" y="1586825"/>
                  <a:pt x="11725" y="1194800"/>
                  <a:pt x="11800" y="802775"/>
                </a:cubicBezTo>
                <a:cubicBezTo>
                  <a:pt x="11837" y="606762"/>
                  <a:pt x="201612" y="410750"/>
                  <a:pt x="486265" y="263740"/>
                </a:cubicBezTo>
                <a:cubicBezTo>
                  <a:pt x="628592" y="190236"/>
                  <a:pt x="794638" y="128982"/>
                  <a:pt x="972546" y="86104"/>
                </a:cubicBezTo>
                <a:cubicBezTo>
                  <a:pt x="1061500" y="64665"/>
                  <a:pt x="1153420" y="47820"/>
                  <a:pt x="1246823" y="36335"/>
                </a:cubicBezTo>
                <a:cubicBezTo>
                  <a:pt x="1293524" y="30593"/>
                  <a:pt x="1340597" y="26190"/>
                  <a:pt x="1387855" y="23223"/>
                </a:cubicBezTo>
                <a:cubicBezTo>
                  <a:pt x="1393762" y="22852"/>
                  <a:pt x="1399672" y="22504"/>
                  <a:pt x="1405584" y="22178"/>
                </a:cubicBezTo>
                <a:lnTo>
                  <a:pt x="1415737" y="21657"/>
                </a:lnTo>
              </a:path>
            </a:pathLst>
          </a:custGeom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3317875" y="1577975"/>
            <a:ext cx="111125" cy="85725"/>
          </a:xfrm>
          <a:custGeom>
            <a:avLst/>
            <a:gdLst>
              <a:gd name="connsiteX0" fmla="*/ 32244 w 111125"/>
              <a:gd name="connsiteY0" fmla="*/ 91213 h 85725"/>
              <a:gd name="connsiteX1" fmla="*/ 117859 w 111125"/>
              <a:gd name="connsiteY1" fmla="*/ 57539 h 85725"/>
              <a:gd name="connsiteX2" fmla="*/ 30630 w 111125"/>
              <a:gd name="connsiteY2" fmla="*/ 28302 h 85725"/>
              <a:gd name="connsiteX3" fmla="*/ 32244 w 111125"/>
              <a:gd name="connsiteY3" fmla="*/ 9121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25" h="85725">
                <a:moveTo>
                  <a:pt x="32244" y="91213"/>
                </a:moveTo>
                <a:lnTo>
                  <a:pt x="117859" y="57539"/>
                </a:lnTo>
                <a:lnTo>
                  <a:pt x="30630" y="28302"/>
                </a:lnTo>
                <a:lnTo>
                  <a:pt x="32244" y="91213"/>
                </a:lnTo>
                <a:close/>
              </a:path>
            </a:pathLst>
          </a:custGeom>
          <a:solidFill>
            <a:srgbClr val="656565">
              <a:alpha val="100000"/>
            </a:srgbClr>
          </a:solidFill>
          <a:ln w="19050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/>
          <p:cNvSpPr/>
          <p:nvPr/>
        </p:nvSpPr>
        <p:spPr>
          <a:xfrm>
            <a:off x="2073275" y="2365375"/>
            <a:ext cx="1914525" cy="695325"/>
          </a:xfrm>
          <a:custGeom>
            <a:avLst/>
            <a:gdLst>
              <a:gd name="connsiteX0" fmla="*/ 18600 w 1914525"/>
              <a:gd name="connsiteY0" fmla="*/ 15675 h 695325"/>
              <a:gd name="connsiteX1" fmla="*/ 1923900 w 1914525"/>
              <a:gd name="connsiteY1" fmla="*/ 15675 h 695325"/>
              <a:gd name="connsiteX2" fmla="*/ 1923900 w 1914525"/>
              <a:gd name="connsiteY2" fmla="*/ 699975 h 695325"/>
              <a:gd name="connsiteX3" fmla="*/ 18600 w 1914525"/>
              <a:gd name="connsiteY3" fmla="*/ 699975 h 695325"/>
              <a:gd name="connsiteX4" fmla="*/ 18600 w 1914525"/>
              <a:gd name="connsiteY4" fmla="*/ 1567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525" h="695325">
                <a:moveTo>
                  <a:pt x="18600" y="15675"/>
                </a:moveTo>
                <a:lnTo>
                  <a:pt x="1923900" y="15675"/>
                </a:lnTo>
                <a:lnTo>
                  <a:pt x="1923900" y="699975"/>
                </a:lnTo>
                <a:lnTo>
                  <a:pt x="18600" y="699975"/>
                </a:lnTo>
                <a:lnTo>
                  <a:pt x="18600" y="1567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2"/>
          <p:cNvSpPr txBox="1"/>
          <p:nvPr/>
        </p:nvSpPr>
        <p:spPr>
          <a:xfrm>
            <a:off x="314325" y="196502"/>
            <a:ext cx="3920594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Reinforcement</a:t>
            </a:r>
            <a:r>
              <a:rPr lang="en-US" altLang="zh-CN" sz="28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Learning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4116627" y="1499707"/>
            <a:ext cx="724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FE9800"/>
                </a:solidFill>
                <a:latin typeface="Arial"/>
                <a:ea typeface="Arial"/>
              </a:rPr>
              <a:t>Age</a:t>
            </a:r>
            <a:r>
              <a:rPr lang="en-US" altLang="zh-CN" sz="1800" dirty="0">
                <a:solidFill>
                  <a:srgbClr val="FE9800"/>
                </a:solidFill>
                <a:latin typeface="Arial"/>
                <a:ea typeface="Arial"/>
              </a:rPr>
              <a:t>nt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418850" y="2133173"/>
            <a:ext cx="880926" cy="3246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8333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8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-1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177600" y="2185224"/>
            <a:ext cx="1435480" cy="619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12500"/>
              </a:lnSpc>
            </a:pPr>
            <a:r>
              <a:rPr lang="en-US" altLang="zh-CN" sz="1800" spc="5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1800" spc="-2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25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1200" spc="2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Next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8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t+1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7137724" y="2275585"/>
            <a:ext cx="881038" cy="3246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8333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Action</a:t>
            </a:r>
            <a:r>
              <a:rPr lang="en-US" altLang="zh-CN" sz="18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-1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3773671" y="3067832"/>
            <a:ext cx="14098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4985E7"/>
                </a:solidFill>
                <a:latin typeface="Arial"/>
                <a:ea typeface="Arial"/>
              </a:rPr>
              <a:t>Env</a:t>
            </a:r>
            <a:r>
              <a:rPr lang="en-US" altLang="zh-CN" sz="1800" dirty="0">
                <a:solidFill>
                  <a:srgbClr val="4985E7"/>
                </a:solidFill>
                <a:latin typeface="Arial"/>
                <a:ea typeface="Arial"/>
              </a:rPr>
              <a:t>ironment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spc="30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13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69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5" name="Picture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1036319"/>
            <a:ext cx="2468880" cy="2712720"/>
          </a:xfrm>
          <a:prstGeom prst="rect">
            <a:avLst/>
          </a:prstGeom>
        </p:spPr>
      </p:pic>
      <p:sp>
        <p:nvSpPr>
          <p:cNvPr id="2" name="TextBox 175"/>
          <p:cNvSpPr txBox="1"/>
          <p:nvPr/>
        </p:nvSpPr>
        <p:spPr>
          <a:xfrm>
            <a:off x="314325" y="182553"/>
            <a:ext cx="3258823" cy="45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Cart-Pole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spc="-5" dirty="0">
                <a:solidFill>
                  <a:srgbClr val="000000"/>
                </a:solidFill>
                <a:latin typeface="Arial"/>
                <a:ea typeface="Arial"/>
              </a:rPr>
              <a:t>Problem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3512825" y="1447581"/>
            <a:ext cx="5537856" cy="30828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Objective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Balance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pole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top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movable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cart</a:t>
            </a:r>
          </a:p>
          <a:p>
            <a:pPr>
              <a:lnSpc>
                <a:spcPts val="1960"/>
              </a:lnSpc>
            </a:pPr>
            <a:endParaRPr lang="en-US" dirty="0" smtClean="0"/>
          </a:p>
          <a:p>
            <a:pPr marL="0" hangingPunct="0">
              <a:lnSpc>
                <a:spcPct val="10125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State: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angle,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angular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speed,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position,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horizontal</a:t>
            </a:r>
            <a:r>
              <a:rPr lang="en-US" altLang="zh-CN" sz="16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velocity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Action: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horizontal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force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applied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cart</a:t>
            </a:r>
          </a:p>
          <a:p>
            <a:pPr marL="0">
              <a:lnSpc>
                <a:spcPct val="10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Reward: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each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time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step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pole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6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upright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29"/>
              </a:lnSpc>
            </a:pPr>
            <a:endParaRPr lang="en-US" dirty="0" smtClean="0"/>
          </a:p>
        </p:txBody>
      </p:sp>
      <p:sp>
        <p:nvSpPr>
          <p:cNvPr id="177" name="TextBox 177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178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226820"/>
            <a:ext cx="4632960" cy="2354580"/>
          </a:xfrm>
          <a:prstGeom prst="rect">
            <a:avLst/>
          </a:prstGeom>
        </p:spPr>
      </p:pic>
      <p:sp>
        <p:nvSpPr>
          <p:cNvPr id="2" name="Freeform 184"/>
          <p:cNvSpPr/>
          <p:nvPr/>
        </p:nvSpPr>
        <p:spPr>
          <a:xfrm>
            <a:off x="3143250" y="4044950"/>
            <a:ext cx="5899150" cy="933450"/>
          </a:xfrm>
          <a:custGeom>
            <a:avLst/>
            <a:gdLst>
              <a:gd name="connsiteX0" fmla="*/ 16175 w 5899150"/>
              <a:gd name="connsiteY0" fmla="*/ 18700 h 933450"/>
              <a:gd name="connsiteX1" fmla="*/ 5907875 w 5899150"/>
              <a:gd name="connsiteY1" fmla="*/ 18700 h 933450"/>
              <a:gd name="connsiteX2" fmla="*/ 5907875 w 5899150"/>
              <a:gd name="connsiteY2" fmla="*/ 940300 h 933450"/>
              <a:gd name="connsiteX3" fmla="*/ 16175 w 5899150"/>
              <a:gd name="connsiteY3" fmla="*/ 940300 h 933450"/>
              <a:gd name="connsiteX4" fmla="*/ 16175 w 5899150"/>
              <a:gd name="connsiteY4" fmla="*/ 1870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9150" h="933450">
                <a:moveTo>
                  <a:pt x="16175" y="18700"/>
                </a:moveTo>
                <a:lnTo>
                  <a:pt x="5907875" y="18700"/>
                </a:lnTo>
                <a:lnTo>
                  <a:pt x="5907875" y="940300"/>
                </a:lnTo>
                <a:lnTo>
                  <a:pt x="16175" y="940300"/>
                </a:lnTo>
                <a:lnTo>
                  <a:pt x="16175" y="187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86"/>
          <p:cNvSpPr txBox="1"/>
          <p:nvPr/>
        </p:nvSpPr>
        <p:spPr>
          <a:xfrm>
            <a:off x="314325" y="182553"/>
            <a:ext cx="3217730" cy="45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Robot</a:t>
            </a:r>
            <a:r>
              <a:rPr lang="en-US" altLang="zh-CN" sz="30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Locomotion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5117200" y="1651281"/>
            <a:ext cx="3681070" cy="1483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Objective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Make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robot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move</a:t>
            </a:r>
            <a:r>
              <a:rPr lang="en-US" altLang="zh-CN" sz="16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forward</a:t>
            </a:r>
          </a:p>
          <a:p>
            <a:pPr>
              <a:lnSpc>
                <a:spcPts val="1964"/>
              </a:lnSpc>
            </a:pPr>
            <a:endParaRPr lang="en-US" dirty="0" smtClean="0"/>
          </a:p>
          <a:p>
            <a:pPr marL="0" hangingPunct="0">
              <a:lnSpc>
                <a:spcPct val="10125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State: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Angle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position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joints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Action: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Torques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applied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16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joints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Reward: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each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time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step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upright</a:t>
            </a:r>
            <a:r>
              <a:rPr lang="en-US" altLang="zh-CN" sz="16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forward</a:t>
            </a:r>
            <a:r>
              <a:rPr lang="en-US" altLang="zh-CN" sz="16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movement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spc="-2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15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2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420" y="1531620"/>
            <a:ext cx="1859280" cy="1607820"/>
          </a:xfrm>
          <a:prstGeom prst="rect">
            <a:avLst/>
          </a:prstGeom>
        </p:spPr>
      </p:pic>
      <p:sp>
        <p:nvSpPr>
          <p:cNvPr id="2" name="Freeform 38"/>
          <p:cNvSpPr/>
          <p:nvPr/>
        </p:nvSpPr>
        <p:spPr>
          <a:xfrm>
            <a:off x="6894512" y="2309812"/>
            <a:ext cx="446087" cy="39687"/>
          </a:xfrm>
          <a:custGeom>
            <a:avLst/>
            <a:gdLst>
              <a:gd name="connsiteX0" fmla="*/ 18762 w 446087"/>
              <a:gd name="connsiteY0" fmla="*/ 24950 h 39687"/>
              <a:gd name="connsiteX1" fmla="*/ 457212 w 446087"/>
              <a:gd name="connsiteY1" fmla="*/ 24950 h 3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087" h="39687">
                <a:moveTo>
                  <a:pt x="18762" y="24950"/>
                </a:moveTo>
                <a:lnTo>
                  <a:pt x="457212" y="24950"/>
                </a:lnTo>
              </a:path>
            </a:pathLst>
          </a:custGeom>
          <a:ln w="28575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7300912" y="2246312"/>
            <a:ext cx="192087" cy="141287"/>
          </a:xfrm>
          <a:custGeom>
            <a:avLst/>
            <a:gdLst>
              <a:gd name="connsiteX0" fmla="*/ 50812 w 192087"/>
              <a:gd name="connsiteY0" fmla="*/ 135648 h 141287"/>
              <a:gd name="connsiteX1" fmla="*/ 180488 w 192087"/>
              <a:gd name="connsiteY1" fmla="*/ 88450 h 141287"/>
              <a:gd name="connsiteX2" fmla="*/ 50812 w 192087"/>
              <a:gd name="connsiteY2" fmla="*/ 41251 h 141287"/>
              <a:gd name="connsiteX3" fmla="*/ 50812 w 192087"/>
              <a:gd name="connsiteY3" fmla="*/ 135648 h 14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87" h="141287">
                <a:moveTo>
                  <a:pt x="50812" y="135648"/>
                </a:moveTo>
                <a:lnTo>
                  <a:pt x="180488" y="88450"/>
                </a:lnTo>
                <a:lnTo>
                  <a:pt x="50812" y="41251"/>
                </a:lnTo>
                <a:lnTo>
                  <a:pt x="50812" y="135648"/>
                </a:lnTo>
                <a:close/>
              </a:path>
            </a:pathLst>
          </a:custGeom>
          <a:solidFill>
            <a:srgbClr val="656565">
              <a:alpha val="100000"/>
            </a:srgbClr>
          </a:solidFill>
          <a:ln w="28575">
            <a:solidFill>
              <a:srgbClr val="65656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40"/>
          <p:cNvSpPr txBox="1"/>
          <p:nvPr/>
        </p:nvSpPr>
        <p:spPr>
          <a:xfrm>
            <a:off x="314325" y="182553"/>
            <a:ext cx="5008048" cy="32430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</a:rPr>
              <a:t>Supervised</a:t>
            </a:r>
            <a:r>
              <a:rPr lang="en-US" altLang="zh-CN" sz="3000" spc="-4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Learning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35"/>
              </a:lnSpc>
            </a:pPr>
            <a:endParaRPr lang="en-US" dirty="0" smtClean="0"/>
          </a:p>
          <a:p>
            <a:pPr marL="0" indent="37675">
              <a:lnSpc>
                <a:spcPct val="1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(x,</a:t>
            </a:r>
            <a:r>
              <a:rPr lang="en-US" altLang="zh-CN" sz="20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y)</a:t>
            </a:r>
          </a:p>
          <a:p>
            <a:pPr marL="0" indent="37675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data,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20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label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 indent="37675">
              <a:lnSpc>
                <a:spcPct val="1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/>
                <a:ea typeface="Arial"/>
              </a:rPr>
              <a:t>Goal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Learn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200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map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lang="en-US" altLang="zh-CN" sz="20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37675" hangingPunct="0">
              <a:lnSpc>
                <a:spcPct val="100000"/>
              </a:lnSpc>
            </a:pPr>
            <a:r>
              <a:rPr lang="en-US" altLang="zh-CN" sz="2000" b="1" spc="25" dirty="0">
                <a:solidFill>
                  <a:srgbClr val="000000"/>
                </a:solidFill>
                <a:latin typeface="Arial"/>
                <a:ea typeface="Arial"/>
              </a:rPr>
              <a:t>Examples</a:t>
            </a:r>
            <a:r>
              <a:rPr lang="en-US" altLang="zh-CN" sz="2000" spc="44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000" spc="-2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spc="20" dirty="0">
                <a:solidFill>
                  <a:srgbClr val="000000"/>
                </a:solidFill>
                <a:latin typeface="Arial"/>
                <a:ea typeface="Arial"/>
              </a:rPr>
              <a:t>Classification,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regression,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object</a:t>
            </a:r>
            <a:r>
              <a:rPr lang="en-US" altLang="zh-CN" sz="2000" spc="-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detection,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701900" y="2177569"/>
            <a:ext cx="3683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Arial"/>
                <a:ea typeface="Arial"/>
              </a:rPr>
              <a:t>Cat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52000" y="3425583"/>
            <a:ext cx="3526278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semantic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segmentation,</a:t>
            </a:r>
            <a:r>
              <a:rPr lang="en-US" altLang="zh-CN" sz="2000" spc="-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image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captioning,</a:t>
            </a:r>
            <a:r>
              <a:rPr lang="en-US" altLang="zh-CN" sz="20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spc="-5" dirty="0">
                <a:solidFill>
                  <a:srgbClr val="000000"/>
                </a:solidFill>
                <a:latin typeface="Arial"/>
                <a:ea typeface="Arial"/>
              </a:rPr>
              <a:t>etc.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949300" y="3472970"/>
            <a:ext cx="147303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Arial"/>
                <a:ea typeface="Arial"/>
              </a:rPr>
              <a:t>Clas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sification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6819531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spc="-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	5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reeform 233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2407920"/>
            <a:ext cx="1882139" cy="350520"/>
          </a:xfrm>
          <a:prstGeom prst="rect">
            <a:avLst/>
          </a:prstGeom>
        </p:spPr>
      </p:pic>
      <p:pic>
        <p:nvPicPr>
          <p:cNvPr id="240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2964180"/>
            <a:ext cx="175260" cy="213360"/>
          </a:xfrm>
          <a:prstGeom prst="rect">
            <a:avLst/>
          </a:prstGeom>
        </p:spPr>
      </p:pic>
      <p:pic>
        <p:nvPicPr>
          <p:cNvPr id="241" name="Picture 2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19" y="3223260"/>
            <a:ext cx="213360" cy="205740"/>
          </a:xfrm>
          <a:prstGeom prst="rect">
            <a:avLst/>
          </a:prstGeom>
        </p:spPr>
      </p:pic>
      <p:pic>
        <p:nvPicPr>
          <p:cNvPr id="242" name="Picture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19" y="3474720"/>
            <a:ext cx="213360" cy="213360"/>
          </a:xfrm>
          <a:prstGeom prst="rect">
            <a:avLst/>
          </a:prstGeom>
        </p:spPr>
      </p:pic>
      <p:pic>
        <p:nvPicPr>
          <p:cNvPr id="243" name="Picture 2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" y="3726179"/>
            <a:ext cx="175260" cy="190500"/>
          </a:xfrm>
          <a:prstGeom prst="rect">
            <a:avLst/>
          </a:prstGeom>
        </p:spPr>
      </p:pic>
      <p:pic>
        <p:nvPicPr>
          <p:cNvPr id="244" name="Picture 2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" y="3970020"/>
            <a:ext cx="160020" cy="175260"/>
          </a:xfrm>
          <a:prstGeom prst="rect">
            <a:avLst/>
          </a:prstGeom>
        </p:spPr>
      </p:pic>
      <p:sp>
        <p:nvSpPr>
          <p:cNvPr id="2" name="TextBox 244"/>
          <p:cNvSpPr txBox="1"/>
          <p:nvPr/>
        </p:nvSpPr>
        <p:spPr>
          <a:xfrm>
            <a:off x="542925" y="411153"/>
            <a:ext cx="7859990" cy="3763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Markov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Decision</a:t>
            </a:r>
            <a:r>
              <a:rPr lang="en-US" altLang="zh-CN" sz="30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30"/>
              </a:lnSpc>
            </a:pPr>
            <a:endParaRPr lang="en-US" dirty="0" smtClean="0"/>
          </a:p>
          <a:p>
            <a:pPr marL="0" indent="152474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Mathematical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formulation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RL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problem</a:t>
            </a:r>
          </a:p>
          <a:p>
            <a:pPr marL="0" indent="152474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800" spc="2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ea typeface="Arial"/>
              </a:rPr>
              <a:t>Markov</a:t>
            </a:r>
            <a:r>
              <a:rPr lang="en-US" altLang="zh-CN" sz="1800" b="1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ea typeface="Arial"/>
              </a:rPr>
              <a:t>property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8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Current</a:t>
            </a:r>
            <a:r>
              <a:rPr lang="en-US" altLang="zh-CN" sz="18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8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completely</a:t>
            </a:r>
            <a:r>
              <a:rPr lang="en-US" altLang="zh-CN" sz="18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characterises</a:t>
            </a:r>
            <a:r>
              <a:rPr lang="en-US" altLang="zh-CN" sz="18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8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</a:p>
          <a:p>
            <a:pPr marL="0" indent="457200">
              <a:lnSpc>
                <a:spcPct val="100000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Arial"/>
                <a:ea typeface="Arial"/>
              </a:rPr>
              <a:t>wor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ld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50"/>
              </a:lnSpc>
            </a:pPr>
            <a:endParaRPr lang="en-US" dirty="0" smtClean="0"/>
          </a:p>
          <a:p>
            <a:pPr marL="0" indent="255749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Defined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by:</a:t>
            </a:r>
          </a:p>
          <a:p>
            <a:pPr>
              <a:lnSpc>
                <a:spcPts val="1979"/>
              </a:lnSpc>
            </a:pPr>
            <a:endParaRPr lang="en-US" dirty="0" smtClean="0"/>
          </a:p>
          <a:p>
            <a:pPr marL="0" indent="712949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set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possible</a:t>
            </a:r>
            <a:r>
              <a:rPr lang="en-US" altLang="zh-CN" sz="16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states</a:t>
            </a:r>
          </a:p>
          <a:p>
            <a:pPr marL="0" indent="712949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set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possible</a:t>
            </a:r>
            <a:r>
              <a:rPr lang="en-US" altLang="zh-CN" sz="16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actions</a:t>
            </a:r>
          </a:p>
          <a:p>
            <a:pPr marL="0" indent="712949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distribution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given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(state,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action)</a:t>
            </a:r>
            <a:r>
              <a:rPr lang="en-US" altLang="zh-CN" sz="16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pair</a:t>
            </a:r>
          </a:p>
          <a:p>
            <a:pPr marL="712949" hangingPunct="0">
              <a:lnSpc>
                <a:spcPct val="10125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transition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probability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i.e.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distribution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over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next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given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(state,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action)</a:t>
            </a:r>
            <a:r>
              <a:rPr lang="en-US" altLang="zh-CN" sz="1600" spc="-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pair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t/>
            </a:r>
            <a:br/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discount</a:t>
            </a:r>
            <a:r>
              <a:rPr lang="en-US" altLang="zh-CN" sz="16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factor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19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246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59" y="3832860"/>
            <a:ext cx="754380" cy="563880"/>
          </a:xfrm>
          <a:prstGeom prst="rect">
            <a:avLst/>
          </a:prstGeom>
        </p:spPr>
      </p:pic>
      <p:sp>
        <p:nvSpPr>
          <p:cNvPr id="2" name="TextBox 252"/>
          <p:cNvSpPr txBox="1"/>
          <p:nvPr/>
        </p:nvSpPr>
        <p:spPr>
          <a:xfrm>
            <a:off x="466799" y="411153"/>
            <a:ext cx="6420383" cy="2486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125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Markov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Decision</a:t>
            </a:r>
            <a:r>
              <a:rPr lang="en-US" altLang="zh-CN" sz="30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39"/>
              </a:lnSpc>
            </a:pPr>
            <a:endParaRPr lang="en-US" dirty="0" smtClean="0"/>
          </a:p>
          <a:p>
            <a:pPr marL="0" hangingPunct="0">
              <a:lnSpc>
                <a:spcPct val="96666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time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step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t=0,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environment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samples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initial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2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~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p(s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Then,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t=0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until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done:</a:t>
            </a:r>
          </a:p>
          <a:p>
            <a:pPr>
              <a:lnSpc>
                <a:spcPts val="459"/>
              </a:lnSpc>
            </a:pPr>
            <a:endParaRPr lang="en-US" dirty="0" smtClean="0"/>
          </a:p>
          <a:p>
            <a:pPr marL="0"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Agent</a:t>
            </a:r>
            <a:r>
              <a:rPr lang="en-US" altLang="zh-CN" sz="1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selects</a:t>
            </a:r>
            <a:r>
              <a:rPr lang="en-US" altLang="zh-CN" sz="1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action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</a:p>
          <a:p>
            <a:pPr marL="0"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Environment</a:t>
            </a:r>
            <a:r>
              <a:rPr lang="en-US" altLang="zh-CN" sz="1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samples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altLang="zh-CN" sz="12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~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R(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|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</a:p>
          <a:p>
            <a:pPr marL="457200" hangingPunct="0">
              <a:lnSpc>
                <a:spcPct val="101666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Environment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samples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next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t+1</a:t>
            </a:r>
            <a:r>
              <a:rPr lang="en-US" altLang="zh-CN" sz="12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~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P(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|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Agent</a:t>
            </a:r>
            <a:r>
              <a:rPr lang="en-US" altLang="zh-CN" sz="1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receives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1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altLang="zh-CN" sz="12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next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t+1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466799" y="3391720"/>
            <a:ext cx="75278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371212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800" spc="69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policy	is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specifies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what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action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take</a:t>
            </a:r>
            <a:r>
              <a:rPr lang="en-US" altLang="zh-CN" sz="1800" spc="-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466799" y="3667945"/>
            <a:ext cx="7518338" cy="550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04725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each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800" spc="2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ea typeface="Arial"/>
              </a:rPr>
              <a:t>Objective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find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  <a:r>
              <a:rPr lang="en-US" altLang="zh-CN" sz="1800" spc="2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maximizes</a:t>
            </a:r>
            <a:r>
              <a:rPr lang="en-US" altLang="zh-CN" sz="18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cumulative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discounted</a:t>
            </a:r>
            <a:r>
              <a:rPr lang="en-US" altLang="zh-CN" sz="1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reward: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2125980"/>
            <a:ext cx="289560" cy="76200"/>
          </a:xfrm>
          <a:prstGeom prst="rect">
            <a:avLst/>
          </a:prstGeom>
        </p:spPr>
      </p:pic>
      <p:pic>
        <p:nvPicPr>
          <p:cNvPr id="258" name="Picture 2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539" y="2545080"/>
            <a:ext cx="76200" cy="76200"/>
          </a:xfrm>
          <a:prstGeom prst="rect">
            <a:avLst/>
          </a:prstGeom>
        </p:spPr>
      </p:pic>
      <p:pic>
        <p:nvPicPr>
          <p:cNvPr id="259" name="Picture 2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39" y="2705100"/>
            <a:ext cx="76200" cy="91440"/>
          </a:xfrm>
          <a:prstGeom prst="rect">
            <a:avLst/>
          </a:prstGeom>
        </p:spPr>
      </p:pic>
      <p:sp>
        <p:nvSpPr>
          <p:cNvPr id="3" name="Freeform 259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/>
          <p:cNvSpPr/>
          <p:nvPr/>
        </p:nvSpPr>
        <p:spPr>
          <a:xfrm>
            <a:off x="2355850" y="1822450"/>
            <a:ext cx="171450" cy="6350"/>
          </a:xfrm>
          <a:custGeom>
            <a:avLst/>
            <a:gdLst>
              <a:gd name="connsiteX0" fmla="*/ 8312 w 171450"/>
              <a:gd name="connsiteY0" fmla="*/ 16837 h 6350"/>
              <a:gd name="connsiteX1" fmla="*/ 180262 w 171450"/>
              <a:gd name="connsiteY1" fmla="*/ 16837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6350">
                <a:moveTo>
                  <a:pt x="8312" y="16837"/>
                </a:moveTo>
                <a:lnTo>
                  <a:pt x="180262" y="16837"/>
                </a:lnTo>
              </a:path>
            </a:pathLst>
          </a:custGeom>
          <a:ln w="9525">
            <a:solidFill>
              <a:srgbClr val="0000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/>
          <p:cNvSpPr/>
          <p:nvPr/>
        </p:nvSpPr>
        <p:spPr>
          <a:xfrm>
            <a:off x="2305050" y="1797050"/>
            <a:ext cx="57150" cy="57150"/>
          </a:xfrm>
          <a:custGeom>
            <a:avLst/>
            <a:gdLst>
              <a:gd name="connsiteX0" fmla="*/ 27775 w 57150"/>
              <a:gd name="connsiteY0" fmla="*/ 42237 h 57150"/>
              <a:gd name="connsiteX1" fmla="*/ 43443 w 57150"/>
              <a:gd name="connsiteY1" fmla="*/ 26568 h 57150"/>
              <a:gd name="connsiteX2" fmla="*/ 59112 w 57150"/>
              <a:gd name="connsiteY2" fmla="*/ 42237 h 57150"/>
              <a:gd name="connsiteX3" fmla="*/ 43443 w 57150"/>
              <a:gd name="connsiteY3" fmla="*/ 57906 h 57150"/>
              <a:gd name="connsiteX4" fmla="*/ 27775 w 57150"/>
              <a:gd name="connsiteY4" fmla="*/ 42237 h 57150"/>
              <a:gd name="connsiteX5" fmla="*/ 27775 w 57150"/>
              <a:gd name="connsiteY5" fmla="*/ 4223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57150">
                <a:moveTo>
                  <a:pt x="27775" y="42237"/>
                </a:moveTo>
                <a:cubicBezTo>
                  <a:pt x="27775" y="33583"/>
                  <a:pt x="34790" y="26568"/>
                  <a:pt x="43443" y="26568"/>
                </a:cubicBezTo>
                <a:cubicBezTo>
                  <a:pt x="52097" y="26568"/>
                  <a:pt x="59112" y="33583"/>
                  <a:pt x="59112" y="42237"/>
                </a:cubicBezTo>
                <a:cubicBezTo>
                  <a:pt x="59112" y="50891"/>
                  <a:pt x="52097" y="57906"/>
                  <a:pt x="43443" y="57906"/>
                </a:cubicBezTo>
                <a:cubicBezTo>
                  <a:pt x="34790" y="57906"/>
                  <a:pt x="27775" y="50891"/>
                  <a:pt x="27775" y="42237"/>
                </a:cubicBezTo>
                <a:lnTo>
                  <a:pt x="27775" y="42237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9525">
            <a:solidFill>
              <a:srgbClr val="0000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/>
          <p:cNvSpPr/>
          <p:nvPr/>
        </p:nvSpPr>
        <p:spPr>
          <a:xfrm>
            <a:off x="2508250" y="1797050"/>
            <a:ext cx="69850" cy="57150"/>
          </a:xfrm>
          <a:custGeom>
            <a:avLst/>
            <a:gdLst>
              <a:gd name="connsiteX0" fmla="*/ 27862 w 69850"/>
              <a:gd name="connsiteY0" fmla="*/ 57970 h 57150"/>
              <a:gd name="connsiteX1" fmla="*/ 71087 w 69850"/>
              <a:gd name="connsiteY1" fmla="*/ 42237 h 57150"/>
              <a:gd name="connsiteX2" fmla="*/ 27862 w 69850"/>
              <a:gd name="connsiteY2" fmla="*/ 26504 h 57150"/>
              <a:gd name="connsiteX3" fmla="*/ 27862 w 69850"/>
              <a:gd name="connsiteY3" fmla="*/ 579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" h="57150">
                <a:moveTo>
                  <a:pt x="27862" y="57970"/>
                </a:moveTo>
                <a:lnTo>
                  <a:pt x="71087" y="42237"/>
                </a:lnTo>
                <a:lnTo>
                  <a:pt x="27862" y="26504"/>
                </a:lnTo>
                <a:lnTo>
                  <a:pt x="27862" y="57970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9525">
            <a:solidFill>
              <a:srgbClr val="0000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/>
          <p:cNvSpPr/>
          <p:nvPr/>
        </p:nvSpPr>
        <p:spPr>
          <a:xfrm>
            <a:off x="2419350" y="2330450"/>
            <a:ext cx="44450" cy="57150"/>
          </a:xfrm>
          <a:custGeom>
            <a:avLst/>
            <a:gdLst>
              <a:gd name="connsiteX0" fmla="*/ 57045 w 44450"/>
              <a:gd name="connsiteY0" fmla="*/ 66662 h 57150"/>
              <a:gd name="connsiteX1" fmla="*/ 41312 w 44450"/>
              <a:gd name="connsiteY1" fmla="*/ 23437 h 57150"/>
              <a:gd name="connsiteX2" fmla="*/ 25579 w 44450"/>
              <a:gd name="connsiteY2" fmla="*/ 66662 h 57150"/>
              <a:gd name="connsiteX3" fmla="*/ 57045 w 44450"/>
              <a:gd name="connsiteY3" fmla="*/ 6666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" h="57150">
                <a:moveTo>
                  <a:pt x="57045" y="66662"/>
                </a:moveTo>
                <a:lnTo>
                  <a:pt x="41312" y="23437"/>
                </a:lnTo>
                <a:lnTo>
                  <a:pt x="25579" y="66662"/>
                </a:lnTo>
                <a:lnTo>
                  <a:pt x="57045" y="66662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9525">
            <a:solidFill>
              <a:srgbClr val="0000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/>
          <p:cNvSpPr/>
          <p:nvPr/>
        </p:nvSpPr>
        <p:spPr>
          <a:xfrm>
            <a:off x="2419350" y="2914650"/>
            <a:ext cx="44450" cy="69850"/>
          </a:xfrm>
          <a:custGeom>
            <a:avLst/>
            <a:gdLst>
              <a:gd name="connsiteX0" fmla="*/ 25579 w 44450"/>
              <a:gd name="connsiteY0" fmla="*/ 28437 h 69850"/>
              <a:gd name="connsiteX1" fmla="*/ 41312 w 44450"/>
              <a:gd name="connsiteY1" fmla="*/ 71663 h 69850"/>
              <a:gd name="connsiteX2" fmla="*/ 57045 w 44450"/>
              <a:gd name="connsiteY2" fmla="*/ 28437 h 69850"/>
              <a:gd name="connsiteX3" fmla="*/ 25579 w 44450"/>
              <a:gd name="connsiteY3" fmla="*/ 28437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" h="69850">
                <a:moveTo>
                  <a:pt x="25579" y="28437"/>
                </a:moveTo>
                <a:lnTo>
                  <a:pt x="41312" y="71663"/>
                </a:lnTo>
                <a:lnTo>
                  <a:pt x="57045" y="28437"/>
                </a:lnTo>
                <a:lnTo>
                  <a:pt x="25579" y="28437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9525">
            <a:solidFill>
              <a:srgbClr val="0000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9"/>
          <p:cNvSpPr txBox="1"/>
          <p:nvPr/>
        </p:nvSpPr>
        <p:spPr>
          <a:xfrm>
            <a:off x="542925" y="411153"/>
            <a:ext cx="4569136" cy="45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simple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MDP: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Grid</a:t>
            </a:r>
            <a:r>
              <a:rPr lang="en-US" altLang="zh-CN" sz="30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World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1414000" y="1401532"/>
            <a:ext cx="837333" cy="537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actions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altLang="zh-CN" sz="14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{</a:t>
            </a:r>
          </a:p>
          <a:p>
            <a:pPr>
              <a:lnSpc>
                <a:spcPts val="869"/>
              </a:lnSpc>
            </a:pPr>
            <a:endParaRPr lang="en-US" dirty="0" smtClean="0"/>
          </a:p>
          <a:p>
            <a:pPr marL="0" indent="80400">
              <a:lnSpc>
                <a:spcPct val="100000"/>
              </a:lnSpc>
              <a:tabLst>
                <a:tab pos="457200" algn="l"/>
              </a:tabLst>
            </a:pP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1.	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right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4334999" y="1297168"/>
            <a:ext cx="601014" cy="213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sta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tes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1494400" y="2049232"/>
            <a:ext cx="814468" cy="861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76799" algn="l"/>
              </a:tabLst>
            </a:pP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2.	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ea typeface="Arial"/>
              </a:rPr>
              <a:t>left</a:t>
            </a:r>
          </a:p>
          <a:p>
            <a:pPr>
              <a:lnSpc>
                <a:spcPts val="864"/>
              </a:lnSpc>
            </a:pPr>
            <a:endParaRPr lang="en-US" dirty="0" smtClean="0"/>
          </a:p>
          <a:p>
            <a:pPr marL="0">
              <a:lnSpc>
                <a:spcPct val="100000"/>
              </a:lnSpc>
              <a:tabLst>
                <a:tab pos="376799" algn="l"/>
              </a:tabLst>
            </a:pP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3.	</a:t>
            </a:r>
            <a:r>
              <a:rPr lang="en-US" altLang="zh-CN" sz="1400" spc="-25" dirty="0">
                <a:solidFill>
                  <a:srgbClr val="000000"/>
                </a:solidFill>
                <a:latin typeface="Arial"/>
                <a:ea typeface="Arial"/>
              </a:rPr>
              <a:t>up</a:t>
            </a:r>
          </a:p>
          <a:p>
            <a:pPr>
              <a:lnSpc>
                <a:spcPts val="864"/>
              </a:lnSpc>
            </a:pPr>
            <a:endParaRPr lang="en-US" dirty="0" smtClean="0"/>
          </a:p>
          <a:p>
            <a:pPr marL="0">
              <a:lnSpc>
                <a:spcPct val="100000"/>
              </a:lnSpc>
              <a:tabLst>
                <a:tab pos="376799" algn="l"/>
              </a:tabLst>
            </a:pP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4.	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ea typeface="Arial"/>
              </a:rPr>
              <a:t>down</a:t>
            </a:r>
          </a:p>
        </p:txBody>
      </p:sp>
      <p:sp>
        <p:nvSpPr>
          <p:cNvPr id="273" name="TextBox 273"/>
          <p:cNvSpPr txBox="1"/>
          <p:nvPr/>
        </p:nvSpPr>
        <p:spPr>
          <a:xfrm>
            <a:off x="6274010" y="2060193"/>
            <a:ext cx="1859510" cy="637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Set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negative</a:t>
            </a:r>
            <a:r>
              <a:rPr lang="en-US" altLang="zh-CN" sz="14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“reward”</a:t>
            </a:r>
          </a:p>
          <a:p>
            <a:pPr marL="0" indent="217266">
              <a:lnSpc>
                <a:spcPct val="9875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each</a:t>
            </a:r>
            <a:r>
              <a:rPr lang="en-US" altLang="zh-CN" sz="14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transition</a:t>
            </a:r>
          </a:p>
          <a:p>
            <a:pPr marL="0" indent="479045">
              <a:lnSpc>
                <a:spcPct val="10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(e.g.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Georgia"/>
                <a:ea typeface="Georgia"/>
              </a:rPr>
              <a:t>r</a:t>
            </a:r>
            <a:r>
              <a:rPr lang="en-US" altLang="zh-CN" sz="1400" i="1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Georgia"/>
                <a:ea typeface="Georgia"/>
              </a:rPr>
              <a:t>=</a:t>
            </a:r>
            <a:r>
              <a:rPr lang="en-US" altLang="zh-CN" sz="1400" spc="-2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Georgia"/>
                <a:ea typeface="Georgia"/>
              </a:rPr>
              <a:t>-1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</a:p>
        </p:txBody>
      </p:sp>
      <p:sp>
        <p:nvSpPr>
          <p:cNvPr id="274" name="TextBox 274"/>
          <p:cNvSpPr txBox="1"/>
          <p:nvPr/>
        </p:nvSpPr>
        <p:spPr>
          <a:xfrm>
            <a:off x="1414000" y="3020782"/>
            <a:ext cx="186382" cy="213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}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1758591" y="3583170"/>
            <a:ext cx="5536617" cy="550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Arial"/>
                <a:ea typeface="Arial"/>
              </a:rPr>
              <a:t>Objective: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reach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one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terminal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(greyed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out)</a:t>
            </a:r>
            <a:r>
              <a:rPr lang="en-US" altLang="zh-CN" sz="18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</a:p>
          <a:p>
            <a:pPr marL="0" indent="1581838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least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number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actions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21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05650" y="1560926"/>
          <a:ext cx="1942224" cy="151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225">
                <a:tc>
                  <a:txBody>
                    <a:bodyPr/>
                    <a:lstStyle/>
                    <a:p>
                      <a:pPr>
                        <a:lnSpc>
                          <a:spcPts val="1075"/>
                        </a:lnSpc>
                      </a:pPr>
                      <a:endParaRPr lang="en-US" dirty="0" smtClean="0"/>
                    </a:p>
                    <a:p>
                      <a:pPr marL="0" indent="145137">
                        <a:lnSpc>
                          <a:spcPct val="100000"/>
                        </a:lnSpc>
                      </a:pPr>
                      <a:r>
                        <a:rPr lang="en-US" altLang="zh-CN" sz="1400" spc="-90" dirty="0">
                          <a:solidFill>
                            <a:srgbClr val="000000"/>
                          </a:solidFill>
                          <a:latin typeface="MS Gothic"/>
                          <a:ea typeface="MS Gothic"/>
                        </a:rPr>
                        <a:t>★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35"/>
                        </a:lnSpc>
                      </a:pPr>
                      <a:endParaRPr lang="en-US" dirty="0" smtClean="0"/>
                    </a:p>
                    <a:p>
                      <a:pPr marL="0" indent="140387">
                        <a:lnSpc>
                          <a:spcPct val="100000"/>
                        </a:lnSpc>
                      </a:pPr>
                      <a:r>
                        <a:rPr lang="en-US" altLang="zh-CN" sz="1400" spc="-90" dirty="0">
                          <a:solidFill>
                            <a:srgbClr val="000000"/>
                          </a:solidFill>
                          <a:latin typeface="MS Gothic"/>
                          <a:ea typeface="MS Gothic"/>
                        </a:rPr>
                        <a:t>★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B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2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1333500"/>
            <a:ext cx="1981200" cy="1554480"/>
          </a:xfrm>
          <a:prstGeom prst="rect">
            <a:avLst/>
          </a:prstGeom>
        </p:spPr>
      </p:pic>
      <p:pic>
        <p:nvPicPr>
          <p:cNvPr id="280" name="Picture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371600"/>
            <a:ext cx="1973580" cy="1539240"/>
          </a:xfrm>
          <a:prstGeom prst="rect">
            <a:avLst/>
          </a:prstGeom>
        </p:spPr>
      </p:pic>
      <p:sp>
        <p:nvSpPr>
          <p:cNvPr id="2" name="Freeform 280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5"/>
          <p:cNvSpPr txBox="1"/>
          <p:nvPr/>
        </p:nvSpPr>
        <p:spPr>
          <a:xfrm>
            <a:off x="542925" y="411153"/>
            <a:ext cx="4569136" cy="45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simple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MDP: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Grid</a:t>
            </a:r>
            <a:r>
              <a:rPr lang="en-US" altLang="zh-CN" sz="30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World</a:t>
            </a:r>
          </a:p>
        </p:txBody>
      </p:sp>
      <p:sp>
        <p:nvSpPr>
          <p:cNvPr id="286" name="TextBox 286"/>
          <p:cNvSpPr txBox="1"/>
          <p:nvPr/>
        </p:nvSpPr>
        <p:spPr>
          <a:xfrm>
            <a:off x="1614212" y="1515779"/>
            <a:ext cx="4500225" cy="213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19542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S Gothic"/>
                <a:ea typeface="MS Gothic"/>
              </a:rPr>
              <a:t>★	</a:t>
            </a:r>
            <a:r>
              <a:rPr lang="en-US" altLang="zh-CN" sz="1400" spc="-45" dirty="0">
                <a:solidFill>
                  <a:srgbClr val="000000"/>
                </a:solidFill>
                <a:latin typeface="MS Gothic"/>
                <a:ea typeface="MS Gothic"/>
              </a:rPr>
              <a:t>★</a:t>
            </a:r>
          </a:p>
        </p:txBody>
      </p:sp>
      <p:sp>
        <p:nvSpPr>
          <p:cNvPr id="287" name="TextBox 287"/>
          <p:cNvSpPr txBox="1"/>
          <p:nvPr/>
        </p:nvSpPr>
        <p:spPr>
          <a:xfrm>
            <a:off x="3056612" y="2008255"/>
            <a:ext cx="4500225" cy="213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19542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S Gothic"/>
                <a:ea typeface="MS Gothic"/>
              </a:rPr>
              <a:t>★	</a:t>
            </a:r>
            <a:r>
              <a:rPr lang="en-US" altLang="zh-CN" sz="1400" spc="-45" dirty="0">
                <a:solidFill>
                  <a:srgbClr val="000000"/>
                </a:solidFill>
                <a:latin typeface="MS Gothic"/>
                <a:ea typeface="MS Gothic"/>
              </a:rPr>
              <a:t>★</a:t>
            </a:r>
          </a:p>
        </p:txBody>
      </p:sp>
      <p:sp>
        <p:nvSpPr>
          <p:cNvPr id="288" name="TextBox 288"/>
          <p:cNvSpPr txBox="1"/>
          <p:nvPr/>
        </p:nvSpPr>
        <p:spPr>
          <a:xfrm>
            <a:off x="1657221" y="3200069"/>
            <a:ext cx="5820495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233655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Random</a:t>
            </a:r>
            <a:r>
              <a:rPr lang="en-US" altLang="zh-CN" sz="18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Policy	Optimal</a:t>
            </a:r>
            <a:r>
              <a:rPr lang="en-US" altLang="zh-CN" sz="18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</a:p>
        </p:txBody>
      </p:sp>
      <p:sp>
        <p:nvSpPr>
          <p:cNvPr id="289" name="TextBox 289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22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Freeform 290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5"/>
          <p:cNvSpPr txBox="1"/>
          <p:nvPr/>
        </p:nvSpPr>
        <p:spPr>
          <a:xfrm>
            <a:off x="542925" y="439051"/>
            <a:ext cx="3208553" cy="396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  <a:r>
              <a:rPr lang="en-US" altLang="zh-CN" sz="2600" spc="4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575774" y="960029"/>
            <a:ext cx="7403144" cy="1104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20125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want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find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maximizes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sum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rewards.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How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do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handle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randomness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(initial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state,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transition</a:t>
            </a:r>
            <a:r>
              <a:rPr lang="en-US" altLang="zh-CN" sz="180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probability…)?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reeform 298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4" name="Picture 3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3040380"/>
            <a:ext cx="3970020" cy="266700"/>
          </a:xfrm>
          <a:prstGeom prst="rect">
            <a:avLst/>
          </a:prstGeom>
        </p:spPr>
      </p:pic>
      <p:pic>
        <p:nvPicPr>
          <p:cNvPr id="305" name="Picture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20" y="2788920"/>
            <a:ext cx="2506980" cy="784860"/>
          </a:xfrm>
          <a:prstGeom prst="rect">
            <a:avLst/>
          </a:prstGeom>
        </p:spPr>
      </p:pic>
      <p:sp>
        <p:nvSpPr>
          <p:cNvPr id="2" name="TextBox 305"/>
          <p:cNvSpPr txBox="1"/>
          <p:nvPr/>
        </p:nvSpPr>
        <p:spPr>
          <a:xfrm>
            <a:off x="542925" y="439051"/>
            <a:ext cx="3208553" cy="396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  <a:r>
              <a:rPr lang="en-US" altLang="zh-CN" sz="2600" spc="4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</a:p>
        </p:txBody>
      </p:sp>
      <p:sp>
        <p:nvSpPr>
          <p:cNvPr id="306" name="TextBox 306"/>
          <p:cNvSpPr txBox="1"/>
          <p:nvPr/>
        </p:nvSpPr>
        <p:spPr>
          <a:xfrm>
            <a:off x="575774" y="1099095"/>
            <a:ext cx="7466656" cy="11039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want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find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maximizes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sum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rewards.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80"/>
              </a:lnSpc>
            </a:pPr>
            <a:endParaRPr lang="en-US" dirty="0" smtClean="0"/>
          </a:p>
          <a:p>
            <a:pPr marL="0" hangingPunct="0">
              <a:lnSpc>
                <a:spcPct val="100416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How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do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handle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randomness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(initial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state,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transition</a:t>
            </a:r>
            <a:r>
              <a:rPr lang="en-US" altLang="zh-CN" sz="1800" spc="-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probability…)?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Maximize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ea typeface="Arial"/>
              </a:rPr>
              <a:t>expected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ea typeface="Arial"/>
              </a:rPr>
              <a:t>sum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b="1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ea typeface="Arial"/>
              </a:rPr>
              <a:t>rewards!</a:t>
            </a:r>
          </a:p>
        </p:txBody>
      </p:sp>
      <p:sp>
        <p:nvSpPr>
          <p:cNvPr id="307" name="TextBox 307"/>
          <p:cNvSpPr txBox="1"/>
          <p:nvPr/>
        </p:nvSpPr>
        <p:spPr>
          <a:xfrm>
            <a:off x="575774" y="3032669"/>
            <a:ext cx="425417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720922" algn="l"/>
              </a:tabLst>
            </a:pPr>
            <a:r>
              <a:rPr lang="en-US" altLang="zh-CN" sz="1800" spc="-5" dirty="0">
                <a:solidFill>
                  <a:srgbClr val="000000"/>
                </a:solidFill>
                <a:latin typeface="Arial"/>
                <a:ea typeface="Arial"/>
              </a:rPr>
              <a:t>Formally:	</a:t>
            </a:r>
            <a:r>
              <a:rPr lang="en-US" altLang="zh-CN" sz="1800" spc="-15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</a:p>
        </p:txBody>
      </p:sp>
      <p:sp>
        <p:nvSpPr>
          <p:cNvPr id="308" name="TextBox 308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24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reeform 309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4"/>
          <p:cNvSpPr txBox="1"/>
          <p:nvPr/>
        </p:nvSpPr>
        <p:spPr>
          <a:xfrm>
            <a:off x="542925" y="439051"/>
            <a:ext cx="7204732" cy="852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Definitions: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Q-value</a:t>
            </a:r>
            <a:r>
              <a:rPr lang="en-US" altLang="zh-CN" sz="26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314"/>
              </a:lnSpc>
            </a:pPr>
            <a:endParaRPr lang="en-US" dirty="0" smtClean="0"/>
          </a:p>
          <a:p>
            <a:pPr marL="0">
              <a:lnSpc>
                <a:spcPct val="118333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Following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produces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sample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trajectories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(or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paths)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25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Freeform 316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20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Picture 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20" y="1988820"/>
            <a:ext cx="2385060" cy="670560"/>
          </a:xfrm>
          <a:prstGeom prst="rect">
            <a:avLst/>
          </a:prstGeom>
        </p:spPr>
      </p:pic>
      <p:sp>
        <p:nvSpPr>
          <p:cNvPr id="2" name="TextBox 322"/>
          <p:cNvSpPr txBox="1"/>
          <p:nvPr/>
        </p:nvSpPr>
        <p:spPr>
          <a:xfrm>
            <a:off x="542925" y="439051"/>
            <a:ext cx="8138824" cy="1791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Definitions: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Q-value</a:t>
            </a:r>
            <a:r>
              <a:rPr lang="en-US" altLang="zh-CN" sz="26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314"/>
              </a:lnSpc>
            </a:pPr>
            <a:endParaRPr lang="en-US" dirty="0" smtClean="0"/>
          </a:p>
          <a:p>
            <a:pPr marL="0">
              <a:lnSpc>
                <a:spcPct val="118333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Following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produces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sample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trajectories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(or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paths)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</a:p>
          <a:p>
            <a:pPr>
              <a:lnSpc>
                <a:spcPts val="15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How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good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a</a:t>
            </a:r>
            <a:r>
              <a:rPr lang="en-US" altLang="zh-CN" sz="1600" spc="-3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state?</a:t>
            </a:r>
          </a:p>
          <a:p>
            <a:pPr marL="0" hangingPunct="0">
              <a:lnSpc>
                <a:spcPct val="10125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expected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cumulative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following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6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s: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26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reeform 324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5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0" name="Picture 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20" y="1988820"/>
            <a:ext cx="2385060" cy="670560"/>
          </a:xfrm>
          <a:prstGeom prst="rect">
            <a:avLst/>
          </a:prstGeom>
        </p:spPr>
      </p:pic>
      <p:pic>
        <p:nvPicPr>
          <p:cNvPr id="331" name="Picture 3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60" y="3802379"/>
            <a:ext cx="3139440" cy="685800"/>
          </a:xfrm>
          <a:prstGeom prst="rect">
            <a:avLst/>
          </a:prstGeom>
        </p:spPr>
      </p:pic>
      <p:sp>
        <p:nvSpPr>
          <p:cNvPr id="2" name="TextBox 331"/>
          <p:cNvSpPr txBox="1"/>
          <p:nvPr/>
        </p:nvSpPr>
        <p:spPr>
          <a:xfrm>
            <a:off x="542925" y="439051"/>
            <a:ext cx="8138824" cy="3277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Definitions: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Q-value</a:t>
            </a:r>
            <a:r>
              <a:rPr lang="en-US" altLang="zh-CN" sz="26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314"/>
              </a:lnSpc>
            </a:pPr>
            <a:endParaRPr lang="en-US" dirty="0" smtClean="0"/>
          </a:p>
          <a:p>
            <a:pPr marL="0">
              <a:lnSpc>
                <a:spcPct val="118333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Following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produces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sample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trajectories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(or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paths)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</a:p>
          <a:p>
            <a:pPr>
              <a:lnSpc>
                <a:spcPts val="15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How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good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a</a:t>
            </a:r>
            <a:r>
              <a:rPr lang="en-US" altLang="zh-CN" sz="1600" spc="-3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state?</a:t>
            </a:r>
          </a:p>
          <a:p>
            <a:pPr marL="0" hangingPunct="0">
              <a:lnSpc>
                <a:spcPct val="10125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expected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cumulative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following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6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How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good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state-action</a:t>
            </a:r>
            <a:r>
              <a:rPr lang="en-US" altLang="zh-CN" sz="1600" spc="-34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pair?</a:t>
            </a:r>
          </a:p>
          <a:p>
            <a:pPr marL="0" hangingPunct="0">
              <a:lnSpc>
                <a:spcPct val="10125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Q-value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expected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cumulative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1600" spc="-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taking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following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policy: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27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reeform 333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6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7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9" name="Picture 3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0" y="1402080"/>
            <a:ext cx="4099560" cy="800100"/>
          </a:xfrm>
          <a:prstGeom prst="rect">
            <a:avLst/>
          </a:prstGeom>
        </p:spPr>
      </p:pic>
      <p:sp>
        <p:nvSpPr>
          <p:cNvPr id="2" name="TextBox 339"/>
          <p:cNvSpPr txBox="1"/>
          <p:nvPr/>
        </p:nvSpPr>
        <p:spPr>
          <a:xfrm>
            <a:off x="542925" y="411153"/>
            <a:ext cx="8061783" cy="10441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300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spc="-5" dirty="0">
                <a:solidFill>
                  <a:srgbClr val="000000"/>
                </a:solidFill>
                <a:latin typeface="Arial"/>
                <a:ea typeface="Arial"/>
              </a:rPr>
              <a:t>equation</a:t>
            </a:r>
          </a:p>
          <a:p>
            <a:pPr>
              <a:lnSpc>
                <a:spcPts val="719"/>
              </a:lnSpc>
            </a:pPr>
            <a:endParaRPr lang="en-US" dirty="0" smtClean="0"/>
          </a:p>
          <a:p>
            <a:pPr marL="12525" hangingPunct="0">
              <a:lnSpc>
                <a:spcPct val="10125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Q-value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Q*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maximum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expected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cumulative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1600" spc="-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achievable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given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(state,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action)</a:t>
            </a:r>
            <a:r>
              <a:rPr lang="en-US" altLang="zh-CN" sz="16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pair: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28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6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0" y="2293620"/>
            <a:ext cx="2026920" cy="159258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392680"/>
            <a:ext cx="1562100" cy="1295400"/>
          </a:xfrm>
          <a:prstGeom prst="rect">
            <a:avLst/>
          </a:prstGeom>
        </p:spPr>
      </p:pic>
      <p:sp>
        <p:nvSpPr>
          <p:cNvPr id="2" name="Freeform 53"/>
          <p:cNvSpPr/>
          <p:nvPr/>
        </p:nvSpPr>
        <p:spPr>
          <a:xfrm>
            <a:off x="4756150" y="1339850"/>
            <a:ext cx="4235450" cy="933450"/>
          </a:xfrm>
          <a:custGeom>
            <a:avLst/>
            <a:gdLst>
              <a:gd name="connsiteX0" fmla="*/ 14775 w 4235450"/>
              <a:gd name="connsiteY0" fmla="*/ 16050 h 933450"/>
              <a:gd name="connsiteX1" fmla="*/ 4244775 w 4235450"/>
              <a:gd name="connsiteY1" fmla="*/ 16050 h 933450"/>
              <a:gd name="connsiteX2" fmla="*/ 4244775 w 4235450"/>
              <a:gd name="connsiteY2" fmla="*/ 937650 h 933450"/>
              <a:gd name="connsiteX3" fmla="*/ 14775 w 4235450"/>
              <a:gd name="connsiteY3" fmla="*/ 937650 h 933450"/>
              <a:gd name="connsiteX4" fmla="*/ 14775 w 4235450"/>
              <a:gd name="connsiteY4" fmla="*/ 160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5450" h="933450">
                <a:moveTo>
                  <a:pt x="14775" y="16050"/>
                </a:moveTo>
                <a:lnTo>
                  <a:pt x="4244775" y="16050"/>
                </a:lnTo>
                <a:lnTo>
                  <a:pt x="4244775" y="937650"/>
                </a:lnTo>
                <a:lnTo>
                  <a:pt x="14775" y="937650"/>
                </a:lnTo>
                <a:lnTo>
                  <a:pt x="14775" y="160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920" y="906780"/>
            <a:ext cx="4084320" cy="937260"/>
          </a:xfrm>
          <a:prstGeom prst="rect">
            <a:avLst/>
          </a:prstGeom>
        </p:spPr>
      </p:pic>
      <p:sp>
        <p:nvSpPr>
          <p:cNvPr id="3" name="TextBox 55"/>
          <p:cNvSpPr txBox="1"/>
          <p:nvPr/>
        </p:nvSpPr>
        <p:spPr>
          <a:xfrm>
            <a:off x="314325" y="182553"/>
            <a:ext cx="5431720" cy="3911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</a:rPr>
              <a:t>Unsupervised</a:t>
            </a:r>
            <a:r>
              <a:rPr lang="en-US" altLang="zh-CN" sz="3000" spc="-4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Learning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85"/>
              </a:lnSpc>
            </a:pPr>
            <a:endParaRPr lang="en-US" dirty="0" smtClean="0"/>
          </a:p>
          <a:p>
            <a:pPr marL="0" indent="83825">
              <a:lnSpc>
                <a:spcPct val="1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lang="en-US" altLang="zh-CN" sz="2000" spc="-1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0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</a:p>
          <a:p>
            <a:pPr marL="0" indent="83825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Just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data,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no</a:t>
            </a:r>
            <a:r>
              <a:rPr lang="en-US" altLang="zh-CN" sz="20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labels!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83825" hangingPunct="0">
              <a:lnSpc>
                <a:spcPct val="1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/>
                <a:ea typeface="Arial"/>
              </a:rPr>
              <a:t>Goal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Learn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some</a:t>
            </a:r>
            <a:r>
              <a:rPr lang="en-US" altLang="zh-CN" sz="2000" spc="-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underlying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hidden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Arial"/>
                <a:ea typeface="Arial"/>
              </a:rPr>
              <a:t>structure</a:t>
            </a:r>
            <a:r>
              <a:rPr lang="en-US" altLang="zh-CN" sz="200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0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83825" hangingPunct="0">
              <a:lnSpc>
                <a:spcPct val="100000"/>
              </a:lnSpc>
            </a:pPr>
            <a:r>
              <a:rPr lang="en-US" altLang="zh-CN" sz="2000" b="1" spc="30" dirty="0">
                <a:solidFill>
                  <a:srgbClr val="000000"/>
                </a:solidFill>
                <a:latin typeface="Arial"/>
                <a:ea typeface="Arial"/>
              </a:rPr>
              <a:t>Examples</a:t>
            </a:r>
            <a:r>
              <a:rPr lang="en-US" altLang="zh-CN" sz="2000" spc="4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000" spc="-27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spc="25" dirty="0">
                <a:solidFill>
                  <a:srgbClr val="000000"/>
                </a:solidFill>
                <a:latin typeface="Arial"/>
                <a:ea typeface="Arial"/>
              </a:rPr>
              <a:t>Clustering,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dimensionality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reduction,</a:t>
            </a:r>
            <a:r>
              <a:rPr lang="en-US" altLang="zh-CN" sz="20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feature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learning,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density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estimation,</a:t>
            </a:r>
            <a:r>
              <a:rPr lang="en-US" altLang="zh-CN" sz="20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etc.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6819531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spc="-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	6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reeform 341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2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3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reeform 344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5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7" name="Picture 3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2560320"/>
            <a:ext cx="4671060" cy="487680"/>
          </a:xfrm>
          <a:prstGeom prst="rect">
            <a:avLst/>
          </a:prstGeom>
        </p:spPr>
      </p:pic>
      <p:sp>
        <p:nvSpPr>
          <p:cNvPr id="2" name="Freeform 347"/>
          <p:cNvSpPr/>
          <p:nvPr/>
        </p:nvSpPr>
        <p:spPr>
          <a:xfrm>
            <a:off x="514350" y="2139950"/>
            <a:ext cx="6661150" cy="476250"/>
          </a:xfrm>
          <a:custGeom>
            <a:avLst/>
            <a:gdLst>
              <a:gd name="connsiteX0" fmla="*/ 10825 w 6661150"/>
              <a:gd name="connsiteY0" fmla="*/ 14750 h 476250"/>
              <a:gd name="connsiteX1" fmla="*/ 6666625 w 6661150"/>
              <a:gd name="connsiteY1" fmla="*/ 14750 h 476250"/>
              <a:gd name="connsiteX2" fmla="*/ 6666625 w 6661150"/>
              <a:gd name="connsiteY2" fmla="*/ 479150 h 476250"/>
              <a:gd name="connsiteX3" fmla="*/ 10825 w 6661150"/>
              <a:gd name="connsiteY3" fmla="*/ 479150 h 476250"/>
              <a:gd name="connsiteX4" fmla="*/ 10825 w 6661150"/>
              <a:gd name="connsiteY4" fmla="*/ 147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1150" h="476250">
                <a:moveTo>
                  <a:pt x="10825" y="14750"/>
                </a:moveTo>
                <a:lnTo>
                  <a:pt x="6666625" y="14750"/>
                </a:lnTo>
                <a:lnTo>
                  <a:pt x="6666625" y="479150"/>
                </a:lnTo>
                <a:lnTo>
                  <a:pt x="10825" y="479150"/>
                </a:lnTo>
                <a:lnTo>
                  <a:pt x="10825" y="147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9" name="Picture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3665220"/>
            <a:ext cx="1546860" cy="289560"/>
          </a:xfrm>
          <a:prstGeom prst="rect">
            <a:avLst/>
          </a:prstGeom>
        </p:spPr>
      </p:pic>
      <p:pic>
        <p:nvPicPr>
          <p:cNvPr id="350" name="Picture 3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820" y="1402080"/>
            <a:ext cx="4099560" cy="800100"/>
          </a:xfrm>
          <a:prstGeom prst="rect">
            <a:avLst/>
          </a:prstGeom>
        </p:spPr>
      </p:pic>
      <p:sp>
        <p:nvSpPr>
          <p:cNvPr id="3" name="TextBox 350"/>
          <p:cNvSpPr txBox="1"/>
          <p:nvPr/>
        </p:nvSpPr>
        <p:spPr>
          <a:xfrm>
            <a:off x="542925" y="411153"/>
            <a:ext cx="8061783" cy="3239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300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spc="-5" dirty="0">
                <a:solidFill>
                  <a:srgbClr val="000000"/>
                </a:solidFill>
                <a:latin typeface="Arial"/>
                <a:ea typeface="Arial"/>
              </a:rPr>
              <a:t>equation</a:t>
            </a:r>
          </a:p>
          <a:p>
            <a:pPr>
              <a:lnSpc>
                <a:spcPts val="719"/>
              </a:lnSpc>
            </a:pPr>
            <a:endParaRPr lang="en-US" dirty="0" smtClean="0"/>
          </a:p>
          <a:p>
            <a:pPr marL="12525" hangingPunct="0">
              <a:lnSpc>
                <a:spcPct val="10125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Q-value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Q*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maximum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expected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cumulative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1600" spc="-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achievable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given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(state,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action)</a:t>
            </a:r>
            <a:r>
              <a:rPr lang="en-US" altLang="zh-CN" sz="16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pair: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67975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Q*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satisfies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following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16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equation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0"/>
              </a:lnSpc>
            </a:pPr>
            <a:endParaRPr lang="en-US" dirty="0" smtClean="0"/>
          </a:p>
          <a:p>
            <a:pPr marL="67975" hangingPunct="0">
              <a:lnSpc>
                <a:spcPct val="101250"/>
              </a:lnSpc>
            </a:pPr>
            <a:r>
              <a:rPr lang="en-US" altLang="zh-CN" sz="1600" dirty="0" smtClean="0">
                <a:solidFill>
                  <a:srgbClr val="0000FE"/>
                </a:solidFill>
                <a:latin typeface="Arial"/>
                <a:ea typeface="Arial"/>
              </a:rPr>
              <a:t>if</a:t>
            </a:r>
            <a:r>
              <a:rPr lang="en-US" altLang="zh-CN" sz="1600" dirty="0" smtClean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optimal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state-action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values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for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next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time-step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Q*(s’,a’)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are</a:t>
            </a:r>
            <a:r>
              <a:rPr lang="en-US" altLang="zh-CN" sz="1600" spc="-1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known,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then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optimal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strategy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take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action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that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maximizes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expected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value</a:t>
            </a:r>
            <a:r>
              <a:rPr lang="en-US" altLang="zh-CN" sz="1600" spc="-64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of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29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 352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" name="Picture 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2560320"/>
            <a:ext cx="4671060" cy="487680"/>
          </a:xfrm>
          <a:prstGeom prst="rect">
            <a:avLst/>
          </a:prstGeom>
        </p:spPr>
      </p:pic>
      <p:sp>
        <p:nvSpPr>
          <p:cNvPr id="2" name="Freeform 358"/>
          <p:cNvSpPr/>
          <p:nvPr/>
        </p:nvSpPr>
        <p:spPr>
          <a:xfrm>
            <a:off x="514350" y="2139950"/>
            <a:ext cx="6661150" cy="476250"/>
          </a:xfrm>
          <a:custGeom>
            <a:avLst/>
            <a:gdLst>
              <a:gd name="connsiteX0" fmla="*/ 10825 w 6661150"/>
              <a:gd name="connsiteY0" fmla="*/ 14750 h 476250"/>
              <a:gd name="connsiteX1" fmla="*/ 6666625 w 6661150"/>
              <a:gd name="connsiteY1" fmla="*/ 14750 h 476250"/>
              <a:gd name="connsiteX2" fmla="*/ 6666625 w 6661150"/>
              <a:gd name="connsiteY2" fmla="*/ 479150 h 476250"/>
              <a:gd name="connsiteX3" fmla="*/ 10825 w 6661150"/>
              <a:gd name="connsiteY3" fmla="*/ 479150 h 476250"/>
              <a:gd name="connsiteX4" fmla="*/ 10825 w 6661150"/>
              <a:gd name="connsiteY4" fmla="*/ 147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1150" h="476250">
                <a:moveTo>
                  <a:pt x="10825" y="14750"/>
                </a:moveTo>
                <a:lnTo>
                  <a:pt x="6666625" y="14750"/>
                </a:lnTo>
                <a:lnTo>
                  <a:pt x="6666625" y="479150"/>
                </a:lnTo>
                <a:lnTo>
                  <a:pt x="10825" y="479150"/>
                </a:lnTo>
                <a:lnTo>
                  <a:pt x="10825" y="147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0" name="Picture 3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3665220"/>
            <a:ext cx="1546860" cy="289560"/>
          </a:xfrm>
          <a:prstGeom prst="rect">
            <a:avLst/>
          </a:prstGeom>
        </p:spPr>
      </p:pic>
      <p:pic>
        <p:nvPicPr>
          <p:cNvPr id="361" name="Picture 3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820" y="1402080"/>
            <a:ext cx="4099560" cy="800100"/>
          </a:xfrm>
          <a:prstGeom prst="rect">
            <a:avLst/>
          </a:prstGeom>
        </p:spPr>
      </p:pic>
      <p:sp>
        <p:nvSpPr>
          <p:cNvPr id="3" name="TextBox 361"/>
          <p:cNvSpPr txBox="1"/>
          <p:nvPr/>
        </p:nvSpPr>
        <p:spPr>
          <a:xfrm>
            <a:off x="542925" y="411153"/>
            <a:ext cx="8217755" cy="40426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300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spc="-5" dirty="0">
                <a:solidFill>
                  <a:srgbClr val="000000"/>
                </a:solidFill>
                <a:latin typeface="Arial"/>
                <a:ea typeface="Arial"/>
              </a:rPr>
              <a:t>equation</a:t>
            </a:r>
          </a:p>
          <a:p>
            <a:pPr>
              <a:lnSpc>
                <a:spcPts val="719"/>
              </a:lnSpc>
            </a:pPr>
            <a:endParaRPr lang="en-US" dirty="0" smtClean="0"/>
          </a:p>
          <a:p>
            <a:pPr marL="12525" hangingPunct="0">
              <a:lnSpc>
                <a:spcPct val="10125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Q-value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Q*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maximum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expected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cumulative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1600" spc="-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achievable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given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(state,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action)</a:t>
            </a:r>
            <a:r>
              <a:rPr lang="en-US" altLang="zh-CN" sz="16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pair: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67975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Q*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satisfies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following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16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equation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0"/>
              </a:lnSpc>
            </a:pPr>
            <a:endParaRPr lang="en-US" dirty="0" smtClean="0"/>
          </a:p>
          <a:p>
            <a:pPr marL="67975" hangingPunct="0">
              <a:lnSpc>
                <a:spcPct val="101250"/>
              </a:lnSpc>
            </a:pPr>
            <a:r>
              <a:rPr lang="en-US" altLang="zh-CN" sz="1600" dirty="0" smtClean="0">
                <a:solidFill>
                  <a:srgbClr val="0000FE"/>
                </a:solidFill>
                <a:latin typeface="Arial"/>
                <a:ea typeface="Arial"/>
              </a:rPr>
              <a:t>if</a:t>
            </a:r>
            <a:r>
              <a:rPr lang="en-US" altLang="zh-CN" sz="1600" dirty="0" smtClean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optimal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state-action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values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for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next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time-step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Q*(s’,a’)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are</a:t>
            </a:r>
            <a:r>
              <a:rPr lang="en-US" altLang="zh-CN" sz="1600" spc="-1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known,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then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optimal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strategy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take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action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that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maximizes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expected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value</a:t>
            </a:r>
            <a:r>
              <a:rPr lang="en-US" altLang="zh-CN" sz="1600" spc="-64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of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marL="0" indent="89874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corresponds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taking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best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any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specified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Q*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30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Freeform 363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4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reeform 365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 366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7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9" name="Picture 3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1394460"/>
            <a:ext cx="4724400" cy="525780"/>
          </a:xfrm>
          <a:prstGeom prst="rect">
            <a:avLst/>
          </a:prstGeom>
        </p:spPr>
      </p:pic>
      <p:sp>
        <p:nvSpPr>
          <p:cNvPr id="2" name="Freeform 369"/>
          <p:cNvSpPr/>
          <p:nvPr/>
        </p:nvSpPr>
        <p:spPr>
          <a:xfrm>
            <a:off x="450850" y="933450"/>
            <a:ext cx="8401050" cy="476250"/>
          </a:xfrm>
          <a:custGeom>
            <a:avLst/>
            <a:gdLst>
              <a:gd name="connsiteX0" fmla="*/ 18875 w 8401050"/>
              <a:gd name="connsiteY0" fmla="*/ 16225 h 476250"/>
              <a:gd name="connsiteX1" fmla="*/ 8402975 w 8401050"/>
              <a:gd name="connsiteY1" fmla="*/ 16225 h 476250"/>
              <a:gd name="connsiteX2" fmla="*/ 8402975 w 8401050"/>
              <a:gd name="connsiteY2" fmla="*/ 480625 h 476250"/>
              <a:gd name="connsiteX3" fmla="*/ 18875 w 8401050"/>
              <a:gd name="connsiteY3" fmla="*/ 480625 h 476250"/>
              <a:gd name="connsiteX4" fmla="*/ 18875 w 8401050"/>
              <a:gd name="connsiteY4" fmla="*/ 162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050" h="476250">
                <a:moveTo>
                  <a:pt x="18875" y="16225"/>
                </a:moveTo>
                <a:lnTo>
                  <a:pt x="8402975" y="16225"/>
                </a:lnTo>
                <a:lnTo>
                  <a:pt x="8402975" y="480625"/>
                </a:lnTo>
                <a:lnTo>
                  <a:pt x="18875" y="480625"/>
                </a:lnTo>
                <a:lnTo>
                  <a:pt x="18875" y="1622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70"/>
          <p:cNvSpPr txBox="1"/>
          <p:nvPr/>
        </p:nvSpPr>
        <p:spPr>
          <a:xfrm>
            <a:off x="542925" y="411153"/>
            <a:ext cx="6414212" cy="19765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Solving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30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</a:p>
          <a:p>
            <a:pPr>
              <a:lnSpc>
                <a:spcPts val="1335"/>
              </a:lnSpc>
            </a:pPr>
            <a:endParaRPr lang="en-US" dirty="0" smtClean="0"/>
          </a:p>
          <a:p>
            <a:pPr marL="0" indent="12525">
              <a:lnSpc>
                <a:spcPct val="10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iteration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algorithm: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equation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iterative</a:t>
            </a:r>
            <a:r>
              <a:rPr lang="en-US" altLang="zh-CN" sz="16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update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30"/>
              </a:lnSpc>
            </a:pPr>
            <a:endParaRPr lang="en-US" dirty="0" smtClean="0"/>
          </a:p>
          <a:p>
            <a:pPr marL="0" indent="67975">
              <a:lnSpc>
                <a:spcPct val="118333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will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converge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Q*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lang="en-US" altLang="zh-CN" sz="16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infinity</a:t>
            </a:r>
          </a:p>
        </p:txBody>
      </p:sp>
      <p:sp>
        <p:nvSpPr>
          <p:cNvPr id="371" name="TextBox 371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31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Freeform 372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8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1394460"/>
            <a:ext cx="4724400" cy="525780"/>
          </a:xfrm>
          <a:prstGeom prst="rect">
            <a:avLst/>
          </a:prstGeom>
        </p:spPr>
      </p:pic>
      <p:sp>
        <p:nvSpPr>
          <p:cNvPr id="2" name="Freeform 378"/>
          <p:cNvSpPr/>
          <p:nvPr/>
        </p:nvSpPr>
        <p:spPr>
          <a:xfrm>
            <a:off x="450850" y="933450"/>
            <a:ext cx="8401050" cy="476250"/>
          </a:xfrm>
          <a:custGeom>
            <a:avLst/>
            <a:gdLst>
              <a:gd name="connsiteX0" fmla="*/ 18875 w 8401050"/>
              <a:gd name="connsiteY0" fmla="*/ 16225 h 476250"/>
              <a:gd name="connsiteX1" fmla="*/ 8402975 w 8401050"/>
              <a:gd name="connsiteY1" fmla="*/ 16225 h 476250"/>
              <a:gd name="connsiteX2" fmla="*/ 8402975 w 8401050"/>
              <a:gd name="connsiteY2" fmla="*/ 480625 h 476250"/>
              <a:gd name="connsiteX3" fmla="*/ 18875 w 8401050"/>
              <a:gd name="connsiteY3" fmla="*/ 480625 h 476250"/>
              <a:gd name="connsiteX4" fmla="*/ 18875 w 8401050"/>
              <a:gd name="connsiteY4" fmla="*/ 162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050" h="476250">
                <a:moveTo>
                  <a:pt x="18875" y="16225"/>
                </a:moveTo>
                <a:lnTo>
                  <a:pt x="8402975" y="16225"/>
                </a:lnTo>
                <a:lnTo>
                  <a:pt x="8402975" y="480625"/>
                </a:lnTo>
                <a:lnTo>
                  <a:pt x="18875" y="480625"/>
                </a:lnTo>
                <a:lnTo>
                  <a:pt x="18875" y="1622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9"/>
          <p:cNvSpPr txBox="1"/>
          <p:nvPr/>
        </p:nvSpPr>
        <p:spPr>
          <a:xfrm>
            <a:off x="542925" y="411153"/>
            <a:ext cx="6414212" cy="25859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Solving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30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</a:p>
          <a:p>
            <a:pPr>
              <a:lnSpc>
                <a:spcPts val="1335"/>
              </a:lnSpc>
            </a:pPr>
            <a:endParaRPr lang="en-US" dirty="0" smtClean="0"/>
          </a:p>
          <a:p>
            <a:pPr marL="0" indent="12525">
              <a:lnSpc>
                <a:spcPct val="10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iteration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algorithm: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equation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iterative</a:t>
            </a:r>
            <a:r>
              <a:rPr lang="en-US" altLang="zh-CN" sz="16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update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30"/>
              </a:lnSpc>
            </a:pPr>
            <a:endParaRPr lang="en-US" dirty="0" smtClean="0"/>
          </a:p>
          <a:p>
            <a:pPr marL="0" indent="67975">
              <a:lnSpc>
                <a:spcPct val="118333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will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converge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Q*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lang="en-US" altLang="zh-CN" sz="16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infinity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67975">
              <a:lnSpc>
                <a:spcPct val="100000"/>
              </a:lnSpc>
            </a:pP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What’s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problem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with</a:t>
            </a:r>
            <a:r>
              <a:rPr lang="en-US" altLang="zh-CN" sz="1400" spc="-3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this?</a:t>
            </a:r>
          </a:p>
        </p:txBody>
      </p:sp>
      <p:sp>
        <p:nvSpPr>
          <p:cNvPr id="380" name="TextBox 380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32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Freeform 381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7" name="Picture 3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1394460"/>
            <a:ext cx="4724400" cy="525780"/>
          </a:xfrm>
          <a:prstGeom prst="rect">
            <a:avLst/>
          </a:prstGeom>
        </p:spPr>
      </p:pic>
      <p:sp>
        <p:nvSpPr>
          <p:cNvPr id="2" name="Freeform 387"/>
          <p:cNvSpPr/>
          <p:nvPr/>
        </p:nvSpPr>
        <p:spPr>
          <a:xfrm>
            <a:off x="450850" y="933450"/>
            <a:ext cx="8401050" cy="476250"/>
          </a:xfrm>
          <a:custGeom>
            <a:avLst/>
            <a:gdLst>
              <a:gd name="connsiteX0" fmla="*/ 18875 w 8401050"/>
              <a:gd name="connsiteY0" fmla="*/ 16225 h 476250"/>
              <a:gd name="connsiteX1" fmla="*/ 8402975 w 8401050"/>
              <a:gd name="connsiteY1" fmla="*/ 16225 h 476250"/>
              <a:gd name="connsiteX2" fmla="*/ 8402975 w 8401050"/>
              <a:gd name="connsiteY2" fmla="*/ 480625 h 476250"/>
              <a:gd name="connsiteX3" fmla="*/ 18875 w 8401050"/>
              <a:gd name="connsiteY3" fmla="*/ 480625 h 476250"/>
              <a:gd name="connsiteX4" fmla="*/ 18875 w 8401050"/>
              <a:gd name="connsiteY4" fmla="*/ 162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050" h="476250">
                <a:moveTo>
                  <a:pt x="18875" y="16225"/>
                </a:moveTo>
                <a:lnTo>
                  <a:pt x="8402975" y="16225"/>
                </a:lnTo>
                <a:lnTo>
                  <a:pt x="8402975" y="480625"/>
                </a:lnTo>
                <a:lnTo>
                  <a:pt x="18875" y="480625"/>
                </a:lnTo>
                <a:lnTo>
                  <a:pt x="18875" y="1622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8"/>
          <p:cNvSpPr txBox="1"/>
          <p:nvPr/>
        </p:nvSpPr>
        <p:spPr>
          <a:xfrm>
            <a:off x="542925" y="411153"/>
            <a:ext cx="7604452" cy="2998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Solving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30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</a:p>
          <a:p>
            <a:pPr>
              <a:lnSpc>
                <a:spcPts val="1335"/>
              </a:lnSpc>
            </a:pPr>
            <a:endParaRPr lang="en-US" dirty="0" smtClean="0"/>
          </a:p>
          <a:p>
            <a:pPr marL="0" indent="12525">
              <a:lnSpc>
                <a:spcPct val="10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iteration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algorithm: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equation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iterative</a:t>
            </a:r>
            <a:r>
              <a:rPr lang="en-US" altLang="zh-CN" sz="16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update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30"/>
              </a:lnSpc>
            </a:pPr>
            <a:endParaRPr lang="en-US" dirty="0" smtClean="0"/>
          </a:p>
          <a:p>
            <a:pPr marL="0" indent="67975">
              <a:lnSpc>
                <a:spcPct val="118333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will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converge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Q*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lang="en-US" altLang="zh-CN" sz="16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infinity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67975">
              <a:lnSpc>
                <a:spcPct val="100000"/>
              </a:lnSpc>
            </a:pP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What’s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problem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with</a:t>
            </a:r>
            <a:r>
              <a:rPr lang="en-US" altLang="zh-CN" sz="1400" spc="-3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this?</a:t>
            </a:r>
          </a:p>
          <a:p>
            <a:pPr marL="67975" hangingPunct="0">
              <a:lnSpc>
                <a:spcPct val="95833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Not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scalable.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Must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compute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Q(s,a)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every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state-action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pair.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e.g.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current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game</a:t>
            </a:r>
            <a:r>
              <a:rPr lang="en-US" altLang="zh-CN" sz="1400" spc="-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pixels,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computationally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infeasible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compute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entire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4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space!</a:t>
            </a:r>
          </a:p>
        </p:txBody>
      </p:sp>
      <p:sp>
        <p:nvSpPr>
          <p:cNvPr id="389" name="TextBox 389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33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Freeform 390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6" name="Picture 3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1394460"/>
            <a:ext cx="4724400" cy="525780"/>
          </a:xfrm>
          <a:prstGeom prst="rect">
            <a:avLst/>
          </a:prstGeom>
        </p:spPr>
      </p:pic>
      <p:sp>
        <p:nvSpPr>
          <p:cNvPr id="2" name="Freeform 396"/>
          <p:cNvSpPr/>
          <p:nvPr/>
        </p:nvSpPr>
        <p:spPr>
          <a:xfrm>
            <a:off x="450850" y="933450"/>
            <a:ext cx="8401050" cy="476250"/>
          </a:xfrm>
          <a:custGeom>
            <a:avLst/>
            <a:gdLst>
              <a:gd name="connsiteX0" fmla="*/ 18875 w 8401050"/>
              <a:gd name="connsiteY0" fmla="*/ 16225 h 476250"/>
              <a:gd name="connsiteX1" fmla="*/ 8402975 w 8401050"/>
              <a:gd name="connsiteY1" fmla="*/ 16225 h 476250"/>
              <a:gd name="connsiteX2" fmla="*/ 8402975 w 8401050"/>
              <a:gd name="connsiteY2" fmla="*/ 480625 h 476250"/>
              <a:gd name="connsiteX3" fmla="*/ 18875 w 8401050"/>
              <a:gd name="connsiteY3" fmla="*/ 480625 h 476250"/>
              <a:gd name="connsiteX4" fmla="*/ 18875 w 8401050"/>
              <a:gd name="connsiteY4" fmla="*/ 162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050" h="476250">
                <a:moveTo>
                  <a:pt x="18875" y="16225"/>
                </a:moveTo>
                <a:lnTo>
                  <a:pt x="8402975" y="16225"/>
                </a:lnTo>
                <a:lnTo>
                  <a:pt x="8402975" y="480625"/>
                </a:lnTo>
                <a:lnTo>
                  <a:pt x="18875" y="480625"/>
                </a:lnTo>
                <a:lnTo>
                  <a:pt x="18875" y="1622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TextBox 397"/>
          <p:cNvSpPr txBox="1"/>
          <p:nvPr/>
        </p:nvSpPr>
        <p:spPr>
          <a:xfrm>
            <a:off x="542925" y="411153"/>
            <a:ext cx="7604452" cy="3424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Solving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30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policy</a:t>
            </a:r>
          </a:p>
          <a:p>
            <a:pPr>
              <a:lnSpc>
                <a:spcPts val="1335"/>
              </a:lnSpc>
            </a:pPr>
            <a:endParaRPr lang="en-US" dirty="0" smtClean="0"/>
          </a:p>
          <a:p>
            <a:pPr marL="0" indent="12525">
              <a:lnSpc>
                <a:spcPct val="10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iteration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algorithm: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equation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iterative</a:t>
            </a:r>
            <a:r>
              <a:rPr lang="en-US" altLang="zh-CN" sz="16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update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30"/>
              </a:lnSpc>
            </a:pPr>
            <a:endParaRPr lang="en-US" dirty="0" smtClean="0"/>
          </a:p>
          <a:p>
            <a:pPr marL="0" indent="67975">
              <a:lnSpc>
                <a:spcPct val="118333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will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converge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Q*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lang="en-US" altLang="zh-CN" sz="16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infinity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67975">
              <a:lnSpc>
                <a:spcPct val="100000"/>
              </a:lnSpc>
            </a:pP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What’s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problem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with</a:t>
            </a:r>
            <a:r>
              <a:rPr lang="en-US" altLang="zh-CN" sz="1400" spc="-3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this?</a:t>
            </a:r>
          </a:p>
          <a:p>
            <a:pPr marL="67975" hangingPunct="0">
              <a:lnSpc>
                <a:spcPct val="95833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Not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scalable.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Must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compute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Q(s,a)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every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state-action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pair.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e.g.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current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game</a:t>
            </a:r>
            <a:r>
              <a:rPr lang="en-US" altLang="zh-CN" sz="1400" spc="-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pixels,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computationally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infeasible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compute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entire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4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space!</a:t>
            </a:r>
          </a:p>
          <a:p>
            <a:pPr>
              <a:lnSpc>
                <a:spcPts val="1675"/>
              </a:lnSpc>
            </a:pPr>
            <a:endParaRPr lang="en-US" dirty="0" smtClean="0"/>
          </a:p>
          <a:p>
            <a:pPr marL="0" indent="67975">
              <a:lnSpc>
                <a:spcPct val="100000"/>
              </a:lnSpc>
            </a:pP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Solution:</a:t>
            </a:r>
            <a:r>
              <a:rPr lang="en-US" altLang="zh-CN" sz="1400" spc="3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use</a:t>
            </a:r>
            <a:r>
              <a:rPr lang="en-US" altLang="zh-CN" sz="14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4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4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approximator</a:t>
            </a:r>
            <a:r>
              <a:rPr lang="en-US" altLang="zh-CN" sz="14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4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estimate</a:t>
            </a:r>
            <a:r>
              <a:rPr lang="en-US" altLang="zh-CN" sz="14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Q(s,a).</a:t>
            </a:r>
            <a:r>
              <a:rPr lang="en-US" altLang="zh-CN" sz="14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E.g.</a:t>
            </a:r>
            <a:r>
              <a:rPr lang="en-US" altLang="zh-CN" sz="14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4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neural</a:t>
            </a:r>
            <a:r>
              <a:rPr lang="en-US" altLang="zh-CN" sz="14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network!</a:t>
            </a:r>
          </a:p>
        </p:txBody>
      </p:sp>
      <p:sp>
        <p:nvSpPr>
          <p:cNvPr id="398" name="TextBox 398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34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Freeform 399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5" name="Picture 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0" y="1744980"/>
            <a:ext cx="2065020" cy="266700"/>
          </a:xfrm>
          <a:prstGeom prst="rect">
            <a:avLst/>
          </a:prstGeom>
        </p:spPr>
      </p:pic>
      <p:sp>
        <p:nvSpPr>
          <p:cNvPr id="2" name="TextBox 405"/>
          <p:cNvSpPr txBox="1"/>
          <p:nvPr/>
        </p:nvSpPr>
        <p:spPr>
          <a:xfrm>
            <a:off x="542925" y="411153"/>
            <a:ext cx="6988288" cy="1161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Solving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policy:</a:t>
            </a:r>
            <a:r>
              <a:rPr lang="en-US" altLang="zh-CN" sz="3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25"/>
              </a:lnSpc>
            </a:pPr>
            <a:endParaRPr lang="en-US" dirty="0" smtClean="0"/>
          </a:p>
          <a:p>
            <a:pPr marL="0" indent="67975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Q-learning: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approximator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estimate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action-value</a:t>
            </a:r>
            <a:r>
              <a:rPr lang="en-US" altLang="zh-CN" sz="16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35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Freeform 407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3" name="Picture 4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0" y="1744980"/>
            <a:ext cx="2065020" cy="266700"/>
          </a:xfrm>
          <a:prstGeom prst="rect">
            <a:avLst/>
          </a:prstGeom>
        </p:spPr>
      </p:pic>
      <p:sp>
        <p:nvSpPr>
          <p:cNvPr id="2" name="TextBox 413"/>
          <p:cNvSpPr txBox="1"/>
          <p:nvPr/>
        </p:nvSpPr>
        <p:spPr>
          <a:xfrm>
            <a:off x="542925" y="411153"/>
            <a:ext cx="6988288" cy="2304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Solving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policy:</a:t>
            </a:r>
            <a:r>
              <a:rPr lang="en-US" altLang="zh-CN" sz="3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25"/>
              </a:lnSpc>
            </a:pPr>
            <a:endParaRPr lang="en-US" dirty="0" smtClean="0"/>
          </a:p>
          <a:p>
            <a:pPr marL="0" indent="67975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Q-learning: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approximator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estimate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action-value</a:t>
            </a:r>
            <a:r>
              <a:rPr lang="en-US" altLang="zh-CN" sz="16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marL="0" indent="67975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approximator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deep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neural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network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=&gt;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deep</a:t>
            </a:r>
            <a:r>
              <a:rPr lang="en-US" altLang="zh-CN" sz="16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!</a:t>
            </a:r>
          </a:p>
        </p:txBody>
      </p:sp>
      <p:sp>
        <p:nvSpPr>
          <p:cNvPr id="414" name="TextBox 414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36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Freeform 415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1" name="Picture 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0" y="1744980"/>
            <a:ext cx="2065020" cy="289560"/>
          </a:xfrm>
          <a:prstGeom prst="rect">
            <a:avLst/>
          </a:prstGeom>
        </p:spPr>
      </p:pic>
      <p:sp>
        <p:nvSpPr>
          <p:cNvPr id="2" name="Freeform 421"/>
          <p:cNvSpPr/>
          <p:nvPr/>
        </p:nvSpPr>
        <p:spPr>
          <a:xfrm>
            <a:off x="3194050" y="1936750"/>
            <a:ext cx="438150" cy="273050"/>
          </a:xfrm>
          <a:custGeom>
            <a:avLst/>
            <a:gdLst>
              <a:gd name="connsiteX0" fmla="*/ 439425 w 438150"/>
              <a:gd name="connsiteY0" fmla="*/ 277600 h 273050"/>
              <a:gd name="connsiteX1" fmla="*/ 14625 w 438150"/>
              <a:gd name="connsiteY1" fmla="*/ 790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 h="273050">
                <a:moveTo>
                  <a:pt x="439425" y="277600"/>
                </a:moveTo>
                <a:lnTo>
                  <a:pt x="14625" y="79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/>
          <p:cNvSpPr/>
          <p:nvPr/>
        </p:nvSpPr>
        <p:spPr>
          <a:xfrm>
            <a:off x="3292475" y="1984375"/>
            <a:ext cx="339725" cy="225425"/>
          </a:xfrm>
          <a:custGeom>
            <a:avLst/>
            <a:gdLst>
              <a:gd name="connsiteX0" fmla="*/ 341000 w 339725"/>
              <a:gd name="connsiteY0" fmla="*/ 229975 h 225425"/>
              <a:gd name="connsiteX1" fmla="*/ 12694 w 339725"/>
              <a:gd name="connsiteY1" fmla="*/ 21538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9725" h="225425">
                <a:moveTo>
                  <a:pt x="341000" y="229975"/>
                </a:moveTo>
                <a:lnTo>
                  <a:pt x="12694" y="21538"/>
                </a:lnTo>
              </a:path>
            </a:pathLst>
          </a:custGeom>
          <a:ln w="19050">
            <a:solidFill>
              <a:srgbClr val="0000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/>
          <p:cNvSpPr/>
          <p:nvPr/>
        </p:nvSpPr>
        <p:spPr>
          <a:xfrm>
            <a:off x="3584575" y="2047875"/>
            <a:ext cx="3883025" cy="466725"/>
          </a:xfrm>
          <a:custGeom>
            <a:avLst/>
            <a:gdLst>
              <a:gd name="connsiteX0" fmla="*/ 11100 w 3883025"/>
              <a:gd name="connsiteY0" fmla="*/ 14075 h 466725"/>
              <a:gd name="connsiteX1" fmla="*/ 3894000 w 3883025"/>
              <a:gd name="connsiteY1" fmla="*/ 14075 h 466725"/>
              <a:gd name="connsiteX2" fmla="*/ 3894000 w 3883025"/>
              <a:gd name="connsiteY2" fmla="*/ 467075 h 466725"/>
              <a:gd name="connsiteX3" fmla="*/ 11100 w 3883025"/>
              <a:gd name="connsiteY3" fmla="*/ 467075 h 466725"/>
              <a:gd name="connsiteX4" fmla="*/ 11100 w 3883025"/>
              <a:gd name="connsiteY4" fmla="*/ 1407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025" h="466725">
                <a:moveTo>
                  <a:pt x="11100" y="14075"/>
                </a:moveTo>
                <a:lnTo>
                  <a:pt x="3894000" y="14075"/>
                </a:lnTo>
                <a:lnTo>
                  <a:pt x="3894000" y="467075"/>
                </a:lnTo>
                <a:lnTo>
                  <a:pt x="11100" y="467075"/>
                </a:lnTo>
                <a:lnTo>
                  <a:pt x="11100" y="1407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TextBox 424"/>
          <p:cNvSpPr txBox="1"/>
          <p:nvPr/>
        </p:nvSpPr>
        <p:spPr>
          <a:xfrm>
            <a:off x="542925" y="411153"/>
            <a:ext cx="6988288" cy="2304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Solving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policy:</a:t>
            </a:r>
            <a:r>
              <a:rPr lang="en-US" altLang="zh-CN" sz="3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25"/>
              </a:lnSpc>
            </a:pPr>
            <a:endParaRPr lang="en-US" dirty="0" smtClean="0"/>
          </a:p>
          <a:p>
            <a:pPr marL="0" indent="67975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Q-learning: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approximator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estimate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action-value</a:t>
            </a:r>
            <a:r>
              <a:rPr lang="en-US" altLang="zh-CN" sz="16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44"/>
              </a:lnSpc>
            </a:pPr>
            <a:endParaRPr lang="en-US" dirty="0" smtClean="0"/>
          </a:p>
          <a:p>
            <a:pPr marL="0" indent="3138475">
              <a:lnSpc>
                <a:spcPct val="100000"/>
              </a:lnSpc>
            </a:pP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function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parameters</a:t>
            </a:r>
            <a:r>
              <a:rPr lang="en-US" altLang="zh-CN" sz="1400" spc="-3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(weights)</a:t>
            </a:r>
          </a:p>
          <a:p>
            <a:pPr>
              <a:lnSpc>
                <a:spcPts val="850"/>
              </a:lnSpc>
            </a:pPr>
            <a:endParaRPr lang="en-US" dirty="0" smtClean="0"/>
          </a:p>
          <a:p>
            <a:pPr marL="0" indent="67975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approximator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deep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neural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network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=&gt;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deep</a:t>
            </a:r>
            <a:r>
              <a:rPr lang="en-US" altLang="zh-CN" sz="16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!</a:t>
            </a:r>
          </a:p>
        </p:txBody>
      </p:sp>
      <p:sp>
        <p:nvSpPr>
          <p:cNvPr id="425" name="TextBox 425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37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Freeform 426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2" name="Picture 4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287780"/>
            <a:ext cx="4343400" cy="457200"/>
          </a:xfrm>
          <a:prstGeom prst="rect">
            <a:avLst/>
          </a:prstGeom>
        </p:spPr>
      </p:pic>
      <p:sp>
        <p:nvSpPr>
          <p:cNvPr id="2" name="TextBox 432"/>
          <p:cNvSpPr txBox="1"/>
          <p:nvPr/>
        </p:nvSpPr>
        <p:spPr>
          <a:xfrm>
            <a:off x="542925" y="411153"/>
            <a:ext cx="6847898" cy="863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Solving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policy:</a:t>
            </a:r>
            <a:r>
              <a:rPr lang="en-US" altLang="zh-CN" sz="3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</a:p>
          <a:p>
            <a:pPr>
              <a:lnSpc>
                <a:spcPts val="1280"/>
              </a:lnSpc>
            </a:pPr>
            <a:endParaRPr lang="en-US" dirty="0" smtClean="0"/>
          </a:p>
          <a:p>
            <a:pPr marL="0" indent="46999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Remember: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want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find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satisfies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16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Equation:</a:t>
            </a:r>
          </a:p>
        </p:txBody>
      </p:sp>
      <p:sp>
        <p:nvSpPr>
          <p:cNvPr id="433" name="TextBox 433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38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8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0" y="1127760"/>
            <a:ext cx="4328160" cy="1463040"/>
          </a:xfrm>
          <a:prstGeom prst="rect">
            <a:avLst/>
          </a:prstGeom>
        </p:spPr>
      </p:pic>
      <p:sp>
        <p:nvSpPr>
          <p:cNvPr id="2" name="Freeform 65"/>
          <p:cNvSpPr/>
          <p:nvPr/>
        </p:nvSpPr>
        <p:spPr>
          <a:xfrm>
            <a:off x="3143250" y="4044950"/>
            <a:ext cx="5899150" cy="933450"/>
          </a:xfrm>
          <a:custGeom>
            <a:avLst/>
            <a:gdLst>
              <a:gd name="connsiteX0" fmla="*/ 16175 w 5899150"/>
              <a:gd name="connsiteY0" fmla="*/ 18700 h 933450"/>
              <a:gd name="connsiteX1" fmla="*/ 5907875 w 5899150"/>
              <a:gd name="connsiteY1" fmla="*/ 18700 h 933450"/>
              <a:gd name="connsiteX2" fmla="*/ 5907875 w 5899150"/>
              <a:gd name="connsiteY2" fmla="*/ 940300 h 933450"/>
              <a:gd name="connsiteX3" fmla="*/ 16175 w 5899150"/>
              <a:gd name="connsiteY3" fmla="*/ 940300 h 933450"/>
              <a:gd name="connsiteX4" fmla="*/ 16175 w 5899150"/>
              <a:gd name="connsiteY4" fmla="*/ 1870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9150" h="933450">
                <a:moveTo>
                  <a:pt x="16175" y="18700"/>
                </a:moveTo>
                <a:lnTo>
                  <a:pt x="5907875" y="18700"/>
                </a:lnTo>
                <a:lnTo>
                  <a:pt x="5907875" y="940300"/>
                </a:lnTo>
                <a:lnTo>
                  <a:pt x="16175" y="940300"/>
                </a:lnTo>
                <a:lnTo>
                  <a:pt x="16175" y="187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67"/>
          <p:cNvSpPr txBox="1"/>
          <p:nvPr/>
        </p:nvSpPr>
        <p:spPr>
          <a:xfrm>
            <a:off x="314325" y="182553"/>
            <a:ext cx="5346757" cy="3372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</a:rPr>
              <a:t>Reinforcement</a:t>
            </a:r>
            <a:r>
              <a:rPr lang="en-US" altLang="zh-CN" sz="3000" spc="-4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Learning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85"/>
              </a:lnSpc>
            </a:pPr>
            <a:endParaRPr lang="en-US" dirty="0" smtClean="0"/>
          </a:p>
          <a:p>
            <a:pPr marL="83825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Problems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involving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lang="en-US" altLang="zh-CN" sz="20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/>
                <a:ea typeface="Arial"/>
              </a:rPr>
              <a:t>agent</a:t>
            </a:r>
            <a:r>
              <a:rPr lang="en-US" altLang="zh-CN" sz="20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interacting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lang="en-US" altLang="zh-CN" sz="2000" spc="-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/>
                <a:ea typeface="Arial"/>
              </a:rPr>
              <a:t>environment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which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provides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numeric</a:t>
            </a:r>
            <a:r>
              <a:rPr lang="en-US" altLang="zh-CN" sz="20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r>
              <a:rPr lang="en-US" altLang="zh-CN" sz="20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altLang="zh-CN" sz="2000" spc="-5" dirty="0">
                <a:solidFill>
                  <a:srgbClr val="000000"/>
                </a:solidFill>
                <a:latin typeface="Arial"/>
                <a:ea typeface="Arial"/>
              </a:rPr>
              <a:t>sig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nals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83825" hangingPunct="0">
              <a:lnSpc>
                <a:spcPct val="1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Arial"/>
                <a:ea typeface="Arial"/>
              </a:rPr>
              <a:t>Goal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Learn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how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take</a:t>
            </a:r>
            <a:r>
              <a:rPr lang="en-US" altLang="zh-CN" sz="20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actions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order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maximize</a:t>
            </a:r>
            <a:r>
              <a:rPr lang="en-US" altLang="zh-CN" sz="20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reward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6819531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spc="-2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spc="-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	7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4657725" y="2528778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latin typeface="CMSS10"/>
              </a:rPr>
              <a:t>At each step </a:t>
            </a:r>
            <a:r>
              <a:rPr lang="en-IN" sz="2400" dirty="0">
                <a:latin typeface="CMSSI10"/>
              </a:rPr>
              <a:t>t </a:t>
            </a:r>
            <a:r>
              <a:rPr lang="en-IN" sz="2400" dirty="0">
                <a:latin typeface="CMSS10"/>
              </a:rPr>
              <a:t>the agent:</a:t>
            </a:r>
          </a:p>
          <a:p>
            <a:r>
              <a:rPr lang="en-IN" dirty="0">
                <a:latin typeface="CMSS10"/>
              </a:rPr>
              <a:t>Executes action </a:t>
            </a:r>
            <a:r>
              <a:rPr lang="en-IN" dirty="0">
                <a:latin typeface="CMSSI10"/>
              </a:rPr>
              <a:t>A</a:t>
            </a:r>
            <a:r>
              <a:rPr lang="en-IN" sz="800" dirty="0">
                <a:latin typeface="CMSSI8"/>
              </a:rPr>
              <a:t>t</a:t>
            </a:r>
          </a:p>
          <a:p>
            <a:r>
              <a:rPr lang="en-IN" dirty="0">
                <a:latin typeface="CMSS10"/>
              </a:rPr>
              <a:t>Receives observation </a:t>
            </a:r>
            <a:r>
              <a:rPr lang="en-IN" dirty="0" err="1">
                <a:latin typeface="CMSSI10"/>
              </a:rPr>
              <a:t>O</a:t>
            </a:r>
            <a:r>
              <a:rPr lang="en-IN" sz="800" dirty="0" err="1">
                <a:latin typeface="CMSSI8"/>
              </a:rPr>
              <a:t>t</a:t>
            </a:r>
            <a:endParaRPr lang="en-IN" sz="800" dirty="0">
              <a:latin typeface="CMSSI8"/>
            </a:endParaRPr>
          </a:p>
          <a:p>
            <a:r>
              <a:rPr lang="en-IN" dirty="0">
                <a:latin typeface="CMSS10"/>
              </a:rPr>
              <a:t>Receives scalar reward </a:t>
            </a:r>
            <a:r>
              <a:rPr lang="en-IN" dirty="0" err="1">
                <a:latin typeface="CMSSI10"/>
              </a:rPr>
              <a:t>R</a:t>
            </a:r>
            <a:r>
              <a:rPr lang="en-IN" sz="800" dirty="0" err="1">
                <a:latin typeface="CMSSI8"/>
              </a:rPr>
              <a:t>t</a:t>
            </a:r>
            <a:endParaRPr lang="en-IN" sz="800" dirty="0">
              <a:latin typeface="CMSSI8"/>
            </a:endParaRPr>
          </a:p>
          <a:p>
            <a:r>
              <a:rPr lang="en-IN" sz="2400" dirty="0">
                <a:latin typeface="CMSS10"/>
              </a:rPr>
              <a:t>The environment:</a:t>
            </a:r>
          </a:p>
          <a:p>
            <a:r>
              <a:rPr lang="en-IN" dirty="0">
                <a:latin typeface="CMSS10"/>
              </a:rPr>
              <a:t>Receives action </a:t>
            </a:r>
            <a:r>
              <a:rPr lang="en-IN" dirty="0">
                <a:latin typeface="CMSSI10"/>
              </a:rPr>
              <a:t>A</a:t>
            </a:r>
            <a:r>
              <a:rPr lang="en-IN" sz="800" dirty="0">
                <a:latin typeface="CMSSI8"/>
              </a:rPr>
              <a:t>t</a:t>
            </a:r>
          </a:p>
          <a:p>
            <a:r>
              <a:rPr lang="en-IN" dirty="0">
                <a:latin typeface="CMSS10"/>
              </a:rPr>
              <a:t>Emits observation </a:t>
            </a:r>
            <a:r>
              <a:rPr lang="en-IN" dirty="0">
                <a:latin typeface="CMSSI10"/>
              </a:rPr>
              <a:t>O</a:t>
            </a:r>
            <a:r>
              <a:rPr lang="en-IN" sz="800" dirty="0">
                <a:latin typeface="CMSSI8"/>
              </a:rPr>
              <a:t>t</a:t>
            </a:r>
            <a:r>
              <a:rPr lang="en-IN" sz="800" dirty="0">
                <a:latin typeface="CMSS8"/>
              </a:rPr>
              <a:t>+1</a:t>
            </a:r>
          </a:p>
          <a:p>
            <a:r>
              <a:rPr lang="en-IN" dirty="0">
                <a:latin typeface="CMSS10"/>
              </a:rPr>
              <a:t>Emits scalar reward </a:t>
            </a:r>
            <a:r>
              <a:rPr lang="en-IN" dirty="0">
                <a:latin typeface="CMSSI10"/>
              </a:rPr>
              <a:t>R</a:t>
            </a:r>
            <a:r>
              <a:rPr lang="en-IN" sz="800" dirty="0">
                <a:latin typeface="CMSSI8"/>
              </a:rPr>
              <a:t>t</a:t>
            </a:r>
            <a:r>
              <a:rPr lang="en-IN" sz="800" dirty="0">
                <a:latin typeface="CMSS8"/>
              </a:rPr>
              <a:t>+1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reeform 434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0" y="2065020"/>
            <a:ext cx="3794760" cy="327660"/>
          </a:xfrm>
          <a:prstGeom prst="rect">
            <a:avLst/>
          </a:prstGeom>
        </p:spPr>
      </p:pic>
      <p:sp>
        <p:nvSpPr>
          <p:cNvPr id="2" name="Freeform 440"/>
          <p:cNvSpPr/>
          <p:nvPr/>
        </p:nvSpPr>
        <p:spPr>
          <a:xfrm>
            <a:off x="488950" y="2000250"/>
            <a:ext cx="2152650" cy="438150"/>
          </a:xfrm>
          <a:custGeom>
            <a:avLst/>
            <a:gdLst>
              <a:gd name="connsiteX0" fmla="*/ 15250 w 2152650"/>
              <a:gd name="connsiteY0" fmla="*/ 9300 h 438150"/>
              <a:gd name="connsiteX1" fmla="*/ 2162350 w 2152650"/>
              <a:gd name="connsiteY1" fmla="*/ 9300 h 438150"/>
              <a:gd name="connsiteX2" fmla="*/ 2162350 w 2152650"/>
              <a:gd name="connsiteY2" fmla="*/ 440400 h 438150"/>
              <a:gd name="connsiteX3" fmla="*/ 15250 w 2152650"/>
              <a:gd name="connsiteY3" fmla="*/ 440400 h 438150"/>
              <a:gd name="connsiteX4" fmla="*/ 15250 w 2152650"/>
              <a:gd name="connsiteY4" fmla="*/ 930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438150">
                <a:moveTo>
                  <a:pt x="15250" y="9300"/>
                </a:moveTo>
                <a:lnTo>
                  <a:pt x="2162350" y="9300"/>
                </a:lnTo>
                <a:lnTo>
                  <a:pt x="2162350" y="440400"/>
                </a:lnTo>
                <a:lnTo>
                  <a:pt x="15250" y="440400"/>
                </a:lnTo>
                <a:lnTo>
                  <a:pt x="15250" y="9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2" name="Picture 4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0" y="1287780"/>
            <a:ext cx="4343400" cy="457200"/>
          </a:xfrm>
          <a:prstGeom prst="rect">
            <a:avLst/>
          </a:prstGeom>
        </p:spPr>
      </p:pic>
      <p:sp>
        <p:nvSpPr>
          <p:cNvPr id="3" name="Freeform 442"/>
          <p:cNvSpPr/>
          <p:nvPr/>
        </p:nvSpPr>
        <p:spPr>
          <a:xfrm>
            <a:off x="488950" y="1695450"/>
            <a:ext cx="5873750" cy="692150"/>
          </a:xfrm>
          <a:custGeom>
            <a:avLst/>
            <a:gdLst>
              <a:gd name="connsiteX0" fmla="*/ 15250 w 5873750"/>
              <a:gd name="connsiteY0" fmla="*/ 9300 h 692150"/>
              <a:gd name="connsiteX1" fmla="*/ 5880550 w 5873750"/>
              <a:gd name="connsiteY1" fmla="*/ 9300 h 692150"/>
              <a:gd name="connsiteX2" fmla="*/ 5880550 w 5873750"/>
              <a:gd name="connsiteY2" fmla="*/ 693600 h 692150"/>
              <a:gd name="connsiteX3" fmla="*/ 15250 w 5873750"/>
              <a:gd name="connsiteY3" fmla="*/ 693600 h 692150"/>
              <a:gd name="connsiteX4" fmla="*/ 15250 w 5873750"/>
              <a:gd name="connsiteY4" fmla="*/ 930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3750" h="692150">
                <a:moveTo>
                  <a:pt x="15250" y="9300"/>
                </a:moveTo>
                <a:lnTo>
                  <a:pt x="5880550" y="9300"/>
                </a:lnTo>
                <a:lnTo>
                  <a:pt x="5880550" y="693600"/>
                </a:lnTo>
                <a:lnTo>
                  <a:pt x="15250" y="693600"/>
                </a:lnTo>
                <a:lnTo>
                  <a:pt x="15250" y="9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4" name="Picture 4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506980"/>
            <a:ext cx="4137660" cy="464820"/>
          </a:xfrm>
          <a:prstGeom prst="rect">
            <a:avLst/>
          </a:prstGeom>
        </p:spPr>
      </p:pic>
      <p:sp>
        <p:nvSpPr>
          <p:cNvPr id="4" name="TextBox 444"/>
          <p:cNvSpPr txBox="1"/>
          <p:nvPr/>
        </p:nvSpPr>
        <p:spPr>
          <a:xfrm>
            <a:off x="542925" y="411153"/>
            <a:ext cx="6847898" cy="2454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Solving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policy:</a:t>
            </a:r>
            <a:r>
              <a:rPr lang="en-US" altLang="zh-CN" sz="3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</a:p>
          <a:p>
            <a:pPr marL="46999" hangingPunct="0">
              <a:lnSpc>
                <a:spcPct val="312083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Remember: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want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find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satisfies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16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Equation: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Forward</a:t>
            </a:r>
            <a:r>
              <a:rPr lang="en-US" altLang="zh-CN" sz="1600" spc="-5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FE"/>
                </a:solidFill>
                <a:latin typeface="Arial"/>
                <a:ea typeface="Arial"/>
              </a:rPr>
              <a:t>Pass</a:t>
            </a:r>
          </a:p>
          <a:p>
            <a:pPr>
              <a:lnSpc>
                <a:spcPts val="1820"/>
              </a:lnSpc>
            </a:pPr>
            <a:endParaRPr lang="en-US" dirty="0" smtClean="0"/>
          </a:p>
          <a:p>
            <a:pPr marL="0" indent="46999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whe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</a:t>
            </a:r>
          </a:p>
        </p:txBody>
      </p:sp>
      <p:sp>
        <p:nvSpPr>
          <p:cNvPr id="445" name="TextBox 445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39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Freeform 446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2" name="Picture 4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0" y="2065020"/>
            <a:ext cx="3794760" cy="327660"/>
          </a:xfrm>
          <a:prstGeom prst="rect">
            <a:avLst/>
          </a:prstGeom>
        </p:spPr>
      </p:pic>
      <p:sp>
        <p:nvSpPr>
          <p:cNvPr id="2" name="Freeform 452"/>
          <p:cNvSpPr/>
          <p:nvPr/>
        </p:nvSpPr>
        <p:spPr>
          <a:xfrm>
            <a:off x="488950" y="2000250"/>
            <a:ext cx="2152650" cy="438150"/>
          </a:xfrm>
          <a:custGeom>
            <a:avLst/>
            <a:gdLst>
              <a:gd name="connsiteX0" fmla="*/ 15250 w 2152650"/>
              <a:gd name="connsiteY0" fmla="*/ 9300 h 438150"/>
              <a:gd name="connsiteX1" fmla="*/ 2162350 w 2152650"/>
              <a:gd name="connsiteY1" fmla="*/ 9300 h 438150"/>
              <a:gd name="connsiteX2" fmla="*/ 2162350 w 2152650"/>
              <a:gd name="connsiteY2" fmla="*/ 440400 h 438150"/>
              <a:gd name="connsiteX3" fmla="*/ 15250 w 2152650"/>
              <a:gd name="connsiteY3" fmla="*/ 440400 h 438150"/>
              <a:gd name="connsiteX4" fmla="*/ 15250 w 2152650"/>
              <a:gd name="connsiteY4" fmla="*/ 930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438150">
                <a:moveTo>
                  <a:pt x="15250" y="9300"/>
                </a:moveTo>
                <a:lnTo>
                  <a:pt x="2162350" y="9300"/>
                </a:lnTo>
                <a:lnTo>
                  <a:pt x="2162350" y="440400"/>
                </a:lnTo>
                <a:lnTo>
                  <a:pt x="15250" y="440400"/>
                </a:lnTo>
                <a:lnTo>
                  <a:pt x="15250" y="9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4" name="Picture 4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0" y="1287780"/>
            <a:ext cx="4343400" cy="457200"/>
          </a:xfrm>
          <a:prstGeom prst="rect">
            <a:avLst/>
          </a:prstGeom>
        </p:spPr>
      </p:pic>
      <p:sp>
        <p:nvSpPr>
          <p:cNvPr id="3" name="Freeform 454"/>
          <p:cNvSpPr/>
          <p:nvPr/>
        </p:nvSpPr>
        <p:spPr>
          <a:xfrm>
            <a:off x="488950" y="1695450"/>
            <a:ext cx="5873750" cy="692150"/>
          </a:xfrm>
          <a:custGeom>
            <a:avLst/>
            <a:gdLst>
              <a:gd name="connsiteX0" fmla="*/ 15250 w 5873750"/>
              <a:gd name="connsiteY0" fmla="*/ 9300 h 692150"/>
              <a:gd name="connsiteX1" fmla="*/ 5880550 w 5873750"/>
              <a:gd name="connsiteY1" fmla="*/ 9300 h 692150"/>
              <a:gd name="connsiteX2" fmla="*/ 5880550 w 5873750"/>
              <a:gd name="connsiteY2" fmla="*/ 693600 h 692150"/>
              <a:gd name="connsiteX3" fmla="*/ 15250 w 5873750"/>
              <a:gd name="connsiteY3" fmla="*/ 693600 h 692150"/>
              <a:gd name="connsiteX4" fmla="*/ 15250 w 5873750"/>
              <a:gd name="connsiteY4" fmla="*/ 930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3750" h="692150">
                <a:moveTo>
                  <a:pt x="15250" y="9300"/>
                </a:moveTo>
                <a:lnTo>
                  <a:pt x="5880550" y="9300"/>
                </a:lnTo>
                <a:lnTo>
                  <a:pt x="5880550" y="693600"/>
                </a:lnTo>
                <a:lnTo>
                  <a:pt x="15250" y="693600"/>
                </a:lnTo>
                <a:lnTo>
                  <a:pt x="15250" y="9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6" name="Picture 4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" y="3855720"/>
            <a:ext cx="8001000" cy="464820"/>
          </a:xfrm>
          <a:prstGeom prst="rect">
            <a:avLst/>
          </a:prstGeom>
        </p:spPr>
      </p:pic>
      <p:pic>
        <p:nvPicPr>
          <p:cNvPr id="457" name="Picture 4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2506980"/>
            <a:ext cx="4137660" cy="464820"/>
          </a:xfrm>
          <a:prstGeom prst="rect">
            <a:avLst/>
          </a:prstGeom>
        </p:spPr>
      </p:pic>
      <p:sp>
        <p:nvSpPr>
          <p:cNvPr id="4" name="TextBox 457"/>
          <p:cNvSpPr txBox="1"/>
          <p:nvPr/>
        </p:nvSpPr>
        <p:spPr>
          <a:xfrm>
            <a:off x="542925" y="411153"/>
            <a:ext cx="6847898" cy="3378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Solving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policy:</a:t>
            </a:r>
            <a:r>
              <a:rPr lang="en-US" altLang="zh-CN" sz="3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</a:p>
          <a:p>
            <a:pPr marL="46999" hangingPunct="0">
              <a:lnSpc>
                <a:spcPct val="312083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Remember: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want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find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satisfies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16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Equation: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Forward</a:t>
            </a:r>
            <a:r>
              <a:rPr lang="en-US" altLang="zh-CN" sz="1600" spc="-5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FE"/>
                </a:solidFill>
                <a:latin typeface="Arial"/>
                <a:ea typeface="Arial"/>
              </a:rPr>
              <a:t>Pass</a:t>
            </a:r>
          </a:p>
          <a:p>
            <a:pPr>
              <a:lnSpc>
                <a:spcPts val="1820"/>
              </a:lnSpc>
            </a:pPr>
            <a:endParaRPr lang="en-US" dirty="0" smtClean="0"/>
          </a:p>
          <a:p>
            <a:pPr marL="0" indent="46999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whe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54"/>
              </a:lnSpc>
            </a:pPr>
            <a:endParaRPr lang="en-US" dirty="0" smtClean="0"/>
          </a:p>
          <a:p>
            <a:pPr marL="0" indent="46999">
              <a:lnSpc>
                <a:spcPct val="100000"/>
              </a:lnSpc>
            </a:pP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Backward</a:t>
            </a:r>
            <a:r>
              <a:rPr lang="en-US" altLang="zh-CN" sz="1600" spc="-5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FE"/>
                </a:solidFill>
                <a:latin typeface="Arial"/>
                <a:ea typeface="Arial"/>
              </a:rPr>
              <a:t>Pass</a:t>
            </a:r>
          </a:p>
          <a:p>
            <a:pPr>
              <a:lnSpc>
                <a:spcPts val="475"/>
              </a:lnSpc>
            </a:pPr>
            <a:endParaRPr lang="en-US" dirty="0" smtClean="0"/>
          </a:p>
          <a:p>
            <a:pPr marL="0" indent="46999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Gradient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(with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respect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parameters</a:t>
            </a:r>
            <a:r>
              <a:rPr lang="en-US" altLang="zh-CN" sz="16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θ):</a:t>
            </a:r>
          </a:p>
        </p:txBody>
      </p:sp>
      <p:sp>
        <p:nvSpPr>
          <p:cNvPr id="458" name="TextBox 458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40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reeform 459"/>
          <p:cNvSpPr/>
          <p:nvPr/>
        </p:nvSpPr>
        <p:spPr>
          <a:xfrm>
            <a:off x="0" y="4624125"/>
            <a:ext cx="9144000" cy="519374"/>
          </a:xfrm>
          <a:custGeom>
            <a:avLst/>
            <a:gdLst>
              <a:gd name="connsiteX0" fmla="*/ 0 w 9144000"/>
              <a:gd name="connsiteY0" fmla="*/ 0 h 519374"/>
              <a:gd name="connsiteX1" fmla="*/ 9144000 w 9144000"/>
              <a:gd name="connsiteY1" fmla="*/ 0 h 519374"/>
              <a:gd name="connsiteX2" fmla="*/ 9144000 w 9144000"/>
              <a:gd name="connsiteY2" fmla="*/ 519374 h 519374"/>
              <a:gd name="connsiteX3" fmla="*/ 0 w 9144000"/>
              <a:gd name="connsiteY3" fmla="*/ 519374 h 519374"/>
              <a:gd name="connsiteX4" fmla="*/ 0 w 91440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9374">
                <a:moveTo>
                  <a:pt x="0" y="0"/>
                </a:moveTo>
                <a:lnTo>
                  <a:pt x="9144000" y="0"/>
                </a:lnTo>
                <a:lnTo>
                  <a:pt x="91440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B14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/>
          <p:cNvSpPr/>
          <p:nvPr/>
        </p:nvSpPr>
        <p:spPr>
          <a:xfrm>
            <a:off x="72200" y="4624125"/>
            <a:ext cx="5250900" cy="519374"/>
          </a:xfrm>
          <a:custGeom>
            <a:avLst/>
            <a:gdLst>
              <a:gd name="connsiteX0" fmla="*/ 0 w 5250900"/>
              <a:gd name="connsiteY0" fmla="*/ 0 h 519374"/>
              <a:gd name="connsiteX1" fmla="*/ 5250900 w 5250900"/>
              <a:gd name="connsiteY1" fmla="*/ 0 h 519374"/>
              <a:gd name="connsiteX2" fmla="*/ 5250900 w 5250900"/>
              <a:gd name="connsiteY2" fmla="*/ 519374 h 519374"/>
              <a:gd name="connsiteX3" fmla="*/ 0 w 5250900"/>
              <a:gd name="connsiteY3" fmla="*/ 519374 h 519374"/>
              <a:gd name="connsiteX4" fmla="*/ 0 w 5250900"/>
              <a:gd name="connsiteY4" fmla="*/ 0 h 51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900" h="519374">
                <a:moveTo>
                  <a:pt x="0" y="0"/>
                </a:moveTo>
                <a:lnTo>
                  <a:pt x="5250900" y="0"/>
                </a:lnTo>
                <a:lnTo>
                  <a:pt x="5250900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/>
          <p:cNvSpPr/>
          <p:nvPr/>
        </p:nvSpPr>
        <p:spPr>
          <a:xfrm>
            <a:off x="5173700" y="4617975"/>
            <a:ext cx="3501299" cy="525524"/>
          </a:xfrm>
          <a:custGeom>
            <a:avLst/>
            <a:gdLst>
              <a:gd name="connsiteX0" fmla="*/ 0 w 3501299"/>
              <a:gd name="connsiteY0" fmla="*/ 0 h 525524"/>
              <a:gd name="connsiteX1" fmla="*/ 3501299 w 3501299"/>
              <a:gd name="connsiteY1" fmla="*/ 0 h 525524"/>
              <a:gd name="connsiteX2" fmla="*/ 3501299 w 3501299"/>
              <a:gd name="connsiteY2" fmla="*/ 525524 h 525524"/>
              <a:gd name="connsiteX3" fmla="*/ 0 w 3501299"/>
              <a:gd name="connsiteY3" fmla="*/ 525524 h 525524"/>
              <a:gd name="connsiteX4" fmla="*/ 0 w 35012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299" h="525524">
                <a:moveTo>
                  <a:pt x="0" y="0"/>
                </a:moveTo>
                <a:lnTo>
                  <a:pt x="3501299" y="0"/>
                </a:lnTo>
                <a:lnTo>
                  <a:pt x="35012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/>
          <p:cNvSpPr/>
          <p:nvPr/>
        </p:nvSpPr>
        <p:spPr>
          <a:xfrm>
            <a:off x="7383500" y="4617975"/>
            <a:ext cx="1760499" cy="525524"/>
          </a:xfrm>
          <a:custGeom>
            <a:avLst/>
            <a:gdLst>
              <a:gd name="connsiteX0" fmla="*/ 0 w 1760499"/>
              <a:gd name="connsiteY0" fmla="*/ 0 h 525524"/>
              <a:gd name="connsiteX1" fmla="*/ 1760499 w 1760499"/>
              <a:gd name="connsiteY1" fmla="*/ 0 h 525524"/>
              <a:gd name="connsiteX2" fmla="*/ 1760499 w 1760499"/>
              <a:gd name="connsiteY2" fmla="*/ 525524 h 525524"/>
              <a:gd name="connsiteX3" fmla="*/ 0 w 1760499"/>
              <a:gd name="connsiteY3" fmla="*/ 525524 h 525524"/>
              <a:gd name="connsiteX4" fmla="*/ 0 w 1760499"/>
              <a:gd name="connsiteY4" fmla="*/ 0 h 52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99" h="525524">
                <a:moveTo>
                  <a:pt x="0" y="0"/>
                </a:moveTo>
                <a:lnTo>
                  <a:pt x="1760499" y="0"/>
                </a:lnTo>
                <a:lnTo>
                  <a:pt x="1760499" y="525524"/>
                </a:lnTo>
                <a:lnTo>
                  <a:pt x="0" y="525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/>
          <p:cNvSpPr/>
          <p:nvPr/>
        </p:nvSpPr>
        <p:spPr>
          <a:xfrm>
            <a:off x="6648450" y="4654550"/>
            <a:ext cx="552450" cy="400050"/>
          </a:xfrm>
          <a:custGeom>
            <a:avLst/>
            <a:gdLst>
              <a:gd name="connsiteX0" fmla="*/ 7239 w 552450"/>
              <a:gd name="connsiteY0" fmla="*/ 13300 h 400050"/>
              <a:gd name="connsiteX1" fmla="*/ 555939 w 552450"/>
              <a:gd name="connsiteY1" fmla="*/ 13300 h 400050"/>
              <a:gd name="connsiteX2" fmla="*/ 555939 w 552450"/>
              <a:gd name="connsiteY2" fmla="*/ 406900 h 400050"/>
              <a:gd name="connsiteX3" fmla="*/ 7239 w 552450"/>
              <a:gd name="connsiteY3" fmla="*/ 406900 h 400050"/>
              <a:gd name="connsiteX4" fmla="*/ 7239 w 552450"/>
              <a:gd name="connsiteY4" fmla="*/ 1330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400050">
                <a:moveTo>
                  <a:pt x="7239" y="13300"/>
                </a:moveTo>
                <a:lnTo>
                  <a:pt x="555939" y="13300"/>
                </a:lnTo>
                <a:lnTo>
                  <a:pt x="555939" y="406900"/>
                </a:lnTo>
                <a:lnTo>
                  <a:pt x="7239" y="406900"/>
                </a:lnTo>
                <a:lnTo>
                  <a:pt x="7239" y="13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5" name="Picture 4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3855720"/>
            <a:ext cx="8001000" cy="464820"/>
          </a:xfrm>
          <a:prstGeom prst="rect">
            <a:avLst/>
          </a:prstGeom>
        </p:spPr>
      </p:pic>
      <p:pic>
        <p:nvPicPr>
          <p:cNvPr id="466" name="Picture 4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20" y="2065020"/>
            <a:ext cx="3794760" cy="335280"/>
          </a:xfrm>
          <a:prstGeom prst="rect">
            <a:avLst/>
          </a:prstGeom>
        </p:spPr>
      </p:pic>
      <p:sp>
        <p:nvSpPr>
          <p:cNvPr id="2" name="Freeform 466"/>
          <p:cNvSpPr/>
          <p:nvPr/>
        </p:nvSpPr>
        <p:spPr>
          <a:xfrm>
            <a:off x="488950" y="2000250"/>
            <a:ext cx="2152650" cy="438150"/>
          </a:xfrm>
          <a:custGeom>
            <a:avLst/>
            <a:gdLst>
              <a:gd name="connsiteX0" fmla="*/ 15250 w 2152650"/>
              <a:gd name="connsiteY0" fmla="*/ 9300 h 438150"/>
              <a:gd name="connsiteX1" fmla="*/ 2162350 w 2152650"/>
              <a:gd name="connsiteY1" fmla="*/ 9300 h 438150"/>
              <a:gd name="connsiteX2" fmla="*/ 2162350 w 2152650"/>
              <a:gd name="connsiteY2" fmla="*/ 440400 h 438150"/>
              <a:gd name="connsiteX3" fmla="*/ 15250 w 2152650"/>
              <a:gd name="connsiteY3" fmla="*/ 440400 h 438150"/>
              <a:gd name="connsiteX4" fmla="*/ 15250 w 2152650"/>
              <a:gd name="connsiteY4" fmla="*/ 930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438150">
                <a:moveTo>
                  <a:pt x="15250" y="9300"/>
                </a:moveTo>
                <a:lnTo>
                  <a:pt x="2162350" y="9300"/>
                </a:lnTo>
                <a:lnTo>
                  <a:pt x="2162350" y="440400"/>
                </a:lnTo>
                <a:lnTo>
                  <a:pt x="15250" y="440400"/>
                </a:lnTo>
                <a:lnTo>
                  <a:pt x="15250" y="9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8" name="Picture 4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80" y="1287780"/>
            <a:ext cx="4343400" cy="457200"/>
          </a:xfrm>
          <a:prstGeom prst="rect">
            <a:avLst/>
          </a:prstGeom>
        </p:spPr>
      </p:pic>
      <p:sp>
        <p:nvSpPr>
          <p:cNvPr id="3" name="Freeform 468"/>
          <p:cNvSpPr/>
          <p:nvPr/>
        </p:nvSpPr>
        <p:spPr>
          <a:xfrm>
            <a:off x="488950" y="1695450"/>
            <a:ext cx="5873750" cy="692150"/>
          </a:xfrm>
          <a:custGeom>
            <a:avLst/>
            <a:gdLst>
              <a:gd name="connsiteX0" fmla="*/ 15250 w 5873750"/>
              <a:gd name="connsiteY0" fmla="*/ 9300 h 692150"/>
              <a:gd name="connsiteX1" fmla="*/ 5880550 w 5873750"/>
              <a:gd name="connsiteY1" fmla="*/ 9300 h 692150"/>
              <a:gd name="connsiteX2" fmla="*/ 5880550 w 5873750"/>
              <a:gd name="connsiteY2" fmla="*/ 693600 h 692150"/>
              <a:gd name="connsiteX3" fmla="*/ 15250 w 5873750"/>
              <a:gd name="connsiteY3" fmla="*/ 693600 h 692150"/>
              <a:gd name="connsiteX4" fmla="*/ 15250 w 5873750"/>
              <a:gd name="connsiteY4" fmla="*/ 930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3750" h="692150">
                <a:moveTo>
                  <a:pt x="15250" y="9300"/>
                </a:moveTo>
                <a:lnTo>
                  <a:pt x="5880550" y="9300"/>
                </a:lnTo>
                <a:lnTo>
                  <a:pt x="5880550" y="693600"/>
                </a:lnTo>
                <a:lnTo>
                  <a:pt x="15250" y="693600"/>
                </a:lnTo>
                <a:lnTo>
                  <a:pt x="15250" y="93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/>
          <p:cNvSpPr/>
          <p:nvPr/>
        </p:nvSpPr>
        <p:spPr>
          <a:xfrm>
            <a:off x="4273550" y="2355850"/>
            <a:ext cx="1835150" cy="247650"/>
          </a:xfrm>
          <a:custGeom>
            <a:avLst/>
            <a:gdLst>
              <a:gd name="connsiteX0" fmla="*/ 1840675 w 1835150"/>
              <a:gd name="connsiteY0" fmla="*/ 258200 h 247650"/>
              <a:gd name="connsiteX1" fmla="*/ 13975 w 1835150"/>
              <a:gd name="connsiteY1" fmla="*/ 680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5150" h="247650">
                <a:moveTo>
                  <a:pt x="1840675" y="258200"/>
                </a:moveTo>
                <a:lnTo>
                  <a:pt x="13975" y="68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/>
          <p:cNvSpPr/>
          <p:nvPr/>
        </p:nvSpPr>
        <p:spPr>
          <a:xfrm>
            <a:off x="4384675" y="2365375"/>
            <a:ext cx="1724025" cy="238125"/>
          </a:xfrm>
          <a:custGeom>
            <a:avLst/>
            <a:gdLst>
              <a:gd name="connsiteX0" fmla="*/ 1729550 w 1724025"/>
              <a:gd name="connsiteY0" fmla="*/ 248675 h 238125"/>
              <a:gd name="connsiteX1" fmla="*/ 16083 w 1724025"/>
              <a:gd name="connsiteY1" fmla="*/ 1285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4025" h="238125">
                <a:moveTo>
                  <a:pt x="1729550" y="248675"/>
                </a:moveTo>
                <a:lnTo>
                  <a:pt x="16083" y="12858"/>
                </a:lnTo>
              </a:path>
            </a:pathLst>
          </a:custGeom>
          <a:ln w="19050">
            <a:solidFill>
              <a:srgbClr val="0000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/>
          <p:cNvSpPr/>
          <p:nvPr/>
        </p:nvSpPr>
        <p:spPr>
          <a:xfrm>
            <a:off x="5819775" y="1755775"/>
            <a:ext cx="542925" cy="695325"/>
          </a:xfrm>
          <a:custGeom>
            <a:avLst/>
            <a:gdLst>
              <a:gd name="connsiteX0" fmla="*/ 543875 w 542925"/>
              <a:gd name="connsiteY0" fmla="*/ 701250 h 695325"/>
              <a:gd name="connsiteX1" fmla="*/ 21575 w 542925"/>
              <a:gd name="connsiteY1" fmla="*/ 1665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695325">
                <a:moveTo>
                  <a:pt x="543875" y="701250"/>
                </a:moveTo>
                <a:lnTo>
                  <a:pt x="21575" y="1665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/>
          <p:cNvSpPr/>
          <p:nvPr/>
        </p:nvSpPr>
        <p:spPr>
          <a:xfrm>
            <a:off x="5895975" y="1844675"/>
            <a:ext cx="466725" cy="606425"/>
          </a:xfrm>
          <a:custGeom>
            <a:avLst/>
            <a:gdLst>
              <a:gd name="connsiteX0" fmla="*/ 467675 w 466725"/>
              <a:gd name="connsiteY0" fmla="*/ 612350 h 606425"/>
              <a:gd name="connsiteX1" fmla="*/ 14704 w 466725"/>
              <a:gd name="connsiteY1" fmla="*/ 18623 h 60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725" h="606425">
                <a:moveTo>
                  <a:pt x="467675" y="612350"/>
                </a:moveTo>
                <a:lnTo>
                  <a:pt x="14704" y="18623"/>
                </a:lnTo>
              </a:path>
            </a:pathLst>
          </a:custGeom>
          <a:ln w="19050">
            <a:solidFill>
              <a:srgbClr val="0000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/>
          <p:cNvSpPr/>
          <p:nvPr/>
        </p:nvSpPr>
        <p:spPr>
          <a:xfrm>
            <a:off x="5832475" y="1768475"/>
            <a:ext cx="98425" cy="111125"/>
          </a:xfrm>
          <a:custGeom>
            <a:avLst/>
            <a:gdLst>
              <a:gd name="connsiteX0" fmla="*/ 103220 w 98425"/>
              <a:gd name="connsiteY0" fmla="*/ 75737 h 111125"/>
              <a:gd name="connsiteX1" fmla="*/ 25767 w 98425"/>
              <a:gd name="connsiteY1" fmla="*/ 26091 h 111125"/>
              <a:gd name="connsiteX2" fmla="*/ 53188 w 98425"/>
              <a:gd name="connsiteY2" fmla="*/ 113908 h 111125"/>
              <a:gd name="connsiteX3" fmla="*/ 103220 w 98425"/>
              <a:gd name="connsiteY3" fmla="*/ 75737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25" h="111125">
                <a:moveTo>
                  <a:pt x="103220" y="75737"/>
                </a:moveTo>
                <a:lnTo>
                  <a:pt x="25767" y="26091"/>
                </a:lnTo>
                <a:lnTo>
                  <a:pt x="53188" y="113908"/>
                </a:lnTo>
                <a:lnTo>
                  <a:pt x="103220" y="75737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9050">
            <a:solidFill>
              <a:srgbClr val="0000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5" name="Picture 4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2506980"/>
            <a:ext cx="4145279" cy="464820"/>
          </a:xfrm>
          <a:prstGeom prst="rect">
            <a:avLst/>
          </a:prstGeom>
        </p:spPr>
      </p:pic>
      <p:sp>
        <p:nvSpPr>
          <p:cNvPr id="4" name="TextBox 475"/>
          <p:cNvSpPr txBox="1"/>
          <p:nvPr/>
        </p:nvSpPr>
        <p:spPr>
          <a:xfrm>
            <a:off x="542925" y="411153"/>
            <a:ext cx="6847898" cy="1625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Solving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optimal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policy:</a:t>
            </a:r>
            <a:r>
              <a:rPr lang="en-US" altLang="zh-CN" sz="3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</a:rPr>
              <a:t>Q-learning</a:t>
            </a:r>
          </a:p>
          <a:p>
            <a:pPr>
              <a:lnSpc>
                <a:spcPts val="1280"/>
              </a:lnSpc>
            </a:pPr>
            <a:endParaRPr lang="en-US" dirty="0" smtClean="0"/>
          </a:p>
          <a:p>
            <a:pPr marL="0" indent="46999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Remember: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want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find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satisfies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Bellman</a:t>
            </a:r>
            <a:r>
              <a:rPr lang="en-US" altLang="zh-CN" sz="16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Equation: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marL="0" indent="46999">
              <a:lnSpc>
                <a:spcPct val="100000"/>
              </a:lnSpc>
            </a:pP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Forward</a:t>
            </a:r>
            <a:r>
              <a:rPr lang="en-US" altLang="zh-CN" sz="1600" spc="-5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FE"/>
                </a:solidFill>
                <a:latin typeface="Arial"/>
                <a:ea typeface="Arial"/>
              </a:rPr>
              <a:t>Pass</a:t>
            </a:r>
          </a:p>
        </p:txBody>
      </p:sp>
      <p:sp>
        <p:nvSpPr>
          <p:cNvPr id="476" name="TextBox 476"/>
          <p:cNvSpPr txBox="1"/>
          <p:nvPr/>
        </p:nvSpPr>
        <p:spPr>
          <a:xfrm>
            <a:off x="589924" y="2621856"/>
            <a:ext cx="566044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whe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</a:t>
            </a:r>
          </a:p>
        </p:txBody>
      </p:sp>
      <p:sp>
        <p:nvSpPr>
          <p:cNvPr id="477" name="TextBox 477"/>
          <p:cNvSpPr txBox="1"/>
          <p:nvPr/>
        </p:nvSpPr>
        <p:spPr>
          <a:xfrm>
            <a:off x="6199950" y="2471922"/>
            <a:ext cx="2718102" cy="6231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7083"/>
              </a:lnSpc>
            </a:pP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Iteratively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try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to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make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400" spc="-75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Q-value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close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to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the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target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value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(y</a:t>
            </a:r>
            <a:r>
              <a:rPr lang="en-US" altLang="zh-CN" sz="950" dirty="0">
                <a:solidFill>
                  <a:srgbClr val="0000FE"/>
                </a:solidFill>
                <a:latin typeface="Arial"/>
                <a:ea typeface="Arial"/>
              </a:rPr>
              <a:t>i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)</a:t>
            </a:r>
            <a:r>
              <a:rPr lang="en-US" altLang="zh-CN" sz="1400" spc="-1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it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should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have,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if</a:t>
            </a:r>
            <a:r>
              <a:rPr lang="en-US" altLang="zh-CN" sz="1400" spc="-3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Q-function</a:t>
            </a:r>
          </a:p>
        </p:txBody>
      </p:sp>
      <p:sp>
        <p:nvSpPr>
          <p:cNvPr id="478" name="TextBox 478"/>
          <p:cNvSpPr txBox="1"/>
          <p:nvPr/>
        </p:nvSpPr>
        <p:spPr>
          <a:xfrm>
            <a:off x="589924" y="3240981"/>
            <a:ext cx="5272091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FE"/>
                </a:solidFill>
                <a:latin typeface="Arial"/>
                <a:ea typeface="Arial"/>
              </a:rPr>
              <a:t>Backward</a:t>
            </a:r>
            <a:r>
              <a:rPr lang="en-US" altLang="zh-CN" sz="1600" spc="-5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FE"/>
                </a:solidFill>
                <a:latin typeface="Arial"/>
                <a:ea typeface="Arial"/>
              </a:rPr>
              <a:t>Pass</a:t>
            </a:r>
          </a:p>
          <a:p>
            <a:pPr>
              <a:lnSpc>
                <a:spcPts val="4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Gradient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(with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respect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Q-function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parameters</a:t>
            </a:r>
            <a:r>
              <a:rPr lang="en-US" altLang="zh-CN" sz="16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θ):</a:t>
            </a:r>
          </a:p>
        </p:txBody>
      </p:sp>
      <p:sp>
        <p:nvSpPr>
          <p:cNvPr id="479" name="TextBox 479"/>
          <p:cNvSpPr txBox="1"/>
          <p:nvPr/>
        </p:nvSpPr>
        <p:spPr>
          <a:xfrm>
            <a:off x="6199950" y="3105578"/>
            <a:ext cx="2521455" cy="408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5833"/>
              </a:lnSpc>
            </a:pP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corresponds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to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optimal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Q*</a:t>
            </a:r>
            <a:r>
              <a:rPr lang="en-US" altLang="zh-CN" sz="1400" spc="-69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(and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optimal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policy</a:t>
            </a:r>
            <a:r>
              <a:rPr lang="en-US" altLang="zh-CN" sz="1400" spc="15" dirty="0">
                <a:solidFill>
                  <a:srgbClr val="0000FE"/>
                </a:solidFill>
                <a:latin typeface="Arial"/>
                <a:cs typeface="Arial"/>
              </a:rPr>
              <a:t>   </a:t>
            </a:r>
            <a:r>
              <a:rPr lang="en-US" altLang="zh-CN" sz="1400" dirty="0">
                <a:solidFill>
                  <a:srgbClr val="0000FE"/>
                </a:solidFill>
                <a:latin typeface="Arial"/>
                <a:ea typeface="Arial"/>
              </a:rPr>
              <a:t>*)</a:t>
            </a:r>
          </a:p>
        </p:txBody>
      </p:sp>
      <p:sp>
        <p:nvSpPr>
          <p:cNvPr id="480" name="TextBox 480"/>
          <p:cNvSpPr txBox="1"/>
          <p:nvPr/>
        </p:nvSpPr>
        <p:spPr>
          <a:xfrm>
            <a:off x="157925" y="4711358"/>
            <a:ext cx="897656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101499" algn="l"/>
                <a:tab pos="7311299" algn="l"/>
              </a:tabLst>
            </a:pP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Fei-Fei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Li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Justin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Johnson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Serena</a:t>
            </a:r>
            <a:r>
              <a:rPr lang="en-US" altLang="zh-CN" sz="1800" spc="-3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FEFE"/>
                </a:solidFill>
                <a:latin typeface="Arial"/>
                <a:ea typeface="Arial"/>
              </a:rPr>
              <a:t>Yeung	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Lecture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-</a:t>
            </a:r>
            <a:r>
              <a:rPr lang="en-US" altLang="zh-CN" sz="2000" spc="25" dirty="0">
                <a:solidFill>
                  <a:srgbClr val="FEFEFE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41	May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23,</a:t>
            </a:r>
            <a:r>
              <a:rPr lang="en-US" altLang="zh-CN" sz="2000" spc="-5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EFEFE"/>
                </a:solidFill>
                <a:latin typeface="Arial"/>
                <a:ea typeface="Arial"/>
              </a:rPr>
              <a:t>2017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Current state:   </a:t>
            </a:r>
            <a:r>
              <a:rPr lang="en-US" b="1" i="1" dirty="0" smtClean="0"/>
              <a:t>s</a:t>
            </a:r>
          </a:p>
          <a:p>
            <a:r>
              <a:rPr lang="en-US" dirty="0" smtClean="0"/>
              <a:t>Current action:   </a:t>
            </a:r>
            <a:r>
              <a:rPr lang="en-US" b="1" i="1" dirty="0" smtClean="0"/>
              <a:t>a</a:t>
            </a:r>
          </a:p>
          <a:p>
            <a:endParaRPr lang="en-US" dirty="0" smtClean="0"/>
          </a:p>
          <a:p>
            <a:r>
              <a:rPr lang="en-US" dirty="0" smtClean="0"/>
              <a:t>Transition function:   </a:t>
            </a:r>
            <a:r>
              <a:rPr lang="el-GR" b="1" i="1" dirty="0" smtClean="0"/>
              <a:t>δ</a:t>
            </a:r>
            <a:r>
              <a:rPr lang="en-US" b="1" i="1" dirty="0" smtClean="0"/>
              <a:t>(s, a) </a:t>
            </a:r>
            <a:r>
              <a:rPr lang="en-US" i="1" dirty="0" smtClean="0"/>
              <a:t>= </a:t>
            </a:r>
            <a:r>
              <a:rPr lang="en-US" b="1" i="1" dirty="0" smtClean="0"/>
              <a:t>s</a:t>
            </a:r>
            <a:r>
              <a:rPr lang="el-GR" b="1" i="1" dirty="0" smtClean="0"/>
              <a:t>ʹ</a:t>
            </a:r>
            <a:endParaRPr lang="en-US" b="1" i="1" dirty="0" smtClean="0"/>
          </a:p>
          <a:p>
            <a:endParaRPr lang="en-US" dirty="0" smtClean="0"/>
          </a:p>
          <a:p>
            <a:r>
              <a:rPr lang="en-US" dirty="0" smtClean="0"/>
              <a:t>Reward function:   </a:t>
            </a:r>
            <a:r>
              <a:rPr lang="en-US" b="1" i="1" dirty="0" smtClean="0"/>
              <a:t>r(s, a) </a:t>
            </a:r>
            <a:r>
              <a:rPr lang="az-Cyrl-AZ" sz="1600" b="1" i="1" dirty="0" smtClean="0"/>
              <a:t>Є</a:t>
            </a:r>
            <a:r>
              <a:rPr lang="en-US" b="1" i="1" dirty="0" smtClean="0"/>
              <a:t> R</a:t>
            </a:r>
          </a:p>
          <a:p>
            <a:endParaRPr lang="en-US" dirty="0" smtClean="0"/>
          </a:p>
          <a:p>
            <a:r>
              <a:rPr lang="en-US" dirty="0" smtClean="0"/>
              <a:t>Policy </a:t>
            </a:r>
            <a:r>
              <a:rPr lang="el-GR" b="1" i="1" dirty="0" smtClean="0"/>
              <a:t>π</a:t>
            </a:r>
            <a:r>
              <a:rPr lang="en-US" b="1" i="1" dirty="0" smtClean="0"/>
              <a:t>(s) </a:t>
            </a:r>
            <a:r>
              <a:rPr lang="en-US" i="1" dirty="0" smtClean="0"/>
              <a:t>= </a:t>
            </a:r>
            <a:r>
              <a:rPr lang="en-US" b="1" i="1" dirty="0" smtClean="0"/>
              <a:t>a</a:t>
            </a:r>
          </a:p>
          <a:p>
            <a:endParaRPr lang="en-US" dirty="0" smtClean="0"/>
          </a:p>
          <a:p>
            <a:r>
              <a:rPr lang="en-US" b="1" i="1" dirty="0" smtClean="0"/>
              <a:t>Q(s, a) </a:t>
            </a:r>
            <a:r>
              <a:rPr lang="en-US" dirty="0" smtClean="0"/>
              <a:t>≈ value of taking action </a:t>
            </a:r>
            <a:r>
              <a:rPr lang="en-US" b="1" i="1" dirty="0" smtClean="0"/>
              <a:t>a</a:t>
            </a:r>
            <a:r>
              <a:rPr lang="en-US" dirty="0" smtClean="0"/>
              <a:t> from state </a:t>
            </a:r>
            <a:r>
              <a:rPr lang="en-US" b="1" i="1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47023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457200" y="1295400"/>
            <a:ext cx="8229600" cy="4876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smtClean="0"/>
              <a:t>Q(s, a) </a:t>
            </a:r>
            <a:r>
              <a:rPr lang="en-US" smtClean="0"/>
              <a:t>estimates the </a:t>
            </a:r>
            <a:r>
              <a:rPr lang="en-US" i="1" smtClean="0"/>
              <a:t>discounted cumulative reward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Starting in state </a:t>
            </a:r>
            <a:r>
              <a:rPr lang="en-US" b="1" i="1" smtClean="0"/>
              <a:t>s</a:t>
            </a:r>
            <a:endParaRPr lang="en-US" smtClean="0"/>
          </a:p>
          <a:p>
            <a:pPr lvl="1"/>
            <a:r>
              <a:rPr lang="en-US" smtClean="0"/>
              <a:t>Taking action </a:t>
            </a:r>
            <a:r>
              <a:rPr lang="en-US" b="1" i="1" smtClean="0"/>
              <a:t>a</a:t>
            </a:r>
            <a:endParaRPr lang="en-US" smtClean="0"/>
          </a:p>
          <a:p>
            <a:pPr lvl="1"/>
            <a:r>
              <a:rPr lang="en-US" smtClean="0"/>
              <a:t>Following the current policy thereafter</a:t>
            </a:r>
          </a:p>
          <a:p>
            <a:endParaRPr lang="en-US" smtClean="0"/>
          </a:p>
          <a:p>
            <a:r>
              <a:rPr lang="en-US" smtClean="0"/>
              <a:t>Suppose we have the optimal Q-function</a:t>
            </a:r>
          </a:p>
          <a:p>
            <a:pPr lvl="1"/>
            <a:r>
              <a:rPr lang="en-US" smtClean="0"/>
              <a:t>What’s the optimal policy in state </a:t>
            </a:r>
            <a:r>
              <a:rPr lang="en-US" b="1" i="1" smtClean="0"/>
              <a:t>s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The action </a:t>
            </a:r>
            <a:r>
              <a:rPr lang="en-US" b="1" i="1" smtClean="0"/>
              <a:t>argmax</a:t>
            </a:r>
            <a:r>
              <a:rPr lang="en-US" b="1" i="1" baseline="-25000" smtClean="0"/>
              <a:t>b</a:t>
            </a:r>
            <a:r>
              <a:rPr lang="en-US" b="1" i="1" smtClean="0"/>
              <a:t> Q(s, b)</a:t>
            </a:r>
          </a:p>
          <a:p>
            <a:endParaRPr lang="en-US" b="1" i="1" smtClean="0"/>
          </a:p>
          <a:p>
            <a:r>
              <a:rPr lang="en-US" smtClean="0"/>
              <a:t>But we don’t have the optimal Q-function at first</a:t>
            </a:r>
          </a:p>
          <a:p>
            <a:pPr lvl="1"/>
            <a:r>
              <a:rPr lang="en-US" smtClean="0"/>
              <a:t>Let’s act as if we do</a:t>
            </a:r>
          </a:p>
          <a:p>
            <a:pPr lvl="1"/>
            <a:r>
              <a:rPr lang="en-US" smtClean="0"/>
              <a:t>And updates it after each step so it’s closer to optimal</a:t>
            </a:r>
          </a:p>
          <a:p>
            <a:pPr lvl="1"/>
            <a:r>
              <a:rPr lang="en-US" smtClean="0"/>
              <a:t>Eventually it will be optimal!</a:t>
            </a:r>
          </a:p>
          <a:p>
            <a:endParaRPr lang="en-US" b="1" i="1" smtClean="0"/>
          </a:p>
          <a:p>
            <a:pPr>
              <a:buFont typeface="Arial"/>
              <a:buNone/>
            </a:pPr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The Q-function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9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Q-Learning:  The Procedure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66800" y="4724400"/>
            <a:ext cx="701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 smtClean="0"/>
          </a:p>
          <a:p>
            <a:pPr algn="ctr"/>
            <a:endParaRPr lang="en-US" sz="2800" baseline="-250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Environment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05000" y="3505200"/>
            <a:ext cx="457200" cy="1071265"/>
            <a:chOff x="1981200" y="3733800"/>
            <a:chExt cx="457200" cy="1071265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448594" y="4266406"/>
              <a:ext cx="1066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81200" y="43434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143000" y="1295400"/>
            <a:ext cx="7010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Agent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17526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Q(s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a) = 0</a:t>
            </a:r>
          </a:p>
          <a:p>
            <a:pPr algn="ctr"/>
            <a:r>
              <a:rPr lang="el-GR" sz="2400" dirty="0" smtClean="0"/>
              <a:t>π</a:t>
            </a:r>
            <a:r>
              <a:rPr lang="en-US" sz="2400" dirty="0" smtClean="0"/>
              <a:t>(s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= a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971006" y="2743200"/>
            <a:ext cx="457994" cy="1143794"/>
            <a:chOff x="2894806" y="3657600"/>
            <a:chExt cx="457994" cy="1143794"/>
          </a:xfrm>
        </p:grpSpPr>
        <p:cxnSp>
          <p:nvCxnSpPr>
            <p:cNvPr id="10" name="Straight Arrow Connector 9"/>
            <p:cNvCxnSpPr/>
            <p:nvPr/>
          </p:nvCxnSpPr>
          <p:spPr>
            <a:xfrm rot="5400000">
              <a:off x="2361803" y="4266803"/>
              <a:ext cx="10675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95600" y="36576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38600" y="3505200"/>
            <a:ext cx="457200" cy="1071265"/>
            <a:chOff x="3581400" y="3276600"/>
            <a:chExt cx="457200" cy="1071265"/>
          </a:xfrm>
        </p:grpSpPr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3048794" y="3809206"/>
              <a:ext cx="1066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81400" y="350073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81400" y="3886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00400" y="48078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l-GR" sz="2400" dirty="0" smtClean="0">
                <a:solidFill>
                  <a:prstClr val="white"/>
                </a:solidFill>
              </a:rPr>
              <a:t>δ</a:t>
            </a:r>
            <a:r>
              <a:rPr lang="en-US" sz="2400" dirty="0" smtClean="0">
                <a:solidFill>
                  <a:prstClr val="white"/>
                </a:solidFill>
              </a:rPr>
              <a:t>(s</a:t>
            </a:r>
            <a:r>
              <a:rPr lang="en-US" sz="2400" baseline="-25000" dirty="0" smtClean="0">
                <a:solidFill>
                  <a:prstClr val="white"/>
                </a:solidFill>
              </a:rPr>
              <a:t>1</a:t>
            </a:r>
            <a:r>
              <a:rPr lang="en-US" sz="2400" dirty="0" smtClean="0">
                <a:solidFill>
                  <a:prstClr val="white"/>
                </a:solidFill>
              </a:rPr>
              <a:t>, a</a:t>
            </a:r>
            <a:r>
              <a:rPr lang="en-US" sz="2400" baseline="-25000" dirty="0" smtClean="0">
                <a:solidFill>
                  <a:prstClr val="white"/>
                </a:solidFill>
              </a:rPr>
              <a:t>1</a:t>
            </a:r>
            <a:r>
              <a:rPr lang="en-US" sz="2400" dirty="0" smtClean="0">
                <a:solidFill>
                  <a:prstClr val="white"/>
                </a:solidFill>
              </a:rPr>
              <a:t>) = s</a:t>
            </a:r>
            <a:r>
              <a:rPr lang="en-US" sz="2400" baseline="-25000" dirty="0" smtClean="0">
                <a:solidFill>
                  <a:prstClr val="white"/>
                </a:solidFill>
              </a:rPr>
              <a:t>2</a:t>
            </a:r>
          </a:p>
          <a:p>
            <a:pPr algn="ctr"/>
            <a:r>
              <a:rPr lang="en-US" sz="2400" dirty="0" smtClean="0"/>
              <a:t>r(</a:t>
            </a:r>
            <a:r>
              <a:rPr lang="en-US" sz="2400" dirty="0" smtClean="0">
                <a:solidFill>
                  <a:prstClr val="white"/>
                </a:solidFill>
              </a:rPr>
              <a:t>s</a:t>
            </a:r>
            <a:r>
              <a:rPr lang="en-US" sz="2400" baseline="-25000" dirty="0" smtClean="0">
                <a:solidFill>
                  <a:prstClr val="white"/>
                </a:solidFill>
              </a:rPr>
              <a:t>1</a:t>
            </a:r>
            <a:r>
              <a:rPr lang="en-US" sz="2400" dirty="0" smtClean="0">
                <a:solidFill>
                  <a:prstClr val="white"/>
                </a:solidFill>
              </a:rPr>
              <a:t>, a</a:t>
            </a:r>
            <a:r>
              <a:rPr lang="en-US" sz="2400" baseline="-25000" dirty="0" smtClean="0">
                <a:solidFill>
                  <a:prstClr val="white"/>
                </a:solidFill>
              </a:rPr>
              <a:t>1</a:t>
            </a:r>
            <a:r>
              <a:rPr lang="en-US" sz="2400" dirty="0" smtClean="0"/>
              <a:t>) = r</a:t>
            </a:r>
            <a:r>
              <a:rPr lang="en-US" sz="2400" baseline="-25000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18288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Q(s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prstClr val="white"/>
                </a:solidFill>
              </a:rPr>
              <a:t>a</a:t>
            </a:r>
            <a:r>
              <a:rPr lang="en-US" sz="2400" baseline="-25000" dirty="0" smtClean="0">
                <a:solidFill>
                  <a:prstClr val="white"/>
                </a:solidFill>
              </a:rPr>
              <a:t>1</a:t>
            </a:r>
            <a:r>
              <a:rPr lang="en-US" sz="2400" dirty="0" smtClean="0"/>
              <a:t>) 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dirty="0" smtClean="0"/>
              <a:t>Q(s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prstClr val="white"/>
                </a:solidFill>
              </a:rPr>
              <a:t>a</a:t>
            </a:r>
            <a:r>
              <a:rPr lang="en-US" sz="2400" baseline="-25000" dirty="0" smtClean="0">
                <a:solidFill>
                  <a:prstClr val="white"/>
                </a:solidFill>
              </a:rPr>
              <a:t>1</a:t>
            </a:r>
            <a:r>
              <a:rPr lang="en-US" sz="2400" dirty="0" smtClean="0"/>
              <a:t>) + </a:t>
            </a:r>
            <a:r>
              <a:rPr lang="el-GR" sz="2400" dirty="0" smtClean="0"/>
              <a:t>Δ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r>
              <a:rPr lang="el-GR" sz="2400" dirty="0" smtClean="0"/>
              <a:t>π</a:t>
            </a:r>
            <a:r>
              <a:rPr lang="en-US" sz="2400" dirty="0" smtClean="0"/>
              <a:t>(s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= a</a:t>
            </a:r>
            <a:r>
              <a:rPr lang="en-US" sz="2400" baseline="-25000" dirty="0" smtClean="0"/>
              <a:t>2</a:t>
            </a:r>
            <a:endParaRPr lang="en-US" sz="2400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6019800" y="2743200"/>
            <a:ext cx="457994" cy="1143794"/>
            <a:chOff x="2894806" y="3657600"/>
            <a:chExt cx="457994" cy="1143794"/>
          </a:xfrm>
        </p:grpSpPr>
        <p:cxnSp>
          <p:nvCxnSpPr>
            <p:cNvPr id="19" name="Straight Arrow Connector 18"/>
            <p:cNvCxnSpPr/>
            <p:nvPr/>
          </p:nvCxnSpPr>
          <p:spPr>
            <a:xfrm rot="5400000">
              <a:off x="2361803" y="4266803"/>
              <a:ext cx="10675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95600" y="36576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72200" y="48006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l-GR" sz="2400" dirty="0" smtClean="0">
                <a:solidFill>
                  <a:prstClr val="white"/>
                </a:solidFill>
              </a:rPr>
              <a:t>δ</a:t>
            </a:r>
            <a:r>
              <a:rPr lang="en-US" sz="2400" dirty="0" smtClean="0">
                <a:solidFill>
                  <a:prstClr val="white"/>
                </a:solidFill>
              </a:rPr>
              <a:t>(s</a:t>
            </a:r>
            <a:r>
              <a:rPr lang="en-US" sz="2400" baseline="-25000" dirty="0" smtClean="0">
                <a:solidFill>
                  <a:prstClr val="white"/>
                </a:solidFill>
              </a:rPr>
              <a:t>2</a:t>
            </a:r>
            <a:r>
              <a:rPr lang="en-US" sz="2400" dirty="0" smtClean="0">
                <a:solidFill>
                  <a:prstClr val="white"/>
                </a:solidFill>
              </a:rPr>
              <a:t>, a</a:t>
            </a:r>
            <a:r>
              <a:rPr lang="en-US" sz="2400" baseline="-25000" dirty="0" smtClean="0">
                <a:solidFill>
                  <a:prstClr val="white"/>
                </a:solidFill>
              </a:rPr>
              <a:t>2</a:t>
            </a:r>
            <a:r>
              <a:rPr lang="en-US" sz="2400" dirty="0" smtClean="0">
                <a:solidFill>
                  <a:prstClr val="white"/>
                </a:solidFill>
              </a:rPr>
              <a:t>) = s</a:t>
            </a:r>
            <a:r>
              <a:rPr lang="en-US" sz="2400" baseline="-25000" dirty="0" smtClean="0">
                <a:solidFill>
                  <a:prstClr val="white"/>
                </a:solidFill>
              </a:rPr>
              <a:t>3</a:t>
            </a:r>
          </a:p>
          <a:p>
            <a:pPr algn="ctr"/>
            <a:r>
              <a:rPr lang="en-US" sz="2400" dirty="0" smtClean="0"/>
              <a:t>r(</a:t>
            </a:r>
            <a:r>
              <a:rPr lang="en-US" sz="2400" dirty="0" smtClean="0">
                <a:solidFill>
                  <a:prstClr val="white"/>
                </a:solidFill>
              </a:rPr>
              <a:t>s</a:t>
            </a:r>
            <a:r>
              <a:rPr lang="en-US" sz="2400" baseline="-25000" dirty="0" smtClean="0">
                <a:solidFill>
                  <a:prstClr val="white"/>
                </a:solidFill>
              </a:rPr>
              <a:t>2</a:t>
            </a:r>
            <a:r>
              <a:rPr lang="en-US" sz="2400" dirty="0" smtClean="0">
                <a:solidFill>
                  <a:prstClr val="white"/>
                </a:solidFill>
              </a:rPr>
              <a:t>, a</a:t>
            </a:r>
            <a:r>
              <a:rPr lang="en-US" sz="2400" baseline="-25000" dirty="0" smtClean="0">
                <a:solidFill>
                  <a:prstClr val="white"/>
                </a:solidFill>
              </a:rPr>
              <a:t>2</a:t>
            </a:r>
            <a:r>
              <a:rPr lang="en-US" sz="2400" dirty="0" smtClean="0"/>
              <a:t>) = r</a:t>
            </a:r>
            <a:r>
              <a:rPr lang="en-US" sz="2400" baseline="-25000" dirty="0" smtClean="0"/>
              <a:t>3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467600" y="3505200"/>
            <a:ext cx="457200" cy="1071265"/>
            <a:chOff x="3581400" y="3276600"/>
            <a:chExt cx="457200" cy="1071265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3048794" y="3809206"/>
              <a:ext cx="1066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81400" y="350073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81400" y="3886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Q-Learning:  Updates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505968" y="2426208"/>
            <a:ext cx="8229600" cy="1017871"/>
            <a:chOff x="505968" y="2426208"/>
            <a:chExt cx="8229600" cy="101787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80123"/>
                </p:ext>
              </p:extLst>
            </p:nvPr>
          </p:nvGraphicFramePr>
          <p:xfrm>
            <a:off x="1905000" y="2986879"/>
            <a:ext cx="430730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3" imgW="2273040" imgH="241200" progId="Equation.3">
                    <p:embed/>
                  </p:oleObj>
                </mc:Choice>
                <mc:Fallback>
                  <p:oleObj name="Equation" r:id="rId3" imgW="2273040" imgH="241200" progId="Equation.3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2986879"/>
                          <a:ext cx="430730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Content Placeholder 1"/>
            <p:cNvSpPr txBox="1">
              <a:spLocks/>
            </p:cNvSpPr>
            <p:nvPr/>
          </p:nvSpPr>
          <p:spPr>
            <a:xfrm>
              <a:off x="505968" y="2426208"/>
              <a:ext cx="8229600" cy="524256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 typeface="Wingdings 2"/>
                <a:buChar char="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With a discount factor to give later rewards less impact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7715" y="3596479"/>
            <a:ext cx="8229600" cy="1094393"/>
            <a:chOff x="697715" y="3596479"/>
            <a:chExt cx="8229600" cy="1094393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6460545"/>
                </p:ext>
              </p:extLst>
            </p:nvPr>
          </p:nvGraphicFramePr>
          <p:xfrm>
            <a:off x="1511487" y="4233672"/>
            <a:ext cx="6352674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5" imgW="3352680" imgH="241200" progId="Equation.3">
                    <p:embed/>
                  </p:oleObj>
                </mc:Choice>
                <mc:Fallback>
                  <p:oleObj name="Equation" r:id="rId5" imgW="3352680" imgH="241200" progId="Equation.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487" y="4233672"/>
                          <a:ext cx="6352674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Content Placeholder 1"/>
            <p:cNvSpPr txBox="1">
              <a:spLocks/>
            </p:cNvSpPr>
            <p:nvPr/>
          </p:nvSpPr>
          <p:spPr>
            <a:xfrm>
              <a:off x="697715" y="3596479"/>
              <a:ext cx="8229600" cy="524256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 typeface="Wingdings 2"/>
                <a:buChar char="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With a learning rate for non-deterministic worlds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3024" y="1179415"/>
            <a:ext cx="8229600" cy="1106585"/>
            <a:chOff x="610242" y="1636615"/>
            <a:chExt cx="8229600" cy="1106585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905000" y="2286000"/>
            <a:ext cx="4114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Equation" r:id="rId7" imgW="2171520" imgH="241200" progId="Equation.3">
                    <p:embed/>
                  </p:oleObj>
                </mc:Choice>
                <mc:Fallback>
                  <p:oleObj name="Equation" r:id="rId7" imgW="2171520" imgH="241200" progId="Equation.3">
                    <p:embed/>
                    <p:pic>
                      <p:nvPicPr>
                        <p:cNvPr id="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2286000"/>
                          <a:ext cx="4114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610242" y="1636615"/>
              <a:ext cx="8229600" cy="524256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 typeface="Wingdings 2"/>
                <a:buChar char="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The basic update equation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2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Q-Learning</a:t>
            </a:r>
          </a:p>
        </p:txBody>
      </p:sp>
      <p:sp>
        <p:nvSpPr>
          <p:cNvPr id="369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52055" y="1080655"/>
            <a:ext cx="6748895" cy="32627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err="1">
                <a:latin typeface="Arial Unicode MS" pitchFamily="34" charset="-128"/>
              </a:rPr>
              <a:t>foreach</a:t>
            </a:r>
            <a:r>
              <a:rPr lang="en-US" altLang="en-US" sz="1800" dirty="0">
                <a:latin typeface="Arial Unicode MS" pitchFamily="34" charset="-128"/>
              </a:rPr>
              <a:t> state s </a:t>
            </a:r>
            <a:br>
              <a:rPr lang="en-US" altLang="en-US" sz="1800" dirty="0">
                <a:latin typeface="Arial Unicode MS" pitchFamily="34" charset="-128"/>
              </a:rPr>
            </a:br>
            <a:r>
              <a:rPr lang="en-US" altLang="en-US" sz="1800" dirty="0">
                <a:latin typeface="Arial Unicode MS" pitchFamily="34" charset="-128"/>
              </a:rPr>
              <a:t>  </a:t>
            </a:r>
            <a:r>
              <a:rPr lang="en-US" altLang="en-US" sz="1800" dirty="0" err="1">
                <a:latin typeface="Arial Unicode MS" pitchFamily="34" charset="-128"/>
              </a:rPr>
              <a:t>foreach</a:t>
            </a:r>
            <a:r>
              <a:rPr lang="en-US" altLang="en-US" sz="1800" dirty="0">
                <a:latin typeface="Arial Unicode MS" pitchFamily="34" charset="-128"/>
              </a:rPr>
              <a:t> action a</a:t>
            </a:r>
            <a:br>
              <a:rPr lang="en-US" altLang="en-US" sz="1800" dirty="0">
                <a:latin typeface="Arial Unicode MS" pitchFamily="34" charset="-128"/>
              </a:rPr>
            </a:br>
            <a:r>
              <a:rPr lang="en-US" altLang="en-US" sz="1800" dirty="0">
                <a:latin typeface="Arial Unicode MS" pitchFamily="34" charset="-128"/>
              </a:rPr>
              <a:t>     Q(</a:t>
            </a:r>
            <a:r>
              <a:rPr lang="en-US" altLang="en-US" sz="1800" dirty="0" err="1">
                <a:latin typeface="Arial Unicode MS" pitchFamily="34" charset="-128"/>
              </a:rPr>
              <a:t>s,a</a:t>
            </a:r>
            <a:r>
              <a:rPr lang="en-US" altLang="en-US" sz="1800" dirty="0">
                <a:latin typeface="Arial Unicode MS" pitchFamily="34" charset="-128"/>
              </a:rPr>
              <a:t>)=0 </a:t>
            </a:r>
            <a:br>
              <a:rPr lang="en-US" altLang="en-US" sz="1800" dirty="0">
                <a:latin typeface="Arial Unicode MS" pitchFamily="34" charset="-128"/>
              </a:rPr>
            </a:br>
            <a:r>
              <a:rPr lang="en-US" altLang="en-US" sz="1800" dirty="0">
                <a:latin typeface="Arial Unicode MS" pitchFamily="34" charset="-128"/>
              </a:rPr>
              <a:t>s=</a:t>
            </a:r>
            <a:r>
              <a:rPr lang="en-US" altLang="en-US" sz="1800" dirty="0" err="1">
                <a:latin typeface="Arial Unicode MS" pitchFamily="34" charset="-128"/>
              </a:rPr>
              <a:t>currentstate</a:t>
            </a:r>
            <a:r>
              <a:rPr lang="en-US" altLang="en-US" sz="1800" dirty="0">
                <a:latin typeface="Arial Unicode MS" pitchFamily="34" charset="-128"/>
              </a:rPr>
              <a:t> </a:t>
            </a:r>
            <a:br>
              <a:rPr lang="en-US" altLang="en-US" sz="1800" dirty="0">
                <a:latin typeface="Arial Unicode MS" pitchFamily="34" charset="-128"/>
              </a:rPr>
            </a:br>
            <a:r>
              <a:rPr lang="en-US" altLang="en-US" sz="1800" dirty="0">
                <a:latin typeface="Arial Unicode MS" pitchFamily="34" charset="-128"/>
              </a:rPr>
              <a:t>do forever </a:t>
            </a:r>
            <a:br>
              <a:rPr lang="en-US" altLang="en-US" sz="1800" dirty="0">
                <a:latin typeface="Arial Unicode MS" pitchFamily="34" charset="-128"/>
              </a:rPr>
            </a:br>
            <a:r>
              <a:rPr lang="en-US" altLang="en-US" sz="1800" dirty="0">
                <a:latin typeface="Arial Unicode MS" pitchFamily="34" charset="-128"/>
              </a:rPr>
              <a:t>  a = select an action </a:t>
            </a:r>
            <a:br>
              <a:rPr lang="en-US" altLang="en-US" sz="1800" dirty="0">
                <a:latin typeface="Arial Unicode MS" pitchFamily="34" charset="-128"/>
              </a:rPr>
            </a:br>
            <a:r>
              <a:rPr lang="en-US" altLang="en-US" sz="1800" dirty="0">
                <a:latin typeface="Arial Unicode MS" pitchFamily="34" charset="-128"/>
              </a:rPr>
              <a:t>  do action a </a:t>
            </a:r>
            <a:br>
              <a:rPr lang="en-US" altLang="en-US" sz="1800" dirty="0">
                <a:latin typeface="Arial Unicode MS" pitchFamily="34" charset="-128"/>
              </a:rPr>
            </a:br>
            <a:r>
              <a:rPr lang="en-US" altLang="en-US" sz="1800" dirty="0">
                <a:latin typeface="Arial Unicode MS" pitchFamily="34" charset="-128"/>
              </a:rPr>
              <a:t>  r = reward from doing a </a:t>
            </a:r>
            <a:br>
              <a:rPr lang="en-US" altLang="en-US" sz="1800" dirty="0">
                <a:latin typeface="Arial Unicode MS" pitchFamily="34" charset="-128"/>
              </a:rPr>
            </a:br>
            <a:r>
              <a:rPr lang="en-US" altLang="en-US" sz="1800" dirty="0">
                <a:latin typeface="Arial Unicode MS" pitchFamily="34" charset="-128"/>
              </a:rPr>
              <a:t>  t = resulting state from doing a </a:t>
            </a:r>
            <a:br>
              <a:rPr lang="en-US" altLang="en-US" sz="1800" dirty="0">
                <a:latin typeface="Arial Unicode MS" pitchFamily="34" charset="-128"/>
              </a:rPr>
            </a:br>
            <a:r>
              <a:rPr lang="en-US" altLang="en-US" sz="1800" dirty="0">
                <a:latin typeface="Arial Unicode MS" pitchFamily="34" charset="-128"/>
              </a:rPr>
              <a:t>  Q(</a:t>
            </a:r>
            <a:r>
              <a:rPr lang="en-US" altLang="en-US" sz="1800" dirty="0" err="1">
                <a:latin typeface="Arial Unicode MS" pitchFamily="34" charset="-128"/>
              </a:rPr>
              <a:t>s,a</a:t>
            </a:r>
            <a:r>
              <a:rPr lang="en-US" altLang="en-US" sz="1800" dirty="0">
                <a:latin typeface="Arial Unicode MS" pitchFamily="34" charset="-128"/>
              </a:rPr>
              <a:t>) = (1 – </a:t>
            </a:r>
            <a:r>
              <a:rPr lang="en-US" altLang="en-US" sz="1800" dirty="0">
                <a:latin typeface="Arial Unicode MS" pitchFamily="34" charset="-128"/>
                <a:sym typeface="Symbol" panose="05050102010706020507" pitchFamily="18" charset="2"/>
              </a:rPr>
              <a:t></a:t>
            </a:r>
            <a:r>
              <a:rPr lang="en-US" altLang="en-US" sz="1800" dirty="0">
                <a:latin typeface="Arial Unicode MS" pitchFamily="34" charset="-128"/>
              </a:rPr>
              <a:t>) Q(</a:t>
            </a:r>
            <a:r>
              <a:rPr lang="en-US" altLang="en-US" sz="1800" dirty="0" err="1">
                <a:latin typeface="Arial Unicode MS" pitchFamily="34" charset="-128"/>
              </a:rPr>
              <a:t>s,a</a:t>
            </a:r>
            <a:r>
              <a:rPr lang="en-US" altLang="en-US" sz="1800" dirty="0">
                <a:latin typeface="Arial Unicode MS" pitchFamily="34" charset="-128"/>
              </a:rPr>
              <a:t>) +  </a:t>
            </a:r>
            <a:r>
              <a:rPr lang="en-US" altLang="en-US" sz="1800" dirty="0">
                <a:latin typeface="Arial Unicode MS" pitchFamily="34" charset="-128"/>
                <a:sym typeface="Symbol" panose="05050102010706020507" pitchFamily="18" charset="2"/>
              </a:rPr>
              <a:t></a:t>
            </a:r>
            <a:r>
              <a:rPr lang="en-US" altLang="en-US" sz="1800" dirty="0">
                <a:latin typeface="Arial Unicode MS" pitchFamily="34" charset="-128"/>
              </a:rPr>
              <a:t> (r + </a:t>
            </a:r>
            <a:r>
              <a:rPr lang="en-US" altLang="en-US" sz="1800" dirty="0">
                <a:latin typeface="Arial Unicode MS" pitchFamily="34" charset="-128"/>
                <a:sym typeface="Symbol" panose="05050102010706020507" pitchFamily="18" charset="2"/>
              </a:rPr>
              <a:t></a:t>
            </a:r>
            <a:r>
              <a:rPr lang="en-US" altLang="en-US" sz="1800" dirty="0">
                <a:latin typeface="Arial Unicode MS" pitchFamily="34" charset="-128"/>
              </a:rPr>
              <a:t> Q(t)) </a:t>
            </a:r>
            <a:br>
              <a:rPr lang="en-US" altLang="en-US" sz="1800" dirty="0">
                <a:latin typeface="Arial Unicode MS" pitchFamily="34" charset="-128"/>
              </a:rPr>
            </a:br>
            <a:r>
              <a:rPr lang="en-US" altLang="en-US" sz="1800" dirty="0">
                <a:latin typeface="Arial Unicode MS" pitchFamily="34" charset="-128"/>
              </a:rPr>
              <a:t>  s = t 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Arial Unicode MS" pitchFamily="34" charset="-128"/>
              </a:rPr>
              <a:t>The </a:t>
            </a:r>
            <a:r>
              <a:rPr lang="en-US" altLang="en-US" sz="1800" i="1" dirty="0">
                <a:latin typeface="Arial Unicode MS" pitchFamily="34" charset="-128"/>
              </a:rPr>
              <a:t>learning coefficient</a:t>
            </a:r>
            <a:r>
              <a:rPr lang="en-US" altLang="en-US" sz="1800" dirty="0">
                <a:latin typeface="Arial Unicode MS" pitchFamily="34" charset="-128"/>
              </a:rPr>
              <a:t>, </a:t>
            </a:r>
            <a:r>
              <a:rPr lang="en-US" altLang="en-US" sz="1800" dirty="0">
                <a:latin typeface="Arial Unicode MS" pitchFamily="34" charset="-128"/>
                <a:sym typeface="Symbol" panose="05050102010706020507" pitchFamily="18" charset="2"/>
              </a:rPr>
              <a:t></a:t>
            </a:r>
            <a:r>
              <a:rPr lang="en-US" altLang="en-US" sz="1800" dirty="0">
                <a:latin typeface="Arial Unicode MS" pitchFamily="34" charset="-128"/>
              </a:rPr>
              <a:t>, determines how quickly our estimates are updated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Arial Unicode MS" pitchFamily="34" charset="-128"/>
              </a:rPr>
              <a:t>Normally, </a:t>
            </a:r>
            <a:r>
              <a:rPr lang="en-US" altLang="en-US" sz="1800" dirty="0">
                <a:latin typeface="Arial Unicode MS" pitchFamily="34" charset="-128"/>
                <a:sym typeface="Symbol" panose="05050102010706020507" pitchFamily="18" charset="2"/>
              </a:rPr>
              <a:t></a:t>
            </a:r>
            <a:r>
              <a:rPr lang="en-US" altLang="en-US" sz="1800" dirty="0">
                <a:latin typeface="Arial Unicode MS" pitchFamily="34" charset="-128"/>
              </a:rPr>
              <a:t> is set to a small positive constant less than 1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385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about very large state-spaces?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Value-Based</a:t>
            </a:r>
            <a:r>
              <a:rPr lang="en-US" altLang="en-US" sz="2000" dirty="0">
                <a:solidFill>
                  <a:srgbClr val="FF0000"/>
                </a:solidFill>
              </a:rPr>
              <a:t>: Learning a model and utility function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Can be difficult to learn good models for large complex environments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(e.g. learning a DBN representation)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But if we can learn a model then learning utility function is simpler than learning Q(</a:t>
            </a:r>
            <a:r>
              <a:rPr lang="en-US" altLang="en-US" sz="1800" dirty="0" err="1"/>
              <a:t>s,a</a:t>
            </a:r>
            <a:r>
              <a:rPr lang="en-US" altLang="en-US" sz="1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Also can reuse the model for “related problems”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Q-learning: Learning Q-function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Simpler to implement since we don’t need to worry about representing and learning a model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But Q-functions can be substantially more complex than utility functions (must somehow make up for not having the model)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741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Exploration versus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want a reinforcement learning agent to earn lots of reward</a:t>
            </a:r>
          </a:p>
          <a:p>
            <a:r>
              <a:rPr lang="en-US" dirty="0" smtClean="0"/>
              <a:t>The agent must prefer past actions that have been found to be effective at producing reward</a:t>
            </a:r>
          </a:p>
          <a:p>
            <a:r>
              <a:rPr lang="en-US" dirty="0" smtClean="0"/>
              <a:t>The agent must exploit what it already knows to obtain reward</a:t>
            </a:r>
          </a:p>
          <a:p>
            <a:r>
              <a:rPr lang="en-US" dirty="0" smtClean="0"/>
              <a:t>The agent must select untested actions to discover reward-producing actions</a:t>
            </a:r>
          </a:p>
          <a:p>
            <a:r>
              <a:rPr lang="en-US" dirty="0" smtClean="0"/>
              <a:t>The agent must explore actions to make better action selections in the future</a:t>
            </a:r>
          </a:p>
          <a:p>
            <a:r>
              <a:rPr lang="en-US" dirty="0"/>
              <a:t>T</a:t>
            </a:r>
            <a:r>
              <a:rPr lang="en-US" dirty="0" smtClean="0"/>
              <a:t>rade-off between exploration and 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523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Learning from interaction with an environment to achieve some long-term goal that is related to the state of the environment</a:t>
            </a:r>
          </a:p>
          <a:p>
            <a:r>
              <a:rPr lang="en-US" dirty="0"/>
              <a:t>The goal is defined by reward signal, which must be </a:t>
            </a:r>
            <a:r>
              <a:rPr lang="en-US" dirty="0" err="1"/>
              <a:t>maximised</a:t>
            </a:r>
            <a:endParaRPr lang="en-US" dirty="0"/>
          </a:p>
          <a:p>
            <a:r>
              <a:rPr lang="en-US" dirty="0"/>
              <a:t>Agent must be able to partially/fully sense the environment state and take actions to influence the environment state</a:t>
            </a:r>
          </a:p>
          <a:p>
            <a:r>
              <a:rPr lang="en-US" dirty="0"/>
              <a:t>The state is typically described with a feature-vector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824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Exploitation: Maximize its reward</a:t>
            </a:r>
          </a:p>
          <a:p>
            <a:r>
              <a:rPr lang="en-US" altLang="en-US" dirty="0" smtClean="0"/>
              <a:t>Exploration</a:t>
            </a:r>
            <a:r>
              <a:rPr lang="en-US" altLang="en-US" dirty="0"/>
              <a:t>: Maximize long-term </a:t>
            </a:r>
          </a:p>
          <a:p>
            <a:pPr marL="0" indent="0">
              <a:buNone/>
            </a:pPr>
            <a:r>
              <a:rPr lang="en-US" altLang="en-US" dirty="0" smtClean="0"/>
              <a:t> </a:t>
            </a:r>
            <a:r>
              <a:rPr lang="en-US" altLang="en-US" dirty="0"/>
              <a:t>well being.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328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</a:t>
            </a:r>
            <a:r>
              <a:rPr lang="en-IN" dirty="0"/>
              <a:t>is no supervisor, only a reward signal</a:t>
            </a:r>
          </a:p>
          <a:p>
            <a:r>
              <a:rPr lang="en-IN" dirty="0"/>
              <a:t>Feedback is delayed, not instantaneous</a:t>
            </a:r>
          </a:p>
          <a:p>
            <a:r>
              <a:rPr lang="en-IN" dirty="0"/>
              <a:t>Time really matters </a:t>
            </a:r>
            <a:endParaRPr lang="en-IN" dirty="0" smtClean="0"/>
          </a:p>
          <a:p>
            <a:r>
              <a:rPr lang="en-IN" dirty="0" smtClean="0"/>
              <a:t>Agent's </a:t>
            </a:r>
            <a:r>
              <a:rPr lang="en-IN" dirty="0"/>
              <a:t>actions </a:t>
            </a:r>
            <a:r>
              <a:rPr lang="en-IN" dirty="0" smtClean="0"/>
              <a:t>act </a:t>
            </a:r>
            <a:r>
              <a:rPr lang="en-IN" dirty="0"/>
              <a:t>the subsequent data it </a:t>
            </a:r>
            <a:r>
              <a:rPr lang="en-IN" dirty="0" smtClean="0"/>
              <a:t>receives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316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8877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•"/>
            </a:pPr>
            <a:r>
              <a:rPr lang="en-US" altLang="en-US" dirty="0"/>
              <a:t>Goal is to learn utility values of states and </a:t>
            </a:r>
          </a:p>
          <a:p>
            <a:r>
              <a:rPr lang="en-US" altLang="en-US" dirty="0"/>
              <a:t>   an optimal mapping from states to actions.</a:t>
            </a:r>
          </a:p>
          <a:p>
            <a:pPr>
              <a:buFontTx/>
              <a:buChar char="•"/>
            </a:pPr>
            <a:r>
              <a:rPr lang="en-US" altLang="en-US" dirty="0"/>
              <a:t> Direct Utility Estimation ignores </a:t>
            </a:r>
          </a:p>
          <a:p>
            <a:r>
              <a:rPr lang="en-US" altLang="en-US" dirty="0"/>
              <a:t>   dependencies among states </a:t>
            </a:r>
            <a:r>
              <a:rPr lang="en-US" altLang="en-US" dirty="0">
                <a:sym typeface="Wingdings" panose="05000000000000000000" pitchFamily="2" charset="2"/>
              </a:rPr>
              <a:t> w</a:t>
            </a:r>
            <a:r>
              <a:rPr lang="en-US" altLang="en-US" dirty="0"/>
              <a:t>e must </a:t>
            </a:r>
          </a:p>
          <a:p>
            <a:r>
              <a:rPr lang="en-US" altLang="en-US" dirty="0"/>
              <a:t>   follow Bellman Equations.</a:t>
            </a:r>
          </a:p>
          <a:p>
            <a:pPr>
              <a:buFontTx/>
              <a:buChar char="•"/>
            </a:pPr>
            <a:r>
              <a:rPr lang="en-US" altLang="en-US" dirty="0"/>
              <a:t> Temporal difference updates values to</a:t>
            </a:r>
          </a:p>
          <a:p>
            <a:r>
              <a:rPr lang="en-US" altLang="en-US" dirty="0"/>
              <a:t>   match those of successor states.</a:t>
            </a:r>
          </a:p>
          <a:p>
            <a:pPr>
              <a:buFontTx/>
              <a:buChar char="•"/>
            </a:pPr>
            <a:r>
              <a:rPr lang="en-US" altLang="en-US" dirty="0"/>
              <a:t> Active reinforcement learning learns the </a:t>
            </a:r>
          </a:p>
          <a:p>
            <a:r>
              <a:rPr lang="en-US" altLang="en-US" dirty="0"/>
              <a:t>  optimal mapping from states to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6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 reward </a:t>
            </a:r>
            <a:r>
              <a:rPr lang="en-IN" sz="2800" dirty="0" err="1"/>
              <a:t>R</a:t>
            </a:r>
            <a:r>
              <a:rPr lang="en-IN" sz="2800" baseline="-25000" dirty="0" err="1"/>
              <a:t>t</a:t>
            </a:r>
            <a:r>
              <a:rPr lang="en-IN" sz="2800" dirty="0"/>
              <a:t> is a scalar feedback signal</a:t>
            </a:r>
          </a:p>
          <a:p>
            <a:r>
              <a:rPr lang="en-IN" sz="2800" dirty="0"/>
              <a:t>Indicates how well agent is doing at step t</a:t>
            </a:r>
          </a:p>
          <a:p>
            <a:r>
              <a:rPr lang="en-IN" sz="2800" dirty="0"/>
              <a:t>The agent's job is to maximise cumulative </a:t>
            </a:r>
            <a:r>
              <a:rPr lang="en-IN" sz="2800" dirty="0" smtClean="0"/>
              <a:t>reward</a:t>
            </a:r>
          </a:p>
          <a:p>
            <a:r>
              <a:rPr lang="en-IN" sz="2800" dirty="0"/>
              <a:t>Policy: agent's behaviour function</a:t>
            </a:r>
          </a:p>
          <a:p>
            <a:r>
              <a:rPr lang="en-IN" sz="2800" dirty="0"/>
              <a:t>Value function: how good is each state and/or action</a:t>
            </a:r>
          </a:p>
          <a:p>
            <a:r>
              <a:rPr lang="en-IN" sz="2800" dirty="0"/>
              <a:t>Model: agent's representation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4077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policy is the agent's behaviour</a:t>
            </a:r>
          </a:p>
          <a:p>
            <a:r>
              <a:rPr lang="en-IN" dirty="0"/>
              <a:t>It is a map from state to </a:t>
            </a:r>
            <a:r>
              <a:rPr lang="en-IN" dirty="0" smtClean="0"/>
              <a:t>action</a:t>
            </a:r>
            <a:endParaRPr lang="en-IN" dirty="0"/>
          </a:p>
          <a:p>
            <a:pPr lvl="1"/>
            <a:r>
              <a:rPr lang="en-IN" dirty="0"/>
              <a:t>Deterministic </a:t>
            </a:r>
            <a:r>
              <a:rPr lang="en-IN" dirty="0" smtClean="0"/>
              <a:t>policy</a:t>
            </a:r>
            <a:endParaRPr lang="en-IN" dirty="0"/>
          </a:p>
          <a:p>
            <a:pPr lvl="1"/>
            <a:r>
              <a:rPr lang="en-IN" dirty="0"/>
              <a:t>Stochastic </a:t>
            </a:r>
            <a:r>
              <a:rPr lang="en-IN" dirty="0" smtClean="0"/>
              <a:t>policy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82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Value function is a prediction of future reward</a:t>
            </a:r>
          </a:p>
          <a:p>
            <a:r>
              <a:rPr lang="en-IN" dirty="0"/>
              <a:t>Used to evaluate the goodness/badness of states</a:t>
            </a:r>
          </a:p>
          <a:p>
            <a:r>
              <a:rPr lang="en-IN" dirty="0"/>
              <a:t>And therefore to select between </a:t>
            </a:r>
            <a:r>
              <a:rPr lang="en-IN" dirty="0" smtClean="0"/>
              <a:t>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13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model predicts what the environment will do next</a:t>
            </a:r>
          </a:p>
          <a:p>
            <a:r>
              <a:rPr lang="en-IN" dirty="0"/>
              <a:t>P </a:t>
            </a:r>
            <a:r>
              <a:rPr lang="en-IN" dirty="0" smtClean="0"/>
              <a:t>- predicts </a:t>
            </a:r>
            <a:r>
              <a:rPr lang="en-IN" dirty="0"/>
              <a:t>the next state</a:t>
            </a:r>
          </a:p>
          <a:p>
            <a:r>
              <a:rPr lang="en-IN" dirty="0" smtClean="0"/>
              <a:t>R-  </a:t>
            </a:r>
            <a:r>
              <a:rPr lang="en-IN" dirty="0"/>
              <a:t>predicts the next (immediate) </a:t>
            </a:r>
            <a:r>
              <a:rPr lang="en-IN" dirty="0" smtClean="0"/>
              <a:t>reward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68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2200</Words>
  <Application>Microsoft Office PowerPoint</Application>
  <PresentationFormat>On-screen Show (16:9)</PresentationFormat>
  <Paragraphs>522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9" baseType="lpstr">
      <vt:lpstr>MS Gothic</vt:lpstr>
      <vt:lpstr>宋体</vt:lpstr>
      <vt:lpstr>Arial</vt:lpstr>
      <vt:lpstr>Arial Unicode MS</vt:lpstr>
      <vt:lpstr>Calibri</vt:lpstr>
      <vt:lpstr>CMSS10</vt:lpstr>
      <vt:lpstr>CMSS8</vt:lpstr>
      <vt:lpstr>CMSSI10</vt:lpstr>
      <vt:lpstr>CMSSI8</vt:lpstr>
      <vt:lpstr>Georgia</vt:lpstr>
      <vt:lpstr>Symbol</vt:lpstr>
      <vt:lpstr>Tahoma</vt:lpstr>
      <vt:lpstr>Times New Roman</vt:lpstr>
      <vt:lpstr>Wingdings</vt:lpstr>
      <vt:lpstr>Wingdings 2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Terminologies</vt:lpstr>
      <vt:lpstr>Policy</vt:lpstr>
      <vt:lpstr>Value function</vt:lpstr>
      <vt:lpstr>Model</vt:lpstr>
      <vt:lpstr>Agent</vt:lpstr>
      <vt:lpstr>Agents algorithm</vt:lpstr>
      <vt:lpstr>Types of 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Q-Learning</vt:lpstr>
      <vt:lpstr>What about very large state-spaces? </vt:lpstr>
      <vt:lpstr>Exploration versus Exploitation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SSN STAFF</dc:creator>
  <cp:lastModifiedBy>Windows User</cp:lastModifiedBy>
  <cp:revision>18</cp:revision>
  <dcterms:created xsi:type="dcterms:W3CDTF">2011-01-21T15:00:27Z</dcterms:created>
  <dcterms:modified xsi:type="dcterms:W3CDTF">2019-05-16T21:20:25Z</dcterms:modified>
</cp:coreProperties>
</file>