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4310-A6F7-4704-B4E2-513A7292DC4E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7174-F6A5-4572-88B3-0D3DA9CAB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4310-A6F7-4704-B4E2-513A7292DC4E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7174-F6A5-4572-88B3-0D3DA9CAB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53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4310-A6F7-4704-B4E2-513A7292DC4E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7174-F6A5-4572-88B3-0D3DA9CAB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60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4310-A6F7-4704-B4E2-513A7292DC4E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7174-F6A5-4572-88B3-0D3DA9CAB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0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4310-A6F7-4704-B4E2-513A7292DC4E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7174-F6A5-4572-88B3-0D3DA9CAB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67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4310-A6F7-4704-B4E2-513A7292DC4E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7174-F6A5-4572-88B3-0D3DA9CAB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45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4310-A6F7-4704-B4E2-513A7292DC4E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7174-F6A5-4572-88B3-0D3DA9CAB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4310-A6F7-4704-B4E2-513A7292DC4E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7174-F6A5-4572-88B3-0D3DA9CAB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01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4310-A6F7-4704-B4E2-513A7292DC4E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7174-F6A5-4572-88B3-0D3DA9CAB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35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4310-A6F7-4704-B4E2-513A7292DC4E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7174-F6A5-4572-88B3-0D3DA9CAB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61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4310-A6F7-4704-B4E2-513A7292DC4E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7174-F6A5-4572-88B3-0D3DA9CAB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09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4310-A6F7-4704-B4E2-513A7292DC4E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47174-F6A5-4572-88B3-0D3DA9CAB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15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8%BA%AB%E4%BB%BD%E9%AA%8C%E8%AF%81" TargetMode="External"/><Relationship Id="rId2" Type="http://schemas.openxmlformats.org/officeDocument/2006/relationships/hyperlink" Target="https://zh.wikipedia.org/wiki/%E5%BC%80%E6%BA%9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4%BC%9A%E8%AF%9D_(%E8%AE%A1%E7%AE%97%E6%9C%BA%E7%A7%91%E5%AD%A6)" TargetMode="External"/><Relationship Id="rId5" Type="http://schemas.openxmlformats.org/officeDocument/2006/relationships/hyperlink" Target="https://zh.wikipedia.org/wiki/%E5%AF%86%E7%A0%81%E5%AD%A6" TargetMode="External"/><Relationship Id="rId4" Type="http://schemas.openxmlformats.org/officeDocument/2006/relationships/hyperlink" Target="https://zh.wikipedia.org/wiki/%E6%8E%88%E6%AC%8A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Shiro</a:t>
            </a:r>
            <a:r>
              <a:rPr lang="zh-CN" altLang="en-US" dirty="0" smtClean="0"/>
              <a:t>学习心得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史延超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08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缓存管理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err="1"/>
              <a:t>Shiro</a:t>
            </a:r>
            <a:r>
              <a:rPr lang="zh-CN" altLang="en-US" sz="1600" dirty="0"/>
              <a:t>提供了类似于</a:t>
            </a:r>
            <a:r>
              <a:rPr lang="en-US" altLang="zh-CN" sz="1600" dirty="0"/>
              <a:t>Spring</a:t>
            </a:r>
            <a:r>
              <a:rPr lang="zh-CN" altLang="en-US" sz="1600" dirty="0"/>
              <a:t>的</a:t>
            </a:r>
            <a:r>
              <a:rPr lang="en-US" altLang="zh-CN" sz="1600" dirty="0"/>
              <a:t>Cache</a:t>
            </a:r>
            <a:r>
              <a:rPr lang="zh-CN" altLang="en-US" sz="1600" dirty="0"/>
              <a:t>抽象，即</a:t>
            </a:r>
            <a:r>
              <a:rPr lang="en-US" altLang="zh-CN" sz="1600" dirty="0" err="1"/>
              <a:t>Shiro</a:t>
            </a:r>
            <a:r>
              <a:rPr lang="zh-CN" altLang="en-US" sz="1600" dirty="0"/>
              <a:t>本身不实现</a:t>
            </a:r>
            <a:r>
              <a:rPr lang="en-US" altLang="zh-CN" sz="1600" dirty="0"/>
              <a:t>Cache</a:t>
            </a:r>
            <a:r>
              <a:rPr lang="zh-CN" altLang="en-US" sz="1600" dirty="0"/>
              <a:t>，但是对</a:t>
            </a:r>
            <a:r>
              <a:rPr lang="en-US" altLang="zh-CN" sz="1600" dirty="0"/>
              <a:t>Cache</a:t>
            </a:r>
            <a:r>
              <a:rPr lang="zh-CN" altLang="en-US" sz="1600" dirty="0"/>
              <a:t>进行了又抽象，方便更换不同的底层</a:t>
            </a:r>
            <a:r>
              <a:rPr lang="en-US" altLang="zh-CN" sz="1600" dirty="0"/>
              <a:t>Cache</a:t>
            </a:r>
            <a:r>
              <a:rPr lang="zh-CN" altLang="en-US" sz="1600" dirty="0"/>
              <a:t>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sz="1600" dirty="0" err="1"/>
              <a:t>Shiro</a:t>
            </a:r>
            <a:r>
              <a:rPr lang="zh-CN" altLang="en-US" sz="1600" dirty="0"/>
              <a:t>内部相应的组件（</a:t>
            </a:r>
            <a:r>
              <a:rPr lang="en-US" altLang="zh-CN" sz="1600" dirty="0" err="1"/>
              <a:t>DefaultSecurityManager</a:t>
            </a:r>
            <a:r>
              <a:rPr lang="zh-CN" altLang="en-US" sz="1600" dirty="0"/>
              <a:t>）会自动检测相应的对象（如</a:t>
            </a:r>
            <a:r>
              <a:rPr lang="en-US" altLang="zh-CN" sz="1600" dirty="0"/>
              <a:t>Realm</a:t>
            </a:r>
            <a:r>
              <a:rPr lang="zh-CN" altLang="en-US" sz="1600" dirty="0"/>
              <a:t>）是否实现了</a:t>
            </a:r>
            <a:r>
              <a:rPr lang="en-US" altLang="zh-CN" sz="1600" dirty="0" err="1"/>
              <a:t>CacheManagerAware</a:t>
            </a:r>
            <a:r>
              <a:rPr lang="zh-CN" altLang="en-US" sz="1600" dirty="0"/>
              <a:t>并自动注入相应的</a:t>
            </a:r>
            <a:r>
              <a:rPr lang="en-US" altLang="zh-CN" sz="1600" dirty="0" err="1" smtClean="0"/>
              <a:t>CacheManager</a:t>
            </a:r>
            <a:endParaRPr lang="en-US" altLang="zh-CN" sz="1600" dirty="0" smtClean="0"/>
          </a:p>
          <a:p>
            <a:r>
              <a:rPr lang="en-US" altLang="zh-CN" sz="1600" dirty="0" err="1"/>
              <a:t>Shiro</a:t>
            </a:r>
            <a:r>
              <a:rPr lang="zh-CN" altLang="en-US" sz="1600" dirty="0"/>
              <a:t>提供了</a:t>
            </a:r>
            <a:r>
              <a:rPr lang="en-US" altLang="zh-CN" sz="1600" dirty="0" err="1"/>
              <a:t>CachingRealm</a:t>
            </a:r>
            <a:r>
              <a:rPr lang="zh-CN" altLang="en-US" sz="1600" dirty="0"/>
              <a:t>，其实现了</a:t>
            </a:r>
            <a:r>
              <a:rPr lang="en-US" altLang="zh-CN" sz="1600" dirty="0" err="1"/>
              <a:t>CacheManagerAware</a:t>
            </a:r>
            <a:r>
              <a:rPr lang="zh-CN" altLang="en-US" sz="1600" dirty="0"/>
              <a:t>接口，提供了缓存的一些基础实现；另外</a:t>
            </a:r>
            <a:r>
              <a:rPr lang="en-US" altLang="zh-CN" sz="1600" dirty="0" err="1"/>
              <a:t>AuthenticatingRealm</a:t>
            </a:r>
            <a:r>
              <a:rPr lang="zh-CN" altLang="en-US" sz="1600" dirty="0"/>
              <a:t>及</a:t>
            </a:r>
            <a:r>
              <a:rPr lang="en-US" altLang="zh-CN" sz="1600" dirty="0" err="1"/>
              <a:t>AuthorizingRealm</a:t>
            </a:r>
            <a:r>
              <a:rPr lang="zh-CN" altLang="en-US" sz="1600" dirty="0"/>
              <a:t>分别提供了对</a:t>
            </a:r>
            <a:r>
              <a:rPr lang="en-US" altLang="zh-CN" sz="1600" dirty="0" err="1"/>
              <a:t>AuthenticationInfo</a:t>
            </a:r>
            <a:r>
              <a:rPr lang="en-US" altLang="zh-CN" sz="1600" dirty="0"/>
              <a:t> 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AuthorizationInfo</a:t>
            </a:r>
            <a:r>
              <a:rPr lang="zh-CN" altLang="en-US" sz="1600" dirty="0"/>
              <a:t>信息的缓存。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 err="1" smtClean="0"/>
              <a:t>sessionDao</a:t>
            </a:r>
            <a:r>
              <a:rPr lang="zh-CN" altLang="en-US" sz="1600" dirty="0" smtClean="0"/>
              <a:t>如果实现了</a:t>
            </a:r>
            <a:r>
              <a:rPr lang="en-US" altLang="zh-CN" sz="1600" dirty="0" err="1" smtClean="0"/>
              <a:t>CacheManagerAware</a:t>
            </a:r>
            <a:r>
              <a:rPr lang="zh-CN" altLang="en-US" sz="1600" dirty="0" smtClean="0"/>
              <a:t>接口，也会将</a:t>
            </a:r>
            <a:r>
              <a:rPr lang="en-US" altLang="zh-CN" sz="1600" dirty="0" err="1" smtClean="0"/>
              <a:t>cacheManager</a:t>
            </a:r>
            <a:r>
              <a:rPr lang="zh-CN" altLang="en-US" sz="1600" dirty="0" smtClean="0"/>
              <a:t>进行注入；查询</a:t>
            </a:r>
            <a:r>
              <a:rPr lang="en-US" altLang="zh-CN" sz="1600" dirty="0" smtClean="0"/>
              <a:t>session</a:t>
            </a:r>
            <a:r>
              <a:rPr lang="zh-CN" altLang="en-US" sz="1600" dirty="0" smtClean="0"/>
              <a:t>缓存时也会先查缓存，如果找不到再查数据库；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34616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源码分析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应用启动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用户登录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75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应用启动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r>
              <a:rPr lang="en-US" altLang="zh-CN" sz="1600" dirty="0" err="1" smtClean="0"/>
              <a:t>securityManager</a:t>
            </a:r>
            <a:r>
              <a:rPr lang="zh-CN" altLang="en-US" sz="1600" dirty="0" smtClean="0"/>
              <a:t>依赖图</a:t>
            </a:r>
            <a:endParaRPr lang="zh-CN" altLang="en-US" sz="1600" dirty="0"/>
          </a:p>
        </p:txBody>
      </p:sp>
      <p:pic>
        <p:nvPicPr>
          <p:cNvPr id="9" name="Picture 3" descr="C:\Users\shiyanchao\Desktop\shiro\SecurityManger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128792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969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应用启动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err="1" smtClean="0"/>
              <a:t>securityManager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继承</a:t>
            </a:r>
            <a:r>
              <a:rPr lang="en-US" altLang="zh-CN" sz="1600" dirty="0" smtClean="0"/>
              <a:t>Authorizer(</a:t>
            </a:r>
            <a:r>
              <a:rPr lang="zh-CN" altLang="en-US" sz="1600" dirty="0"/>
              <a:t>授权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/Authenticator(</a:t>
            </a:r>
            <a:r>
              <a:rPr lang="zh-CN" altLang="en-US" sz="1600" dirty="0" smtClean="0"/>
              <a:t>身份认证</a:t>
            </a:r>
            <a:r>
              <a:rPr lang="en-US" altLang="zh-CN" sz="1600" dirty="0" smtClean="0"/>
              <a:t>)/</a:t>
            </a:r>
            <a:r>
              <a:rPr lang="en-US" altLang="zh-CN" sz="1600" dirty="0" err="1" smtClean="0"/>
              <a:t>sessionManager</a:t>
            </a:r>
            <a:r>
              <a:rPr lang="en-US" altLang="zh-CN" sz="1600" dirty="0" smtClean="0"/>
              <a:t>(session)</a:t>
            </a:r>
          </a:p>
          <a:p>
            <a:r>
              <a:rPr lang="en-US" altLang="zh-CN" sz="1600" dirty="0" err="1" smtClean="0"/>
              <a:t>cacheSecurityManager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实现</a:t>
            </a:r>
            <a:r>
              <a:rPr lang="en-US" altLang="zh-CN" sz="1600" dirty="0" smtClean="0"/>
              <a:t>destroyable/</a:t>
            </a:r>
            <a:r>
              <a:rPr lang="en-US" altLang="zh-CN" sz="1600" dirty="0" err="1" smtClean="0"/>
              <a:t>cacheManagerAware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注入</a:t>
            </a:r>
            <a:r>
              <a:rPr lang="en-US" altLang="zh-CN" sz="1600" dirty="0" err="1" smtClean="0"/>
              <a:t>CacheManager</a:t>
            </a:r>
            <a:r>
              <a:rPr lang="en-US" altLang="zh-CN" sz="1600" dirty="0" smtClean="0"/>
              <a:t>)/</a:t>
            </a:r>
            <a:r>
              <a:rPr lang="en-US" altLang="zh-CN" sz="1600" dirty="0" err="1" smtClean="0"/>
              <a:t>EventBusAware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securityManger</a:t>
            </a:r>
            <a:endParaRPr lang="en-US" altLang="zh-CN" sz="1600" dirty="0" smtClean="0"/>
          </a:p>
          <a:p>
            <a:r>
              <a:rPr lang="en-US" altLang="zh-CN" sz="1600" dirty="0" err="1" smtClean="0"/>
              <a:t>RealmSecurityManager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注入</a:t>
            </a:r>
            <a:r>
              <a:rPr lang="en-US" altLang="zh-CN" sz="1600" dirty="0" err="1" smtClean="0"/>
              <a:t>Relam</a:t>
            </a:r>
            <a:endParaRPr lang="en-US" altLang="zh-CN" sz="1600" dirty="0" smtClean="0"/>
          </a:p>
          <a:p>
            <a:r>
              <a:rPr lang="en-US" altLang="zh-CN" sz="1600" dirty="0" err="1" smtClean="0"/>
              <a:t>AuthenticatingSecurityManager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身份认证管理</a:t>
            </a:r>
            <a:endParaRPr lang="en-US" altLang="zh-CN" sz="1600" dirty="0" smtClean="0"/>
          </a:p>
          <a:p>
            <a:r>
              <a:rPr lang="en-US" altLang="zh-CN" sz="1600" dirty="0" err="1" smtClean="0"/>
              <a:t>AuthorizingSecurityManager</a:t>
            </a:r>
            <a:r>
              <a:rPr lang="zh-CN" altLang="en-US" sz="1600" dirty="0" smtClean="0"/>
              <a:t>：授权管理</a:t>
            </a:r>
            <a:endParaRPr lang="en-US" altLang="zh-CN" sz="1600" dirty="0" smtClean="0"/>
          </a:p>
          <a:p>
            <a:r>
              <a:rPr lang="en-US" altLang="zh-CN" sz="1600" dirty="0" err="1" smtClean="0"/>
              <a:t>SessionsSecurityManager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session</a:t>
            </a:r>
            <a:r>
              <a:rPr lang="zh-CN" altLang="en-US" sz="1600" dirty="0" smtClean="0"/>
              <a:t>管理</a:t>
            </a:r>
            <a:endParaRPr lang="en-US" altLang="zh-CN" sz="1600" dirty="0" smtClean="0"/>
          </a:p>
          <a:p>
            <a:r>
              <a:rPr lang="en-US" altLang="zh-CN" sz="1600" dirty="0" err="1" smtClean="0"/>
              <a:t>DefaultSecurityManager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subject</a:t>
            </a:r>
            <a:r>
              <a:rPr lang="zh-CN" altLang="en-US" sz="1600" dirty="0" smtClean="0"/>
              <a:t>管理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      </a:t>
            </a:r>
            <a:r>
              <a:rPr lang="zh-CN" altLang="en-US" sz="1600" dirty="0" smtClean="0"/>
              <a:t>自定义</a:t>
            </a:r>
            <a:r>
              <a:rPr lang="en-US" altLang="zh-CN" sz="1600" dirty="0" err="1"/>
              <a:t>DistributedWebSecurityManager</a:t>
            </a:r>
            <a:r>
              <a:rPr lang="zh-CN" altLang="en-US" sz="1600" dirty="0"/>
              <a:t>继承</a:t>
            </a:r>
            <a:r>
              <a:rPr lang="en-US" altLang="zh-CN" sz="1600" dirty="0" err="1"/>
              <a:t>DefaultWebSecurityManager</a:t>
            </a:r>
            <a:r>
              <a:rPr lang="en-US" altLang="zh-CN" sz="1600" dirty="0"/>
              <a:t>;</a:t>
            </a:r>
            <a:r>
              <a:rPr lang="zh-CN" altLang="en-US" sz="1600" dirty="0"/>
              <a:t>新建</a:t>
            </a:r>
            <a:r>
              <a:rPr lang="en-US" altLang="zh-CN" sz="1600" dirty="0"/>
              <a:t>shiro.xml</a:t>
            </a:r>
            <a:r>
              <a:rPr lang="zh-CN" altLang="en-US" sz="1600" dirty="0"/>
              <a:t>中进行</a:t>
            </a:r>
            <a:r>
              <a:rPr lang="zh-CN" altLang="en-US" sz="1600" dirty="0" smtClean="0"/>
              <a:t>配置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869160"/>
            <a:ext cx="8208912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804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68103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应用启动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5494560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自定义</a:t>
            </a:r>
            <a:r>
              <a:rPr lang="en-US" altLang="zh-CN" sz="1600" dirty="0" err="1" smtClean="0"/>
              <a:t>relam</a:t>
            </a:r>
            <a:r>
              <a:rPr lang="zh-CN" altLang="en-US" sz="1600" dirty="0" smtClean="0"/>
              <a:t>配置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流程</a:t>
            </a:r>
            <a:endParaRPr lang="en-US" altLang="zh-CN" sz="1600" dirty="0"/>
          </a:p>
          <a:p>
            <a:pPr lvl="1"/>
            <a:r>
              <a:rPr lang="en-US" altLang="zh-CN" sz="1200" dirty="0" smtClean="0"/>
              <a:t>1.</a:t>
            </a:r>
            <a:r>
              <a:rPr lang="zh-CN" altLang="en-US" sz="1200" dirty="0" smtClean="0"/>
              <a:t>当应用启动时，将</a:t>
            </a:r>
            <a:r>
              <a:rPr lang="en-US" altLang="zh-CN" sz="1200" dirty="0" err="1" smtClean="0"/>
              <a:t>sessionManager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cacheManager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Rembermanager</a:t>
            </a:r>
            <a:r>
              <a:rPr lang="zh-CN" altLang="en-US" sz="1200" dirty="0" smtClean="0"/>
              <a:t>注入</a:t>
            </a:r>
            <a:r>
              <a:rPr lang="en-US" altLang="zh-CN" sz="1200" dirty="0" err="1" smtClean="0"/>
              <a:t>SecurityManger</a:t>
            </a:r>
            <a:r>
              <a:rPr lang="en-US" altLang="zh-CN" sz="1200" dirty="0" smtClean="0"/>
              <a:t>;</a:t>
            </a:r>
          </a:p>
          <a:p>
            <a:pPr marL="457200" lvl="1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    </a:t>
            </a:r>
            <a:r>
              <a:rPr lang="en-US" altLang="zh-CN" sz="1200" dirty="0" err="1" smtClean="0"/>
              <a:t>cacheManager</a:t>
            </a:r>
            <a:r>
              <a:rPr lang="zh-CN" altLang="en-US" sz="1200" dirty="0" smtClean="0"/>
              <a:t>注入到</a:t>
            </a:r>
            <a:r>
              <a:rPr lang="en-US" altLang="zh-CN" sz="1200" dirty="0" err="1" smtClean="0"/>
              <a:t>CachingSecurityManager</a:t>
            </a:r>
            <a:r>
              <a:rPr lang="zh-CN" altLang="en-US" sz="1200" dirty="0" smtClean="0"/>
              <a:t>中</a:t>
            </a:r>
            <a:endParaRPr lang="en-US" altLang="zh-CN" sz="1200" dirty="0" smtClean="0"/>
          </a:p>
          <a:p>
            <a:pPr marL="457200" lvl="1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    </a:t>
            </a:r>
            <a:r>
              <a:rPr lang="en-US" altLang="zh-CN" sz="1200" dirty="0" err="1" smtClean="0"/>
              <a:t>relam</a:t>
            </a:r>
            <a:r>
              <a:rPr lang="zh-CN" altLang="en-US" sz="1200" dirty="0" smtClean="0"/>
              <a:t>通过配置文件注入到</a:t>
            </a:r>
            <a:r>
              <a:rPr lang="en-US" altLang="zh-CN" sz="1200" dirty="0" err="1" smtClean="0"/>
              <a:t>RealmSecurityManager</a:t>
            </a:r>
            <a:r>
              <a:rPr lang="zh-CN" altLang="en-US" sz="1200" dirty="0" smtClean="0"/>
              <a:t>中，同时将</a:t>
            </a:r>
            <a:r>
              <a:rPr lang="en-US" altLang="zh-CN" sz="1200" dirty="0" err="1" smtClean="0"/>
              <a:t>cachemmanager</a:t>
            </a:r>
            <a:r>
              <a:rPr lang="zh-CN" altLang="en-US" sz="1200" dirty="0" smtClean="0"/>
              <a:t>注入到自定义的</a:t>
            </a:r>
            <a:r>
              <a:rPr lang="en-US" altLang="zh-CN" sz="1200" dirty="0" smtClean="0"/>
              <a:t>realm</a:t>
            </a:r>
            <a:r>
              <a:rPr lang="zh-CN" altLang="en-US" sz="1200" dirty="0" smtClean="0"/>
              <a:t>对象中；</a:t>
            </a:r>
            <a:endParaRPr lang="en-US" altLang="zh-CN" sz="1200" dirty="0" smtClean="0"/>
          </a:p>
          <a:p>
            <a:pPr marL="457200" lvl="1" indent="0">
              <a:buNone/>
            </a:pPr>
            <a:endParaRPr lang="en-US" altLang="zh-CN" sz="1200" dirty="0" smtClean="0"/>
          </a:p>
          <a:p>
            <a:pPr lvl="1"/>
            <a:endParaRPr lang="en-US" altLang="zh-CN" sz="1200" dirty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/>
          </a:p>
          <a:p>
            <a:pPr marL="457200" lvl="1" indent="0">
              <a:buNone/>
            </a:pPr>
            <a:endParaRPr lang="en-US" altLang="zh-CN" sz="1200" dirty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/>
          </a:p>
          <a:p>
            <a:pPr lvl="1"/>
            <a:r>
              <a:rPr lang="en-US" altLang="zh-CN" sz="1200" dirty="0" err="1" smtClean="0"/>
              <a:t>SessionSecurityManager</a:t>
            </a:r>
            <a:r>
              <a:rPr lang="zh-CN" altLang="en-US" sz="1200" dirty="0" smtClean="0"/>
              <a:t>属性包含</a:t>
            </a:r>
            <a:r>
              <a:rPr lang="en-US" altLang="zh-CN" sz="1200" dirty="0" err="1" smtClean="0"/>
              <a:t>SessionManager</a:t>
            </a:r>
            <a:r>
              <a:rPr lang="zh-CN" altLang="en-US" sz="1200" dirty="0" smtClean="0"/>
              <a:t>（默认</a:t>
            </a:r>
            <a:r>
              <a:rPr lang="en-US" altLang="zh-CN" sz="1200" dirty="0" err="1"/>
              <a:t>DefaultSessionManager</a:t>
            </a:r>
            <a:r>
              <a:rPr lang="en-US" altLang="zh-CN" sz="1200" dirty="0"/>
              <a:t> </a:t>
            </a:r>
            <a:r>
              <a:rPr lang="zh-CN" altLang="en-US" sz="1200" dirty="0" smtClean="0"/>
              <a:t>）通过</a:t>
            </a:r>
            <a:r>
              <a:rPr lang="en-US" altLang="zh-CN" sz="1200" dirty="0" err="1" smtClean="0"/>
              <a:t>applyCacheManagerToSessionManager</a:t>
            </a:r>
            <a:r>
              <a:rPr lang="zh-CN" altLang="en-US" sz="1200" dirty="0" smtClean="0"/>
              <a:t>将</a:t>
            </a:r>
            <a:r>
              <a:rPr lang="en-US" altLang="zh-CN" sz="1200" dirty="0" err="1" smtClean="0"/>
              <a:t>cachemanager</a:t>
            </a:r>
            <a:r>
              <a:rPr lang="zh-CN" altLang="en-US" sz="1200" dirty="0" smtClean="0"/>
              <a:t>传入</a:t>
            </a:r>
            <a:r>
              <a:rPr lang="en-US" altLang="zh-CN" sz="1200" dirty="0" err="1" smtClean="0"/>
              <a:t>sessionManager</a:t>
            </a:r>
            <a:r>
              <a:rPr lang="zh-CN" altLang="en-US" sz="1200" dirty="0" smtClean="0"/>
              <a:t>中</a:t>
            </a:r>
            <a:endParaRPr lang="en-US" altLang="zh-CN" sz="1200" dirty="0" smtClean="0"/>
          </a:p>
          <a:p>
            <a:pPr lvl="1"/>
            <a:endParaRPr lang="en-US" altLang="zh-CN" sz="1200" dirty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67" y="3140968"/>
            <a:ext cx="4645201" cy="2560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991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应用启动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1600" dirty="0" err="1" smtClean="0"/>
              <a:t>sessionManager</a:t>
            </a:r>
            <a:r>
              <a:rPr lang="zh-CN" altLang="en-US" sz="1600" dirty="0" smtClean="0"/>
              <a:t>依赖图：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416824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 descr="C:\Users\shiyanchao\Desktop\shiro\SessionManager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13" y="3645024"/>
            <a:ext cx="7424303" cy="304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206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应用启动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CN" sz="1600" dirty="0" err="1" smtClean="0"/>
              <a:t>sessionManager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session</a:t>
            </a:r>
            <a:r>
              <a:rPr lang="zh-CN" altLang="en-US" sz="1600" dirty="0" smtClean="0"/>
              <a:t>管理器，负责管理</a:t>
            </a:r>
            <a:r>
              <a:rPr lang="en-US" altLang="zh-CN" sz="1600" dirty="0" smtClean="0"/>
              <a:t>session</a:t>
            </a:r>
            <a:r>
              <a:rPr lang="zh-CN" altLang="en-US" sz="1600" dirty="0" smtClean="0"/>
              <a:t>的创建、销毁、失效；包含</a:t>
            </a:r>
            <a:r>
              <a:rPr lang="en-US" altLang="zh-CN" sz="1600" dirty="0" err="1" smtClean="0"/>
              <a:t>sessionFactory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sessionDAO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cacheManager</a:t>
            </a:r>
            <a:r>
              <a:rPr lang="zh-CN" altLang="en-US" sz="1600" dirty="0" smtClean="0"/>
              <a:t>等参数；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将</a:t>
            </a:r>
            <a:r>
              <a:rPr lang="en-US" altLang="zh-CN" sz="1200" dirty="0" err="1" smtClean="0"/>
              <a:t>cacheManager</a:t>
            </a:r>
            <a:r>
              <a:rPr lang="zh-CN" altLang="en-US" sz="1200" dirty="0" smtClean="0"/>
              <a:t>注入</a:t>
            </a:r>
            <a:r>
              <a:rPr lang="en-US" altLang="zh-CN" sz="1200" dirty="0" err="1" smtClean="0"/>
              <a:t>sessionDao</a:t>
            </a:r>
            <a:r>
              <a:rPr lang="zh-CN" altLang="en-US" sz="1200" dirty="0" smtClean="0"/>
              <a:t>中</a:t>
            </a:r>
            <a:endParaRPr lang="en-US" altLang="zh-CN" sz="1200" dirty="0" smtClean="0"/>
          </a:p>
          <a:p>
            <a:pPr lvl="1"/>
            <a:endParaRPr lang="en-US" altLang="zh-CN" sz="1200" dirty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/>
          </a:p>
          <a:p>
            <a:pPr lvl="1"/>
            <a:r>
              <a:rPr lang="zh-CN" altLang="en-US" sz="1200" dirty="0" smtClean="0"/>
              <a:t>创建</a:t>
            </a:r>
            <a:r>
              <a:rPr lang="en-US" altLang="zh-CN" sz="1200" dirty="0" smtClean="0"/>
              <a:t>session</a:t>
            </a:r>
            <a:r>
              <a:rPr lang="zh-CN" altLang="en-US" sz="1200" dirty="0" smtClean="0"/>
              <a:t>，并由</a:t>
            </a:r>
            <a:r>
              <a:rPr lang="en-US" altLang="zh-CN" sz="1200" dirty="0" err="1" smtClean="0"/>
              <a:t>sessionDao</a:t>
            </a:r>
            <a:r>
              <a:rPr lang="zh-CN" altLang="en-US" sz="1200" dirty="0" smtClean="0"/>
              <a:t>生成</a:t>
            </a:r>
            <a:r>
              <a:rPr lang="en-US" altLang="zh-CN" sz="1200" dirty="0" err="1" smtClean="0"/>
              <a:t>sessionId</a:t>
            </a:r>
            <a:r>
              <a:rPr lang="zh-CN" altLang="en-US" sz="1200" dirty="0" smtClean="0"/>
              <a:t>，同时将</a:t>
            </a:r>
            <a:r>
              <a:rPr lang="en-US" altLang="zh-CN" sz="1200" dirty="0" smtClean="0"/>
              <a:t>session</a:t>
            </a:r>
            <a:r>
              <a:rPr lang="zh-CN" altLang="en-US" sz="1200" dirty="0" smtClean="0"/>
              <a:t>进行缓存；</a:t>
            </a:r>
            <a:endParaRPr lang="en-US" altLang="zh-CN" sz="1200" dirty="0" smtClean="0"/>
          </a:p>
          <a:p>
            <a:pPr lvl="1"/>
            <a:endParaRPr lang="en-US" altLang="zh-CN" sz="1200" dirty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/>
          </a:p>
          <a:p>
            <a:pPr lvl="1"/>
            <a:endParaRPr lang="en-US" altLang="zh-CN" sz="12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319" y="2492896"/>
            <a:ext cx="6936922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18" y="4124745"/>
            <a:ext cx="56578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319" y="4938573"/>
            <a:ext cx="6001716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210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应用启动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pPr lvl="1"/>
            <a:r>
              <a:rPr lang="en-US" altLang="zh-CN" sz="1200" dirty="0" err="1" smtClean="0"/>
              <a:t>sessionDao</a:t>
            </a:r>
            <a:r>
              <a:rPr lang="zh-CN" altLang="en-US" sz="1200" dirty="0" smtClean="0"/>
              <a:t>依赖图</a:t>
            </a:r>
            <a:endParaRPr lang="en-US" altLang="zh-CN" sz="1200" dirty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/>
          </a:p>
          <a:p>
            <a:pPr lvl="1"/>
            <a:endParaRPr lang="en-US" altLang="zh-CN" sz="1200" dirty="0" smtClean="0"/>
          </a:p>
          <a:p>
            <a:pPr marL="457200" lvl="1" indent="0">
              <a:buNone/>
            </a:pPr>
            <a:endParaRPr lang="en-US" altLang="zh-CN" sz="1200" dirty="0" smtClean="0"/>
          </a:p>
          <a:p>
            <a:pPr lvl="1"/>
            <a:r>
              <a:rPr lang="zh-CN" altLang="en-US" sz="1200" dirty="0" smtClean="0"/>
              <a:t>通过</a:t>
            </a:r>
            <a:r>
              <a:rPr lang="en-US" altLang="zh-CN" sz="1200" dirty="0" err="1" smtClean="0"/>
              <a:t>AbstractSessionDAO</a:t>
            </a:r>
            <a:r>
              <a:rPr lang="zh-CN" altLang="en-US" sz="1200" dirty="0" smtClean="0"/>
              <a:t>生成</a:t>
            </a:r>
            <a:r>
              <a:rPr lang="en-US" altLang="zh-CN" sz="1200" dirty="0" err="1" smtClean="0"/>
              <a:t>sessionId</a:t>
            </a:r>
            <a:r>
              <a:rPr lang="en-US" altLang="zh-CN" sz="1200" dirty="0" smtClean="0"/>
              <a:t>;</a:t>
            </a:r>
          </a:p>
          <a:p>
            <a:pPr lvl="1"/>
            <a:r>
              <a:rPr lang="en-US" altLang="zh-CN" sz="1200" dirty="0" err="1" smtClean="0"/>
              <a:t>cacheingSessionDao</a:t>
            </a:r>
            <a:r>
              <a:rPr lang="zh-CN" altLang="en-US" sz="1200" dirty="0" smtClean="0"/>
              <a:t>将</a:t>
            </a:r>
            <a:r>
              <a:rPr lang="en-US" altLang="zh-CN" sz="1200" dirty="0" smtClean="0"/>
              <a:t>session</a:t>
            </a:r>
            <a:r>
              <a:rPr lang="zh-CN" altLang="en-US" sz="1200" dirty="0" smtClean="0"/>
              <a:t>进行缓存进自定义的</a:t>
            </a:r>
            <a:r>
              <a:rPr lang="en-US" altLang="zh-CN" sz="1200" dirty="0" err="1" smtClean="0"/>
              <a:t>cacheManager</a:t>
            </a:r>
            <a:r>
              <a:rPr lang="zh-CN" altLang="en-US" sz="1200" dirty="0" smtClean="0"/>
              <a:t>中；</a:t>
            </a:r>
            <a:endParaRPr lang="en-US" altLang="zh-CN" sz="1200" dirty="0" smtClean="0"/>
          </a:p>
          <a:p>
            <a:pPr lvl="1"/>
            <a:r>
              <a:rPr lang="en-US" altLang="zh-CN" sz="1200" dirty="0" err="1" smtClean="0"/>
              <a:t>sessionManager</a:t>
            </a:r>
            <a:r>
              <a:rPr lang="zh-CN" altLang="en-US" sz="1200" dirty="0" smtClean="0"/>
              <a:t>给出读取</a:t>
            </a:r>
            <a:r>
              <a:rPr lang="en-US" altLang="zh-CN" sz="1200" dirty="0" smtClean="0"/>
              <a:t>session</a:t>
            </a:r>
            <a:r>
              <a:rPr lang="zh-CN" altLang="en-US" sz="1200" dirty="0" smtClean="0"/>
              <a:t>的接口，也是通过</a:t>
            </a:r>
            <a:r>
              <a:rPr lang="en-US" altLang="zh-CN" sz="1200" dirty="0" err="1" smtClean="0"/>
              <a:t>sessionDao</a:t>
            </a:r>
            <a:r>
              <a:rPr lang="zh-CN" altLang="en-US" sz="1200" dirty="0" smtClean="0"/>
              <a:t>从缓存中进行读取</a:t>
            </a:r>
            <a:r>
              <a:rPr lang="en-US" altLang="zh-CN" sz="1200" dirty="0" smtClean="0"/>
              <a:t>session</a:t>
            </a:r>
            <a:r>
              <a:rPr lang="zh-CN" altLang="en-US" sz="1200" dirty="0"/>
              <a:t>信息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pPr lvl="1"/>
            <a:endParaRPr lang="zh-CN" altLang="en-US" sz="1200" dirty="0"/>
          </a:p>
        </p:txBody>
      </p:sp>
      <p:pic>
        <p:nvPicPr>
          <p:cNvPr id="12291" name="Picture 3" descr="C:\Users\shiyanchao\Desktop\shiro\SessionDao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706" y="1844824"/>
            <a:ext cx="3384376" cy="168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93096"/>
            <a:ext cx="6953055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732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应用启动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/>
              <a:t>Realm</a:t>
            </a:r>
            <a:r>
              <a:rPr lang="zh-CN" altLang="en-US" sz="1600" dirty="0" smtClean="0"/>
              <a:t>依赖图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lvl="1"/>
            <a:r>
              <a:rPr lang="zh-CN" altLang="en-US" sz="1600" dirty="0" smtClean="0"/>
              <a:t>在项目启动时，对注入的将</a:t>
            </a:r>
            <a:r>
              <a:rPr lang="en-US" altLang="zh-CN" sz="1600" dirty="0" err="1" smtClean="0"/>
              <a:t>cacheManager</a:t>
            </a:r>
            <a:r>
              <a:rPr lang="zh-CN" altLang="en-US" sz="1600" dirty="0" smtClean="0"/>
              <a:t>注入到</a:t>
            </a:r>
            <a:r>
              <a:rPr lang="en-US" altLang="zh-CN" sz="1600" dirty="0" err="1" smtClean="0"/>
              <a:t>CachingRealm</a:t>
            </a:r>
            <a:r>
              <a:rPr lang="zh-CN" altLang="en-US" sz="1600" dirty="0" smtClean="0"/>
              <a:t>中，同时通过</a:t>
            </a:r>
            <a:r>
              <a:rPr lang="en-US" altLang="zh-CN" sz="1600" dirty="0" err="1" smtClean="0"/>
              <a:t>afterCacheManagerSet</a:t>
            </a:r>
            <a:r>
              <a:rPr lang="zh-CN" altLang="en-US" sz="1600" dirty="0"/>
              <a:t>获取</a:t>
            </a:r>
            <a:r>
              <a:rPr lang="zh-CN" altLang="en-US" sz="1600" dirty="0" smtClean="0"/>
              <a:t>缓存中的</a:t>
            </a:r>
            <a:r>
              <a:rPr lang="en-US" altLang="zh-CN" sz="1600" dirty="0" err="1" smtClean="0"/>
              <a:t>AuthenticationInfo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AuthorizationInfo</a:t>
            </a:r>
            <a:r>
              <a:rPr lang="zh-CN" altLang="en-US" sz="1600" dirty="0" smtClean="0"/>
              <a:t>信息；</a:t>
            </a:r>
            <a:endParaRPr lang="en-US" altLang="zh-CN" sz="1600" dirty="0" smtClean="0"/>
          </a:p>
          <a:p>
            <a:endParaRPr lang="en-US" altLang="zh-CN" sz="1600" dirty="0" smtClean="0"/>
          </a:p>
        </p:txBody>
      </p:sp>
      <p:pic>
        <p:nvPicPr>
          <p:cNvPr id="13314" name="Picture 2" descr="C:\Users\shiyanchao\Desktop\shiro\Relam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7056784" cy="270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673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用户登录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应用启动时会调用</a:t>
            </a:r>
            <a:r>
              <a:rPr lang="en-US" altLang="zh-CN" sz="1600" dirty="0" err="1" smtClean="0"/>
              <a:t>SecurityUtils</a:t>
            </a:r>
            <a:r>
              <a:rPr lang="en-US" altLang="zh-CN" sz="1600" dirty="0"/>
              <a:t>. </a:t>
            </a:r>
            <a:r>
              <a:rPr lang="en-US" altLang="zh-CN" sz="1600" dirty="0" err="1" smtClean="0"/>
              <a:t>setSecurityManager</a:t>
            </a:r>
            <a:r>
              <a:rPr lang="zh-CN" altLang="en-US" sz="1600" dirty="0" smtClean="0"/>
              <a:t>方法将</a:t>
            </a:r>
            <a:r>
              <a:rPr lang="en-US" altLang="zh-CN" sz="1600" dirty="0" err="1" smtClean="0"/>
              <a:t>securityManager</a:t>
            </a:r>
            <a:r>
              <a:rPr lang="zh-CN" altLang="en-US" sz="1600" dirty="0" smtClean="0"/>
              <a:t>进行绑定在</a:t>
            </a:r>
            <a:r>
              <a:rPr lang="en-US" altLang="zh-CN" sz="1600" dirty="0" err="1" smtClean="0"/>
              <a:t>SecurityUtils</a:t>
            </a:r>
            <a:r>
              <a:rPr lang="zh-CN" altLang="en-US" sz="1600" dirty="0" smtClean="0"/>
              <a:t>，这是一个全局变量；</a:t>
            </a:r>
            <a:r>
              <a:rPr lang="zh-CN" altLang="en-US" sz="1600" dirty="0"/>
              <a:t>通过</a:t>
            </a:r>
            <a:r>
              <a:rPr lang="en-US" altLang="zh-CN" sz="1600" dirty="0" err="1"/>
              <a:t>SecurityUtils</a:t>
            </a:r>
            <a:r>
              <a:rPr lang="zh-CN" altLang="en-US" sz="1600" dirty="0"/>
              <a:t>得到</a:t>
            </a:r>
            <a:r>
              <a:rPr lang="en-US" altLang="zh-CN" sz="1600" dirty="0"/>
              <a:t>Subject</a:t>
            </a:r>
            <a:r>
              <a:rPr lang="zh-CN" altLang="en-US" sz="1600" dirty="0"/>
              <a:t>，其会自动绑定到当前线程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Subject</a:t>
            </a:r>
            <a:r>
              <a:rPr lang="zh-CN" altLang="en-US" sz="1600" dirty="0" smtClean="0"/>
              <a:t>的内部类</a:t>
            </a:r>
            <a:r>
              <a:rPr lang="en-US" altLang="zh-CN" sz="1600" dirty="0" smtClean="0"/>
              <a:t>Builder</a:t>
            </a:r>
            <a:r>
              <a:rPr lang="zh-CN" altLang="en-US" sz="1600" dirty="0" smtClean="0"/>
              <a:t>调用</a:t>
            </a:r>
            <a:r>
              <a:rPr lang="en-US" altLang="zh-CN" sz="1600" dirty="0" err="1" smtClean="0"/>
              <a:t>buildSubject</a:t>
            </a:r>
            <a:r>
              <a:rPr lang="zh-CN" altLang="en-US" sz="1600" dirty="0" smtClean="0"/>
              <a:t>方法进行创建</a:t>
            </a:r>
            <a:r>
              <a:rPr lang="en-US" altLang="zh-CN" sz="1600" dirty="0" smtClean="0"/>
              <a:t>subject</a:t>
            </a:r>
            <a:r>
              <a:rPr lang="zh-CN" altLang="en-US" sz="1600" dirty="0" smtClean="0"/>
              <a:t>；其实本质还是委托</a:t>
            </a:r>
            <a:r>
              <a:rPr lang="en-US" altLang="zh-CN" sz="1600" dirty="0" err="1" smtClean="0"/>
              <a:t>securityManager</a:t>
            </a:r>
            <a:r>
              <a:rPr lang="zh-CN" altLang="en-US" sz="1600" dirty="0" smtClean="0"/>
              <a:t>进行创建；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31488"/>
            <a:ext cx="684076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445224"/>
            <a:ext cx="6552728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89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Shiro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以</a:t>
            </a:r>
            <a:r>
              <a:rPr lang="zh-CN" altLang="en-US" sz="1600" dirty="0" smtClean="0"/>
              <a:t>应用</a:t>
            </a:r>
            <a:r>
              <a:rPr lang="zh-CN" altLang="en-US" sz="1600" dirty="0"/>
              <a:t>和源码</a:t>
            </a:r>
            <a:r>
              <a:rPr lang="zh-CN" altLang="en-US" sz="1600" dirty="0" smtClean="0"/>
              <a:t>分析来描述</a:t>
            </a:r>
            <a:r>
              <a:rPr lang="en-US" altLang="zh-CN" sz="1600" dirty="0" err="1" smtClean="0"/>
              <a:t>shiro</a:t>
            </a:r>
            <a:r>
              <a:rPr lang="zh-CN" altLang="en-US" sz="1600" dirty="0"/>
              <a:t>；</a:t>
            </a:r>
            <a:endParaRPr lang="en-US" altLang="zh-CN" sz="1600" b="1" dirty="0"/>
          </a:p>
          <a:p>
            <a:pPr marL="0" indent="0">
              <a:buNone/>
            </a:pPr>
            <a:endParaRPr lang="en-US" altLang="zh-CN" sz="1600" b="1" dirty="0"/>
          </a:p>
          <a:p>
            <a:pPr marL="0" indent="0">
              <a:buNone/>
            </a:pPr>
            <a:r>
              <a:rPr lang="en-US" altLang="zh-CN" sz="1600" b="1" dirty="0" smtClean="0"/>
              <a:t>Apache </a:t>
            </a:r>
            <a:r>
              <a:rPr lang="en-US" altLang="zh-CN" sz="1600" b="1" dirty="0" err="1" smtClean="0"/>
              <a:t>Shiro</a:t>
            </a:r>
            <a:r>
              <a:rPr lang="zh-CN" altLang="en-US" sz="1600" dirty="0" smtClean="0"/>
              <a:t>是</a:t>
            </a:r>
            <a:r>
              <a:rPr lang="zh-CN" altLang="en-US" sz="1600" dirty="0"/>
              <a:t>一个</a:t>
            </a:r>
            <a:r>
              <a:rPr lang="zh-CN" altLang="en-US" sz="1600" dirty="0">
                <a:hlinkClick r:id="rId2" tooltip="开源"/>
              </a:rPr>
              <a:t>开源</a:t>
            </a:r>
            <a:r>
              <a:rPr lang="zh-CN" altLang="en-US" sz="1600" dirty="0"/>
              <a:t>安全框架，提供</a:t>
            </a:r>
            <a:r>
              <a:rPr lang="zh-CN" altLang="en-US" sz="1600" dirty="0">
                <a:hlinkClick r:id="rId3" tooltip="身份验证"/>
              </a:rPr>
              <a:t>身份验证</a:t>
            </a:r>
            <a:r>
              <a:rPr lang="zh-CN" altLang="en-US" sz="1600" dirty="0"/>
              <a:t>、</a:t>
            </a:r>
            <a:r>
              <a:rPr lang="zh-CN" altLang="en-US" sz="1600" dirty="0">
                <a:hlinkClick r:id="rId4" tooltip="授权"/>
              </a:rPr>
              <a:t>授权</a:t>
            </a:r>
            <a:r>
              <a:rPr lang="zh-CN" altLang="en-US" sz="1600" dirty="0"/>
              <a:t>、</a:t>
            </a:r>
            <a:r>
              <a:rPr lang="zh-CN" altLang="en-US" sz="1600" dirty="0" smtClean="0">
                <a:hlinkClick r:id="rId5" tooltip="密码学"/>
              </a:rPr>
              <a:t>密码学</a:t>
            </a:r>
            <a:r>
              <a:rPr lang="zh-CN" altLang="en-US" sz="1600" dirty="0"/>
              <a:t>、</a:t>
            </a:r>
            <a:r>
              <a:rPr lang="zh-CN" altLang="en-US" sz="1600" dirty="0" smtClean="0">
                <a:hlinkClick r:id="rId6" tooltip="会话 (计算机科学)"/>
              </a:rPr>
              <a:t>会话</a:t>
            </a:r>
            <a:r>
              <a:rPr lang="zh-CN" altLang="en-US" sz="1600" dirty="0" smtClean="0"/>
              <a:t>管理、与</a:t>
            </a:r>
            <a:r>
              <a:rPr lang="en-US" altLang="zh-CN" sz="1600" dirty="0" smtClean="0"/>
              <a:t>web</a:t>
            </a:r>
            <a:r>
              <a:rPr lang="zh-CN" altLang="en-US" sz="1600" dirty="0" smtClean="0"/>
              <a:t>集成和缓存。</a:t>
            </a:r>
            <a:r>
              <a:rPr lang="en-US" altLang="zh-CN" sz="1600" dirty="0" err="1"/>
              <a:t>Shiro</a:t>
            </a:r>
            <a:r>
              <a:rPr lang="zh-CN" altLang="en-US" sz="1600" dirty="0" smtClean="0"/>
              <a:t>框架直观</a:t>
            </a:r>
            <a:r>
              <a:rPr lang="zh-CN" altLang="en-US" sz="1600" dirty="0"/>
              <a:t>、易用，同时也能提供健壮的安全性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00579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用户登录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zh-CN" altLang="en-US" sz="1600" dirty="0" smtClean="0"/>
              <a:t>委托</a:t>
            </a:r>
            <a:r>
              <a:rPr lang="en-US" altLang="zh-CN" sz="1600" dirty="0" err="1" smtClean="0"/>
              <a:t>securityManager</a:t>
            </a:r>
            <a:r>
              <a:rPr lang="zh-CN" altLang="en-US" sz="1600" dirty="0" smtClean="0"/>
              <a:t>进行创建</a:t>
            </a:r>
            <a:r>
              <a:rPr lang="en-US" altLang="zh-CN" sz="1600" dirty="0" smtClean="0"/>
              <a:t>subject</a:t>
            </a:r>
          </a:p>
          <a:p>
            <a:pPr lvl="1"/>
            <a:endParaRPr lang="en-US" altLang="zh-CN" sz="1200" dirty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/>
          </a:p>
          <a:p>
            <a:pPr lvl="1"/>
            <a:endParaRPr lang="en-US" altLang="zh-CN" sz="1200" dirty="0" smtClean="0"/>
          </a:p>
          <a:p>
            <a:pPr lvl="1"/>
            <a:r>
              <a:rPr lang="en-US" altLang="zh-CN" sz="1600" dirty="0" err="1" smtClean="0"/>
              <a:t>ensureSecurityManager</a:t>
            </a:r>
            <a:r>
              <a:rPr lang="zh-CN" altLang="en-US" sz="1600" dirty="0" smtClean="0"/>
              <a:t>：获取有效的</a:t>
            </a:r>
            <a:r>
              <a:rPr lang="en-US" altLang="zh-CN" sz="1600" dirty="0" err="1" smtClean="0"/>
              <a:t>securityManager</a:t>
            </a:r>
            <a:r>
              <a:rPr lang="en-US" altLang="zh-CN" sz="1600" dirty="0" smtClean="0"/>
              <a:t>;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Builder</a:t>
            </a:r>
            <a:r>
              <a:rPr lang="zh-CN" altLang="en-US" sz="1600" dirty="0" smtClean="0"/>
              <a:t>构造函数中已将</a:t>
            </a:r>
            <a:r>
              <a:rPr lang="en-US" altLang="zh-CN" sz="1600" dirty="0" err="1" smtClean="0"/>
              <a:t>securityManager</a:t>
            </a:r>
            <a:r>
              <a:rPr lang="zh-CN" altLang="en-US" sz="1600" dirty="0" smtClean="0"/>
              <a:t>赋值给</a:t>
            </a:r>
            <a:r>
              <a:rPr lang="en-US" altLang="zh-CN" sz="1600" dirty="0" err="1" smtClean="0"/>
              <a:t>subjectContext</a:t>
            </a:r>
            <a:r>
              <a:rPr lang="en-US" altLang="zh-CN" sz="1600" dirty="0" smtClean="0"/>
              <a:t>;</a:t>
            </a:r>
            <a:r>
              <a:rPr lang="zh-CN" altLang="en-US" sz="1600" dirty="0" smtClean="0"/>
              <a:t>如果仍然为</a:t>
            </a:r>
            <a:r>
              <a:rPr lang="en-US" altLang="zh-CN" sz="1600" dirty="0" smtClean="0"/>
              <a:t>null</a:t>
            </a:r>
            <a:r>
              <a:rPr lang="zh-CN" altLang="en-US" sz="1600" dirty="0" smtClean="0"/>
              <a:t>，则赋值</a:t>
            </a:r>
            <a:r>
              <a:rPr lang="en-US" altLang="zh-CN" sz="1600" dirty="0" smtClean="0"/>
              <a:t>this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resolveSession</a:t>
            </a:r>
            <a:r>
              <a:rPr lang="en-US" altLang="zh-CN" sz="1600" dirty="0" smtClean="0"/>
              <a:t>: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1.</a:t>
            </a:r>
            <a:r>
              <a:rPr lang="zh-CN" altLang="en-US" sz="1600" dirty="0" smtClean="0"/>
              <a:t>首先从</a:t>
            </a:r>
            <a:r>
              <a:rPr lang="en-US" altLang="zh-CN" sz="1600" dirty="0" err="1" smtClean="0"/>
              <a:t>subjectContext</a:t>
            </a:r>
            <a:r>
              <a:rPr lang="zh-CN" altLang="en-US" sz="1600" dirty="0" smtClean="0"/>
              <a:t>中的</a:t>
            </a:r>
            <a:r>
              <a:rPr lang="en-US" altLang="zh-CN" sz="1600" dirty="0" smtClean="0"/>
              <a:t>session</a:t>
            </a:r>
            <a:r>
              <a:rPr lang="zh-CN" altLang="en-US" sz="1600" dirty="0" smtClean="0"/>
              <a:t>获取</a:t>
            </a:r>
            <a:r>
              <a:rPr lang="en-US" altLang="zh-CN" sz="1600" dirty="0" smtClean="0"/>
              <a:t>;</a:t>
            </a:r>
          </a:p>
          <a:p>
            <a:pPr marL="457200" lvl="1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2.</a:t>
            </a:r>
            <a:r>
              <a:rPr lang="zh-CN" altLang="en-US" sz="1600" dirty="0"/>
              <a:t>从</a:t>
            </a:r>
            <a:r>
              <a:rPr lang="en-US" altLang="zh-CN" sz="1600" dirty="0" err="1"/>
              <a:t>subjectContext</a:t>
            </a:r>
            <a:r>
              <a:rPr lang="zh-CN" altLang="en-US" sz="1600" dirty="0" smtClean="0"/>
              <a:t>中</a:t>
            </a:r>
            <a:r>
              <a:rPr lang="zh-CN" altLang="en-US" sz="1600" dirty="0"/>
              <a:t>已</a:t>
            </a:r>
            <a:r>
              <a:rPr lang="zh-CN" altLang="en-US" sz="1600" dirty="0" smtClean="0"/>
              <a:t>有的</a:t>
            </a:r>
            <a:r>
              <a:rPr lang="en-US" altLang="zh-CN" sz="1600" dirty="0"/>
              <a:t>subject</a:t>
            </a:r>
            <a:r>
              <a:rPr lang="zh-CN" altLang="en-US" sz="1600" dirty="0"/>
              <a:t>中获取</a:t>
            </a:r>
            <a:r>
              <a:rPr lang="en-US" altLang="zh-CN" sz="1600" dirty="0"/>
              <a:t>session</a:t>
            </a:r>
            <a:r>
              <a:rPr lang="zh-CN" altLang="en-US" sz="1600" dirty="0" smtClean="0"/>
              <a:t>值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      3.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subjectContext</a:t>
            </a:r>
            <a:r>
              <a:rPr lang="zh-CN" altLang="en-US" sz="1600" dirty="0" smtClean="0"/>
              <a:t>中是是有</a:t>
            </a:r>
            <a:r>
              <a:rPr lang="en-US" altLang="zh-CN" sz="1600" dirty="0" err="1" smtClean="0"/>
              <a:t>sessionId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如果有则组装</a:t>
            </a:r>
            <a:r>
              <a:rPr lang="en-US" altLang="zh-CN" sz="1600" dirty="0" err="1" smtClean="0"/>
              <a:t>sessionKey</a:t>
            </a:r>
            <a:r>
              <a:rPr lang="zh-CN" altLang="en-US" sz="1600" dirty="0" smtClean="0"/>
              <a:t>对象作为</a:t>
            </a:r>
            <a:r>
              <a:rPr lang="en-US" altLang="zh-CN" sz="1600" dirty="0" smtClean="0"/>
              <a:t>key</a:t>
            </a:r>
            <a:r>
              <a:rPr lang="zh-CN" altLang="en-US" sz="1600" dirty="0" smtClean="0"/>
              <a:t>传入</a:t>
            </a:r>
            <a:r>
              <a:rPr lang="en-US" altLang="zh-CN" sz="1600" dirty="0" err="1" smtClean="0"/>
              <a:t>SessionsSecurityManager.getSession</a:t>
            </a:r>
            <a:r>
              <a:rPr lang="zh-CN" altLang="en-US" sz="1600" dirty="0" smtClean="0"/>
              <a:t>方法，调用</a:t>
            </a:r>
            <a:r>
              <a:rPr lang="en-US" altLang="zh-CN" sz="1600" dirty="0" err="1" smtClean="0"/>
              <a:t>AbstractNativeSessionManager.getSession</a:t>
            </a:r>
            <a:r>
              <a:rPr lang="zh-CN" altLang="en-US" sz="1600" dirty="0" smtClean="0"/>
              <a:t>方法，调用</a:t>
            </a:r>
            <a:r>
              <a:rPr lang="en-US" altLang="zh-CN" sz="1600" dirty="0" err="1" smtClean="0"/>
              <a:t>AbstractValidatingSessionManager</a:t>
            </a:r>
            <a:r>
              <a:rPr lang="en-US" altLang="zh-CN" sz="1600" dirty="0" smtClean="0"/>
              <a:t>.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doGetSession</a:t>
            </a:r>
            <a:r>
              <a:rPr lang="zh-CN" altLang="en-US" sz="1600" dirty="0" smtClean="0"/>
              <a:t>方法，调用</a:t>
            </a:r>
            <a:r>
              <a:rPr lang="en-US" altLang="zh-CN" sz="1600" dirty="0" err="1" smtClean="0"/>
              <a:t>DefaultSessionManager.retrieveSession</a:t>
            </a:r>
            <a:r>
              <a:rPr lang="zh-CN" altLang="en-US" sz="1600" dirty="0" smtClean="0"/>
              <a:t>方法，调用</a:t>
            </a:r>
            <a:r>
              <a:rPr lang="en-US" altLang="zh-CN" sz="1600" dirty="0" err="1" smtClean="0"/>
              <a:t>CachingSessionDAO.readSession</a:t>
            </a:r>
            <a:r>
              <a:rPr lang="zh-CN" altLang="en-US" sz="1600" dirty="0" smtClean="0"/>
              <a:t>方法；从缓存中读取</a:t>
            </a:r>
            <a:r>
              <a:rPr lang="en-US" altLang="zh-CN" sz="1600" dirty="0" smtClean="0"/>
              <a:t>session</a:t>
            </a:r>
            <a:r>
              <a:rPr lang="zh-CN" altLang="en-US" sz="1600" dirty="0" smtClean="0"/>
              <a:t>的信息，并在</a:t>
            </a:r>
            <a:r>
              <a:rPr lang="en-US" altLang="zh-CN" sz="1600" dirty="0" err="1" smtClean="0"/>
              <a:t>AbstractValidatingSessionManager</a:t>
            </a:r>
            <a:r>
              <a:rPr lang="zh-CN" altLang="en-US" sz="1600" dirty="0" smtClean="0"/>
              <a:t>判断该</a:t>
            </a:r>
            <a:r>
              <a:rPr lang="en-US" altLang="zh-CN" sz="1600" dirty="0" smtClean="0"/>
              <a:t>session</a:t>
            </a:r>
            <a:r>
              <a:rPr lang="zh-CN" altLang="en-US" sz="1600" dirty="0" smtClean="0"/>
              <a:t>是否还有效，如果有效则返回并存入</a:t>
            </a:r>
            <a:r>
              <a:rPr lang="en-US" altLang="zh-CN" sz="1600" dirty="0" err="1" smtClean="0"/>
              <a:t>subjectContext</a:t>
            </a:r>
            <a:r>
              <a:rPr lang="zh-CN" altLang="en-US" sz="1600" dirty="0" smtClean="0"/>
              <a:t>中；</a:t>
            </a:r>
            <a:endParaRPr lang="en-US" altLang="zh-CN" sz="1600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59721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046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用户登录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err="1" smtClean="0"/>
              <a:t>resolvePrincipals</a:t>
            </a:r>
            <a:r>
              <a:rPr lang="zh-CN" altLang="en-US" sz="1600" dirty="0" smtClean="0"/>
              <a:t>：解析用户信息：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   1.</a:t>
            </a:r>
            <a:r>
              <a:rPr lang="zh-CN" altLang="en-US" sz="1600" dirty="0" smtClean="0"/>
              <a:t>从</a:t>
            </a:r>
            <a:r>
              <a:rPr lang="en-US" altLang="zh-CN" sz="1600" dirty="0" err="1" smtClean="0"/>
              <a:t>subjectContext</a:t>
            </a:r>
            <a:r>
              <a:rPr lang="zh-CN" altLang="en-US" sz="1600" dirty="0" smtClean="0"/>
              <a:t>获取</a:t>
            </a:r>
            <a:endParaRPr lang="en-US" altLang="zh-CN" sz="1600" dirty="0" smtClean="0"/>
          </a:p>
          <a:p>
            <a:pPr marL="5715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2.</a:t>
            </a:r>
            <a:r>
              <a:rPr lang="zh-CN" altLang="en-US" sz="1600" dirty="0" smtClean="0"/>
              <a:t>从</a:t>
            </a:r>
            <a:r>
              <a:rPr lang="en-US" altLang="zh-CN" sz="1600" dirty="0" err="1" smtClean="0"/>
              <a:t>subjectContext</a:t>
            </a:r>
            <a:r>
              <a:rPr lang="zh-CN" altLang="en-US" sz="1600" dirty="0" smtClean="0"/>
              <a:t>中的</a:t>
            </a:r>
            <a:r>
              <a:rPr lang="en-US" altLang="zh-CN" sz="1600" dirty="0" err="1" smtClean="0"/>
              <a:t>AuthenticationInfo</a:t>
            </a:r>
            <a:r>
              <a:rPr lang="zh-CN" altLang="en-US" sz="1600" dirty="0" smtClean="0"/>
              <a:t>获取</a:t>
            </a:r>
            <a:endParaRPr lang="en-US" altLang="zh-CN" sz="1600" dirty="0" smtClean="0"/>
          </a:p>
          <a:p>
            <a:pPr marL="57150" indent="0">
              <a:buNone/>
            </a:pPr>
            <a:r>
              <a:rPr lang="en-US" altLang="zh-CN" sz="1600" dirty="0" smtClean="0"/>
              <a:t>         3.</a:t>
            </a:r>
            <a:r>
              <a:rPr lang="zh-CN" altLang="en-US" sz="1600" dirty="0"/>
              <a:t>从</a:t>
            </a:r>
            <a:r>
              <a:rPr lang="en-US" altLang="zh-CN" sz="1600" dirty="0" err="1"/>
              <a:t>subjectContext</a:t>
            </a:r>
            <a:r>
              <a:rPr lang="zh-CN" altLang="en-US" sz="1600" dirty="0" smtClean="0"/>
              <a:t>中已有的</a:t>
            </a:r>
            <a:r>
              <a:rPr lang="en-US" altLang="zh-CN" sz="1600" dirty="0" smtClean="0"/>
              <a:t>Subject</a:t>
            </a:r>
            <a:r>
              <a:rPr lang="zh-CN" altLang="en-US" sz="1600" dirty="0" smtClean="0"/>
              <a:t>获取</a:t>
            </a:r>
            <a:endParaRPr lang="en-US" altLang="zh-CN" sz="1600" dirty="0" smtClean="0"/>
          </a:p>
          <a:p>
            <a:pPr marL="57150" indent="0">
              <a:buNone/>
            </a:pPr>
            <a:r>
              <a:rPr lang="en-US" altLang="zh-CN" sz="1600" dirty="0" smtClean="0"/>
              <a:t>         4.</a:t>
            </a:r>
            <a:r>
              <a:rPr lang="zh-CN" altLang="en-US" sz="1600" dirty="0" smtClean="0"/>
              <a:t>从</a:t>
            </a:r>
            <a:r>
              <a:rPr lang="en-US" altLang="zh-CN" sz="1600" dirty="0" err="1"/>
              <a:t>subjectContext</a:t>
            </a:r>
            <a:r>
              <a:rPr lang="zh-CN" altLang="en-US" sz="1600" dirty="0"/>
              <a:t>中</a:t>
            </a:r>
            <a:r>
              <a:rPr lang="en-US" altLang="zh-CN" sz="1600" dirty="0" smtClean="0"/>
              <a:t>session</a:t>
            </a:r>
            <a:r>
              <a:rPr lang="zh-CN" altLang="en-US" sz="1600" dirty="0" smtClean="0"/>
              <a:t>中获取</a:t>
            </a:r>
            <a:endParaRPr lang="en-US" altLang="zh-CN" sz="1600" dirty="0" smtClean="0"/>
          </a:p>
          <a:p>
            <a:pPr marL="5715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5.</a:t>
            </a:r>
            <a:r>
              <a:rPr lang="zh-CN" altLang="en-US" sz="1600" dirty="0" smtClean="0"/>
              <a:t>从</a:t>
            </a:r>
            <a:r>
              <a:rPr lang="en-US" altLang="zh-CN" sz="1600" dirty="0" err="1" smtClean="0"/>
              <a:t>remberManager</a:t>
            </a:r>
            <a:r>
              <a:rPr lang="zh-CN" altLang="en-US" sz="1600" dirty="0" smtClean="0"/>
              <a:t>中获取</a:t>
            </a:r>
            <a:endParaRPr lang="en-US" altLang="zh-CN" sz="1600" dirty="0" smtClean="0"/>
          </a:p>
          <a:p>
            <a:pPr marL="57150" indent="0">
              <a:buNone/>
            </a:pPr>
            <a:r>
              <a:rPr lang="zh-CN" altLang="en-US" sz="1600" dirty="0" smtClean="0"/>
              <a:t>调用</a:t>
            </a:r>
            <a:r>
              <a:rPr lang="en-US" altLang="zh-CN" sz="1600" dirty="0" err="1" smtClean="0"/>
              <a:t>DefaultSubjectFactory</a:t>
            </a:r>
            <a:r>
              <a:rPr lang="en-US" altLang="zh-CN" sz="1600" dirty="0"/>
              <a:t>. </a:t>
            </a:r>
            <a:r>
              <a:rPr lang="en-US" altLang="zh-CN" sz="1600" dirty="0" err="1" smtClean="0"/>
              <a:t>createSubject</a:t>
            </a:r>
            <a:r>
              <a:rPr lang="zh-CN" altLang="en-US" sz="1600" dirty="0" smtClean="0"/>
              <a:t>方法创建</a:t>
            </a:r>
            <a:r>
              <a:rPr lang="en-US" altLang="zh-CN" sz="1600" dirty="0" err="1" smtClean="0"/>
              <a:t>DelegatingSubject</a:t>
            </a:r>
            <a:r>
              <a:rPr lang="zh-CN" altLang="en-US" sz="1600" dirty="0" smtClean="0"/>
              <a:t>对象，包含</a:t>
            </a:r>
            <a:r>
              <a:rPr lang="en-US" altLang="zh-CN" sz="1600" dirty="0" err="1" smtClean="0"/>
              <a:t>securityManager</a:t>
            </a:r>
            <a:r>
              <a:rPr lang="zh-CN" altLang="en-US" sz="1600" dirty="0" smtClean="0"/>
              <a:t>实例；</a:t>
            </a:r>
            <a:endParaRPr lang="en-US" altLang="zh-CN" sz="1600" dirty="0" smtClean="0"/>
          </a:p>
          <a:p>
            <a:pPr marL="57150" indent="0">
              <a:buNone/>
            </a:pPr>
            <a:endParaRPr lang="en-US" altLang="zh-CN" sz="1600" dirty="0" smtClean="0"/>
          </a:p>
          <a:p>
            <a:pPr marL="5715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15709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用户登录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zh-CN" altLang="en-US" sz="1600" dirty="0"/>
              <a:t>调用</a:t>
            </a:r>
            <a:r>
              <a:rPr lang="en-US" altLang="zh-CN" sz="1600" dirty="0"/>
              <a:t>subject login</a:t>
            </a:r>
            <a:r>
              <a:rPr lang="zh-CN" altLang="en-US" sz="1600" dirty="0"/>
              <a:t>流程</a:t>
            </a:r>
            <a:endParaRPr lang="en-US" altLang="zh-CN" sz="1600" dirty="0"/>
          </a:p>
          <a:p>
            <a:pPr marL="57150" indent="0">
              <a:buNone/>
            </a:pPr>
            <a:r>
              <a:rPr lang="en-US" altLang="zh-CN" sz="1600" dirty="0"/>
              <a:t>1.</a:t>
            </a:r>
            <a:r>
              <a:rPr lang="zh-CN" altLang="en-US" sz="1600" dirty="0"/>
              <a:t>将</a:t>
            </a:r>
            <a:r>
              <a:rPr lang="en-US" altLang="zh-CN" sz="1600" dirty="0"/>
              <a:t>login</a:t>
            </a:r>
            <a:r>
              <a:rPr lang="zh-CN" altLang="en-US" sz="1600" dirty="0"/>
              <a:t>请求委托</a:t>
            </a:r>
            <a:r>
              <a:rPr lang="en-US" altLang="zh-CN" sz="1600" dirty="0" err="1"/>
              <a:t>securityManager.login</a:t>
            </a:r>
            <a:r>
              <a:rPr lang="zh-CN" altLang="en-US" sz="1600" dirty="0"/>
              <a:t>方法；</a:t>
            </a:r>
            <a:endParaRPr lang="en-US" altLang="zh-CN" sz="1600" dirty="0"/>
          </a:p>
          <a:p>
            <a:pPr marL="57150" indent="0">
              <a:buNone/>
            </a:pPr>
            <a:r>
              <a:rPr lang="en-US" altLang="zh-CN" sz="1600" dirty="0"/>
              <a:t>2.</a:t>
            </a:r>
            <a:r>
              <a:rPr lang="zh-CN" altLang="en-US" sz="1600" dirty="0"/>
              <a:t>调用</a:t>
            </a:r>
            <a:r>
              <a:rPr lang="en-US" altLang="zh-CN" sz="1600" dirty="0" err="1"/>
              <a:t>AuthenticatingSecurityManager</a:t>
            </a:r>
            <a:r>
              <a:rPr lang="en-US" altLang="zh-CN" sz="1600" dirty="0"/>
              <a:t>. authenticate</a:t>
            </a:r>
            <a:r>
              <a:rPr lang="zh-CN" altLang="en-US" sz="1600" dirty="0"/>
              <a:t>方法</a:t>
            </a:r>
            <a:endParaRPr lang="en-US" altLang="zh-CN" sz="1600" dirty="0"/>
          </a:p>
          <a:p>
            <a:pPr marL="57150" indent="0">
              <a:buNone/>
            </a:pPr>
            <a:r>
              <a:rPr lang="en-US" altLang="zh-CN" sz="1600" dirty="0"/>
              <a:t>3.</a:t>
            </a:r>
            <a:r>
              <a:rPr lang="zh-CN" altLang="en-US" sz="1600" dirty="0"/>
              <a:t>调用</a:t>
            </a:r>
            <a:r>
              <a:rPr lang="en-US" altLang="zh-CN" sz="1600" dirty="0" err="1"/>
              <a:t>AbstractAuthenticator</a:t>
            </a:r>
            <a:r>
              <a:rPr lang="en-US" altLang="zh-CN" sz="1600" dirty="0"/>
              <a:t>. authenticate</a:t>
            </a:r>
            <a:r>
              <a:rPr lang="zh-CN" altLang="en-US" sz="1600" dirty="0"/>
              <a:t>方法</a:t>
            </a:r>
            <a:r>
              <a:rPr lang="en-US" altLang="zh-CN" sz="1600" dirty="0"/>
              <a:t>;</a:t>
            </a:r>
          </a:p>
          <a:p>
            <a:pPr marL="57150" indent="0">
              <a:buNone/>
            </a:pPr>
            <a:r>
              <a:rPr lang="en-US" altLang="zh-CN" sz="1600" dirty="0"/>
              <a:t>4.</a:t>
            </a:r>
            <a:r>
              <a:rPr lang="zh-CN" altLang="en-US" sz="1600" dirty="0"/>
              <a:t>调用</a:t>
            </a:r>
            <a:r>
              <a:rPr lang="en-US" altLang="zh-CN" sz="1600" dirty="0" err="1"/>
              <a:t>ModularRealmAuthenticator</a:t>
            </a:r>
            <a:r>
              <a:rPr lang="en-US" altLang="zh-CN" sz="1600" dirty="0"/>
              <a:t>. </a:t>
            </a:r>
            <a:r>
              <a:rPr lang="en-US" altLang="zh-CN" sz="1600" dirty="0" err="1"/>
              <a:t>doAuthenticate</a:t>
            </a:r>
            <a:r>
              <a:rPr lang="zh-CN" altLang="en-US" sz="1600" dirty="0"/>
              <a:t>方法，当</a:t>
            </a:r>
            <a:r>
              <a:rPr lang="en-US" altLang="zh-CN" sz="1600" dirty="0" err="1"/>
              <a:t>relam</a:t>
            </a:r>
            <a:r>
              <a:rPr lang="zh-CN" altLang="en-US" sz="1600" dirty="0"/>
              <a:t>只有一个时调用</a:t>
            </a:r>
            <a:r>
              <a:rPr lang="en-US" altLang="zh-CN" sz="1600" dirty="0" err="1"/>
              <a:t>doSingleRealmAuthentication</a:t>
            </a:r>
            <a:r>
              <a:rPr lang="zh-CN" altLang="en-US" sz="1600" dirty="0"/>
              <a:t>方法，当多个时调用</a:t>
            </a:r>
            <a:r>
              <a:rPr lang="en-US" altLang="zh-CN" sz="1600" dirty="0" err="1"/>
              <a:t>doMultiRealmAuthentication</a:t>
            </a:r>
            <a:r>
              <a:rPr lang="zh-CN" altLang="en-US" sz="1600" dirty="0"/>
              <a:t>方法，还有</a:t>
            </a:r>
            <a:r>
              <a:rPr lang="en-US" altLang="zh-CN" sz="1600" dirty="0" err="1"/>
              <a:t>AuthenticationStrategy</a:t>
            </a:r>
            <a:r>
              <a:rPr lang="zh-CN" altLang="en-US" sz="1600" dirty="0"/>
              <a:t>策略；可自定义策略判定当前用户是否是合法用户；</a:t>
            </a:r>
            <a:endParaRPr lang="en-US" altLang="zh-CN" sz="1600" dirty="0"/>
          </a:p>
          <a:p>
            <a:pPr marL="57150" indent="0">
              <a:buNone/>
            </a:pPr>
            <a:r>
              <a:rPr lang="en-US" altLang="zh-CN" sz="1600" dirty="0"/>
              <a:t>5.</a:t>
            </a:r>
            <a:r>
              <a:rPr lang="zh-CN" altLang="en-US" sz="1600" dirty="0"/>
              <a:t>调用</a:t>
            </a:r>
            <a:r>
              <a:rPr lang="en-US" altLang="zh-CN" sz="1600" dirty="0" err="1"/>
              <a:t>AuthenticatingRealm</a:t>
            </a:r>
            <a:r>
              <a:rPr lang="en-US" altLang="zh-CN" sz="1600" dirty="0"/>
              <a:t>. </a:t>
            </a:r>
            <a:r>
              <a:rPr lang="en-US" altLang="zh-CN" sz="1600" dirty="0" err="1"/>
              <a:t>getAuthenticationInfo</a:t>
            </a:r>
            <a:r>
              <a:rPr lang="zh-CN" altLang="en-US" sz="1600" dirty="0"/>
              <a:t>方法，首先判断缓存中是否已经有</a:t>
            </a:r>
            <a:r>
              <a:rPr lang="en-US" altLang="zh-CN" sz="1600" dirty="0" err="1"/>
              <a:t>AuthenticationInfo</a:t>
            </a:r>
            <a:r>
              <a:rPr lang="zh-CN" altLang="en-US" sz="1600" dirty="0"/>
              <a:t>信息，如果有则从缓存里取，如果没有则调用自定义的</a:t>
            </a:r>
            <a:r>
              <a:rPr lang="en-US" altLang="zh-CN" sz="1600" dirty="0"/>
              <a:t>Realm</a:t>
            </a:r>
            <a:r>
              <a:rPr lang="zh-CN" altLang="en-US" sz="1600" dirty="0"/>
              <a:t>中的</a:t>
            </a:r>
            <a:r>
              <a:rPr lang="en-US" altLang="zh-CN" sz="1600" dirty="0" err="1"/>
              <a:t>doGetAuthenticationInfo</a:t>
            </a:r>
            <a:r>
              <a:rPr lang="zh-CN" altLang="en-US" sz="1600" dirty="0"/>
              <a:t>方法获取</a:t>
            </a:r>
            <a:r>
              <a:rPr lang="en-US" altLang="zh-CN" sz="1600" dirty="0" err="1"/>
              <a:t>AuthenticationInfo</a:t>
            </a:r>
            <a:r>
              <a:rPr lang="zh-CN" altLang="en-US" sz="1600" dirty="0"/>
              <a:t>信息；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AuthenticatingRealm</a:t>
            </a:r>
            <a:r>
              <a:rPr lang="zh-CN" altLang="en-US" sz="1600" dirty="0"/>
              <a:t>类中可插拔</a:t>
            </a:r>
            <a:r>
              <a:rPr lang="en-US" altLang="zh-CN" sz="1600" dirty="0" err="1"/>
              <a:t>CredentialsMatcher</a:t>
            </a:r>
            <a:r>
              <a:rPr lang="zh-CN" altLang="en-US" sz="1600" dirty="0"/>
              <a:t>实例进行用户信息比对的规则</a:t>
            </a:r>
            <a:r>
              <a:rPr lang="zh-CN" altLang="en-US" sz="1600" dirty="0" smtClean="0"/>
              <a:t>；比对成功则返回用户信息，反之则报出</a:t>
            </a:r>
            <a:r>
              <a:rPr lang="en-US" altLang="zh-CN" sz="1600" dirty="0" err="1" smtClean="0"/>
              <a:t>AuthenticationException</a:t>
            </a:r>
            <a:r>
              <a:rPr lang="zh-CN" altLang="en-US" sz="1600" dirty="0" smtClean="0"/>
              <a:t>异常；</a:t>
            </a:r>
            <a:endParaRPr lang="en-US" altLang="zh-CN" sz="1600" dirty="0" smtClean="0"/>
          </a:p>
          <a:p>
            <a:pPr marL="57150" indent="0">
              <a:buNone/>
            </a:pPr>
            <a:r>
              <a:rPr lang="en-US" altLang="zh-CN" sz="1600" dirty="0" smtClean="0"/>
              <a:t>6.</a:t>
            </a:r>
            <a:r>
              <a:rPr lang="zh-CN" altLang="en-US" sz="1600" dirty="0" smtClean="0"/>
              <a:t>如果成功调用</a:t>
            </a:r>
            <a:r>
              <a:rPr lang="en-US" altLang="zh-CN" sz="1600" dirty="0" err="1" smtClean="0"/>
              <a:t>DefaultSecurityManager</a:t>
            </a:r>
            <a:r>
              <a:rPr lang="en-US" altLang="zh-CN" sz="1600" dirty="0"/>
              <a:t>. </a:t>
            </a:r>
            <a:r>
              <a:rPr lang="en-US" altLang="zh-CN" sz="1600" dirty="0" err="1" smtClean="0"/>
              <a:t>createSubject</a:t>
            </a:r>
            <a:r>
              <a:rPr lang="zh-CN" altLang="en-US" sz="1600" dirty="0" smtClean="0"/>
              <a:t>重载方法；将</a:t>
            </a:r>
            <a:r>
              <a:rPr lang="en-US" altLang="zh-CN" sz="1600" dirty="0" smtClean="0"/>
              <a:t>token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info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existingSubject</a:t>
            </a:r>
            <a:r>
              <a:rPr lang="zh-CN" altLang="en-US" sz="1600" dirty="0" smtClean="0"/>
              <a:t>存入</a:t>
            </a:r>
            <a:r>
              <a:rPr lang="en-US" altLang="zh-CN" sz="1600" dirty="0" err="1" smtClean="0"/>
              <a:t>SubjectContext</a:t>
            </a:r>
            <a:r>
              <a:rPr lang="zh-CN" altLang="en-US" sz="1600" dirty="0" smtClean="0"/>
              <a:t>对象中；并设置</a:t>
            </a:r>
            <a:r>
              <a:rPr lang="en-US" altLang="zh-CN" sz="1600" dirty="0" smtClean="0"/>
              <a:t>AUTHENTICATED</a:t>
            </a:r>
            <a:r>
              <a:rPr lang="zh-CN" altLang="en-US" sz="1600" dirty="0" smtClean="0"/>
              <a:t>为</a:t>
            </a:r>
            <a:r>
              <a:rPr lang="en-US" altLang="zh-CN" sz="1600" dirty="0" smtClean="0"/>
              <a:t>true;</a:t>
            </a:r>
            <a:r>
              <a:rPr lang="zh-CN" altLang="en-US" sz="1600" dirty="0" smtClean="0"/>
              <a:t>再次调用</a:t>
            </a:r>
            <a:r>
              <a:rPr lang="en-US" altLang="zh-CN" sz="1600" dirty="0" err="1" smtClean="0"/>
              <a:t>createSubject</a:t>
            </a:r>
            <a:r>
              <a:rPr lang="en-US" altLang="zh-CN" sz="1600" dirty="0" smtClean="0"/>
              <a:t>(</a:t>
            </a:r>
            <a:r>
              <a:rPr lang="en-US" altLang="zh-CN" sz="1600" dirty="0" err="1"/>
              <a:t>SubjectContext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方法创建</a:t>
            </a:r>
            <a:r>
              <a:rPr lang="en-US" altLang="zh-CN" sz="1600" dirty="0" smtClean="0"/>
              <a:t>subject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57150" indent="0">
              <a:buNone/>
            </a:pPr>
            <a:r>
              <a:rPr lang="en-US" altLang="zh-CN" sz="1600" dirty="0" smtClean="0"/>
              <a:t>7.</a:t>
            </a:r>
            <a:r>
              <a:rPr lang="zh-CN" altLang="en-US" sz="1600" dirty="0" smtClean="0"/>
              <a:t>调用</a:t>
            </a:r>
            <a:r>
              <a:rPr lang="en-US" altLang="zh-CN" sz="1600" dirty="0" err="1" smtClean="0"/>
              <a:t>subject.save</a:t>
            </a:r>
            <a:r>
              <a:rPr lang="en-US" altLang="zh-CN" sz="1600" dirty="0" smtClean="0"/>
              <a:t>(subject)</a:t>
            </a:r>
            <a:r>
              <a:rPr lang="zh-CN" altLang="en-US" sz="1600" dirty="0" smtClean="0"/>
              <a:t>方法；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546679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用户登录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1600" dirty="0" smtClean="0"/>
              <a:t>调用</a:t>
            </a:r>
            <a:r>
              <a:rPr lang="en-US" altLang="zh-CN" sz="1600" dirty="0" err="1" smtClean="0"/>
              <a:t>DefaultSubjectDAO</a:t>
            </a:r>
            <a:r>
              <a:rPr lang="en-US" altLang="zh-CN" sz="1600" dirty="0"/>
              <a:t>. </a:t>
            </a:r>
            <a:r>
              <a:rPr lang="en-US" altLang="zh-CN" sz="1600" dirty="0" err="1" smtClean="0"/>
              <a:t>saveToSession</a:t>
            </a:r>
            <a:r>
              <a:rPr lang="zh-CN" altLang="en-US" sz="1600" dirty="0" smtClean="0"/>
              <a:t>方法，调用</a:t>
            </a:r>
            <a:r>
              <a:rPr lang="en-US" altLang="zh-CN" sz="1600" dirty="0" err="1" smtClean="0"/>
              <a:t>mergePrincipals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mergeAuthenticationState</a:t>
            </a:r>
            <a:r>
              <a:rPr lang="zh-CN" altLang="en-US" sz="1600" dirty="0" smtClean="0"/>
              <a:t>方法</a:t>
            </a:r>
            <a:r>
              <a:rPr lang="en-US" altLang="zh-CN" sz="1600" dirty="0"/>
              <a:t>;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err="1" smtClean="0"/>
              <a:t>mergePrincipals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当前用户</a:t>
            </a:r>
            <a:r>
              <a:rPr lang="en-US" altLang="zh-CN" sz="1600" dirty="0" smtClean="0"/>
              <a:t>session</a:t>
            </a:r>
            <a:r>
              <a:rPr lang="zh-CN" altLang="en-US" sz="1600" dirty="0" smtClean="0"/>
              <a:t>为空，同时</a:t>
            </a:r>
            <a:r>
              <a:rPr lang="en-US" altLang="zh-CN" sz="1600" dirty="0" err="1" smtClean="0"/>
              <a:t>currentPrincipals</a:t>
            </a:r>
            <a:r>
              <a:rPr lang="zh-CN" altLang="en-US" sz="1600" dirty="0" smtClean="0"/>
              <a:t>有值，调用</a:t>
            </a:r>
            <a:r>
              <a:rPr lang="en-US" altLang="zh-CN" sz="1600" dirty="0" err="1" smtClean="0"/>
              <a:t>DelegatingSubject</a:t>
            </a:r>
            <a:r>
              <a:rPr lang="en-US" altLang="zh-CN" sz="1600" dirty="0" smtClean="0"/>
              <a:t>.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getSession</a:t>
            </a:r>
            <a:r>
              <a:rPr lang="en-US" altLang="zh-CN" sz="1600" dirty="0" smtClean="0"/>
              <a:t>(true),</a:t>
            </a:r>
            <a:r>
              <a:rPr lang="zh-CN" altLang="en-US" sz="1600" dirty="0" smtClean="0"/>
              <a:t>调用</a:t>
            </a:r>
            <a:r>
              <a:rPr lang="en-US" altLang="zh-CN" sz="1600" dirty="0" err="1" smtClean="0"/>
              <a:t>SessionsSecurityManager.start</a:t>
            </a:r>
            <a:r>
              <a:rPr lang="zh-CN" altLang="en-US" sz="1600" dirty="0" smtClean="0"/>
              <a:t>方法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调用</a:t>
            </a:r>
            <a:r>
              <a:rPr lang="en-US" altLang="zh-CN" sz="1600" dirty="0" err="1" smtClean="0"/>
              <a:t>AbstractNativeSessionManager.start</a:t>
            </a:r>
            <a:r>
              <a:rPr lang="zh-CN" altLang="en-US" sz="1600" dirty="0" smtClean="0"/>
              <a:t>方法，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      </a:t>
            </a:r>
            <a:r>
              <a:rPr lang="en-US" altLang="zh-CN" sz="1600" dirty="0" err="1" smtClean="0"/>
              <a:t>this.createSession</a:t>
            </a:r>
            <a:r>
              <a:rPr lang="zh-CN" altLang="en-US" sz="1600" dirty="0" smtClean="0"/>
              <a:t>同之前所说，生成</a:t>
            </a:r>
            <a:r>
              <a:rPr lang="en-US" altLang="zh-CN" sz="1600" dirty="0" smtClean="0"/>
              <a:t>session</a:t>
            </a:r>
            <a:r>
              <a:rPr lang="zh-CN" altLang="en-US" sz="1600" dirty="0" smtClean="0"/>
              <a:t>，并存入缓存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en-US" altLang="zh-CN" sz="1600" dirty="0" err="1" smtClean="0"/>
              <a:t>applyGlobalSessionTimeout</a:t>
            </a:r>
            <a:r>
              <a:rPr lang="zh-CN" altLang="en-US" sz="1600" dirty="0" smtClean="0"/>
              <a:t>：设置过期时间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      </a:t>
            </a:r>
            <a:r>
              <a:rPr lang="en-US" altLang="zh-CN" sz="1600" dirty="0" err="1"/>
              <a:t>notifyStart</a:t>
            </a:r>
            <a:r>
              <a:rPr lang="en-US" altLang="zh-CN" sz="1600" dirty="0"/>
              <a:t> </a:t>
            </a:r>
            <a:r>
              <a:rPr lang="zh-CN" altLang="en-US" sz="1600" dirty="0" smtClean="0"/>
              <a:t>：通知</a:t>
            </a:r>
            <a:r>
              <a:rPr lang="en-US" altLang="zh-CN" sz="1600" dirty="0" smtClean="0"/>
              <a:t>session</a:t>
            </a:r>
            <a:r>
              <a:rPr lang="zh-CN" altLang="en-US" sz="1600" dirty="0" smtClean="0"/>
              <a:t>的状态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zh-CN" altLang="en-US" sz="1600" dirty="0" smtClean="0"/>
              <a:t>返回</a:t>
            </a:r>
            <a:r>
              <a:rPr lang="en-US" altLang="zh-CN" sz="1600" dirty="0" err="1" smtClean="0"/>
              <a:t>DelegatingSession</a:t>
            </a:r>
            <a:r>
              <a:rPr lang="zh-CN" altLang="en-US" sz="1600" dirty="0" smtClean="0"/>
              <a:t>对象，包含</a:t>
            </a:r>
            <a:r>
              <a:rPr lang="en-US" altLang="zh-CN" sz="1600" dirty="0" err="1" smtClean="0"/>
              <a:t>sessionManager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      </a:t>
            </a:r>
            <a:r>
              <a:rPr lang="zh-CN" altLang="en-US" sz="1600" dirty="0" smtClean="0"/>
              <a:t>返回</a:t>
            </a:r>
            <a:r>
              <a:rPr lang="en-US" altLang="zh-CN" sz="1600" dirty="0" err="1" smtClean="0"/>
              <a:t>StoppingAwareProxiedSession</a:t>
            </a:r>
            <a:r>
              <a:rPr lang="zh-CN" altLang="en-US" sz="1600" dirty="0" smtClean="0"/>
              <a:t>对象，包含当前</a:t>
            </a:r>
            <a:r>
              <a:rPr lang="en-US" altLang="zh-CN" sz="1600" dirty="0" smtClean="0"/>
              <a:t>Subject</a:t>
            </a:r>
            <a:r>
              <a:rPr lang="zh-CN" altLang="en-US" sz="1600" dirty="0" smtClean="0"/>
              <a:t>对象；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8.</a:t>
            </a:r>
            <a:r>
              <a:rPr lang="zh-CN" altLang="en-US" sz="1600" dirty="0" smtClean="0"/>
              <a:t>将当前的</a:t>
            </a:r>
            <a:r>
              <a:rPr lang="en-US" altLang="zh-CN" sz="1600" dirty="0" err="1" smtClean="0"/>
              <a:t>currentPrincipals</a:t>
            </a:r>
            <a:r>
              <a:rPr lang="zh-CN" altLang="en-US" sz="1600" dirty="0" smtClean="0"/>
              <a:t>用户信息和用户登录状态存入</a:t>
            </a:r>
            <a:r>
              <a:rPr lang="en-US" altLang="zh-CN" sz="1600" dirty="0" smtClean="0"/>
              <a:t>session</a:t>
            </a:r>
            <a:r>
              <a:rPr lang="zh-CN" altLang="en-US" sz="1600" dirty="0" smtClean="0"/>
              <a:t>中</a:t>
            </a:r>
            <a:endParaRPr lang="en-US" altLang="zh-CN" sz="16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21" y="2708920"/>
            <a:ext cx="6715125" cy="1580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88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Shiro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1600" dirty="0" err="1" smtClean="0"/>
              <a:t>Shiro</a:t>
            </a:r>
            <a:r>
              <a:rPr lang="zh-CN" altLang="en-US" sz="1600" dirty="0" smtClean="0"/>
              <a:t>以应用者角度观察</a:t>
            </a:r>
            <a:r>
              <a:rPr lang="en-US" altLang="zh-CN" sz="1600" dirty="0" err="1" smtClean="0"/>
              <a:t>shiro</a:t>
            </a:r>
            <a:r>
              <a:rPr lang="zh-CN" altLang="en-US" sz="1600" dirty="0" smtClean="0"/>
              <a:t>模型，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Subject </a:t>
            </a:r>
            <a:r>
              <a:rPr lang="zh-CN" altLang="en-US" sz="1600" dirty="0" smtClean="0"/>
              <a:t>代表</a:t>
            </a:r>
            <a:r>
              <a:rPr lang="zh-CN" altLang="en-US" sz="1600" dirty="0"/>
              <a:t>了当前</a:t>
            </a:r>
            <a:r>
              <a:rPr lang="zh-CN" altLang="en-US" sz="1600" dirty="0" smtClean="0"/>
              <a:t>“用户”，指与当前应用交互的任何东西；但真正处理还是委托</a:t>
            </a:r>
            <a:r>
              <a:rPr lang="en-US" altLang="zh-CN" sz="1600" dirty="0" err="1" smtClean="0"/>
              <a:t>securityManager</a:t>
            </a:r>
            <a:r>
              <a:rPr lang="en-US" altLang="zh-CN" sz="1600" dirty="0" smtClean="0"/>
              <a:t>;</a:t>
            </a:r>
          </a:p>
          <a:p>
            <a:pPr lvl="1"/>
            <a:r>
              <a:rPr lang="en-US" altLang="zh-CN" sz="1600" dirty="0" err="1" smtClean="0"/>
              <a:t>SecurityManager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安全管理器，</a:t>
            </a:r>
            <a:r>
              <a:rPr lang="zh-CN" altLang="en-US" sz="1600" dirty="0"/>
              <a:t>即所有与安全有关的操作都会</a:t>
            </a:r>
            <a:r>
              <a:rPr lang="zh-CN" altLang="en-US" sz="1600" dirty="0" smtClean="0"/>
              <a:t>与之交互；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Relam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需要验证身份、角色和权限都是从</a:t>
            </a:r>
            <a:r>
              <a:rPr lang="en-US" altLang="zh-CN" sz="1600" dirty="0" err="1" smtClean="0"/>
              <a:t>relam</a:t>
            </a:r>
            <a:r>
              <a:rPr lang="zh-CN" altLang="en-US" sz="1600" dirty="0" smtClean="0"/>
              <a:t>获取数据进行验证；</a:t>
            </a:r>
            <a:r>
              <a:rPr lang="en-US" altLang="zh-CN" sz="1600" dirty="0" err="1" smtClean="0"/>
              <a:t>relam</a:t>
            </a:r>
            <a:r>
              <a:rPr lang="zh-CN" altLang="en-US" sz="1600" dirty="0" smtClean="0"/>
              <a:t>可视为数据源</a:t>
            </a:r>
            <a:endParaRPr lang="zh-CN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56992"/>
            <a:ext cx="39433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1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Shiro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 smtClean="0"/>
              <a:t>Shiro</a:t>
            </a:r>
            <a:r>
              <a:rPr lang="zh-CN" altLang="en-US" sz="1800" dirty="0" smtClean="0"/>
              <a:t>内部结构图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Subject:</a:t>
            </a:r>
            <a:r>
              <a:rPr lang="zh-CN" altLang="en-US" sz="1600" dirty="0" smtClean="0"/>
              <a:t>主体，任何与应用交互的用户</a:t>
            </a:r>
            <a:endParaRPr lang="en-US" altLang="zh-CN" sz="1600" dirty="0" smtClean="0"/>
          </a:p>
          <a:p>
            <a:pPr lvl="1"/>
            <a:r>
              <a:rPr lang="en-US" altLang="zh-CN" sz="1600" dirty="0" err="1"/>
              <a:t>Relams</a:t>
            </a:r>
            <a:r>
              <a:rPr lang="en-US" altLang="zh-CN" sz="1600" dirty="0"/>
              <a:t>:</a:t>
            </a:r>
            <a:r>
              <a:rPr lang="zh-CN" altLang="en-US" sz="1600" dirty="0"/>
              <a:t>数据认证源；可通过</a:t>
            </a:r>
            <a:r>
              <a:rPr lang="en-US" altLang="zh-CN" sz="1600" dirty="0" err="1"/>
              <a:t>jdbc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ini</a:t>
            </a:r>
            <a:r>
              <a:rPr lang="zh-CN" altLang="en-US" sz="1600" dirty="0"/>
              <a:t>从数据库或文件中获取数据进行</a:t>
            </a:r>
            <a:r>
              <a:rPr lang="zh-CN" altLang="en-US" sz="1600" dirty="0" smtClean="0"/>
              <a:t>认证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securityManager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负责进行认证、授权、会话和缓存的管理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Authenticator:</a:t>
            </a:r>
            <a:r>
              <a:rPr lang="zh-CN" altLang="en-US" sz="1600" dirty="0" smtClean="0"/>
              <a:t>身份认证器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Authorizer</a:t>
            </a:r>
            <a:r>
              <a:rPr lang="zh-CN" altLang="en-US" sz="1600" dirty="0" smtClean="0"/>
              <a:t>：角色权限认证器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sessionManager:session</a:t>
            </a:r>
            <a:r>
              <a:rPr lang="zh-CN" altLang="en-US" sz="1600" dirty="0" smtClean="0"/>
              <a:t>管理器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cacheManager</a:t>
            </a:r>
            <a:r>
              <a:rPr lang="zh-CN" altLang="en-US" sz="1600" dirty="0" smtClean="0"/>
              <a:t>缓存管理器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sessionDao</a:t>
            </a:r>
            <a:r>
              <a:rPr lang="zh-CN" altLang="en-US" sz="1600" dirty="0" smtClean="0"/>
              <a:t>将</a:t>
            </a:r>
            <a:r>
              <a:rPr lang="en-US" altLang="zh-CN" sz="1600" dirty="0" smtClean="0"/>
              <a:t>session</a:t>
            </a:r>
            <a:r>
              <a:rPr lang="zh-CN" altLang="en-US" sz="1600" dirty="0" smtClean="0"/>
              <a:t>进行持久化操作</a:t>
            </a:r>
            <a:endParaRPr lang="en-US" altLang="zh-CN" sz="1600" dirty="0" smtClean="0"/>
          </a:p>
          <a:p>
            <a:endParaRPr lang="zh-CN" alt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996952"/>
            <a:ext cx="394335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95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Shiro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b="1" dirty="0"/>
              <a:t>principals</a:t>
            </a:r>
            <a:r>
              <a:rPr lang="zh-CN" altLang="en-US" sz="1600" dirty="0"/>
              <a:t>：身份，即主体的标识属性，可以是任何东西，如用户名、邮箱等，唯一即可。一个主体可以有多个</a:t>
            </a:r>
            <a:r>
              <a:rPr lang="en-US" altLang="zh-CN" sz="1600" dirty="0"/>
              <a:t>principals</a:t>
            </a:r>
            <a:r>
              <a:rPr lang="zh-CN" altLang="en-US" sz="1600" dirty="0"/>
              <a:t>，但只有一个</a:t>
            </a:r>
            <a:r>
              <a:rPr lang="en-US" altLang="zh-CN" sz="1600" dirty="0"/>
              <a:t>Primary principals</a:t>
            </a:r>
            <a:r>
              <a:rPr lang="zh-CN" altLang="en-US" sz="1600" dirty="0"/>
              <a:t>，一般是用户名</a:t>
            </a:r>
            <a:r>
              <a:rPr lang="en-US" altLang="zh-CN" sz="1600" dirty="0"/>
              <a:t>/</a:t>
            </a:r>
            <a:r>
              <a:rPr lang="zh-CN" altLang="en-US" sz="1600" dirty="0"/>
              <a:t>密码</a:t>
            </a:r>
            <a:r>
              <a:rPr lang="en-US" altLang="zh-CN" sz="1600" dirty="0"/>
              <a:t>/</a:t>
            </a:r>
            <a:r>
              <a:rPr lang="zh-CN" altLang="en-US" sz="1600" dirty="0"/>
              <a:t>手机号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b="1" dirty="0"/>
              <a:t>credentials</a:t>
            </a:r>
            <a:r>
              <a:rPr lang="zh-CN" altLang="en-US" sz="1600" dirty="0"/>
              <a:t>：证明</a:t>
            </a:r>
            <a:r>
              <a:rPr lang="en-US" altLang="zh-CN" sz="1600" dirty="0"/>
              <a:t>/</a:t>
            </a:r>
            <a:r>
              <a:rPr lang="zh-CN" altLang="en-US" sz="1600" dirty="0"/>
              <a:t>凭证，即只有主体知道的安全值，如密码</a:t>
            </a:r>
            <a:r>
              <a:rPr lang="en-US" altLang="zh-CN" sz="1600" dirty="0"/>
              <a:t>/</a:t>
            </a:r>
            <a:r>
              <a:rPr lang="zh-CN" altLang="en-US" sz="1600" dirty="0"/>
              <a:t>数字证书等。</a:t>
            </a:r>
          </a:p>
          <a:p>
            <a:r>
              <a:rPr lang="zh-CN" altLang="en-US" sz="1600" dirty="0"/>
              <a:t>最常见的</a:t>
            </a:r>
            <a:r>
              <a:rPr lang="en-US" altLang="zh-CN" sz="1600" dirty="0"/>
              <a:t>principals</a:t>
            </a:r>
            <a:r>
              <a:rPr lang="zh-CN" altLang="en-US" sz="1600" dirty="0"/>
              <a:t>和</a:t>
            </a:r>
            <a:r>
              <a:rPr lang="en-US" altLang="zh-CN" sz="1600" dirty="0"/>
              <a:t>credentials</a:t>
            </a:r>
            <a:r>
              <a:rPr lang="zh-CN" altLang="en-US" sz="1600" dirty="0"/>
              <a:t>组合就是用户名</a:t>
            </a:r>
            <a:r>
              <a:rPr lang="en-US" altLang="zh-CN" sz="1600" dirty="0"/>
              <a:t>/</a:t>
            </a:r>
            <a:r>
              <a:rPr lang="zh-CN" altLang="en-US" sz="1600" dirty="0"/>
              <a:t>密码了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b="1" dirty="0" smtClean="0"/>
              <a:t>资源</a:t>
            </a:r>
            <a:r>
              <a:rPr lang="zh-CN" altLang="en-US" sz="1600" dirty="0"/>
              <a:t>：</a:t>
            </a:r>
            <a:r>
              <a:rPr lang="zh-CN" altLang="en-US" sz="1600" dirty="0" smtClean="0"/>
              <a:t>在</a:t>
            </a:r>
            <a:r>
              <a:rPr lang="zh-CN" altLang="en-US" sz="1600" dirty="0"/>
              <a:t>应用中用户可以访问的任何东西，比如访问</a:t>
            </a:r>
            <a:r>
              <a:rPr lang="en-US" altLang="zh-CN" sz="1600" dirty="0"/>
              <a:t>JSP</a:t>
            </a:r>
            <a:r>
              <a:rPr lang="zh-CN" altLang="en-US" sz="1600" dirty="0"/>
              <a:t>页面、查看</a:t>
            </a:r>
            <a:r>
              <a:rPr lang="en-US" altLang="zh-CN" sz="1600" dirty="0"/>
              <a:t>/</a:t>
            </a:r>
            <a:r>
              <a:rPr lang="zh-CN" altLang="en-US" sz="1600" dirty="0"/>
              <a:t>编辑某些数据、访问某个业务方法、打印文本等等都是资源。用户只要授权后才能访问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b="1" dirty="0" smtClean="0"/>
              <a:t>角色</a:t>
            </a:r>
            <a:r>
              <a:rPr lang="zh-CN" altLang="en-US" sz="1600" dirty="0"/>
              <a:t>：</a:t>
            </a:r>
            <a:r>
              <a:rPr lang="zh-CN" altLang="en-US" sz="1600" dirty="0" smtClean="0"/>
              <a:t>角色</a:t>
            </a:r>
            <a:r>
              <a:rPr lang="zh-CN" altLang="en-US" sz="1600" dirty="0"/>
              <a:t>代表了操作集合，可以理解为权限的集合，一般情况下我们会赋予用户角色而不是权限，即这样用户可以拥有一组权限，赋予权限时比较方便。典型的如：项目经理、技术总监、</a:t>
            </a:r>
            <a:r>
              <a:rPr lang="en-US" altLang="zh-CN" sz="1600" dirty="0"/>
              <a:t>CTO</a:t>
            </a:r>
            <a:r>
              <a:rPr lang="zh-CN" altLang="en-US" sz="1600" dirty="0"/>
              <a:t>、开发工程师等都是角色，不同的角色拥有一组不同的权限。</a:t>
            </a:r>
          </a:p>
          <a:p>
            <a:r>
              <a:rPr lang="zh-CN" altLang="en-US" sz="1600" b="1" dirty="0"/>
              <a:t>权限</a:t>
            </a:r>
            <a:r>
              <a:rPr lang="zh-CN" altLang="en-US" sz="1600" dirty="0"/>
              <a:t>：安全策略中的原子授权单位，通过权限我们可以表示在应用中用户有没有操作某个资源的权力。即权限表示在应用中用户能不能访问某个资源</a:t>
            </a:r>
            <a:endParaRPr lang="en-US" altLang="zh-CN" sz="16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65617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身份认证流程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661248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/>
              <a:t>、首先调用</a:t>
            </a:r>
            <a:r>
              <a:rPr lang="en-US" altLang="zh-CN" sz="1600" dirty="0" err="1"/>
              <a:t>Subject.login</a:t>
            </a:r>
            <a:r>
              <a:rPr lang="en-US" altLang="zh-CN" sz="1600" dirty="0"/>
              <a:t>(token)</a:t>
            </a:r>
            <a:r>
              <a:rPr lang="zh-CN" altLang="en-US" sz="1600" dirty="0"/>
              <a:t>进行登录，其会自动委托给</a:t>
            </a:r>
            <a:r>
              <a:rPr lang="en-US" altLang="zh-CN" sz="1600" dirty="0"/>
              <a:t>Security Manager</a:t>
            </a:r>
            <a:r>
              <a:rPr lang="zh-CN" altLang="en-US" sz="1600" dirty="0"/>
              <a:t>，调用之前必须通过</a:t>
            </a:r>
            <a:r>
              <a:rPr lang="en-US" altLang="zh-CN" sz="1600" dirty="0" err="1"/>
              <a:t>SecurityUtils</a:t>
            </a:r>
            <a:r>
              <a:rPr lang="en-US" altLang="zh-CN" sz="1600" dirty="0"/>
              <a:t>. </a:t>
            </a:r>
            <a:r>
              <a:rPr lang="en-US" altLang="zh-CN" sz="1600" dirty="0" err="1"/>
              <a:t>setSecurityManager</a:t>
            </a:r>
            <a:r>
              <a:rPr lang="en-US" altLang="zh-CN" sz="1600" dirty="0"/>
              <a:t>()</a:t>
            </a:r>
            <a:r>
              <a:rPr lang="zh-CN" altLang="en-US" sz="1600" dirty="0"/>
              <a:t>设置；</a:t>
            </a:r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SecurityManager</a:t>
            </a:r>
            <a:r>
              <a:rPr lang="zh-CN" altLang="en-US" sz="1600" dirty="0"/>
              <a:t>负责真正的身份验证逻辑；它会委托给</a:t>
            </a:r>
            <a:r>
              <a:rPr lang="en-US" altLang="zh-CN" sz="1600" dirty="0"/>
              <a:t>Authenticator</a:t>
            </a:r>
            <a:r>
              <a:rPr lang="zh-CN" altLang="en-US" sz="1600" dirty="0"/>
              <a:t>进行身份验证；</a:t>
            </a:r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/>
              <a:t>Authenticator</a:t>
            </a:r>
            <a:r>
              <a:rPr lang="zh-CN" altLang="en-US" sz="1600" dirty="0"/>
              <a:t>才是真正的</a:t>
            </a:r>
            <a:r>
              <a:rPr lang="zh-CN" altLang="en-US" sz="1600" dirty="0" smtClean="0"/>
              <a:t>身份验证</a:t>
            </a:r>
            <a:r>
              <a:rPr lang="zh-CN" altLang="en-US" sz="1600" dirty="0"/>
              <a:t>者，</a:t>
            </a:r>
            <a:r>
              <a:rPr lang="en-US" altLang="zh-CN" sz="1600" dirty="0" err="1"/>
              <a:t>Shiro</a:t>
            </a:r>
            <a:r>
              <a:rPr lang="en-US" altLang="zh-CN" sz="1600" dirty="0"/>
              <a:t> API</a:t>
            </a:r>
            <a:r>
              <a:rPr lang="zh-CN" altLang="en-US" sz="1600" dirty="0"/>
              <a:t>中核心的身份认证入口点，此处可以自定义</a:t>
            </a:r>
            <a:r>
              <a:rPr lang="zh-CN" altLang="en-US" sz="1600" dirty="0" smtClean="0"/>
              <a:t>插入自己的</a:t>
            </a:r>
            <a:r>
              <a:rPr lang="zh-CN" altLang="en-US" sz="1600" dirty="0"/>
              <a:t>实现；</a:t>
            </a:r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</a:t>
            </a:r>
            <a:r>
              <a:rPr lang="en-US" altLang="zh-CN" sz="1600" dirty="0"/>
              <a:t>Authenticator</a:t>
            </a:r>
            <a:r>
              <a:rPr lang="zh-CN" altLang="en-US" sz="1600" dirty="0"/>
              <a:t>可能会委托</a:t>
            </a:r>
            <a:r>
              <a:rPr lang="zh-CN" altLang="en-US" sz="1600" dirty="0" smtClean="0"/>
              <a:t>给相应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AuthenticationStrategy</a:t>
            </a:r>
            <a:r>
              <a:rPr lang="zh-CN" altLang="en-US" sz="1600" dirty="0"/>
              <a:t>进行多</a:t>
            </a:r>
            <a:r>
              <a:rPr lang="en-US" altLang="zh-CN" sz="1600" dirty="0"/>
              <a:t>Realm</a:t>
            </a:r>
            <a:r>
              <a:rPr lang="zh-CN" altLang="en-US" sz="1600" dirty="0"/>
              <a:t>身份验证</a:t>
            </a:r>
            <a:r>
              <a:rPr lang="zh-CN" altLang="en-US" sz="1600" dirty="0" smtClean="0"/>
              <a:t>，默认</a:t>
            </a:r>
            <a:r>
              <a:rPr lang="en-US" altLang="zh-CN" sz="1600" dirty="0" err="1"/>
              <a:t>ModularRealmAuthenticator</a:t>
            </a:r>
            <a:r>
              <a:rPr lang="zh-CN" altLang="en-US" sz="1600" dirty="0"/>
              <a:t>会</a:t>
            </a:r>
            <a:r>
              <a:rPr lang="zh-CN" altLang="en-US" sz="1600" dirty="0" smtClean="0"/>
              <a:t>调用</a:t>
            </a:r>
            <a:r>
              <a:rPr lang="en-US" altLang="zh-CN" sz="1600" dirty="0" err="1" smtClean="0"/>
              <a:t>AuthenticationStrategy</a:t>
            </a:r>
            <a:r>
              <a:rPr lang="zh-CN" altLang="en-US" sz="1600" dirty="0"/>
              <a:t>进行多</a:t>
            </a:r>
            <a:r>
              <a:rPr lang="en-US" altLang="zh-CN" sz="1600" dirty="0"/>
              <a:t>Realm</a:t>
            </a:r>
            <a:r>
              <a:rPr lang="zh-CN" altLang="en-US" sz="1600" dirty="0"/>
              <a:t>身份验证；</a:t>
            </a:r>
          </a:p>
          <a:p>
            <a:r>
              <a:rPr lang="en-US" altLang="zh-CN" sz="1600" dirty="0"/>
              <a:t>5</a:t>
            </a:r>
            <a:r>
              <a:rPr lang="zh-CN" altLang="en-US" sz="1600" dirty="0"/>
              <a:t>、</a:t>
            </a:r>
            <a:r>
              <a:rPr lang="en-US" altLang="zh-CN" sz="1600" dirty="0" smtClean="0"/>
              <a:t>Authenticator</a:t>
            </a:r>
            <a:r>
              <a:rPr lang="zh-CN" altLang="en-US" sz="1600" dirty="0" smtClean="0"/>
              <a:t>会</a:t>
            </a:r>
            <a:r>
              <a:rPr lang="zh-CN" altLang="en-US" sz="1600" dirty="0"/>
              <a:t>把相应的</a:t>
            </a:r>
            <a:r>
              <a:rPr lang="en-US" altLang="zh-CN" sz="1600" dirty="0"/>
              <a:t>token</a:t>
            </a:r>
            <a:r>
              <a:rPr lang="zh-CN" altLang="en-US" sz="1600" dirty="0"/>
              <a:t>传入</a:t>
            </a:r>
            <a:r>
              <a:rPr lang="en-US" altLang="zh-CN" sz="1600" dirty="0"/>
              <a:t>Realm</a:t>
            </a:r>
            <a:r>
              <a:rPr lang="zh-CN" altLang="en-US" sz="1600" dirty="0" smtClean="0"/>
              <a:t>，从</a:t>
            </a:r>
            <a:r>
              <a:rPr lang="en-US" altLang="zh-CN" sz="1600" dirty="0" smtClean="0"/>
              <a:t>Realm</a:t>
            </a:r>
            <a:r>
              <a:rPr lang="zh-CN" altLang="en-US" sz="1600" dirty="0"/>
              <a:t>获取身份验证信息，如果</a:t>
            </a:r>
            <a:r>
              <a:rPr lang="zh-CN" altLang="en-US" sz="1600" dirty="0" smtClean="0"/>
              <a:t>没有返回</a:t>
            </a:r>
            <a:r>
              <a:rPr lang="en-US" altLang="zh-CN" sz="1600" dirty="0"/>
              <a:t>/</a:t>
            </a:r>
            <a:r>
              <a:rPr lang="zh-CN" altLang="en-US" sz="1600" dirty="0"/>
              <a:t>抛出异常表示身份验证失败</a:t>
            </a:r>
            <a:r>
              <a:rPr lang="zh-CN" altLang="en-US" sz="1600" dirty="0" smtClean="0"/>
              <a:t>了。</a:t>
            </a:r>
            <a:r>
              <a:rPr lang="zh-CN" altLang="en-US" sz="1600" dirty="0"/>
              <a:t>此处可以配置多个</a:t>
            </a:r>
            <a:r>
              <a:rPr lang="en-US" altLang="zh-CN" sz="1600" dirty="0"/>
              <a:t>Realm</a:t>
            </a:r>
            <a:r>
              <a:rPr lang="zh-CN" altLang="en-US" sz="1600" dirty="0"/>
              <a:t>，将</a:t>
            </a:r>
            <a:r>
              <a:rPr lang="zh-CN" altLang="en-US" sz="1600" dirty="0" smtClean="0"/>
              <a:t>按照</a:t>
            </a:r>
            <a:r>
              <a:rPr lang="zh-CN" altLang="en-US" sz="1600" dirty="0"/>
              <a:t>相应的顺序及策略进行访问。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3" y="3717032"/>
            <a:ext cx="46005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2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授权流程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、首先调用</a:t>
            </a:r>
            <a:r>
              <a:rPr lang="en-US" altLang="zh-CN" sz="1600" dirty="0" err="1"/>
              <a:t>Subject.isPermitted</a:t>
            </a:r>
            <a:r>
              <a:rPr lang="en-US" altLang="zh-CN" sz="1600" dirty="0"/>
              <a:t>*/</a:t>
            </a:r>
            <a:r>
              <a:rPr lang="en-US" altLang="zh-CN" sz="1600" dirty="0" err="1"/>
              <a:t>hasRole</a:t>
            </a:r>
            <a:r>
              <a:rPr lang="en-US" altLang="zh-CN" sz="1600" dirty="0"/>
              <a:t>*</a:t>
            </a:r>
            <a:r>
              <a:rPr lang="zh-CN" altLang="en-US" sz="1600" dirty="0"/>
              <a:t>接口，其会委托给</a:t>
            </a:r>
            <a:r>
              <a:rPr lang="en-US" altLang="zh-CN" sz="1600" dirty="0" err="1"/>
              <a:t>SecurityManager</a:t>
            </a:r>
            <a:r>
              <a:rPr lang="zh-CN" altLang="en-US" sz="1600" dirty="0"/>
              <a:t>，而</a:t>
            </a:r>
            <a:r>
              <a:rPr lang="en-US" altLang="zh-CN" sz="1600" dirty="0" err="1"/>
              <a:t>SecurityManager</a:t>
            </a:r>
            <a:r>
              <a:rPr lang="zh-CN" altLang="en-US" sz="1600" dirty="0"/>
              <a:t>接着会委托给</a:t>
            </a:r>
            <a:r>
              <a:rPr lang="en-US" altLang="zh-CN" sz="1600" dirty="0"/>
              <a:t>Authorizer</a:t>
            </a:r>
            <a:r>
              <a:rPr lang="zh-CN" altLang="en-US" sz="1600" dirty="0"/>
              <a:t>；</a:t>
            </a:r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Authorizer</a:t>
            </a:r>
            <a:r>
              <a:rPr lang="zh-CN" altLang="en-US" sz="1600" dirty="0"/>
              <a:t>是真正的授权者，如果我们调用如</a:t>
            </a:r>
            <a:r>
              <a:rPr lang="en-US" altLang="zh-CN" sz="1600" dirty="0" err="1"/>
              <a:t>isPermitted</a:t>
            </a:r>
            <a:r>
              <a:rPr lang="en-US" altLang="zh-CN" sz="1600" dirty="0"/>
              <a:t>(“</a:t>
            </a:r>
            <a:r>
              <a:rPr lang="en-US" altLang="zh-CN" sz="1600" dirty="0" err="1"/>
              <a:t>user:view</a:t>
            </a:r>
            <a:r>
              <a:rPr lang="en-US" altLang="zh-CN" sz="1600" dirty="0"/>
              <a:t>”)</a:t>
            </a:r>
            <a:r>
              <a:rPr lang="zh-CN" altLang="en-US" sz="1600" dirty="0"/>
              <a:t>，其首先会通过</a:t>
            </a:r>
            <a:r>
              <a:rPr lang="en-US" altLang="zh-CN" sz="1600" dirty="0" err="1"/>
              <a:t>PermissionResolver</a:t>
            </a:r>
            <a:r>
              <a:rPr lang="zh-CN" altLang="en-US" sz="1600" dirty="0"/>
              <a:t>把字符串转换成相应的</a:t>
            </a:r>
            <a:r>
              <a:rPr lang="en-US" altLang="zh-CN" sz="1600" dirty="0"/>
              <a:t>Permission</a:t>
            </a:r>
            <a:r>
              <a:rPr lang="zh-CN" altLang="en-US" sz="1600" dirty="0"/>
              <a:t>实例；</a:t>
            </a:r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、在进行授权之前，其会调用相应的</a:t>
            </a:r>
            <a:r>
              <a:rPr lang="en-US" altLang="zh-CN" sz="1600" dirty="0"/>
              <a:t>Realm</a:t>
            </a:r>
            <a:r>
              <a:rPr lang="zh-CN" altLang="en-US" sz="1600" dirty="0"/>
              <a:t>获取</a:t>
            </a:r>
            <a:r>
              <a:rPr lang="en-US" altLang="zh-CN" sz="1600" dirty="0"/>
              <a:t>Subject</a:t>
            </a:r>
            <a:r>
              <a:rPr lang="zh-CN" altLang="en-US" sz="1600" dirty="0"/>
              <a:t>相应的角色</a:t>
            </a:r>
            <a:r>
              <a:rPr lang="en-US" altLang="zh-CN" sz="1600" dirty="0"/>
              <a:t>/</a:t>
            </a:r>
            <a:r>
              <a:rPr lang="zh-CN" altLang="en-US" sz="1600" dirty="0"/>
              <a:t>权限用于匹配传入的角色</a:t>
            </a:r>
            <a:r>
              <a:rPr lang="en-US" altLang="zh-CN" sz="1600" dirty="0"/>
              <a:t>/</a:t>
            </a:r>
            <a:r>
              <a:rPr lang="zh-CN" altLang="en-US" sz="1600" dirty="0"/>
              <a:t>权限；</a:t>
            </a:r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</a:t>
            </a:r>
            <a:r>
              <a:rPr lang="en-US" altLang="zh-CN" sz="1600" dirty="0"/>
              <a:t>Authorizer</a:t>
            </a:r>
            <a:r>
              <a:rPr lang="zh-CN" altLang="en-US" sz="1600" dirty="0"/>
              <a:t>会判断</a:t>
            </a:r>
            <a:r>
              <a:rPr lang="en-US" altLang="zh-CN" sz="1600" dirty="0"/>
              <a:t>Realm</a:t>
            </a:r>
            <a:r>
              <a:rPr lang="zh-CN" altLang="en-US" sz="1600" dirty="0"/>
              <a:t>的角色</a:t>
            </a:r>
            <a:r>
              <a:rPr lang="en-US" altLang="zh-CN" sz="1600" dirty="0"/>
              <a:t>/</a:t>
            </a:r>
            <a:r>
              <a:rPr lang="zh-CN" altLang="en-US" sz="1600" dirty="0"/>
              <a:t>权限是否和传入的匹配，如果有多个</a:t>
            </a:r>
            <a:r>
              <a:rPr lang="en-US" altLang="zh-CN" sz="1600" dirty="0"/>
              <a:t>Realm</a:t>
            </a:r>
            <a:r>
              <a:rPr lang="zh-CN" altLang="en-US" sz="1600" dirty="0"/>
              <a:t>，会委托给</a:t>
            </a:r>
            <a:r>
              <a:rPr lang="en-US" altLang="zh-CN" sz="1600" dirty="0" err="1"/>
              <a:t>ModularRealmAuthorizer</a:t>
            </a:r>
            <a:r>
              <a:rPr lang="zh-CN" altLang="en-US" sz="1600" dirty="0"/>
              <a:t>进行循环判断，如果匹配如</a:t>
            </a:r>
            <a:r>
              <a:rPr lang="en-US" altLang="zh-CN" sz="1600" dirty="0" err="1"/>
              <a:t>isPermitted</a:t>
            </a:r>
            <a:r>
              <a:rPr lang="en-US" altLang="zh-CN" sz="1600" dirty="0"/>
              <a:t>*/</a:t>
            </a:r>
            <a:r>
              <a:rPr lang="en-US" altLang="zh-CN" sz="1600" dirty="0" err="1"/>
              <a:t>hasRole</a:t>
            </a:r>
            <a:r>
              <a:rPr lang="en-US" altLang="zh-CN" sz="1600" dirty="0"/>
              <a:t>*</a:t>
            </a:r>
            <a:r>
              <a:rPr lang="zh-CN" altLang="en-US" sz="1600" dirty="0"/>
              <a:t>会返回</a:t>
            </a:r>
            <a:r>
              <a:rPr lang="en-US" altLang="zh-CN" sz="1600" dirty="0"/>
              <a:t>true</a:t>
            </a:r>
            <a:r>
              <a:rPr lang="zh-CN" altLang="en-US" sz="1600" dirty="0"/>
              <a:t>，否则返回</a:t>
            </a:r>
            <a:r>
              <a:rPr lang="en-US" altLang="zh-CN" sz="1600" dirty="0"/>
              <a:t>false</a:t>
            </a:r>
            <a:r>
              <a:rPr lang="zh-CN" altLang="en-US" sz="1600" dirty="0"/>
              <a:t>表示授权失败。</a:t>
            </a:r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846585"/>
            <a:ext cx="3876736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171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加密解密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err="1"/>
              <a:t>Shiro</a:t>
            </a:r>
            <a:r>
              <a:rPr lang="zh-CN" altLang="en-US" sz="1600" dirty="0"/>
              <a:t>提供了</a:t>
            </a:r>
            <a:r>
              <a:rPr lang="en-US" altLang="zh-CN" sz="1600" dirty="0" err="1" smtClean="0"/>
              <a:t>PasswordService</a:t>
            </a:r>
            <a:r>
              <a:rPr lang="zh-CN" altLang="en-US" sz="1600" dirty="0" smtClean="0"/>
              <a:t>及</a:t>
            </a:r>
            <a:r>
              <a:rPr lang="en-US" altLang="zh-CN" sz="1600" dirty="0" err="1" smtClean="0"/>
              <a:t>CredentialsMatcher</a:t>
            </a:r>
            <a:r>
              <a:rPr lang="zh-CN" altLang="en-US" sz="1600" dirty="0" smtClean="0"/>
              <a:t>用于提供加密密码及验证密码服务</a:t>
            </a:r>
            <a:endParaRPr lang="en-US" altLang="zh-CN" sz="1600" dirty="0" smtClean="0"/>
          </a:p>
          <a:p>
            <a:pPr lvl="1"/>
            <a:r>
              <a:rPr lang="en-US" altLang="zh-CN" sz="1200" b="1" dirty="0"/>
              <a:t>public</a:t>
            </a:r>
            <a:r>
              <a:rPr lang="en-US" altLang="zh-CN" sz="1200" dirty="0"/>
              <a:t> </a:t>
            </a:r>
            <a:r>
              <a:rPr lang="en-US" altLang="zh-CN" sz="1200" b="1" dirty="0"/>
              <a:t>interface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PasswordService</a:t>
            </a:r>
            <a:r>
              <a:rPr lang="en-US" altLang="zh-CN" sz="1200" dirty="0"/>
              <a:t> {  </a:t>
            </a:r>
          </a:p>
          <a:p>
            <a:pPr lvl="1"/>
            <a:r>
              <a:rPr lang="en-US" altLang="zh-CN" sz="1200" dirty="0"/>
              <a:t>    //</a:t>
            </a:r>
            <a:r>
              <a:rPr lang="zh-CN" altLang="en-US" sz="1200" dirty="0"/>
              <a:t>输入明文密码得到密文密码  </a:t>
            </a:r>
          </a:p>
          <a:p>
            <a:pPr lvl="1"/>
            <a:r>
              <a:rPr lang="zh-CN" altLang="en-US" sz="1200" dirty="0"/>
              <a:t>    </a:t>
            </a:r>
            <a:r>
              <a:rPr lang="en-US" altLang="zh-CN" sz="1200" dirty="0"/>
              <a:t>String </a:t>
            </a:r>
            <a:r>
              <a:rPr lang="en-US" altLang="zh-CN" sz="1200" dirty="0" err="1"/>
              <a:t>encryptPassword</a:t>
            </a:r>
            <a:r>
              <a:rPr lang="en-US" altLang="zh-CN" sz="1200" dirty="0"/>
              <a:t>(Object </a:t>
            </a:r>
            <a:r>
              <a:rPr lang="en-US" altLang="zh-CN" sz="1200" dirty="0" err="1"/>
              <a:t>plaintextPassword</a:t>
            </a:r>
            <a:r>
              <a:rPr lang="en-US" altLang="zh-CN" sz="1200" dirty="0"/>
              <a:t>) </a:t>
            </a:r>
            <a:r>
              <a:rPr lang="en-US" altLang="zh-CN" sz="1200" b="1" dirty="0"/>
              <a:t>throws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IllegalArgumentException</a:t>
            </a:r>
            <a:r>
              <a:rPr lang="en-US" altLang="zh-CN" sz="1200" dirty="0"/>
              <a:t>;  </a:t>
            </a:r>
          </a:p>
          <a:p>
            <a:pPr lvl="1"/>
            <a:r>
              <a:rPr lang="en-US" altLang="zh-CN" sz="1200" dirty="0"/>
              <a:t>}  </a:t>
            </a:r>
          </a:p>
          <a:p>
            <a:pPr lvl="1"/>
            <a:r>
              <a:rPr lang="en-US" altLang="zh-CN" sz="1200" b="1" dirty="0"/>
              <a:t>public</a:t>
            </a:r>
            <a:r>
              <a:rPr lang="en-US" altLang="zh-CN" sz="1200" dirty="0"/>
              <a:t> </a:t>
            </a:r>
            <a:r>
              <a:rPr lang="en-US" altLang="zh-CN" sz="1200" b="1" dirty="0"/>
              <a:t>interface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CredentialsMatcher</a:t>
            </a:r>
            <a:r>
              <a:rPr lang="en-US" altLang="zh-CN" sz="1200" dirty="0"/>
              <a:t> {  </a:t>
            </a:r>
          </a:p>
          <a:p>
            <a:pPr lvl="1"/>
            <a:r>
              <a:rPr lang="en-US" altLang="zh-CN" sz="1200" dirty="0"/>
              <a:t>    //</a:t>
            </a:r>
            <a:r>
              <a:rPr lang="zh-CN" altLang="en-US" sz="1200" dirty="0"/>
              <a:t>匹配用户输入的</a:t>
            </a:r>
            <a:r>
              <a:rPr lang="en-US" altLang="zh-CN" sz="1200" dirty="0"/>
              <a:t>token</a:t>
            </a:r>
            <a:r>
              <a:rPr lang="zh-CN" altLang="en-US" sz="1200" dirty="0"/>
              <a:t>的凭证（未加密）与系统提供的凭证（已加密）  </a:t>
            </a:r>
          </a:p>
          <a:p>
            <a:pPr lvl="1"/>
            <a:r>
              <a:rPr lang="zh-CN" altLang="en-US" sz="1200" dirty="0"/>
              <a:t>    </a:t>
            </a:r>
            <a:r>
              <a:rPr lang="en-US" altLang="zh-CN" sz="1200" b="1" dirty="0" err="1"/>
              <a:t>boolean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doCredentialsMatch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AuthenticationToken</a:t>
            </a:r>
            <a:r>
              <a:rPr lang="en-US" altLang="zh-CN" sz="1200" dirty="0"/>
              <a:t> token, </a:t>
            </a:r>
            <a:r>
              <a:rPr lang="en-US" altLang="zh-CN" sz="1200" dirty="0" err="1"/>
              <a:t>AuthenticationInfo</a:t>
            </a:r>
            <a:r>
              <a:rPr lang="en-US" altLang="zh-CN" sz="1200" dirty="0"/>
              <a:t> info);  </a:t>
            </a:r>
          </a:p>
          <a:p>
            <a:pPr lvl="1"/>
            <a:r>
              <a:rPr lang="en-US" altLang="zh-CN" sz="1200" dirty="0"/>
              <a:t>}   </a:t>
            </a:r>
          </a:p>
          <a:p>
            <a:r>
              <a:rPr lang="en-US" altLang="zh-CN" sz="1600" dirty="0" err="1"/>
              <a:t>Shiro</a:t>
            </a:r>
            <a:r>
              <a:rPr lang="zh-CN" altLang="en-US" sz="1600" dirty="0"/>
              <a:t>提供了</a:t>
            </a:r>
            <a:r>
              <a:rPr lang="en-US" altLang="zh-CN" sz="1600" dirty="0" err="1"/>
              <a:t>CredentialsMatcher</a:t>
            </a:r>
            <a:r>
              <a:rPr lang="zh-CN" altLang="en-US" sz="1600" dirty="0"/>
              <a:t>的散列实现</a:t>
            </a:r>
            <a:r>
              <a:rPr lang="en-US" altLang="zh-CN" sz="1600" dirty="0" err="1"/>
              <a:t>HashedCredentialsMatcher</a:t>
            </a:r>
            <a:r>
              <a:rPr lang="zh-CN" altLang="en-US" sz="1600" dirty="0"/>
              <a:t>，和之前的</a:t>
            </a:r>
            <a:r>
              <a:rPr lang="en-US" altLang="zh-CN" sz="1600" dirty="0" err="1"/>
              <a:t>PasswordMatcher</a:t>
            </a:r>
            <a:r>
              <a:rPr lang="zh-CN" altLang="en-US" sz="1600" dirty="0"/>
              <a:t>不同的是，</a:t>
            </a:r>
            <a:r>
              <a:rPr lang="zh-CN" altLang="en-US" sz="1600" dirty="0" smtClean="0"/>
              <a:t>它不仅只是用于</a:t>
            </a:r>
            <a:r>
              <a:rPr lang="zh-CN" altLang="en-US" sz="1600" dirty="0"/>
              <a:t>密码验证，且可以提供自己的盐，而不是随机生成盐，且生成密码散列值的算法需要自己写，因为能提供自己的</a:t>
            </a:r>
            <a:r>
              <a:rPr lang="zh-CN" altLang="en-US" sz="1600" dirty="0" smtClean="0"/>
              <a:t>盐；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2384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会话管理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213176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会话管理器管理着应用中所有</a:t>
            </a:r>
            <a:r>
              <a:rPr lang="en-US" altLang="zh-CN" sz="1600" dirty="0" smtClean="0"/>
              <a:t>Subject</a:t>
            </a:r>
            <a:r>
              <a:rPr lang="zh-CN" altLang="en-US" sz="1600" dirty="0" smtClean="0"/>
              <a:t>会话</a:t>
            </a:r>
            <a:r>
              <a:rPr lang="zh-CN" altLang="en-US" sz="1600" dirty="0"/>
              <a:t>的创建、维护、删除、失效、验证等工作。是</a:t>
            </a:r>
            <a:r>
              <a:rPr lang="en-US" altLang="zh-CN" sz="1600" dirty="0" err="1"/>
              <a:t>Shiro</a:t>
            </a:r>
            <a:r>
              <a:rPr lang="zh-CN" altLang="en-US" sz="1600" dirty="0"/>
              <a:t>的核心组件，顶层组件</a:t>
            </a:r>
            <a:r>
              <a:rPr lang="en-US" altLang="zh-CN" sz="1600" dirty="0" err="1"/>
              <a:t>SecurityManager</a:t>
            </a:r>
            <a:r>
              <a:rPr lang="zh-CN" altLang="en-US" sz="1600" dirty="0"/>
              <a:t>直接继承了</a:t>
            </a:r>
            <a:r>
              <a:rPr lang="en-US" altLang="zh-CN" sz="1600" dirty="0" err="1"/>
              <a:t>SessionManager</a:t>
            </a:r>
            <a:r>
              <a:rPr lang="zh-CN" altLang="en-US" sz="1600" dirty="0"/>
              <a:t>，且提供了</a:t>
            </a:r>
            <a:r>
              <a:rPr lang="en-US" altLang="zh-CN" sz="1600" dirty="0" err="1"/>
              <a:t>SessionsSecurityManager</a:t>
            </a:r>
            <a:r>
              <a:rPr lang="zh-CN" altLang="en-US" sz="1600" dirty="0"/>
              <a:t>实现直接把会话管理委托给相应的</a:t>
            </a:r>
            <a:r>
              <a:rPr lang="en-US" altLang="zh-CN" sz="1600" dirty="0" err="1" smtClean="0"/>
              <a:t>SessionManager</a:t>
            </a:r>
            <a:r>
              <a:rPr lang="zh-CN" altLang="en-US" sz="1600" dirty="0"/>
              <a:t>、</a:t>
            </a:r>
            <a:r>
              <a:rPr lang="en-US" altLang="zh-CN" sz="1600" dirty="0" err="1" smtClean="0"/>
              <a:t>DefaultSecurityManager</a:t>
            </a:r>
            <a:r>
              <a:rPr lang="zh-CN" altLang="en-US" sz="1600" dirty="0"/>
              <a:t>及</a:t>
            </a:r>
            <a:r>
              <a:rPr lang="en-US" altLang="zh-CN" sz="1600" dirty="0" err="1" smtClean="0"/>
              <a:t>DefaultWebSecurityManager</a:t>
            </a:r>
            <a:r>
              <a:rPr lang="zh-CN" altLang="en-US" sz="1600" dirty="0" smtClean="0"/>
              <a:t>；默认</a:t>
            </a:r>
            <a:r>
              <a:rPr lang="en-US" altLang="zh-CN" sz="1600" dirty="0" err="1"/>
              <a:t>SecurityManager</a:t>
            </a:r>
            <a:r>
              <a:rPr lang="zh-CN" altLang="en-US" sz="1600" dirty="0"/>
              <a:t>都继承了</a:t>
            </a:r>
            <a:r>
              <a:rPr lang="en-US" altLang="zh-CN" sz="1600" dirty="0" err="1" smtClean="0"/>
              <a:t>SessionsSecurityManager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4"/>
            <a:ext cx="7677150" cy="3717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421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1447</Words>
  <Application>Microsoft Office PowerPoint</Application>
  <PresentationFormat>全屏显示(4:3)</PresentationFormat>
  <Paragraphs>202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Shiro学习心得</vt:lpstr>
      <vt:lpstr>Shiro简介</vt:lpstr>
      <vt:lpstr>Shiro简介</vt:lpstr>
      <vt:lpstr>Shiro简介</vt:lpstr>
      <vt:lpstr>Shiro基本概念</vt:lpstr>
      <vt:lpstr>身份认证流程</vt:lpstr>
      <vt:lpstr>授权流程</vt:lpstr>
      <vt:lpstr>加密解密</vt:lpstr>
      <vt:lpstr>会话管理</vt:lpstr>
      <vt:lpstr>缓存管理</vt:lpstr>
      <vt:lpstr>源码分析</vt:lpstr>
      <vt:lpstr>应用启动</vt:lpstr>
      <vt:lpstr>应用启动</vt:lpstr>
      <vt:lpstr>应用启动</vt:lpstr>
      <vt:lpstr>应用启动</vt:lpstr>
      <vt:lpstr>应用启动</vt:lpstr>
      <vt:lpstr>应用启动</vt:lpstr>
      <vt:lpstr>应用启动</vt:lpstr>
      <vt:lpstr>用户登录</vt:lpstr>
      <vt:lpstr>用户登录</vt:lpstr>
      <vt:lpstr>用户登录</vt:lpstr>
      <vt:lpstr>用户登录</vt:lpstr>
      <vt:lpstr>用户登录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Shiro学习心得</dc:title>
  <dc:creator>史延超 shiyanchao ()</dc:creator>
  <cp:lastModifiedBy>史延超 shiyanchao ()</cp:lastModifiedBy>
  <cp:revision>73</cp:revision>
  <dcterms:created xsi:type="dcterms:W3CDTF">2017-03-11T07:23:22Z</dcterms:created>
  <dcterms:modified xsi:type="dcterms:W3CDTF">2017-03-19T10:28:18Z</dcterms:modified>
</cp:coreProperties>
</file>