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7E2B81-A9A5-47C8-961A-CBEB54437D7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A765A6-ED89-49C7-89D1-BE9A4D32DC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8549A0-313A-4F02-86A0-887B82E2C96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ECEF78-4CC2-49E6-B9B5-F2EB8E93D80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0E8D02-93D9-4E08-B558-F92DE30C82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546DF6-D372-4020-9618-51D306AD56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EBAEEB-3867-48E4-94DD-BAD10AD109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7382AB-042B-469B-B156-C8EA7171BF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00A33F-54F3-4B46-9220-D6472EE8BF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ADAAAA-69F7-4488-8977-F54931DAB9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B5A943-6BF9-4BD4-8C6B-03B150E307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EE57C1-225C-4A39-B18A-55D4ECC95A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AU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A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A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AU" sz="1400" spc="-1" strike="noStrike">
                <a:latin typeface="Times New Roman"/>
              </a:rPr>
              <a:t> 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1D6953-4FC2-4344-9E3F-640063C6F6BA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/>
          <p:nvPr/>
        </p:nvSpPr>
        <p:spPr>
          <a:xfrm>
            <a:off x="1468440" y="1234800"/>
            <a:ext cx="3584160" cy="754920"/>
          </a:xfrm>
          <a:prstGeom prst="rect">
            <a:avLst/>
          </a:prstGeom>
          <a:solidFill>
            <a:srgbClr val="00b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2000" spc="-1" strike="noStrike">
                <a:solidFill>
                  <a:srgbClr val="ffffff"/>
                </a:solidFill>
                <a:latin typeface="ClanOT-Medium"/>
              </a:rPr>
              <a:t>@konnec/vue-eloquent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42" name="Rectangle 4"/>
          <p:cNvSpPr/>
          <p:nvPr/>
        </p:nvSpPr>
        <p:spPr>
          <a:xfrm>
            <a:off x="5492880" y="1234800"/>
            <a:ext cx="4752360" cy="754920"/>
          </a:xfrm>
          <a:prstGeom prst="rect">
            <a:avLst/>
          </a:prstGeom>
          <a:solidFill>
            <a:srgbClr val="ef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2000" spc="-1" strike="noStrike">
                <a:solidFill>
                  <a:srgbClr val="ffffff"/>
                </a:solidFill>
                <a:latin typeface="ClanOT-Medium"/>
              </a:rPr>
              <a:t>konnec/vue-eloquent-api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6706440" y="2191320"/>
            <a:ext cx="1550520" cy="2475000"/>
          </a:xfrm>
          <a:prstGeom prst="rect">
            <a:avLst/>
          </a:prstGeom>
          <a:solidFill>
            <a:srgbClr val="ef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2000" spc="-1" strike="noStrike">
                <a:solidFill>
                  <a:srgbClr val="ffffff"/>
                </a:solidFill>
                <a:latin typeface="ClanOT-Medium"/>
              </a:rPr>
              <a:t>Controller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44" name="Rectangle 6"/>
          <p:cNvSpPr/>
          <p:nvPr/>
        </p:nvSpPr>
        <p:spPr>
          <a:xfrm>
            <a:off x="8695080" y="2191320"/>
            <a:ext cx="1550520" cy="2475000"/>
          </a:xfrm>
          <a:prstGeom prst="rect">
            <a:avLst/>
          </a:prstGeom>
          <a:solidFill>
            <a:srgbClr val="ef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2000" spc="-1" strike="noStrike">
                <a:solidFill>
                  <a:srgbClr val="ffffff"/>
                </a:solidFill>
                <a:latin typeface="ClanOT-Medium"/>
              </a:rPr>
              <a:t>Model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45" name="Rectangle 7"/>
          <p:cNvSpPr/>
          <p:nvPr/>
        </p:nvSpPr>
        <p:spPr>
          <a:xfrm>
            <a:off x="3504240" y="2191320"/>
            <a:ext cx="1550520" cy="2475000"/>
          </a:xfrm>
          <a:prstGeom prst="rect">
            <a:avLst/>
          </a:prstGeom>
          <a:solidFill>
            <a:srgbClr val="00b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2000" spc="-1" strike="noStrike">
                <a:solidFill>
                  <a:srgbClr val="ffffff"/>
                </a:solidFill>
                <a:latin typeface="ClanOT-Medium"/>
              </a:rPr>
              <a:t>Api Class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1477080" y="2191320"/>
            <a:ext cx="1550520" cy="1191960"/>
          </a:xfrm>
          <a:prstGeom prst="rect">
            <a:avLst/>
          </a:prstGeom>
          <a:solidFill>
            <a:srgbClr val="00b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2000" spc="-1" strike="noStrike">
                <a:solidFill>
                  <a:srgbClr val="ffffff"/>
                </a:solidFill>
                <a:latin typeface="ClanOT-Medium"/>
              </a:rPr>
              <a:t>Model Class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47" name="Rectangle 9"/>
          <p:cNvSpPr/>
          <p:nvPr/>
        </p:nvSpPr>
        <p:spPr>
          <a:xfrm>
            <a:off x="1468440" y="3474360"/>
            <a:ext cx="1550520" cy="1191960"/>
          </a:xfrm>
          <a:prstGeom prst="rect">
            <a:avLst/>
          </a:prstGeom>
          <a:solidFill>
            <a:srgbClr val="00b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2000" spc="-1" strike="noStrike">
                <a:solidFill>
                  <a:srgbClr val="ffffff"/>
                </a:solidFill>
                <a:latin typeface="ClanOT-Medium"/>
              </a:rPr>
              <a:t>Collection Class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48" name="Rectangle 10"/>
          <p:cNvSpPr/>
          <p:nvPr/>
        </p:nvSpPr>
        <p:spPr>
          <a:xfrm>
            <a:off x="5492880" y="2191320"/>
            <a:ext cx="775080" cy="2475000"/>
          </a:xfrm>
          <a:prstGeom prst="rect">
            <a:avLst/>
          </a:prstGeom>
          <a:solidFill>
            <a:srgbClr val="ef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1600" spc="-1" strike="noStrike">
                <a:solidFill>
                  <a:srgbClr val="ffffff"/>
                </a:solidFill>
                <a:latin typeface="ClanOT-Medium"/>
              </a:rPr>
              <a:t>Route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49" name="Arrow: Left-Right 11"/>
          <p:cNvSpPr/>
          <p:nvPr/>
        </p:nvSpPr>
        <p:spPr>
          <a:xfrm>
            <a:off x="5052960" y="3314520"/>
            <a:ext cx="441360" cy="2282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3e5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Arrow: Left-Right 12"/>
          <p:cNvSpPr/>
          <p:nvPr/>
        </p:nvSpPr>
        <p:spPr>
          <a:xfrm>
            <a:off x="6266520" y="3314520"/>
            <a:ext cx="441360" cy="2282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3e5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Arrow: Left-Right 13"/>
          <p:cNvSpPr/>
          <p:nvPr/>
        </p:nvSpPr>
        <p:spPr>
          <a:xfrm>
            <a:off x="8255160" y="3245760"/>
            <a:ext cx="441360" cy="2282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3e5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Arrow: Left-Right 14"/>
          <p:cNvSpPr/>
          <p:nvPr/>
        </p:nvSpPr>
        <p:spPr>
          <a:xfrm>
            <a:off x="3047040" y="2673000"/>
            <a:ext cx="441360" cy="2282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3e5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Arrow: Left-Right 15"/>
          <p:cNvSpPr/>
          <p:nvPr/>
        </p:nvSpPr>
        <p:spPr>
          <a:xfrm>
            <a:off x="3058200" y="3841920"/>
            <a:ext cx="441360" cy="2282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3e5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Rectangle 11"/>
          <p:cNvSpPr/>
          <p:nvPr/>
        </p:nvSpPr>
        <p:spPr>
          <a:xfrm>
            <a:off x="1476000" y="361080"/>
            <a:ext cx="3584160" cy="754920"/>
          </a:xfrm>
          <a:prstGeom prst="rect">
            <a:avLst/>
          </a:prstGeom>
          <a:noFill/>
          <a:ln>
            <a:solidFill>
              <a:srgbClr val="00a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2000" spc="-1" strike="noStrike">
                <a:solidFill>
                  <a:srgbClr val="00a933"/>
                </a:solidFill>
                <a:latin typeface="ClanOT-Medium"/>
              </a:rPr>
              <a:t>Vue Package</a:t>
            </a:r>
            <a:endParaRPr b="0" lang="en-AU" sz="2000" spc="-1" strike="noStrike">
              <a:solidFill>
                <a:srgbClr val="00a933"/>
              </a:solidFill>
              <a:latin typeface="Arial"/>
            </a:endParaRPr>
          </a:p>
        </p:txBody>
      </p:sp>
      <p:sp>
        <p:nvSpPr>
          <p:cNvPr id="55" name="Rectangle 12"/>
          <p:cNvSpPr/>
          <p:nvPr/>
        </p:nvSpPr>
        <p:spPr>
          <a:xfrm>
            <a:off x="5507640" y="361080"/>
            <a:ext cx="4752360" cy="754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2000" spc="-1" strike="noStrike">
                <a:solidFill>
                  <a:srgbClr val="ff0000"/>
                </a:solidFill>
                <a:latin typeface="ClanOT-Medium"/>
              </a:rPr>
              <a:t>Laravel Package</a:t>
            </a:r>
            <a:endParaRPr b="0" lang="en-AU" sz="20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3"/>
          <p:cNvSpPr/>
          <p:nvPr/>
        </p:nvSpPr>
        <p:spPr>
          <a:xfrm>
            <a:off x="527760" y="1045800"/>
            <a:ext cx="1389240" cy="757800"/>
          </a:xfrm>
          <a:prstGeom prst="rect">
            <a:avLst/>
          </a:prstGeom>
          <a:solidFill>
            <a:srgbClr val="00b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AU" sz="1800" spc="-1" strike="noStrike">
                <a:solidFill>
                  <a:srgbClr val="ffffff"/>
                </a:solidFill>
                <a:latin typeface="ClanOT-Medium"/>
              </a:rPr>
              <a:t>Model Class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57" name="Rectangle 4"/>
          <p:cNvSpPr/>
          <p:nvPr/>
        </p:nvSpPr>
        <p:spPr>
          <a:xfrm>
            <a:off x="2613240" y="1045800"/>
            <a:ext cx="1389240" cy="757800"/>
          </a:xfrm>
          <a:prstGeom prst="rect">
            <a:avLst/>
          </a:prstGeom>
          <a:solidFill>
            <a:srgbClr val="00b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AU" sz="1800" spc="-1" strike="noStrike">
                <a:solidFill>
                  <a:srgbClr val="ffffff"/>
                </a:solidFill>
                <a:latin typeface="ClanOT-Medium"/>
              </a:rPr>
              <a:t>Api Class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58" name="Rectangle 5"/>
          <p:cNvSpPr/>
          <p:nvPr/>
        </p:nvSpPr>
        <p:spPr>
          <a:xfrm>
            <a:off x="4698360" y="1045800"/>
            <a:ext cx="1389240" cy="757800"/>
          </a:xfrm>
          <a:prstGeom prst="rect">
            <a:avLst/>
          </a:prstGeom>
          <a:solidFill>
            <a:srgbClr val="ef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AU" sz="1800" spc="-1" strike="noStrike">
                <a:solidFill>
                  <a:srgbClr val="ffffff"/>
                </a:solidFill>
                <a:latin typeface="ClanOT-Medium"/>
              </a:rPr>
              <a:t>Route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59" name="Rectangle 6"/>
          <p:cNvSpPr/>
          <p:nvPr/>
        </p:nvSpPr>
        <p:spPr>
          <a:xfrm>
            <a:off x="6783480" y="1045800"/>
            <a:ext cx="1389240" cy="757800"/>
          </a:xfrm>
          <a:prstGeom prst="rect">
            <a:avLst/>
          </a:prstGeom>
          <a:solidFill>
            <a:srgbClr val="ef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AU" sz="1800" spc="-1" strike="noStrike">
                <a:solidFill>
                  <a:srgbClr val="ffffff"/>
                </a:solidFill>
                <a:latin typeface="ClanOT-Medium"/>
              </a:rPr>
              <a:t>Controller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60" name="Rectangle 7"/>
          <p:cNvSpPr/>
          <p:nvPr/>
        </p:nvSpPr>
        <p:spPr>
          <a:xfrm>
            <a:off x="8868600" y="1045800"/>
            <a:ext cx="1389240" cy="757800"/>
          </a:xfrm>
          <a:prstGeom prst="rect">
            <a:avLst/>
          </a:prstGeom>
          <a:solidFill>
            <a:srgbClr val="ef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AU" sz="1800" spc="-1" strike="noStrike">
                <a:solidFill>
                  <a:srgbClr val="ffffff"/>
                </a:solidFill>
                <a:latin typeface="ClanOT-Medium"/>
              </a:rPr>
              <a:t>Model</a:t>
            </a:r>
            <a:endParaRPr b="0" lang="en-AU" sz="1800" spc="-1" strike="noStrike">
              <a:latin typeface="Arial"/>
            </a:endParaRPr>
          </a:p>
        </p:txBody>
      </p:sp>
      <p:grpSp>
        <p:nvGrpSpPr>
          <p:cNvPr id="61" name="Group 18"/>
          <p:cNvGrpSpPr/>
          <p:nvPr/>
        </p:nvGrpSpPr>
        <p:grpSpPr>
          <a:xfrm>
            <a:off x="2042640" y="1172520"/>
            <a:ext cx="445320" cy="504360"/>
            <a:chOff x="2042640" y="1172520"/>
            <a:chExt cx="445320" cy="504360"/>
          </a:xfrm>
        </p:grpSpPr>
        <p:sp>
          <p:nvSpPr>
            <p:cNvPr id="62" name="Arrow: Right 10"/>
            <p:cNvSpPr/>
            <p:nvPr/>
          </p:nvSpPr>
          <p:spPr>
            <a:xfrm>
              <a:off x="2042640" y="1172520"/>
              <a:ext cx="444960" cy="1861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Arrow: Right 14"/>
            <p:cNvSpPr/>
            <p:nvPr/>
          </p:nvSpPr>
          <p:spPr>
            <a:xfrm rot="10800000">
              <a:off x="2043000" y="1490760"/>
              <a:ext cx="444960" cy="1861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4" name="Group 19"/>
          <p:cNvGrpSpPr/>
          <p:nvPr/>
        </p:nvGrpSpPr>
        <p:grpSpPr>
          <a:xfrm>
            <a:off x="4128120" y="1172520"/>
            <a:ext cx="444960" cy="504360"/>
            <a:chOff x="4128120" y="1172520"/>
            <a:chExt cx="444960" cy="504360"/>
          </a:xfrm>
        </p:grpSpPr>
        <p:sp>
          <p:nvSpPr>
            <p:cNvPr id="65" name="Arrow: Right 20"/>
            <p:cNvSpPr/>
            <p:nvPr/>
          </p:nvSpPr>
          <p:spPr>
            <a:xfrm>
              <a:off x="4128120" y="1172520"/>
              <a:ext cx="444960" cy="1861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Arrow: Right 21"/>
            <p:cNvSpPr/>
            <p:nvPr/>
          </p:nvSpPr>
          <p:spPr>
            <a:xfrm rot="10800000">
              <a:off x="4128120" y="1490760"/>
              <a:ext cx="444960" cy="1861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7" name="Group 22"/>
          <p:cNvGrpSpPr/>
          <p:nvPr/>
        </p:nvGrpSpPr>
        <p:grpSpPr>
          <a:xfrm>
            <a:off x="6213240" y="1172520"/>
            <a:ext cx="444960" cy="504360"/>
            <a:chOff x="6213240" y="1172520"/>
            <a:chExt cx="444960" cy="504360"/>
          </a:xfrm>
        </p:grpSpPr>
        <p:sp>
          <p:nvSpPr>
            <p:cNvPr id="68" name="Arrow: Right 23"/>
            <p:cNvSpPr/>
            <p:nvPr/>
          </p:nvSpPr>
          <p:spPr>
            <a:xfrm>
              <a:off x="6213240" y="1172520"/>
              <a:ext cx="444960" cy="1861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Arrow: Right 24"/>
            <p:cNvSpPr/>
            <p:nvPr/>
          </p:nvSpPr>
          <p:spPr>
            <a:xfrm rot="10800000">
              <a:off x="6213240" y="1490760"/>
              <a:ext cx="444960" cy="1861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0" name="Group 25"/>
          <p:cNvGrpSpPr/>
          <p:nvPr/>
        </p:nvGrpSpPr>
        <p:grpSpPr>
          <a:xfrm>
            <a:off x="8298360" y="1172520"/>
            <a:ext cx="445320" cy="504360"/>
            <a:chOff x="8298360" y="1172520"/>
            <a:chExt cx="445320" cy="504360"/>
          </a:xfrm>
        </p:grpSpPr>
        <p:sp>
          <p:nvSpPr>
            <p:cNvPr id="71" name="Arrow: Right 26"/>
            <p:cNvSpPr/>
            <p:nvPr/>
          </p:nvSpPr>
          <p:spPr>
            <a:xfrm>
              <a:off x="8298360" y="1172520"/>
              <a:ext cx="444960" cy="1861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Arrow: Right 27"/>
            <p:cNvSpPr/>
            <p:nvPr/>
          </p:nvSpPr>
          <p:spPr>
            <a:xfrm rot="10800000">
              <a:off x="8298720" y="1490760"/>
              <a:ext cx="444960" cy="1861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3" name="Rectangle 31"/>
          <p:cNvSpPr/>
          <p:nvPr/>
        </p:nvSpPr>
        <p:spPr>
          <a:xfrm>
            <a:off x="527760" y="3242520"/>
            <a:ext cx="1389240" cy="757800"/>
          </a:xfrm>
          <a:prstGeom prst="rect">
            <a:avLst/>
          </a:prstGeom>
          <a:solidFill>
            <a:srgbClr val="00b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AU" sz="1800" spc="-1" strike="noStrike">
                <a:solidFill>
                  <a:srgbClr val="ffffff"/>
                </a:solidFill>
                <a:latin typeface="ClanOT-Medium"/>
              </a:rPr>
              <a:t>Collection Class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74" name="Rectangle 32"/>
          <p:cNvSpPr/>
          <p:nvPr/>
        </p:nvSpPr>
        <p:spPr>
          <a:xfrm>
            <a:off x="2613240" y="3242520"/>
            <a:ext cx="1389240" cy="757800"/>
          </a:xfrm>
          <a:prstGeom prst="rect">
            <a:avLst/>
          </a:prstGeom>
          <a:solidFill>
            <a:srgbClr val="00b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AU" sz="1800" spc="-1" strike="noStrike">
                <a:solidFill>
                  <a:srgbClr val="ffffff"/>
                </a:solidFill>
                <a:latin typeface="ClanOT-Medium"/>
              </a:rPr>
              <a:t>Api Class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75" name="Rectangle 33"/>
          <p:cNvSpPr/>
          <p:nvPr/>
        </p:nvSpPr>
        <p:spPr>
          <a:xfrm>
            <a:off x="4698360" y="3242520"/>
            <a:ext cx="1389240" cy="757800"/>
          </a:xfrm>
          <a:prstGeom prst="rect">
            <a:avLst/>
          </a:prstGeom>
          <a:solidFill>
            <a:srgbClr val="ef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AU" sz="1800" spc="-1" strike="noStrike">
                <a:solidFill>
                  <a:srgbClr val="ffffff"/>
                </a:solidFill>
                <a:latin typeface="ClanOT-Medium"/>
              </a:rPr>
              <a:t>Route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76" name="Rectangle 34"/>
          <p:cNvSpPr/>
          <p:nvPr/>
        </p:nvSpPr>
        <p:spPr>
          <a:xfrm>
            <a:off x="6783480" y="3242520"/>
            <a:ext cx="1389240" cy="757800"/>
          </a:xfrm>
          <a:prstGeom prst="rect">
            <a:avLst/>
          </a:prstGeom>
          <a:solidFill>
            <a:srgbClr val="ef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AU" sz="1800" spc="-1" strike="noStrike">
                <a:solidFill>
                  <a:srgbClr val="ffffff"/>
                </a:solidFill>
                <a:latin typeface="ClanOT-Medium"/>
              </a:rPr>
              <a:t>Controller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77" name="Rectangle 35"/>
          <p:cNvSpPr/>
          <p:nvPr/>
        </p:nvSpPr>
        <p:spPr>
          <a:xfrm>
            <a:off x="8868600" y="3242520"/>
            <a:ext cx="1389240" cy="757800"/>
          </a:xfrm>
          <a:prstGeom prst="rect">
            <a:avLst/>
          </a:prstGeom>
          <a:solidFill>
            <a:srgbClr val="ef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AU" sz="1800" spc="-1" strike="noStrike">
                <a:solidFill>
                  <a:srgbClr val="ffffff"/>
                </a:solidFill>
                <a:latin typeface="ClanOT-Medium"/>
              </a:rPr>
              <a:t>Model</a:t>
            </a:r>
            <a:endParaRPr b="0" lang="en-AU" sz="1800" spc="-1" strike="noStrike">
              <a:latin typeface="Arial"/>
            </a:endParaRPr>
          </a:p>
        </p:txBody>
      </p:sp>
      <p:grpSp>
        <p:nvGrpSpPr>
          <p:cNvPr id="78" name="Group 36"/>
          <p:cNvGrpSpPr/>
          <p:nvPr/>
        </p:nvGrpSpPr>
        <p:grpSpPr>
          <a:xfrm>
            <a:off x="2042640" y="3369240"/>
            <a:ext cx="445320" cy="504360"/>
            <a:chOff x="2042640" y="3369240"/>
            <a:chExt cx="445320" cy="504360"/>
          </a:xfrm>
        </p:grpSpPr>
        <p:sp>
          <p:nvSpPr>
            <p:cNvPr id="79" name="Arrow: Right 37"/>
            <p:cNvSpPr/>
            <p:nvPr/>
          </p:nvSpPr>
          <p:spPr>
            <a:xfrm>
              <a:off x="2042640" y="3369240"/>
              <a:ext cx="444960" cy="1861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" name="Arrow: Right 38"/>
            <p:cNvSpPr/>
            <p:nvPr/>
          </p:nvSpPr>
          <p:spPr>
            <a:xfrm rot="10800000">
              <a:off x="2043000" y="3687480"/>
              <a:ext cx="444960" cy="1861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1" name="Group 39"/>
          <p:cNvGrpSpPr/>
          <p:nvPr/>
        </p:nvGrpSpPr>
        <p:grpSpPr>
          <a:xfrm>
            <a:off x="4128120" y="3369240"/>
            <a:ext cx="444960" cy="504360"/>
            <a:chOff x="4128120" y="3369240"/>
            <a:chExt cx="444960" cy="504360"/>
          </a:xfrm>
        </p:grpSpPr>
        <p:sp>
          <p:nvSpPr>
            <p:cNvPr id="82" name="Arrow: Right 40"/>
            <p:cNvSpPr/>
            <p:nvPr/>
          </p:nvSpPr>
          <p:spPr>
            <a:xfrm>
              <a:off x="4128120" y="3369240"/>
              <a:ext cx="444960" cy="1861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" name="Arrow: Right 41"/>
            <p:cNvSpPr/>
            <p:nvPr/>
          </p:nvSpPr>
          <p:spPr>
            <a:xfrm rot="10800000">
              <a:off x="4128120" y="3687480"/>
              <a:ext cx="444960" cy="1861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4" name="Group 42"/>
          <p:cNvGrpSpPr/>
          <p:nvPr/>
        </p:nvGrpSpPr>
        <p:grpSpPr>
          <a:xfrm>
            <a:off x="6213240" y="3369240"/>
            <a:ext cx="444960" cy="504360"/>
            <a:chOff x="6213240" y="3369240"/>
            <a:chExt cx="444960" cy="504360"/>
          </a:xfrm>
        </p:grpSpPr>
        <p:sp>
          <p:nvSpPr>
            <p:cNvPr id="85" name="Arrow: Right 43"/>
            <p:cNvSpPr/>
            <p:nvPr/>
          </p:nvSpPr>
          <p:spPr>
            <a:xfrm>
              <a:off x="6213240" y="3369240"/>
              <a:ext cx="444960" cy="1861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Arrow: Right 44"/>
            <p:cNvSpPr/>
            <p:nvPr/>
          </p:nvSpPr>
          <p:spPr>
            <a:xfrm rot="10800000">
              <a:off x="6213240" y="3687480"/>
              <a:ext cx="444960" cy="1861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7" name="Group 45"/>
          <p:cNvGrpSpPr/>
          <p:nvPr/>
        </p:nvGrpSpPr>
        <p:grpSpPr>
          <a:xfrm>
            <a:off x="8298360" y="3369240"/>
            <a:ext cx="445320" cy="504360"/>
            <a:chOff x="8298360" y="3369240"/>
            <a:chExt cx="445320" cy="504360"/>
          </a:xfrm>
        </p:grpSpPr>
        <p:sp>
          <p:nvSpPr>
            <p:cNvPr id="88" name="Arrow: Right 46"/>
            <p:cNvSpPr/>
            <p:nvPr/>
          </p:nvSpPr>
          <p:spPr>
            <a:xfrm>
              <a:off x="8298360" y="3369240"/>
              <a:ext cx="444960" cy="1861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Arrow: Right 47"/>
            <p:cNvSpPr/>
            <p:nvPr/>
          </p:nvSpPr>
          <p:spPr>
            <a:xfrm rot="10800000">
              <a:off x="8298720" y="3687480"/>
              <a:ext cx="444960" cy="1861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1" descr="Triangular abstract background"/>
          <p:cNvPicPr/>
          <p:nvPr/>
        </p:nvPicPr>
        <p:blipFill>
          <a:blip r:embed="rId1"/>
          <a:srcRect l="0" t="15688" r="0" b="49092"/>
          <a:stretch/>
        </p:blipFill>
        <p:spPr>
          <a:xfrm>
            <a:off x="0" y="0"/>
            <a:ext cx="12191760" cy="2865960"/>
          </a:xfrm>
          <a:prstGeom prst="rect">
            <a:avLst/>
          </a:prstGeom>
          <a:ln w="0">
            <a:noFill/>
          </a:ln>
        </p:spPr>
      </p:pic>
      <p:sp>
        <p:nvSpPr>
          <p:cNvPr id="91" name="TextBox 4"/>
          <p:cNvSpPr/>
          <p:nvPr/>
        </p:nvSpPr>
        <p:spPr>
          <a:xfrm>
            <a:off x="0" y="0"/>
            <a:ext cx="12191760" cy="28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11500" spc="-1" strike="noStrike">
                <a:solidFill>
                  <a:srgbClr val="00b050"/>
                </a:solidFill>
                <a:latin typeface="ClanOT-Medium"/>
              </a:rPr>
              <a:t>V</a:t>
            </a:r>
            <a:r>
              <a:rPr b="0" lang="en-AU" sz="8800" spc="-1" strike="noStrike">
                <a:solidFill>
                  <a:srgbClr val="00be83"/>
                </a:solidFill>
                <a:latin typeface="ClanOT-Medium"/>
              </a:rPr>
              <a:t>ue</a:t>
            </a:r>
            <a:r>
              <a:rPr b="0" lang="en-AU" sz="8800" spc="-1" strike="noStrike">
                <a:solidFill>
                  <a:srgbClr val="7030a0"/>
                </a:solidFill>
                <a:latin typeface="ClanOT-Medium"/>
              </a:rPr>
              <a:t>     </a:t>
            </a:r>
            <a:r>
              <a:rPr b="0" lang="en-AU" sz="8800" spc="-1" strike="noStrike">
                <a:solidFill>
                  <a:srgbClr val="ef3b2d"/>
                </a:solidFill>
                <a:latin typeface="ClanOT-Medium"/>
              </a:rPr>
              <a:t>loquent</a:t>
            </a:r>
            <a:endParaRPr b="0" lang="en-AU" sz="8800" spc="-1" strike="noStrike">
              <a:latin typeface="Arial"/>
            </a:endParaRPr>
          </a:p>
        </p:txBody>
      </p:sp>
      <p:pic>
        <p:nvPicPr>
          <p:cNvPr id="92" name="Picture 2" descr="Vue.js As An Enterprise Solution"/>
          <p:cNvPicPr/>
          <p:nvPr/>
        </p:nvPicPr>
        <p:blipFill>
          <a:blip r:embed="rId2"/>
          <a:srcRect l="5095" t="23243" r="54690" b="17158"/>
          <a:stretch/>
        </p:blipFill>
        <p:spPr>
          <a:xfrm>
            <a:off x="1702800" y="708840"/>
            <a:ext cx="1676160" cy="1490400"/>
          </a:xfrm>
          <a:prstGeom prst="rect">
            <a:avLst/>
          </a:prstGeom>
          <a:ln w="0">
            <a:noFill/>
          </a:ln>
        </p:spPr>
      </p:pic>
      <p:sp>
        <p:nvSpPr>
          <p:cNvPr id="93" name="TextBox 5"/>
          <p:cNvSpPr/>
          <p:nvPr/>
        </p:nvSpPr>
        <p:spPr>
          <a:xfrm>
            <a:off x="4794120" y="410760"/>
            <a:ext cx="1374480" cy="21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AU" sz="13800" spc="-1" strike="noStrike">
                <a:solidFill>
                  <a:srgbClr val="ef3b2d"/>
                </a:solidFill>
                <a:latin typeface="ClanOT-Medium"/>
              </a:rPr>
              <a:t>E</a:t>
            </a:r>
            <a:endParaRPr b="0" lang="en-AU" sz="1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 descr="Vue.js As An Enterprise Solution"/>
          <p:cNvPicPr/>
          <p:nvPr/>
        </p:nvPicPr>
        <p:blipFill>
          <a:blip r:embed="rId1"/>
          <a:stretch/>
        </p:blipFill>
        <p:spPr>
          <a:xfrm>
            <a:off x="375840" y="195480"/>
            <a:ext cx="4762080" cy="2857320"/>
          </a:xfrm>
          <a:prstGeom prst="rect">
            <a:avLst/>
          </a:prstGeom>
          <a:ln w="0">
            <a:noFill/>
          </a:ln>
        </p:spPr>
      </p:pic>
      <p:pic>
        <p:nvPicPr>
          <p:cNvPr id="95" name="Picture 4" descr="GitHub - laravel/laravel: Laravel is a web application framework with  expressive, elegant syntax. We've already laid the foundation for your next  big idea — freeing you to create without sweating the small"/>
          <p:cNvPicPr/>
          <p:nvPr/>
        </p:nvPicPr>
        <p:blipFill>
          <a:blip r:embed="rId2"/>
          <a:stretch/>
        </p:blipFill>
        <p:spPr>
          <a:xfrm>
            <a:off x="5650560" y="906120"/>
            <a:ext cx="3514320" cy="129492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2" descr="Vue.js As An Enterprise Solution"/>
          <p:cNvPicPr/>
          <p:nvPr/>
        </p:nvPicPr>
        <p:blipFill>
          <a:blip r:embed="rId3"/>
          <a:srcRect l="5095" t="23243" r="54690" b="17158"/>
          <a:stretch/>
        </p:blipFill>
        <p:spPr>
          <a:xfrm>
            <a:off x="874800" y="3717360"/>
            <a:ext cx="1914480" cy="1702440"/>
          </a:xfrm>
          <a:prstGeom prst="rect">
            <a:avLst/>
          </a:prstGeom>
          <a:ln w="0">
            <a:noFill/>
          </a:ln>
        </p:spPr>
      </p:pic>
      <p:sp>
        <p:nvSpPr>
          <p:cNvPr id="97" name="Rectangle 1"/>
          <p:cNvSpPr/>
          <p:nvPr/>
        </p:nvSpPr>
        <p:spPr>
          <a:xfrm>
            <a:off x="4475880" y="2869560"/>
            <a:ext cx="1174320" cy="619200"/>
          </a:xfrm>
          <a:prstGeom prst="rect">
            <a:avLst/>
          </a:prstGeom>
          <a:solidFill>
            <a:srgbClr val="00b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Rectangle 2"/>
          <p:cNvSpPr/>
          <p:nvPr/>
        </p:nvSpPr>
        <p:spPr>
          <a:xfrm>
            <a:off x="4475880" y="3717360"/>
            <a:ext cx="1174320" cy="619200"/>
          </a:xfrm>
          <a:prstGeom prst="rect">
            <a:avLst/>
          </a:prstGeom>
          <a:solidFill>
            <a:srgbClr val="3e5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Rectangle 4"/>
          <p:cNvSpPr/>
          <p:nvPr/>
        </p:nvSpPr>
        <p:spPr>
          <a:xfrm>
            <a:off x="4475880" y="4656600"/>
            <a:ext cx="1174320" cy="619200"/>
          </a:xfrm>
          <a:prstGeom prst="rect">
            <a:avLst/>
          </a:prstGeom>
          <a:solidFill>
            <a:srgbClr val="ef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Application>LibreOffice/7.3.7.2$Linux_X86_64 LibreOffice_project/30$Build-2</Application>
  <AppVersion>15.0000</AppVersion>
  <Words>33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2023-04-21T12:13:08Z</dcterms:created>
  <dc:creator>Christian D'Aquino</dc:creator>
  <dc:description/>
  <dc:language>en-AU</dc:language>
  <cp:lastModifiedBy/>
  <dcterms:modified xsi:type="dcterms:W3CDTF">2023-10-13T14:43:40Z</dcterms:modified>
  <cp:revision>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