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9" r:id="rId3"/>
  </p:sldMasterIdLst>
  <p:notesMasterIdLst>
    <p:notesMasterId r:id="rId5"/>
  </p:notesMasterIdLst>
  <p:sldIdLst>
    <p:sldId id="331" r:id="rId4"/>
    <p:sldId id="257" r:id="rId6"/>
    <p:sldId id="258" r:id="rId7"/>
    <p:sldId id="259" r:id="rId8"/>
    <p:sldId id="260" r:id="rId9"/>
    <p:sldId id="261" r:id="rId10"/>
    <p:sldId id="264" r:id="rId11"/>
    <p:sldId id="262" r:id="rId12"/>
    <p:sldId id="263"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3" r:id="rId68"/>
    <p:sldId id="324" r:id="rId6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E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p:cViewPr varScale="1">
        <p:scale>
          <a:sx n="115" d="100"/>
          <a:sy n="115" d="100"/>
        </p:scale>
        <p:origin x="6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019922" y="2012700"/>
            <a:ext cx="6722899" cy="1893792"/>
          </a:xfrm>
        </p:spPr>
        <p:txBody>
          <a:bodyPr anchor="b">
            <a:normAutofit/>
          </a:bodyPr>
          <a:lstStyle>
            <a:lvl1pPr algn="ctr">
              <a:defRPr sz="4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5019922" y="4096590"/>
            <a:ext cx="6722899" cy="601472"/>
          </a:xfrm>
        </p:spPr>
        <p:txBody>
          <a:bodyPr>
            <a:normAutofit/>
          </a:bodyPr>
          <a:lstStyle>
            <a:lvl1pPr marL="0" indent="0" algn="ctr">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96896" y="1709738"/>
            <a:ext cx="5556503" cy="1524781"/>
          </a:xfrm>
        </p:spPr>
        <p:txBody>
          <a:bodyPr anchor="b">
            <a:noAutofit/>
          </a:bodyPr>
          <a:lstStyle>
            <a:lvl1pPr>
              <a:defRPr sz="4400"/>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5073651" y="3634120"/>
            <a:ext cx="3814318" cy="65127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429EE8-1FE3-4EDB-A8CA-BA68A812CEF7}" type="slidenum">
              <a:rPr lang="zh-CN" altLang="en-US" smtClean="0"/>
            </a:fld>
            <a:endParaRPr lang="zh-CN" altLang="en-US"/>
          </a:p>
        </p:txBody>
      </p:sp>
      <p:cxnSp>
        <p:nvCxnSpPr>
          <p:cNvPr id="7" name="直接连接符 3"/>
          <p:cNvCxnSpPr>
            <a:cxnSpLocks noChangeShapeType="1"/>
          </p:cNvCxnSpPr>
          <p:nvPr>
            <p:custDataLst>
              <p:tags r:id="rId2"/>
            </p:custDataLst>
          </p:nvPr>
        </p:nvCxnSpPr>
        <p:spPr bwMode="auto">
          <a:xfrm>
            <a:off x="0" y="3330563"/>
            <a:ext cx="8153399" cy="0"/>
          </a:xfrm>
          <a:prstGeom prst="line">
            <a:avLst/>
          </a:prstGeom>
          <a:noFill/>
          <a:ln w="19050" algn="ctr">
            <a:solidFill>
              <a:schemeClr val="accent1"/>
            </a:solidFill>
            <a:miter lim="800000"/>
          </a:ln>
          <a:extLst>
            <a:ext uri="{909E8E84-426E-40DD-AFC4-6F175D3DCCD1}">
              <a14:hiddenFill xmlns:a14="http://schemas.microsoft.com/office/drawing/2010/main">
                <a:noFill/>
              </a14:hiddenFill>
            </a:ext>
          </a:extLst>
        </p:spPr>
      </p:cxnSp>
      <p:cxnSp>
        <p:nvCxnSpPr>
          <p:cNvPr id="8" name="直接连接符 4"/>
          <p:cNvCxnSpPr>
            <a:cxnSpLocks noChangeShapeType="1"/>
          </p:cNvCxnSpPr>
          <p:nvPr>
            <p:custDataLst>
              <p:tags r:id="rId3"/>
            </p:custDataLst>
          </p:nvPr>
        </p:nvCxnSpPr>
        <p:spPr bwMode="auto">
          <a:xfrm>
            <a:off x="5073651" y="3368062"/>
            <a:ext cx="7118348" cy="0"/>
          </a:xfrm>
          <a:prstGeom prst="line">
            <a:avLst/>
          </a:prstGeom>
          <a:noFill/>
          <a:ln w="19050" algn="ctr">
            <a:solidFill>
              <a:schemeClr val="accent1"/>
            </a:solidFill>
            <a:miter lim="800000"/>
          </a:ln>
          <a:extLst>
            <a:ext uri="{909E8E84-426E-40DD-AFC4-6F175D3DCCD1}">
              <a14:hiddenFill xmlns:a14="http://schemas.microsoft.com/office/drawing/2010/main">
                <a:noFill/>
              </a14:hiddenFill>
            </a:ext>
          </a:extLst>
        </p:spPr>
      </p:cxn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917765"/>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68383" y="2347123"/>
            <a:ext cx="8055235" cy="2163754"/>
          </a:xfrm>
        </p:spPr>
        <p:txBody>
          <a:bodyPr>
            <a:normAutofit/>
          </a:bodyPr>
          <a:lstStyle>
            <a:lvl1pPr algn="ctr">
              <a:defRPr sz="8800"/>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4165200" cy="1600200"/>
          </a:xfrm>
        </p:spPr>
        <p:txBody>
          <a:bodyPr anchor="b"/>
          <a:lstStyle>
            <a:lvl1pPr>
              <a:defRPr sz="3200"/>
            </a:lvl1pPr>
          </a:lstStyle>
          <a:p>
            <a:r>
              <a:rPr lang="zh-CN" altLang="en-US" dirty="0" smtClean="0"/>
              <a:t>单击此处编辑母版标题样式</a:t>
            </a:r>
            <a:endParaRPr lang="en-US" dirty="0"/>
          </a:p>
        </p:txBody>
      </p:sp>
      <p:sp>
        <p:nvSpPr>
          <p:cNvPr id="3" name="Picture Placeholder 2"/>
          <p:cNvSpPr>
            <a:spLocks noGrp="1"/>
          </p:cNvSpPr>
          <p:nvPr>
            <p:ph type="pic" idx="1"/>
          </p:nvPr>
        </p:nvSpPr>
        <p:spPr>
          <a:xfrm>
            <a:off x="5183188" y="457199"/>
            <a:ext cx="6172200" cy="540360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smtClean="0"/>
              <a:t>单击图标添加图片</a:t>
            </a:r>
            <a:endParaRPr lang="en-US" dirty="0"/>
          </a:p>
        </p:txBody>
      </p:sp>
      <p:sp>
        <p:nvSpPr>
          <p:cNvPr id="4" name="Text Placeholder 3"/>
          <p:cNvSpPr>
            <a:spLocks noGrp="1"/>
          </p:cNvSpPr>
          <p:nvPr>
            <p:ph type="body" sz="half" idx="2"/>
          </p:nvPr>
        </p:nvSpPr>
        <p:spPr>
          <a:xfrm>
            <a:off x="839787" y="2057400"/>
            <a:ext cx="4165200" cy="3811588"/>
          </a:xfrm>
        </p:spPr>
        <p:txBody>
          <a:bodyPr>
            <a:normAutofit/>
          </a:bodyPr>
          <a:lstStyle>
            <a:lvl1pPr marL="0" indent="0">
              <a:buNone/>
              <a:defRPr sz="2000">
                <a:solidFill>
                  <a:schemeClr val="bg1">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descr="图片2"/>
          <p:cNvPicPr>
            <a:picLocks noChangeAspect="1"/>
          </p:cNvPicPr>
          <p:nvPr userDrawn="1"/>
        </p:nvPicPr>
        <p:blipFill>
          <a:blip r:embed="rId2"/>
          <a:stretch>
            <a:fillRect/>
          </a:stretch>
        </p:blipFill>
        <p:spPr>
          <a:xfrm>
            <a:off x="3810" y="33020"/>
            <a:ext cx="12233275" cy="6817360"/>
          </a:xfrm>
          <a:prstGeom prst="rect">
            <a:avLst/>
          </a:prstGeom>
        </p:spPr>
      </p:pic>
      <p:sp>
        <p:nvSpPr>
          <p:cNvPr id="2" name="标题 1"/>
          <p:cNvSpPr>
            <a:spLocks noGrp="1"/>
          </p:cNvSpPr>
          <p:nvPr>
            <p:ph type="title"/>
          </p:nvPr>
        </p:nvSpPr>
        <p:spPr/>
        <p:txBody>
          <a:bodyPr anchor="ctr" anchorCtr="0"/>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C61D3F-34E9-4F9D-84A2-72367D9F9A6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fld>
            <a:endParaRPr lang="zh-CN" altLang="en-US"/>
          </a:p>
        </p:txBody>
      </p:sp>
      <p:sp>
        <p:nvSpPr>
          <p:cNvPr id="9" name="文本占位符 8"/>
          <p:cNvSpPr>
            <a:spLocks noGrp="1"/>
          </p:cNvSpPr>
          <p:nvPr>
            <p:ph type="body" sz="quarter" idx="13"/>
          </p:nvPr>
        </p:nvSpPr>
        <p:spPr>
          <a:xfrm>
            <a:off x="839559" y="255122"/>
            <a:ext cx="10512884" cy="5817709"/>
          </a:xfrm>
        </p:spPr>
        <p:txBody>
          <a:bodyPr>
            <a:normAutofit/>
          </a:bodyPr>
          <a:lstStyle>
            <a:lvl1pPr marL="0" indent="0">
              <a:buFontTx/>
              <a:buNone/>
              <a:defRPr sz="2400">
                <a:solidFill>
                  <a:schemeClr val="accent1"/>
                </a:solidFill>
              </a:defRPr>
            </a:lvl1pPr>
            <a:lvl2pPr marL="393700" indent="0">
              <a:buFontTx/>
              <a:buNone/>
              <a:defRPr sz="2000">
                <a:solidFill>
                  <a:schemeClr val="accent1"/>
                </a:solidFill>
              </a:defRPr>
            </a:lvl2pPr>
            <a:lvl3pPr marL="661035" indent="0">
              <a:buFontTx/>
              <a:buNone/>
              <a:defRPr sz="1800">
                <a:solidFill>
                  <a:schemeClr val="accent1"/>
                </a:solidFill>
              </a:defRPr>
            </a:lvl3pPr>
            <a:lvl4pPr marL="851535" indent="0">
              <a:buFontTx/>
              <a:buNone/>
              <a:defRPr sz="1800">
                <a:solidFill>
                  <a:schemeClr val="accent1"/>
                </a:solidFill>
              </a:defRPr>
            </a:lvl4pPr>
            <a:lvl5pPr marL="1054735" indent="0">
              <a:buFontTx/>
              <a:buNone/>
              <a:defRPr sz="1800">
                <a:solidFill>
                  <a:schemeClr val="accent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endParaRPr lang="zh-CN" alt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endParaRPr lang="zh-CN" alt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6" name="减号 5"/>
          <p:cNvSpPr/>
          <p:nvPr userDrawn="1"/>
        </p:nvSpPr>
        <p:spPr>
          <a:xfrm>
            <a:off x="-1446530" y="710565"/>
            <a:ext cx="15084112" cy="328295"/>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userDrawn="1"/>
        </p:nvSpPr>
        <p:spPr>
          <a:xfrm>
            <a:off x="108585" y="6386195"/>
            <a:ext cx="1749425" cy="368300"/>
          </a:xfrm>
          <a:prstGeom prst="rect">
            <a:avLst/>
          </a:prstGeom>
          <a:noFill/>
        </p:spPr>
        <p:txBody>
          <a:bodyPr wrap="square" rtlCol="0">
            <a:spAutoFit/>
          </a:bodyPr>
          <a:p>
            <a:r>
              <a:rPr lang="en-US" altLang="zh-CN"/>
              <a:t>  python</a:t>
            </a:r>
            <a:endParaRPr lang="en-US" altLang="zh-CN"/>
          </a:p>
        </p:txBody>
      </p:sp>
      <p:cxnSp>
        <p:nvCxnSpPr>
          <p:cNvPr id="8" name="肘形连接符 7"/>
          <p:cNvCxnSpPr/>
          <p:nvPr/>
        </p:nvCxnSpPr>
        <p:spPr>
          <a:xfrm>
            <a:off x="276860" y="6281420"/>
            <a:ext cx="11829415" cy="3175"/>
          </a:xfrm>
          <a:prstGeom prst="bentConnector2">
            <a:avLst/>
          </a:prstGeom>
        </p:spPr>
        <p:style>
          <a:lnRef idx="1">
            <a:schemeClr val="dk1"/>
          </a:lnRef>
          <a:fillRef idx="0">
            <a:schemeClr val="dk1"/>
          </a:fillRef>
          <a:effectRef idx="0">
            <a:schemeClr val="dk1"/>
          </a:effectRef>
          <a:fontRef idx="minor">
            <a:schemeClr val="tx1"/>
          </a:fontRef>
        </p:style>
      </p:cxn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5" Type="http://schemas.openxmlformats.org/officeDocument/2006/relationships/theme" Target="../theme/theme2.xml"/><Relationship Id="rId14" Type="http://schemas.openxmlformats.org/officeDocument/2006/relationships/tags" Target="../tags/tag8.xml"/><Relationship Id="rId13" Type="http://schemas.openxmlformats.org/officeDocument/2006/relationships/tags" Target="../tags/tag7.xml"/><Relationship Id="rId12" Type="http://schemas.openxmlformats.org/officeDocument/2006/relationships/tags" Target="../tags/tag6.xml"/><Relationship Id="rId11" Type="http://schemas.openxmlformats.org/officeDocument/2006/relationships/image" Target="../media/image3.png"/><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8"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fld>
            <a:endParaRPr lang="zh-CN" altLang="en-US"/>
          </a:p>
        </p:txBody>
      </p:sp>
      <p:sp>
        <p:nvSpPr>
          <p:cNvPr id="2"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17765"/>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678675"/>
            <a:ext cx="10515600" cy="449828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9F0064-1D3A-4468-A1B1-52CF93AA3DB0}"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429EE8-1FE3-4EDB-A8CA-BA68A812CEF7}" type="slidenum">
              <a:rPr lang="zh-CN" altLang="en-US" smtClean="0"/>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hdr="0" ftr="0" dt="0"/>
  <p:txStyles>
    <p:titleStyle>
      <a:lvl1pPr algn="l" defTabSz="914400" rtl="0" eaLnBrk="1" latinLnBrk="0" hangingPunct="1">
        <a:lnSpc>
          <a:spcPct val="90000"/>
        </a:lnSpc>
        <a:spcBef>
          <a:spcPct val="0"/>
        </a:spcBef>
        <a:buNone/>
        <a:defRPr sz="36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1.xml"/><Relationship Id="rId2" Type="http://schemas.openxmlformats.org/officeDocument/2006/relationships/tags" Target="../tags/tag10.xml"/><Relationship Id="rId1" Type="http://schemas.openxmlformats.org/officeDocument/2006/relationships/tags" Target="../tags/tag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5098415" y="2433320"/>
            <a:ext cx="6722745" cy="1042670"/>
          </a:xfrm>
        </p:spPr>
        <p:txBody>
          <a:bodyPr/>
          <a:lstStyle/>
          <a:p>
            <a:r>
              <a:rPr lang="en-US" altLang="zh-CN" sz="5400" dirty="0"/>
              <a:t>Python</a:t>
            </a:r>
            <a:r>
              <a:rPr lang="zh-CN" altLang="en-US" sz="5400" dirty="0"/>
              <a:t>语言及其应用</a:t>
            </a:r>
            <a:endParaRPr lang="zh-CN" altLang="en-US" sz="5400" dirty="0"/>
          </a:p>
        </p:txBody>
      </p:sp>
    </p:spTree>
    <p:custDataLst>
      <p:tags r:id="rId2"/>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525780" y="332105"/>
            <a:ext cx="8891270" cy="460375"/>
          </a:xfrm>
          <a:prstGeom prst="rect">
            <a:avLst/>
          </a:prstGeom>
          <a:noFill/>
        </p:spPr>
        <p:txBody>
          <a:bodyPr wrap="square" rtlCol="0">
            <a:spAutoFit/>
          </a:bodyPr>
          <a:p>
            <a:r>
              <a:rPr lang="en-US" altLang="zh-CN" sz="2400">
                <a:latin typeface="+mj-ea"/>
                <a:ea typeface="+mj-ea"/>
              </a:rPr>
              <a:t>4.3 </a:t>
            </a:r>
            <a:r>
              <a:rPr lang="zh-CN" altLang="en-US" sz="2400">
                <a:latin typeface="+mj-ea"/>
                <a:ea typeface="+mj-ea"/>
                <a:sym typeface="+mn-ea"/>
              </a:rPr>
              <a:t>使用 </a:t>
            </a:r>
            <a:r>
              <a:rPr lang="en-US" altLang="zh-CN" sz="2400">
                <a:latin typeface="Calibri" panose="020F0502020204030204" charset="0"/>
                <a:ea typeface="+mj-ea"/>
                <a:cs typeface="Calibri" panose="020F0502020204030204" charset="0"/>
                <a:sym typeface="+mn-ea"/>
              </a:rPr>
              <a:t>if</a:t>
            </a:r>
            <a:r>
              <a:rPr lang="zh-CN" altLang="en-US" sz="2400">
                <a:latin typeface="Calibri" panose="020F0502020204030204" charset="0"/>
                <a:ea typeface="+mj-ea"/>
                <a:cs typeface="Calibri" panose="020F0502020204030204" charset="0"/>
                <a:sym typeface="+mn-ea"/>
              </a:rPr>
              <a:t>、</a:t>
            </a:r>
            <a:r>
              <a:rPr lang="en-US" altLang="zh-CN" sz="2400">
                <a:latin typeface="Calibri" panose="020F0502020204030204" charset="0"/>
                <a:ea typeface="+mj-ea"/>
                <a:cs typeface="Calibri" panose="020F0502020204030204" charset="0"/>
                <a:sym typeface="+mn-ea"/>
              </a:rPr>
              <a:t>elif </a:t>
            </a:r>
            <a:r>
              <a:rPr lang="zh-CN" altLang="en-US" sz="2400">
                <a:latin typeface="+mj-ea"/>
                <a:ea typeface="+mj-ea"/>
                <a:sym typeface="+mn-ea"/>
              </a:rPr>
              <a:t>和 </a:t>
            </a:r>
            <a:r>
              <a:rPr lang="en-US" altLang="zh-CN" sz="2400">
                <a:latin typeface="Calibri" panose="020F0502020204030204" charset="0"/>
                <a:ea typeface="+mj-ea"/>
                <a:cs typeface="Calibri" panose="020F0502020204030204" charset="0"/>
                <a:sym typeface="+mn-ea"/>
              </a:rPr>
              <a:t>else</a:t>
            </a:r>
            <a:r>
              <a:rPr lang="zh-CN" altLang="en-US" sz="2400">
                <a:latin typeface="+mj-ea"/>
                <a:ea typeface="+mj-ea"/>
                <a:sym typeface="+mn-ea"/>
              </a:rPr>
              <a:t>进行比较</a:t>
            </a:r>
            <a:endParaRPr lang="en-US" altLang="zh-CN" sz="2400">
              <a:latin typeface="+mj-ea"/>
              <a:ea typeface="+mj-ea"/>
            </a:endParaRPr>
          </a:p>
        </p:txBody>
      </p:sp>
      <p:sp>
        <p:nvSpPr>
          <p:cNvPr id="4" name="文本框 3"/>
          <p:cNvSpPr txBox="1"/>
          <p:nvPr/>
        </p:nvSpPr>
        <p:spPr>
          <a:xfrm>
            <a:off x="688340" y="1183005"/>
            <a:ext cx="10869295"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上例中，使用了</a:t>
            </a:r>
            <a:r>
              <a:rPr lang="en-US" altLang="zh-CN" sz="2800">
                <a:latin typeface="黑体" panose="02010609060101010101" pitchFamily="49" charset="-122"/>
                <a:ea typeface="黑体" panose="02010609060101010101" pitchFamily="49" charset="-122"/>
              </a:rPr>
              <a:t>==</a:t>
            </a:r>
            <a:r>
              <a:rPr lang="zh-CN" altLang="en-US" sz="2800">
                <a:latin typeface="黑体" panose="02010609060101010101" pitchFamily="49" charset="-122"/>
                <a:ea typeface="黑体" panose="02010609060101010101" pitchFamily="49" charset="-122"/>
              </a:rPr>
              <a:t>作为判断相等的操作符，</a:t>
            </a:r>
            <a:r>
              <a:rPr lang="en-US" altLang="zh-CN" sz="2800">
                <a:latin typeface="黑体" panose="02010609060101010101" pitchFamily="49" charset="-122"/>
                <a:ea typeface="黑体" panose="02010609060101010101" pitchFamily="49" charset="-122"/>
              </a:rPr>
              <a:t>Python</a:t>
            </a:r>
            <a:r>
              <a:rPr lang="zh-CN" altLang="en-US" sz="2800">
                <a:latin typeface="黑体" panose="02010609060101010101" pitchFamily="49" charset="-122"/>
                <a:ea typeface="黑体" panose="02010609060101010101" pitchFamily="49" charset="-122"/>
              </a:rPr>
              <a:t>中的</a:t>
            </a:r>
            <a:r>
              <a:rPr lang="zh-CN" altLang="en-US" sz="2800">
                <a:latin typeface="楷体" panose="02010609060101010101" charset="-122"/>
                <a:ea typeface="楷体" panose="02010609060101010101" charset="-122"/>
              </a:rPr>
              <a:t>比较操作符</a:t>
            </a:r>
            <a:r>
              <a:rPr lang="zh-CN" altLang="en-US" sz="2800">
                <a:latin typeface="黑体" panose="02010609060101010101" pitchFamily="49" charset="-122"/>
                <a:ea typeface="黑体" panose="02010609060101010101" pitchFamily="49" charset="-122"/>
              </a:rPr>
              <a:t>如下：</a:t>
            </a:r>
            <a:endParaRPr lang="zh-CN" altLang="en-US" sz="2800">
              <a:latin typeface="黑体" panose="02010609060101010101" pitchFamily="49" charset="-122"/>
              <a:ea typeface="黑体" panose="02010609060101010101" pitchFamily="49" charset="-122"/>
            </a:endParaRPr>
          </a:p>
        </p:txBody>
      </p:sp>
      <p:graphicFrame>
        <p:nvGraphicFramePr>
          <p:cNvPr id="7" name="表格 6"/>
          <p:cNvGraphicFramePr/>
          <p:nvPr/>
        </p:nvGraphicFramePr>
        <p:xfrm>
          <a:off x="859790" y="2136140"/>
          <a:ext cx="8557260" cy="3200400"/>
        </p:xfrm>
        <a:graphic>
          <a:graphicData uri="http://schemas.openxmlformats.org/drawingml/2006/table">
            <a:tbl>
              <a:tblPr firstRow="1" bandRow="1">
                <a:tableStyleId>{5C22544A-7EE6-4342-B048-85BDC9FD1C3A}</a:tableStyleId>
              </a:tblPr>
              <a:tblGrid>
                <a:gridCol w="4278630"/>
                <a:gridCol w="4278630"/>
              </a:tblGrid>
              <a:tr h="457200">
                <a:tc>
                  <a:txBody>
                    <a:bodyPr/>
                    <a:p>
                      <a:pPr algn="ctr">
                        <a:buNone/>
                      </a:pPr>
                      <a:r>
                        <a:rPr lang="zh-CN" altLang="en-US" sz="2400">
                          <a:solidFill>
                            <a:schemeClr val="tx1"/>
                          </a:solidFill>
                          <a:latin typeface="黑体" panose="02010609060101010101" pitchFamily="49" charset="-122"/>
                          <a:ea typeface="黑体" panose="02010609060101010101" pitchFamily="49" charset="-122"/>
                        </a:rPr>
                        <a:t>相等</a:t>
                      </a:r>
                      <a:endParaRPr lang="zh-CN" altLang="en-US" sz="2400">
                        <a:solidFill>
                          <a:schemeClr val="tx1"/>
                        </a:solidFill>
                        <a:latin typeface="黑体" panose="02010609060101010101" pitchFamily="49" charset="-122"/>
                        <a:ea typeface="黑体" panose="02010609060101010101" pitchFamily="49"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lumMod val="20000"/>
                        <a:lumOff val="80000"/>
                      </a:schemeClr>
                    </a:solidFill>
                  </a:tcPr>
                </a:tc>
                <a:tc>
                  <a:txBody>
                    <a:bodyPr/>
                    <a:p>
                      <a:pPr algn="ctr">
                        <a:buNone/>
                      </a:pPr>
                      <a:r>
                        <a:rPr lang="en-US" altLang="zh-CN">
                          <a:solidFill>
                            <a:schemeClr val="tx1"/>
                          </a:solidFill>
                        </a:rPr>
                        <a:t>==</a:t>
                      </a:r>
                      <a:endParaRPr lang="en-US" altLang="zh-CN">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lumMod val="20000"/>
                        <a:lumOff val="80000"/>
                      </a:schemeClr>
                    </a:solidFill>
                  </a:tcPr>
                </a:tc>
              </a:tr>
              <a:tr h="457200">
                <a:tc>
                  <a:txBody>
                    <a:bodyPr/>
                    <a:p>
                      <a:pPr algn="ctr">
                        <a:buNone/>
                      </a:pPr>
                      <a:r>
                        <a:rPr lang="zh-CN" altLang="en-US" sz="2400">
                          <a:latin typeface="黑体" panose="02010609060101010101" pitchFamily="49" charset="-122"/>
                          <a:ea typeface="黑体" panose="02010609060101010101" pitchFamily="49" charset="-122"/>
                        </a:rPr>
                        <a:t>不等于</a:t>
                      </a:r>
                      <a:endParaRPr lang="zh-CN" altLang="en-US" sz="2400">
                        <a:latin typeface="黑体" panose="02010609060101010101" pitchFamily="49" charset="-122"/>
                        <a:ea typeface="黑体" panose="02010609060101010101" pitchFamily="49"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zh-CN" altLang="en-US" sz="2400"/>
                        <a:t>！</a:t>
                      </a:r>
                      <a:r>
                        <a:rPr lang="en-US" altLang="zh-CN" sz="2400"/>
                        <a:t>=</a:t>
                      </a:r>
                      <a:endParaRPr lang="en-US" altLang="zh-CN" sz="240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r h="381000">
                <a:tc>
                  <a:txBody>
                    <a:bodyPr/>
                    <a:p>
                      <a:pPr algn="ctr">
                        <a:buNone/>
                      </a:pPr>
                      <a:r>
                        <a:rPr lang="zh-CN" altLang="en-US" sz="2400">
                          <a:latin typeface="黑体" panose="02010609060101010101" pitchFamily="49" charset="-122"/>
                          <a:ea typeface="黑体" panose="02010609060101010101" pitchFamily="49" charset="-122"/>
                        </a:rPr>
                        <a:t>小于</a:t>
                      </a:r>
                      <a:endParaRPr lang="zh-CN" altLang="en-US" sz="2400">
                        <a:latin typeface="黑体" panose="02010609060101010101" pitchFamily="49" charset="-122"/>
                        <a:ea typeface="黑体" panose="02010609060101010101" pitchFamily="49"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zh-CN" altLang="en-US" sz="2400"/>
                        <a:t>＜</a:t>
                      </a:r>
                      <a:endParaRPr lang="zh-CN" altLang="en-US" sz="240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r h="229235">
                <a:tc>
                  <a:txBody>
                    <a:bodyPr/>
                    <a:p>
                      <a:pPr algn="ctr">
                        <a:buNone/>
                      </a:pPr>
                      <a:r>
                        <a:rPr lang="zh-CN" altLang="en-US" sz="2400"/>
                        <a:t>大于</a:t>
                      </a:r>
                      <a:endParaRPr lang="zh-CN" altLang="en-US" sz="240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zh-CN" altLang="en-US" sz="2400"/>
                        <a:t>＞</a:t>
                      </a:r>
                      <a:endParaRPr lang="zh-CN" altLang="en-US" sz="240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r h="381000">
                <a:tc>
                  <a:txBody>
                    <a:bodyPr/>
                    <a:p>
                      <a:pPr algn="ctr">
                        <a:buNone/>
                      </a:pPr>
                      <a:r>
                        <a:rPr lang="zh-CN" altLang="en-US" sz="2400"/>
                        <a:t>不大于</a:t>
                      </a:r>
                      <a:endParaRPr lang="zh-CN" altLang="en-US" sz="240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zh-CN" altLang="en-US" sz="2400"/>
                        <a:t>＜</a:t>
                      </a:r>
                      <a:r>
                        <a:rPr lang="en-US" altLang="zh-CN" sz="2400"/>
                        <a:t>=</a:t>
                      </a:r>
                      <a:endParaRPr lang="en-US" altLang="zh-CN" sz="240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r h="381000">
                <a:tc>
                  <a:txBody>
                    <a:bodyPr/>
                    <a:p>
                      <a:pPr algn="ctr">
                        <a:buNone/>
                      </a:pPr>
                      <a:r>
                        <a:rPr lang="zh-CN" altLang="en-US" sz="2400"/>
                        <a:t>不小于</a:t>
                      </a:r>
                      <a:endParaRPr lang="zh-CN" altLang="en-US" sz="240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zh-CN" altLang="en-US" sz="2400"/>
                        <a:t>＞</a:t>
                      </a:r>
                      <a:r>
                        <a:rPr lang="en-US" altLang="zh-CN" sz="2400"/>
                        <a:t>=</a:t>
                      </a:r>
                      <a:endParaRPr lang="en-US" altLang="zh-CN" sz="240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r h="381000">
                <a:tc>
                  <a:txBody>
                    <a:bodyPr/>
                    <a:p>
                      <a:pPr algn="ctr">
                        <a:buNone/>
                      </a:pPr>
                      <a:r>
                        <a:rPr lang="zh-CN" altLang="en-US" sz="2400"/>
                        <a:t>属于</a:t>
                      </a:r>
                      <a:endParaRPr lang="zh-CN" altLang="en-US" sz="240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en-US" altLang="zh-CN" sz="2400">
                          <a:latin typeface="Calibri" panose="020F0502020204030204" charset="0"/>
                          <a:cs typeface="Calibri" panose="020F0502020204030204" charset="0"/>
                        </a:rPr>
                        <a:t>in. . .</a:t>
                      </a:r>
                      <a:endParaRPr lang="zh-CN" altLang="en-US" sz="2400">
                        <a:latin typeface="Calibri" panose="020F0502020204030204" charset="0"/>
                        <a:cs typeface="Calibri" panose="020F05020202040302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
        <p:nvSpPr>
          <p:cNvPr id="10" name="文本框 9"/>
          <p:cNvSpPr txBox="1"/>
          <p:nvPr/>
        </p:nvSpPr>
        <p:spPr>
          <a:xfrm>
            <a:off x="943610" y="5445760"/>
            <a:ext cx="10408285" cy="460375"/>
          </a:xfrm>
          <a:prstGeom prst="rect">
            <a:avLst/>
          </a:prstGeom>
          <a:noFill/>
        </p:spPr>
        <p:txBody>
          <a:bodyPr wrap="square" rtlCol="0">
            <a:spAutoFit/>
          </a:bodyPr>
          <a:p>
            <a:r>
              <a:rPr lang="zh-CN" altLang="en-US" sz="2400">
                <a:latin typeface="黑体" panose="02010609060101010101" pitchFamily="49" charset="-122"/>
                <a:ea typeface="黑体" panose="02010609060101010101" pitchFamily="49" charset="-122"/>
              </a:rPr>
              <a:t>这些操作符都返回布尔值</a:t>
            </a:r>
            <a:r>
              <a:rPr lang="en-US" altLang="zh-CN" sz="2400">
                <a:latin typeface="Calibri" panose="020F0502020204030204" charset="0"/>
                <a:ea typeface="黑体" panose="02010609060101010101" pitchFamily="49" charset="-122"/>
                <a:cs typeface="Calibri" panose="020F0502020204030204" charset="0"/>
              </a:rPr>
              <a:t>True</a:t>
            </a:r>
            <a:r>
              <a:rPr lang="zh-CN" altLang="en-US" sz="2400">
                <a:latin typeface="黑体" panose="02010609060101010101" pitchFamily="49" charset="-122"/>
                <a:ea typeface="黑体" panose="02010609060101010101" pitchFamily="49" charset="-122"/>
              </a:rPr>
              <a:t>或者</a:t>
            </a:r>
            <a:r>
              <a:rPr lang="en-US" altLang="zh-CN" sz="2400">
                <a:latin typeface="Calibri" panose="020F0502020204030204" charset="0"/>
                <a:ea typeface="黑体" panose="02010609060101010101" pitchFamily="49" charset="-122"/>
                <a:cs typeface="Calibri" panose="020F0502020204030204" charset="0"/>
              </a:rPr>
              <a:t>False</a:t>
            </a:r>
            <a:r>
              <a:rPr lang="zh-CN" altLang="en-US" sz="2400">
                <a:latin typeface="黑体" panose="02010609060101010101" pitchFamily="49" charset="-122"/>
                <a:ea typeface="黑体" panose="02010609060101010101" pitchFamily="49" charset="-122"/>
              </a:rPr>
              <a:t>。</a:t>
            </a:r>
            <a:endParaRPr lang="zh-CN" altLang="en-US" sz="2400">
              <a:latin typeface="黑体" panose="02010609060101010101" pitchFamily="49" charset="-122"/>
              <a:ea typeface="黑体" panose="02010609060101010101" pitchFamily="49" charset="-122"/>
            </a:endParaRPr>
          </a:p>
        </p:txBody>
      </p:sp>
      <p:sp>
        <p:nvSpPr>
          <p:cNvPr id="13" name="前进箭头"/>
          <p:cNvSpPr/>
          <p:nvPr/>
        </p:nvSpPr>
        <p:spPr>
          <a:xfrm>
            <a:off x="688340" y="553339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000125" y="3041650"/>
            <a:ext cx="9831705" cy="276225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525780" y="332105"/>
            <a:ext cx="8891270" cy="460375"/>
          </a:xfrm>
          <a:prstGeom prst="rect">
            <a:avLst/>
          </a:prstGeom>
          <a:noFill/>
        </p:spPr>
        <p:txBody>
          <a:bodyPr wrap="square" rtlCol="0">
            <a:spAutoFit/>
          </a:bodyPr>
          <a:p>
            <a:r>
              <a:rPr lang="en-US" altLang="zh-CN" sz="2400">
                <a:latin typeface="+mj-ea"/>
                <a:ea typeface="+mj-ea"/>
              </a:rPr>
              <a:t>4.3 </a:t>
            </a:r>
            <a:r>
              <a:rPr lang="zh-CN" altLang="en-US" sz="2400">
                <a:latin typeface="+mj-ea"/>
                <a:ea typeface="+mj-ea"/>
                <a:sym typeface="+mn-ea"/>
              </a:rPr>
              <a:t>使用 </a:t>
            </a:r>
            <a:r>
              <a:rPr lang="en-US" altLang="zh-CN" sz="2400">
                <a:latin typeface="Calibri" panose="020F0502020204030204" charset="0"/>
                <a:ea typeface="+mj-ea"/>
                <a:cs typeface="Calibri" panose="020F0502020204030204" charset="0"/>
                <a:sym typeface="+mn-ea"/>
              </a:rPr>
              <a:t>if</a:t>
            </a:r>
            <a:r>
              <a:rPr lang="zh-CN" altLang="en-US" sz="2400">
                <a:latin typeface="Calibri" panose="020F0502020204030204" charset="0"/>
                <a:ea typeface="+mj-ea"/>
                <a:cs typeface="Calibri" panose="020F0502020204030204" charset="0"/>
                <a:sym typeface="+mn-ea"/>
              </a:rPr>
              <a:t>、</a:t>
            </a:r>
            <a:r>
              <a:rPr lang="en-US" altLang="zh-CN" sz="2400">
                <a:latin typeface="Calibri" panose="020F0502020204030204" charset="0"/>
                <a:ea typeface="+mj-ea"/>
                <a:cs typeface="Calibri" panose="020F0502020204030204" charset="0"/>
                <a:sym typeface="+mn-ea"/>
              </a:rPr>
              <a:t>elif </a:t>
            </a:r>
            <a:r>
              <a:rPr lang="zh-CN" altLang="en-US" sz="2400">
                <a:latin typeface="+mj-ea"/>
                <a:ea typeface="+mj-ea"/>
                <a:sym typeface="+mn-ea"/>
              </a:rPr>
              <a:t>和 </a:t>
            </a:r>
            <a:r>
              <a:rPr lang="en-US" altLang="zh-CN" sz="2400">
                <a:latin typeface="Calibri" panose="020F0502020204030204" charset="0"/>
                <a:ea typeface="+mj-ea"/>
                <a:cs typeface="Calibri" panose="020F0502020204030204" charset="0"/>
                <a:sym typeface="+mn-ea"/>
              </a:rPr>
              <a:t>else</a:t>
            </a:r>
            <a:r>
              <a:rPr lang="zh-CN" altLang="en-US" sz="2400">
                <a:latin typeface="+mj-ea"/>
                <a:ea typeface="+mj-ea"/>
                <a:sym typeface="+mn-ea"/>
              </a:rPr>
              <a:t>进行比较</a:t>
            </a:r>
            <a:endParaRPr lang="en-US" altLang="zh-CN" sz="2400">
              <a:latin typeface="+mj-ea"/>
              <a:ea typeface="+mj-ea"/>
            </a:endParaRPr>
          </a:p>
        </p:txBody>
      </p:sp>
      <p:sp>
        <p:nvSpPr>
          <p:cNvPr id="4" name="文本框 3"/>
          <p:cNvSpPr txBox="1"/>
          <p:nvPr/>
        </p:nvSpPr>
        <p:spPr>
          <a:xfrm>
            <a:off x="847725" y="1106170"/>
            <a:ext cx="10751185"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cs typeface="Calibri" panose="020F0502020204030204" charset="0"/>
              </a:rPr>
              <a:t>如果想同时进行多重比较判断，可以使用</a:t>
            </a:r>
            <a:r>
              <a:rPr lang="zh-CN" altLang="en-US" sz="2800">
                <a:latin typeface="楷体" panose="02010609060101010101" charset="-122"/>
                <a:ea typeface="楷体" panose="02010609060101010101" charset="-122"/>
                <a:cs typeface="Calibri" panose="020F0502020204030204" charset="0"/>
              </a:rPr>
              <a:t>布尔操作符</a:t>
            </a:r>
            <a:r>
              <a:rPr lang="en-US" altLang="zh-CN" sz="2800">
                <a:latin typeface="黑体" panose="02010609060101010101" pitchFamily="49" charset="-122"/>
                <a:ea typeface="黑体" panose="02010609060101010101" pitchFamily="49" charset="-122"/>
                <a:cs typeface="Calibri" panose="020F0502020204030204" charset="0"/>
              </a:rPr>
              <a:t>and</a:t>
            </a:r>
            <a:r>
              <a:rPr lang="zh-CN" altLang="en-US" sz="2800">
                <a:latin typeface="黑体" panose="02010609060101010101" pitchFamily="49" charset="-122"/>
                <a:ea typeface="黑体" panose="02010609060101010101" pitchFamily="49" charset="-122"/>
                <a:cs typeface="Calibri" panose="020F0502020204030204" charset="0"/>
              </a:rPr>
              <a:t>、</a:t>
            </a:r>
            <a:r>
              <a:rPr lang="en-US" altLang="zh-CN" sz="2800">
                <a:latin typeface="黑体" panose="02010609060101010101" pitchFamily="49" charset="-122"/>
                <a:ea typeface="黑体" panose="02010609060101010101" pitchFamily="49" charset="-122"/>
                <a:cs typeface="Calibri" panose="020F0502020204030204" charset="0"/>
              </a:rPr>
              <a:t>or</a:t>
            </a:r>
            <a:r>
              <a:rPr lang="zh-CN" altLang="en-US" sz="2800">
                <a:latin typeface="黑体" panose="02010609060101010101" pitchFamily="49" charset="-122"/>
                <a:ea typeface="黑体" panose="02010609060101010101" pitchFamily="49" charset="-122"/>
                <a:cs typeface="Calibri" panose="020F0502020204030204" charset="0"/>
              </a:rPr>
              <a:t>或者</a:t>
            </a:r>
            <a:r>
              <a:rPr lang="en-US" altLang="zh-CN" sz="2800">
                <a:latin typeface="黑体" panose="02010609060101010101" pitchFamily="49" charset="-122"/>
                <a:ea typeface="黑体" panose="02010609060101010101" pitchFamily="49" charset="-122"/>
                <a:cs typeface="Calibri" panose="020F0502020204030204" charset="0"/>
              </a:rPr>
              <a:t>not</a:t>
            </a:r>
            <a:r>
              <a:rPr lang="zh-CN" altLang="en-US" sz="2800">
                <a:latin typeface="黑体" panose="02010609060101010101" pitchFamily="49" charset="-122"/>
                <a:ea typeface="黑体" panose="02010609060101010101" pitchFamily="49" charset="-122"/>
                <a:cs typeface="Calibri" panose="020F0502020204030204" charset="0"/>
              </a:rPr>
              <a:t>连接来决定最终表达式的布尔取值。</a:t>
            </a:r>
            <a:endParaRPr lang="zh-CN" altLang="en-US" sz="2800">
              <a:latin typeface="黑体" panose="02010609060101010101" pitchFamily="49" charset="-122"/>
              <a:ea typeface="黑体" panose="02010609060101010101" pitchFamily="49" charset="-122"/>
              <a:cs typeface="Calibri" panose="020F0502020204030204" charset="0"/>
            </a:endParaRPr>
          </a:p>
        </p:txBody>
      </p:sp>
      <p:sp>
        <p:nvSpPr>
          <p:cNvPr id="5" name="前进箭头"/>
          <p:cNvSpPr/>
          <p:nvPr/>
        </p:nvSpPr>
        <p:spPr>
          <a:xfrm>
            <a:off x="593090" y="120396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前进箭头"/>
          <p:cNvSpPr/>
          <p:nvPr/>
        </p:nvSpPr>
        <p:spPr>
          <a:xfrm>
            <a:off x="593090" y="223774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 name="文本框 7"/>
          <p:cNvSpPr txBox="1"/>
          <p:nvPr/>
        </p:nvSpPr>
        <p:spPr>
          <a:xfrm>
            <a:off x="848360" y="2161540"/>
            <a:ext cx="1053909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布尔操作符的</a:t>
            </a:r>
            <a:r>
              <a:rPr lang="zh-CN" altLang="en-US" sz="2800">
                <a:latin typeface="楷体" panose="02010609060101010101" charset="-122"/>
                <a:ea typeface="楷体" panose="02010609060101010101" charset="-122"/>
              </a:rPr>
              <a:t>优先级</a:t>
            </a:r>
            <a:r>
              <a:rPr lang="zh-CN" altLang="en-US" sz="2800">
                <a:latin typeface="黑体" panose="02010609060101010101" pitchFamily="49" charset="-122"/>
                <a:ea typeface="黑体" panose="02010609060101010101" pitchFamily="49" charset="-122"/>
              </a:rPr>
              <a:t>没有比较表达式的代码段高。</a:t>
            </a:r>
            <a:endParaRPr lang="zh-CN" altLang="en-US" sz="2800">
              <a:latin typeface="黑体" panose="02010609060101010101" pitchFamily="49" charset="-122"/>
              <a:ea typeface="黑体" panose="02010609060101010101" pitchFamily="49" charset="-122"/>
            </a:endParaRPr>
          </a:p>
        </p:txBody>
      </p:sp>
      <p:sp>
        <p:nvSpPr>
          <p:cNvPr id="2" name="文本框 1"/>
          <p:cNvSpPr txBox="1"/>
          <p:nvPr/>
        </p:nvSpPr>
        <p:spPr>
          <a:xfrm>
            <a:off x="1064895" y="3041650"/>
            <a:ext cx="8602980" cy="2676525"/>
          </a:xfrm>
          <a:prstGeom prst="rect">
            <a:avLst/>
          </a:prstGeom>
          <a:noFill/>
        </p:spPr>
        <p:txBody>
          <a:bodyPr wrap="square" rtlCol="0">
            <a:spAutoFit/>
          </a:bodyPr>
          <a:p>
            <a:r>
              <a:rPr lang="en-US" altLang="zh-CN" sz="2400">
                <a:latin typeface="Calibri" panose="020F0502020204030204" charset="0"/>
                <a:cs typeface="Calibri" panose="020F0502020204030204" charset="0"/>
              </a:rPr>
              <a:t>x = 7</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(5 &lt; x)  and  (x &gt; 10)  </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False</a:t>
            </a:r>
            <a:endParaRPr lang="en-US" altLang="zh-CN" sz="2400">
              <a:solidFill>
                <a:schemeClr val="accent5">
                  <a:lumMod val="75000"/>
                </a:schemeClr>
              </a:solidFill>
              <a:latin typeface="Calibri" panose="020F0502020204030204" charset="0"/>
              <a:cs typeface="Calibri" panose="020F0502020204030204" charset="0"/>
            </a:endParaRPr>
          </a:p>
          <a:p>
            <a:r>
              <a:rPr lang="en-US" altLang="zh-CN" sz="2400">
                <a:solidFill>
                  <a:schemeClr val="tx1"/>
                </a:solidFill>
                <a:latin typeface="Calibri" panose="020F0502020204030204" charset="0"/>
                <a:cs typeface="Calibri" panose="020F0502020204030204" charset="0"/>
              </a:rPr>
              <a:t>5 &lt; x  or  x &lt; 10</a:t>
            </a:r>
            <a:endParaRPr lang="en-US" altLang="zh-CN" sz="2400">
              <a:solidFill>
                <a:schemeClr val="accent5"/>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True</a:t>
            </a:r>
            <a:endParaRPr lang="en-US" altLang="zh-CN" sz="2400">
              <a:solidFill>
                <a:srgbClr val="00B050"/>
              </a:solidFill>
              <a:latin typeface="Calibri" panose="020F0502020204030204" charset="0"/>
              <a:cs typeface="Calibri" panose="020F0502020204030204" charset="0"/>
            </a:endParaRPr>
          </a:p>
          <a:p>
            <a:r>
              <a:rPr lang="en-US" altLang="zh-CN" sz="2400">
                <a:solidFill>
                  <a:schemeClr val="tx1"/>
                </a:solidFill>
                <a:latin typeface="Calibri" panose="020F0502020204030204" charset="0"/>
                <a:cs typeface="Calibri" panose="020F0502020204030204" charset="0"/>
              </a:rPr>
              <a:t>5 &lt; x  and not  x &gt; 10</a:t>
            </a:r>
            <a:endParaRPr lang="en-US" altLang="zh-CN" sz="2400">
              <a:solidFill>
                <a:schemeClr val="tx1"/>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True</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9" name="灯片编号占位符 8"/>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1162685" y="1986915"/>
            <a:ext cx="9668510" cy="157670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525780" y="332105"/>
            <a:ext cx="8891270" cy="460375"/>
          </a:xfrm>
          <a:prstGeom prst="rect">
            <a:avLst/>
          </a:prstGeom>
          <a:noFill/>
        </p:spPr>
        <p:txBody>
          <a:bodyPr wrap="square" rtlCol="0">
            <a:spAutoFit/>
          </a:bodyPr>
          <a:p>
            <a:r>
              <a:rPr lang="en-US" altLang="zh-CN" sz="2400">
                <a:latin typeface="+mj-ea"/>
                <a:ea typeface="+mj-ea"/>
              </a:rPr>
              <a:t>4.3 </a:t>
            </a:r>
            <a:r>
              <a:rPr lang="zh-CN" altLang="en-US" sz="2400">
                <a:latin typeface="+mj-ea"/>
                <a:ea typeface="+mj-ea"/>
                <a:sym typeface="+mn-ea"/>
              </a:rPr>
              <a:t>使用 </a:t>
            </a:r>
            <a:r>
              <a:rPr lang="en-US" altLang="zh-CN" sz="2400">
                <a:latin typeface="Calibri" panose="020F0502020204030204" charset="0"/>
                <a:ea typeface="+mj-ea"/>
                <a:cs typeface="Calibri" panose="020F0502020204030204" charset="0"/>
                <a:sym typeface="+mn-ea"/>
              </a:rPr>
              <a:t>if</a:t>
            </a:r>
            <a:r>
              <a:rPr lang="zh-CN" altLang="en-US" sz="2400">
                <a:latin typeface="Calibri" panose="020F0502020204030204" charset="0"/>
                <a:ea typeface="+mj-ea"/>
                <a:cs typeface="Calibri" panose="020F0502020204030204" charset="0"/>
                <a:sym typeface="+mn-ea"/>
              </a:rPr>
              <a:t>、</a:t>
            </a:r>
            <a:r>
              <a:rPr lang="en-US" altLang="zh-CN" sz="2400">
                <a:latin typeface="Calibri" panose="020F0502020204030204" charset="0"/>
                <a:ea typeface="+mj-ea"/>
                <a:cs typeface="Calibri" panose="020F0502020204030204" charset="0"/>
                <a:sym typeface="+mn-ea"/>
              </a:rPr>
              <a:t>elif </a:t>
            </a:r>
            <a:r>
              <a:rPr lang="zh-CN" altLang="en-US" sz="2400">
                <a:latin typeface="+mj-ea"/>
                <a:ea typeface="+mj-ea"/>
                <a:sym typeface="+mn-ea"/>
              </a:rPr>
              <a:t>和 </a:t>
            </a:r>
            <a:r>
              <a:rPr lang="en-US" altLang="zh-CN" sz="2400">
                <a:latin typeface="Calibri" panose="020F0502020204030204" charset="0"/>
                <a:ea typeface="+mj-ea"/>
                <a:cs typeface="Calibri" panose="020F0502020204030204" charset="0"/>
                <a:sym typeface="+mn-ea"/>
              </a:rPr>
              <a:t>else</a:t>
            </a:r>
            <a:r>
              <a:rPr lang="zh-CN" altLang="en-US" sz="2400">
                <a:latin typeface="+mj-ea"/>
                <a:ea typeface="+mj-ea"/>
                <a:sym typeface="+mn-ea"/>
              </a:rPr>
              <a:t>进行比较</a:t>
            </a:r>
            <a:endParaRPr lang="en-US" altLang="zh-CN" sz="2400">
              <a:latin typeface="+mj-ea"/>
              <a:ea typeface="+mj-ea"/>
            </a:endParaRPr>
          </a:p>
        </p:txBody>
      </p:sp>
      <p:sp>
        <p:nvSpPr>
          <p:cNvPr id="7" name="前进箭头"/>
          <p:cNvSpPr/>
          <p:nvPr/>
        </p:nvSpPr>
        <p:spPr>
          <a:xfrm>
            <a:off x="733425" y="139001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文本框 1"/>
          <p:cNvSpPr txBox="1"/>
          <p:nvPr/>
        </p:nvSpPr>
        <p:spPr>
          <a:xfrm>
            <a:off x="988695" y="1332230"/>
            <a:ext cx="1046289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如果对同一个变量做多个</a:t>
            </a:r>
            <a:r>
              <a:rPr lang="en-US" altLang="zh-CN" sz="2800">
                <a:latin typeface="黑体" panose="02010609060101010101" pitchFamily="49" charset="-122"/>
                <a:ea typeface="黑体" panose="02010609060101010101" pitchFamily="49" charset="-122"/>
              </a:rPr>
              <a:t>and</a:t>
            </a:r>
            <a:r>
              <a:rPr lang="zh-CN" altLang="en-US" sz="2800">
                <a:latin typeface="黑体" panose="02010609060101010101" pitchFamily="49" charset="-122"/>
                <a:ea typeface="黑体" panose="02010609060101010101" pitchFamily="49" charset="-122"/>
              </a:rPr>
              <a:t>比较操作，</a:t>
            </a:r>
            <a:r>
              <a:rPr lang="en-US" altLang="zh-CN" sz="2800">
                <a:latin typeface="黑体" panose="02010609060101010101" pitchFamily="49" charset="-122"/>
                <a:ea typeface="黑体" panose="02010609060101010101" pitchFamily="49" charset="-122"/>
              </a:rPr>
              <a:t>Python</a:t>
            </a:r>
            <a:r>
              <a:rPr lang="zh-CN" altLang="en-US" sz="2800">
                <a:latin typeface="黑体" panose="02010609060101010101" pitchFamily="49" charset="-122"/>
                <a:ea typeface="黑体" panose="02010609060101010101" pitchFamily="49" charset="-122"/>
              </a:rPr>
              <a:t>允许下面的用法。</a:t>
            </a:r>
            <a:endParaRPr lang="zh-CN" altLang="en-US" sz="2800">
              <a:latin typeface="黑体" panose="02010609060101010101" pitchFamily="49" charset="-122"/>
              <a:ea typeface="黑体" panose="02010609060101010101" pitchFamily="49" charset="-122"/>
            </a:endParaRPr>
          </a:p>
        </p:txBody>
      </p:sp>
      <p:sp>
        <p:nvSpPr>
          <p:cNvPr id="3" name="文本框 2"/>
          <p:cNvSpPr txBox="1"/>
          <p:nvPr/>
        </p:nvSpPr>
        <p:spPr>
          <a:xfrm>
            <a:off x="1162685" y="1995170"/>
            <a:ext cx="7558405" cy="1568450"/>
          </a:xfrm>
          <a:prstGeom prst="rect">
            <a:avLst/>
          </a:prstGeom>
          <a:noFill/>
        </p:spPr>
        <p:txBody>
          <a:bodyPr wrap="square" rtlCol="0">
            <a:spAutoFit/>
          </a:bodyPr>
          <a:p>
            <a:r>
              <a:rPr lang="en-US" altLang="zh-CN" sz="2400">
                <a:latin typeface="Calibri" panose="020F0502020204030204" charset="0"/>
                <a:cs typeface="Calibri" panose="020F0502020204030204" charset="0"/>
              </a:rPr>
              <a:t>5 &lt; x &lt; 10</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True</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5 &lt; x &lt; 10 &lt; 999</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True</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10" name="文本框 9"/>
          <p:cNvSpPr txBox="1"/>
          <p:nvPr/>
        </p:nvSpPr>
        <p:spPr>
          <a:xfrm>
            <a:off x="733425" y="3979545"/>
            <a:ext cx="2276475" cy="5835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p>
            <a:r>
              <a:rPr lang="zh-CN" altLang="en-US" sz="3200" b="1">
                <a:latin typeface="黑体" panose="02010609060101010101" pitchFamily="49" charset="-122"/>
                <a:ea typeface="黑体" panose="02010609060101010101" pitchFamily="49" charset="-122"/>
              </a:rPr>
              <a:t>什么是真值</a:t>
            </a:r>
            <a:endParaRPr lang="zh-CN" altLang="en-US" sz="3200" b="1">
              <a:latin typeface="黑体" panose="02010609060101010101" pitchFamily="49" charset="-122"/>
              <a:ea typeface="黑体" panose="02010609060101010101" pitchFamily="49" charset="-122"/>
            </a:endParaRPr>
          </a:p>
        </p:txBody>
      </p:sp>
      <p:sp>
        <p:nvSpPr>
          <p:cNvPr id="12" name="文本框 11"/>
          <p:cNvSpPr txBox="1"/>
          <p:nvPr/>
        </p:nvSpPr>
        <p:spPr>
          <a:xfrm>
            <a:off x="1031875" y="4883785"/>
            <a:ext cx="9799320"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一个成假赋值不一定明确表示为</a:t>
            </a:r>
            <a:r>
              <a:rPr lang="en-US" altLang="zh-CN" sz="2800">
                <a:latin typeface="Calibri" panose="020F0502020204030204" charset="0"/>
                <a:cs typeface="Calibri" panose="020F0502020204030204" charset="0"/>
              </a:rPr>
              <a:t>False</a:t>
            </a:r>
            <a:r>
              <a:rPr lang="zh-CN" altLang="en-US" sz="2800">
                <a:latin typeface="黑体" panose="02010609060101010101" pitchFamily="49" charset="-122"/>
                <a:ea typeface="黑体" panose="02010609060101010101" pitchFamily="49" charset="-122"/>
              </a:rPr>
              <a:t>，下面的情况也会被认为是</a:t>
            </a:r>
            <a:r>
              <a:rPr lang="en-US" altLang="zh-CN" sz="2800">
                <a:latin typeface="Calibri" panose="020F0502020204030204" charset="0"/>
                <a:ea typeface="黑体" panose="02010609060101010101" pitchFamily="49" charset="-122"/>
                <a:cs typeface="Calibri" panose="020F0502020204030204" charset="0"/>
              </a:rPr>
              <a:t>False</a:t>
            </a:r>
            <a:r>
              <a:rPr lang="zh-CN" altLang="en-US" sz="2800">
                <a:latin typeface="黑体" panose="02010609060101010101" pitchFamily="49" charset="-122"/>
                <a:ea typeface="黑体" panose="02010609060101010101" pitchFamily="49" charset="-122"/>
              </a:rPr>
              <a:t>。</a:t>
            </a:r>
            <a:endParaRPr lang="zh-CN" altLang="en-US" sz="2800">
              <a:latin typeface="黑体" panose="02010609060101010101" pitchFamily="49" charset="-122"/>
              <a:ea typeface="黑体" panose="02010609060101010101" pitchFamily="49" charset="-122"/>
            </a:endParaRPr>
          </a:p>
        </p:txBody>
      </p:sp>
      <p:sp>
        <p:nvSpPr>
          <p:cNvPr id="13" name="前进箭头"/>
          <p:cNvSpPr/>
          <p:nvPr/>
        </p:nvSpPr>
        <p:spPr>
          <a:xfrm>
            <a:off x="733425" y="497903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525780" y="332105"/>
            <a:ext cx="8891270" cy="460375"/>
          </a:xfrm>
          <a:prstGeom prst="rect">
            <a:avLst/>
          </a:prstGeom>
          <a:noFill/>
        </p:spPr>
        <p:txBody>
          <a:bodyPr wrap="square" rtlCol="0">
            <a:spAutoFit/>
          </a:bodyPr>
          <a:p>
            <a:r>
              <a:rPr lang="en-US" altLang="zh-CN" sz="2400">
                <a:latin typeface="+mj-ea"/>
                <a:ea typeface="+mj-ea"/>
              </a:rPr>
              <a:t>4.3 </a:t>
            </a:r>
            <a:r>
              <a:rPr lang="zh-CN" altLang="en-US" sz="2400">
                <a:latin typeface="+mj-ea"/>
                <a:ea typeface="+mj-ea"/>
                <a:sym typeface="+mn-ea"/>
              </a:rPr>
              <a:t>使用 </a:t>
            </a:r>
            <a:r>
              <a:rPr lang="en-US" altLang="zh-CN" sz="2400">
                <a:latin typeface="Calibri" panose="020F0502020204030204" charset="0"/>
                <a:ea typeface="+mj-ea"/>
                <a:cs typeface="Calibri" panose="020F0502020204030204" charset="0"/>
                <a:sym typeface="+mn-ea"/>
              </a:rPr>
              <a:t>if</a:t>
            </a:r>
            <a:r>
              <a:rPr lang="zh-CN" altLang="en-US" sz="2400">
                <a:latin typeface="Calibri" panose="020F0502020204030204" charset="0"/>
                <a:ea typeface="+mj-ea"/>
                <a:cs typeface="Calibri" panose="020F0502020204030204" charset="0"/>
                <a:sym typeface="+mn-ea"/>
              </a:rPr>
              <a:t>、</a:t>
            </a:r>
            <a:r>
              <a:rPr lang="en-US" altLang="zh-CN" sz="2400">
                <a:latin typeface="Calibri" panose="020F0502020204030204" charset="0"/>
                <a:ea typeface="+mj-ea"/>
                <a:cs typeface="Calibri" panose="020F0502020204030204" charset="0"/>
                <a:sym typeface="+mn-ea"/>
              </a:rPr>
              <a:t>elif </a:t>
            </a:r>
            <a:r>
              <a:rPr lang="zh-CN" altLang="en-US" sz="2400">
                <a:latin typeface="+mj-ea"/>
                <a:ea typeface="+mj-ea"/>
                <a:sym typeface="+mn-ea"/>
              </a:rPr>
              <a:t>和 </a:t>
            </a:r>
            <a:r>
              <a:rPr lang="en-US" altLang="zh-CN" sz="2400">
                <a:latin typeface="Calibri" panose="020F0502020204030204" charset="0"/>
                <a:ea typeface="+mj-ea"/>
                <a:cs typeface="Calibri" panose="020F0502020204030204" charset="0"/>
                <a:sym typeface="+mn-ea"/>
              </a:rPr>
              <a:t>else</a:t>
            </a:r>
            <a:r>
              <a:rPr lang="zh-CN" altLang="en-US" sz="2400">
                <a:latin typeface="+mj-ea"/>
                <a:ea typeface="+mj-ea"/>
                <a:sym typeface="+mn-ea"/>
              </a:rPr>
              <a:t>进行比较</a:t>
            </a:r>
            <a:endParaRPr lang="en-US" altLang="zh-CN" sz="2400">
              <a:latin typeface="+mj-ea"/>
              <a:ea typeface="+mj-ea"/>
            </a:endParaRPr>
          </a:p>
        </p:txBody>
      </p:sp>
      <p:graphicFrame>
        <p:nvGraphicFramePr>
          <p:cNvPr id="2" name="表格 1"/>
          <p:cNvGraphicFramePr/>
          <p:nvPr/>
        </p:nvGraphicFramePr>
        <p:xfrm>
          <a:off x="666750" y="1263015"/>
          <a:ext cx="8609330" cy="3451225"/>
        </p:xfrm>
        <a:graphic>
          <a:graphicData uri="http://schemas.openxmlformats.org/drawingml/2006/table">
            <a:tbl>
              <a:tblPr firstRow="1" bandRow="1">
                <a:tableStyleId>{5C22544A-7EE6-4342-B048-85BDC9FD1C3A}</a:tableStyleId>
              </a:tblPr>
              <a:tblGrid>
                <a:gridCol w="4431030"/>
                <a:gridCol w="4178300"/>
              </a:tblGrid>
              <a:tr h="403225">
                <a:tc>
                  <a:txBody>
                    <a:bodyPr/>
                    <a:p>
                      <a:pPr algn="ctr">
                        <a:buNone/>
                      </a:pPr>
                      <a:r>
                        <a:rPr lang="zh-CN" altLang="en-US" sz="2400">
                          <a:solidFill>
                            <a:schemeClr val="tx1"/>
                          </a:solidFill>
                          <a:latin typeface="黑体" panose="02010609060101010101" pitchFamily="49" charset="-122"/>
                          <a:ea typeface="黑体" panose="02010609060101010101" pitchFamily="49" charset="-122"/>
                        </a:rPr>
                        <a:t>布尔</a:t>
                      </a:r>
                      <a:endParaRPr lang="zh-CN" altLang="en-US" sz="2400">
                        <a:solidFill>
                          <a:schemeClr val="tx1"/>
                        </a:solidFill>
                        <a:latin typeface="黑体" panose="02010609060101010101" pitchFamily="49" charset="-122"/>
                        <a:ea typeface="黑体" panose="02010609060101010101" pitchFamily="49"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tLang="zh-CN" sz="2400">
                          <a:solidFill>
                            <a:schemeClr val="tx1"/>
                          </a:solidFill>
                          <a:latin typeface="Calibri" panose="020F0502020204030204" charset="0"/>
                          <a:ea typeface="黑体" panose="02010609060101010101" pitchFamily="49" charset="-122"/>
                          <a:cs typeface="Calibri" panose="020F0502020204030204" charset="0"/>
                        </a:rPr>
                        <a:t>False</a:t>
                      </a:r>
                      <a:endParaRPr lang="en-US" altLang="zh-CN" sz="2400">
                        <a:solidFill>
                          <a:schemeClr val="tx1"/>
                        </a:solidFill>
                        <a:latin typeface="Calibri" panose="020F0502020204030204" charset="0"/>
                        <a:ea typeface="黑体" panose="02010609060101010101" pitchFamily="49" charset="-122"/>
                        <a:cs typeface="Calibri" panose="020F05020202040302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381000">
                <a:tc>
                  <a:txBody>
                    <a:bodyPr/>
                    <a:p>
                      <a:pPr algn="ctr">
                        <a:buNone/>
                      </a:pPr>
                      <a:r>
                        <a:rPr lang="en-US" altLang="zh-CN" sz="2400">
                          <a:latin typeface="黑体" panose="02010609060101010101" pitchFamily="49" charset="-122"/>
                          <a:ea typeface="黑体" panose="02010609060101010101" pitchFamily="49" charset="-122"/>
                        </a:rPr>
                        <a:t>null</a:t>
                      </a:r>
                      <a:r>
                        <a:rPr lang="zh-CN" altLang="en-US" sz="2400">
                          <a:latin typeface="黑体" panose="02010609060101010101" pitchFamily="49" charset="-122"/>
                          <a:ea typeface="黑体" panose="02010609060101010101" pitchFamily="49" charset="-122"/>
                        </a:rPr>
                        <a:t>类型</a:t>
                      </a:r>
                      <a:endParaRPr lang="zh-CN" altLang="en-US" sz="2400">
                        <a:latin typeface="黑体" panose="02010609060101010101" pitchFamily="49" charset="-122"/>
                        <a:ea typeface="黑体" panose="02010609060101010101" pitchFamily="49"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tLang="zh-CN" sz="2400">
                          <a:latin typeface="Calibri" panose="020F0502020204030204" charset="0"/>
                          <a:ea typeface="黑体" panose="02010609060101010101" pitchFamily="49" charset="-122"/>
                          <a:cs typeface="Calibri" panose="020F0502020204030204" charset="0"/>
                        </a:rPr>
                        <a:t>None</a:t>
                      </a:r>
                      <a:endParaRPr lang="en-US" altLang="zh-CN" sz="2400">
                        <a:latin typeface="Calibri" panose="020F0502020204030204" charset="0"/>
                        <a:ea typeface="黑体" panose="02010609060101010101" pitchFamily="49" charset="-122"/>
                        <a:cs typeface="Calibri" panose="020F05020202040302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381000">
                <a:tc>
                  <a:txBody>
                    <a:bodyPr/>
                    <a:p>
                      <a:pPr algn="ctr">
                        <a:buNone/>
                      </a:pPr>
                      <a:r>
                        <a:rPr lang="zh-CN" altLang="en-US" sz="2400">
                          <a:latin typeface="黑体" panose="02010609060101010101" pitchFamily="49" charset="-122"/>
                          <a:ea typeface="黑体" panose="02010609060101010101" pitchFamily="49" charset="-122"/>
                        </a:rPr>
                        <a:t>整型</a:t>
                      </a:r>
                      <a:endParaRPr lang="zh-CN" altLang="en-US" sz="2400">
                        <a:latin typeface="黑体" panose="02010609060101010101" pitchFamily="49" charset="-122"/>
                        <a:ea typeface="黑体" panose="02010609060101010101" pitchFamily="49"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tLang="zh-CN" sz="2400">
                          <a:latin typeface="Calibri" panose="020F0502020204030204" charset="0"/>
                          <a:ea typeface="黑体" panose="02010609060101010101" pitchFamily="49" charset="-122"/>
                          <a:cs typeface="Calibri" panose="020F0502020204030204" charset="0"/>
                        </a:rPr>
                        <a:t>0</a:t>
                      </a:r>
                      <a:endParaRPr lang="en-US" altLang="zh-CN" sz="2400">
                        <a:latin typeface="Calibri" panose="020F0502020204030204" charset="0"/>
                        <a:ea typeface="黑体" panose="02010609060101010101" pitchFamily="49" charset="-122"/>
                        <a:cs typeface="Calibri" panose="020F05020202040302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381000">
                <a:tc>
                  <a:txBody>
                    <a:bodyPr/>
                    <a:p>
                      <a:pPr algn="ctr">
                        <a:buNone/>
                      </a:pPr>
                      <a:r>
                        <a:rPr lang="zh-CN" altLang="en-US" sz="2400">
                          <a:latin typeface="黑体" panose="02010609060101010101" pitchFamily="49" charset="-122"/>
                          <a:ea typeface="黑体" panose="02010609060101010101" pitchFamily="49" charset="-122"/>
                        </a:rPr>
                        <a:t>浮点型</a:t>
                      </a:r>
                      <a:endParaRPr lang="zh-CN" altLang="en-US" sz="2400">
                        <a:latin typeface="黑体" panose="02010609060101010101" pitchFamily="49" charset="-122"/>
                        <a:ea typeface="黑体" panose="02010609060101010101" pitchFamily="49"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tLang="zh-CN" sz="2400">
                          <a:latin typeface="Calibri" panose="020F0502020204030204" charset="0"/>
                          <a:ea typeface="黑体" panose="02010609060101010101" pitchFamily="49" charset="-122"/>
                          <a:cs typeface="Calibri" panose="020F0502020204030204" charset="0"/>
                        </a:rPr>
                        <a:t>0.0</a:t>
                      </a:r>
                      <a:endParaRPr lang="en-US" altLang="zh-CN" sz="2400">
                        <a:latin typeface="Calibri" panose="020F0502020204030204" charset="0"/>
                        <a:ea typeface="黑体" panose="02010609060101010101" pitchFamily="49" charset="-122"/>
                        <a:cs typeface="Calibri" panose="020F05020202040302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381000">
                <a:tc>
                  <a:txBody>
                    <a:bodyPr/>
                    <a:p>
                      <a:pPr algn="ctr">
                        <a:buNone/>
                      </a:pPr>
                      <a:r>
                        <a:rPr lang="zh-CN" altLang="en-US" sz="2400">
                          <a:latin typeface="黑体" panose="02010609060101010101" pitchFamily="49" charset="-122"/>
                          <a:ea typeface="黑体" panose="02010609060101010101" pitchFamily="49" charset="-122"/>
                        </a:rPr>
                        <a:t>空字符串</a:t>
                      </a:r>
                      <a:endParaRPr lang="zh-CN" altLang="en-US" sz="2400">
                        <a:latin typeface="黑体" panose="02010609060101010101" pitchFamily="49" charset="-122"/>
                        <a:ea typeface="黑体" panose="02010609060101010101" pitchFamily="49"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tLang="zh-CN" sz="2400">
                          <a:latin typeface="Calibri" panose="020F0502020204030204" charset="0"/>
                          <a:ea typeface="黑体" panose="02010609060101010101" pitchFamily="49" charset="-122"/>
                          <a:cs typeface="Calibri" panose="020F0502020204030204" charset="0"/>
                        </a:rPr>
                        <a:t>' '</a:t>
                      </a:r>
                      <a:endParaRPr lang="en-US" altLang="zh-CN" sz="2400">
                        <a:latin typeface="Calibri" panose="020F0502020204030204" charset="0"/>
                        <a:ea typeface="黑体" panose="02010609060101010101" pitchFamily="49" charset="-122"/>
                        <a:cs typeface="Calibri" panose="020F05020202040302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381000">
                <a:tc>
                  <a:txBody>
                    <a:bodyPr/>
                    <a:p>
                      <a:pPr algn="ctr">
                        <a:buNone/>
                      </a:pPr>
                      <a:r>
                        <a:rPr lang="zh-CN" altLang="en-US" sz="2400">
                          <a:latin typeface="黑体" panose="02010609060101010101" pitchFamily="49" charset="-122"/>
                          <a:ea typeface="黑体" panose="02010609060101010101" pitchFamily="49" charset="-122"/>
                        </a:rPr>
                        <a:t>空列表</a:t>
                      </a:r>
                      <a:endParaRPr lang="zh-CN" altLang="en-US" sz="2400">
                        <a:latin typeface="黑体" panose="02010609060101010101" pitchFamily="49" charset="-122"/>
                        <a:ea typeface="黑体" panose="02010609060101010101" pitchFamily="49"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tLang="zh-CN" sz="2400">
                          <a:latin typeface="Calibri" panose="020F0502020204030204" charset="0"/>
                          <a:ea typeface="黑体" panose="02010609060101010101" pitchFamily="49" charset="-122"/>
                          <a:cs typeface="Calibri" panose="020F0502020204030204" charset="0"/>
                        </a:rPr>
                        <a:t>[ ]</a:t>
                      </a:r>
                      <a:endParaRPr lang="en-US" altLang="zh-CN" sz="2400">
                        <a:latin typeface="Calibri" panose="020F0502020204030204" charset="0"/>
                        <a:ea typeface="黑体" panose="02010609060101010101" pitchFamily="49" charset="-122"/>
                        <a:cs typeface="Calibri" panose="020F05020202040302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381000">
                <a:tc>
                  <a:txBody>
                    <a:bodyPr/>
                    <a:p>
                      <a:pPr algn="ctr">
                        <a:buNone/>
                      </a:pPr>
                      <a:r>
                        <a:rPr lang="zh-CN" altLang="en-US" sz="2400">
                          <a:latin typeface="黑体" panose="02010609060101010101" pitchFamily="49" charset="-122"/>
                          <a:ea typeface="黑体" panose="02010609060101010101" pitchFamily="49" charset="-122"/>
                        </a:rPr>
                        <a:t>空元组</a:t>
                      </a:r>
                      <a:endParaRPr lang="zh-CN" altLang="en-US" sz="2400">
                        <a:latin typeface="黑体" panose="02010609060101010101" pitchFamily="49" charset="-122"/>
                        <a:ea typeface="黑体" panose="02010609060101010101" pitchFamily="49"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tLang="zh-CN" sz="2400">
                          <a:latin typeface="Calibri" panose="020F0502020204030204" charset="0"/>
                          <a:ea typeface="黑体" panose="02010609060101010101" pitchFamily="49" charset="-122"/>
                          <a:cs typeface="Calibri" panose="020F0502020204030204" charset="0"/>
                        </a:rPr>
                        <a:t>( )</a:t>
                      </a:r>
                      <a:endParaRPr lang="en-US" altLang="zh-CN" sz="2400">
                        <a:latin typeface="Calibri" panose="020F0502020204030204" charset="0"/>
                        <a:ea typeface="黑体" panose="02010609060101010101" pitchFamily="49" charset="-122"/>
                        <a:cs typeface="Calibri" panose="020F05020202040302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381000">
                <a:tc>
                  <a:txBody>
                    <a:bodyPr/>
                    <a:p>
                      <a:pPr algn="ctr">
                        <a:buNone/>
                      </a:pPr>
                      <a:r>
                        <a:rPr lang="zh-CN" altLang="en-US" sz="2400">
                          <a:latin typeface="黑体" panose="02010609060101010101" pitchFamily="49" charset="-122"/>
                          <a:ea typeface="黑体" panose="02010609060101010101" pitchFamily="49" charset="-122"/>
                        </a:rPr>
                        <a:t>空字典</a:t>
                      </a:r>
                      <a:endParaRPr lang="zh-CN" altLang="en-US" sz="2400">
                        <a:latin typeface="黑体" panose="02010609060101010101" pitchFamily="49" charset="-122"/>
                        <a:ea typeface="黑体" panose="02010609060101010101" pitchFamily="49"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tLang="zh-CN" sz="2400">
                          <a:latin typeface="Calibri" panose="020F0502020204030204" charset="0"/>
                          <a:ea typeface="黑体" panose="02010609060101010101" pitchFamily="49" charset="-122"/>
                          <a:cs typeface="Calibri" panose="020F0502020204030204" charset="0"/>
                        </a:rPr>
                        <a:t>{ }</a:t>
                      </a:r>
                      <a:endParaRPr lang="en-US" altLang="zh-CN" sz="2400">
                        <a:latin typeface="Calibri" panose="020F0502020204030204" charset="0"/>
                        <a:ea typeface="黑体" panose="02010609060101010101" pitchFamily="49" charset="-122"/>
                        <a:cs typeface="Calibri" panose="020F05020202040302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381000">
                <a:tc>
                  <a:txBody>
                    <a:bodyPr/>
                    <a:p>
                      <a:pPr algn="ctr">
                        <a:buNone/>
                      </a:pPr>
                      <a:r>
                        <a:rPr lang="zh-CN" altLang="en-US" sz="2400">
                          <a:latin typeface="黑体" panose="02010609060101010101" pitchFamily="49" charset="-122"/>
                          <a:ea typeface="黑体" panose="02010609060101010101" pitchFamily="49" charset="-122"/>
                        </a:rPr>
                        <a:t>空集合</a:t>
                      </a:r>
                      <a:endParaRPr lang="zh-CN" altLang="en-US" sz="2400">
                        <a:latin typeface="黑体" panose="02010609060101010101" pitchFamily="49" charset="-122"/>
                        <a:ea typeface="黑体" panose="02010609060101010101" pitchFamily="49"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tLang="zh-CN" sz="2400">
                          <a:latin typeface="Calibri" panose="020F0502020204030204" charset="0"/>
                          <a:ea typeface="黑体" panose="02010609060101010101" pitchFamily="49" charset="-122"/>
                          <a:cs typeface="Calibri" panose="020F0502020204030204" charset="0"/>
                        </a:rPr>
                        <a:t>set( )</a:t>
                      </a:r>
                      <a:endParaRPr lang="en-US" altLang="zh-CN" sz="2400">
                        <a:latin typeface="Calibri" panose="020F0502020204030204" charset="0"/>
                        <a:ea typeface="黑体" panose="02010609060101010101" pitchFamily="49" charset="-122"/>
                        <a:cs typeface="Calibri" panose="020F05020202040302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bl>
          </a:graphicData>
        </a:graphic>
      </p:graphicFrame>
      <p:sp>
        <p:nvSpPr>
          <p:cNvPr id="3" name="文本框 2"/>
          <p:cNvSpPr txBox="1"/>
          <p:nvPr/>
        </p:nvSpPr>
        <p:spPr>
          <a:xfrm>
            <a:off x="1011555" y="5544820"/>
            <a:ext cx="1054163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剩下的都会被认为是</a:t>
            </a:r>
            <a:r>
              <a:rPr lang="en-US" altLang="zh-CN" sz="2800">
                <a:latin typeface="Calibri" panose="020F0502020204030204" charset="0"/>
                <a:ea typeface="黑体" panose="02010609060101010101" pitchFamily="49" charset="-122"/>
                <a:cs typeface="Calibri" panose="020F0502020204030204" charset="0"/>
              </a:rPr>
              <a:t>True</a:t>
            </a:r>
            <a:r>
              <a:rPr lang="zh-CN" altLang="en-US" sz="2800">
                <a:latin typeface="黑体" panose="02010609060101010101" pitchFamily="49" charset="-122"/>
                <a:ea typeface="黑体" panose="02010609060101010101" pitchFamily="49" charset="-122"/>
              </a:rPr>
              <a:t>。</a:t>
            </a:r>
            <a:endParaRPr lang="zh-CN" altLang="en-US" sz="2800">
              <a:latin typeface="黑体" panose="02010609060101010101" pitchFamily="49" charset="-122"/>
              <a:ea typeface="黑体" panose="02010609060101010101" pitchFamily="49" charset="-122"/>
            </a:endParaRPr>
          </a:p>
        </p:txBody>
      </p:sp>
      <p:sp>
        <p:nvSpPr>
          <p:cNvPr id="7" name="前进箭头"/>
          <p:cNvSpPr/>
          <p:nvPr/>
        </p:nvSpPr>
        <p:spPr>
          <a:xfrm>
            <a:off x="666750" y="567372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647065" y="1361440"/>
            <a:ext cx="10246360" cy="200723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525780" y="332105"/>
            <a:ext cx="8891270" cy="460375"/>
          </a:xfrm>
          <a:prstGeom prst="rect">
            <a:avLst/>
          </a:prstGeom>
          <a:noFill/>
        </p:spPr>
        <p:txBody>
          <a:bodyPr wrap="square" rtlCol="0">
            <a:spAutoFit/>
          </a:bodyPr>
          <a:p>
            <a:r>
              <a:rPr lang="en-US" altLang="zh-CN" sz="2400">
                <a:latin typeface="+mj-ea"/>
                <a:ea typeface="+mj-ea"/>
              </a:rPr>
              <a:t>4.3 </a:t>
            </a:r>
            <a:r>
              <a:rPr lang="zh-CN" altLang="en-US" sz="2400">
                <a:latin typeface="+mj-ea"/>
                <a:ea typeface="+mj-ea"/>
                <a:sym typeface="+mn-ea"/>
              </a:rPr>
              <a:t>使用 </a:t>
            </a:r>
            <a:r>
              <a:rPr lang="en-US" altLang="zh-CN" sz="2400">
                <a:latin typeface="Calibri" panose="020F0502020204030204" charset="0"/>
                <a:ea typeface="+mj-ea"/>
                <a:cs typeface="Calibri" panose="020F0502020204030204" charset="0"/>
                <a:sym typeface="+mn-ea"/>
              </a:rPr>
              <a:t>if</a:t>
            </a:r>
            <a:r>
              <a:rPr lang="zh-CN" altLang="en-US" sz="2400">
                <a:latin typeface="Calibri" panose="020F0502020204030204" charset="0"/>
                <a:ea typeface="+mj-ea"/>
                <a:cs typeface="Calibri" panose="020F0502020204030204" charset="0"/>
                <a:sym typeface="+mn-ea"/>
              </a:rPr>
              <a:t>、</a:t>
            </a:r>
            <a:r>
              <a:rPr lang="en-US" altLang="zh-CN" sz="2400">
                <a:latin typeface="Calibri" panose="020F0502020204030204" charset="0"/>
                <a:ea typeface="+mj-ea"/>
                <a:cs typeface="Calibri" panose="020F0502020204030204" charset="0"/>
                <a:sym typeface="+mn-ea"/>
              </a:rPr>
              <a:t>elif </a:t>
            </a:r>
            <a:r>
              <a:rPr lang="zh-CN" altLang="en-US" sz="2400">
                <a:latin typeface="+mj-ea"/>
                <a:ea typeface="+mj-ea"/>
                <a:sym typeface="+mn-ea"/>
              </a:rPr>
              <a:t>和 </a:t>
            </a:r>
            <a:r>
              <a:rPr lang="en-US" altLang="zh-CN" sz="2400">
                <a:latin typeface="Calibri" panose="020F0502020204030204" charset="0"/>
                <a:ea typeface="+mj-ea"/>
                <a:cs typeface="Calibri" panose="020F0502020204030204" charset="0"/>
                <a:sym typeface="+mn-ea"/>
              </a:rPr>
              <a:t>else</a:t>
            </a:r>
            <a:r>
              <a:rPr lang="zh-CN" altLang="en-US" sz="2400">
                <a:latin typeface="+mj-ea"/>
                <a:ea typeface="+mj-ea"/>
                <a:sym typeface="+mn-ea"/>
              </a:rPr>
              <a:t>进行比较</a:t>
            </a:r>
            <a:endParaRPr lang="en-US" altLang="zh-CN" sz="2400">
              <a:latin typeface="+mj-ea"/>
              <a:ea typeface="+mj-ea"/>
            </a:endParaRPr>
          </a:p>
        </p:txBody>
      </p:sp>
      <p:sp>
        <p:nvSpPr>
          <p:cNvPr id="4" name="文本框 3"/>
          <p:cNvSpPr txBox="1"/>
          <p:nvPr/>
        </p:nvSpPr>
        <p:spPr>
          <a:xfrm>
            <a:off x="647065" y="1396365"/>
            <a:ext cx="10114280" cy="1938020"/>
          </a:xfrm>
          <a:prstGeom prst="rect">
            <a:avLst/>
          </a:prstGeom>
          <a:noFill/>
        </p:spPr>
        <p:txBody>
          <a:bodyPr wrap="square" rtlCol="0">
            <a:spAutoFit/>
          </a:bodyPr>
          <a:p>
            <a:r>
              <a:rPr lang="en-US" altLang="zh-CN" sz="2400">
                <a:latin typeface="Calibri" panose="020F0502020204030204" charset="0"/>
                <a:cs typeface="Calibri" panose="020F0502020204030204" charset="0"/>
              </a:rPr>
              <a:t>some_list = [ ]</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if  </a:t>
            </a:r>
            <a:r>
              <a:rPr lang="en-US" altLang="zh-CN" sz="2400">
                <a:latin typeface="Calibri" panose="020F0502020204030204" charset="0"/>
                <a:cs typeface="Calibri" panose="020F0502020204030204" charset="0"/>
                <a:sym typeface="+mn-ea"/>
              </a:rPr>
              <a:t>some_list:</a:t>
            </a:r>
            <a:endParaRPr lang="en-US" altLang="zh-CN" sz="2400">
              <a:latin typeface="Calibri" panose="020F0502020204030204" charset="0"/>
              <a:cs typeface="Calibri" panose="020F0502020204030204" charset="0"/>
              <a:sym typeface="+mn-ea"/>
            </a:endParaRPr>
          </a:p>
          <a:p>
            <a:r>
              <a:rPr lang="en-US" altLang="zh-CN" sz="2400">
                <a:latin typeface="Calibri" panose="020F0502020204030204" charset="0"/>
                <a:cs typeface="Calibri" panose="020F0502020204030204" charset="0"/>
              </a:rPr>
              <a:t>     print(“There's  something  in  here”)</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else:</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print(“It's  empty!”)</a:t>
            </a:r>
            <a:endParaRPr lang="en-US" altLang="zh-CN" sz="2400">
              <a:latin typeface="Calibri" panose="020F0502020204030204" charset="0"/>
              <a:cs typeface="Calibri" panose="020F0502020204030204" charset="0"/>
            </a:endParaRPr>
          </a:p>
        </p:txBody>
      </p:sp>
      <p:sp>
        <p:nvSpPr>
          <p:cNvPr id="7" name="前进箭头"/>
          <p:cNvSpPr/>
          <p:nvPr/>
        </p:nvSpPr>
        <p:spPr>
          <a:xfrm>
            <a:off x="647065" y="404685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 name="文本框 7"/>
          <p:cNvSpPr txBox="1"/>
          <p:nvPr/>
        </p:nvSpPr>
        <p:spPr>
          <a:xfrm>
            <a:off x="1043940" y="3937635"/>
            <a:ext cx="10103485"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如果判断一个表达式而不是一个简单的变量，</a:t>
            </a:r>
            <a:r>
              <a:rPr lang="en-US" altLang="zh-CN" sz="2800">
                <a:latin typeface="Calibri" panose="020F0502020204030204" charset="0"/>
                <a:ea typeface="黑体" panose="02010609060101010101" pitchFamily="49" charset="-122"/>
                <a:cs typeface="Calibri" panose="020F0502020204030204" charset="0"/>
              </a:rPr>
              <a:t>Python</a:t>
            </a:r>
            <a:r>
              <a:rPr lang="zh-CN" altLang="en-US" sz="2800">
                <a:latin typeface="黑体" panose="02010609060101010101" pitchFamily="49" charset="-122"/>
                <a:ea typeface="黑体" panose="02010609060101010101" pitchFamily="49" charset="-122"/>
              </a:rPr>
              <a:t>会先计算表达式的值，然后返回布尔型结果。</a:t>
            </a:r>
            <a:endParaRPr lang="zh-CN" altLang="en-US" sz="2800">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951230" y="1780540"/>
            <a:ext cx="9509125" cy="343408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525780" y="332105"/>
            <a:ext cx="8891270" cy="460375"/>
          </a:xfrm>
          <a:prstGeom prst="rect">
            <a:avLst/>
          </a:prstGeom>
          <a:noFill/>
        </p:spPr>
        <p:txBody>
          <a:bodyPr wrap="square" rtlCol="0">
            <a:spAutoFit/>
          </a:bodyPr>
          <a:p>
            <a:r>
              <a:rPr lang="en-US" altLang="zh-CN" sz="2400">
                <a:latin typeface="+mj-ea"/>
                <a:ea typeface="+mj-ea"/>
              </a:rPr>
              <a:t>4.4 </a:t>
            </a:r>
            <a:r>
              <a:rPr lang="zh-CN" altLang="en-US" sz="2400">
                <a:latin typeface="+mj-ea"/>
                <a:ea typeface="+mj-ea"/>
              </a:rPr>
              <a:t>使用 </a:t>
            </a:r>
            <a:r>
              <a:rPr lang="en-US" altLang="zh-CN" sz="2400">
                <a:latin typeface="Calibri" panose="020F0502020204030204" charset="0"/>
                <a:ea typeface="+mj-ea"/>
                <a:cs typeface="Calibri" panose="020F0502020204030204" charset="0"/>
              </a:rPr>
              <a:t>while </a:t>
            </a:r>
            <a:r>
              <a:rPr lang="zh-CN" altLang="en-US" sz="2400">
                <a:latin typeface="+mj-ea"/>
                <a:ea typeface="+mj-ea"/>
              </a:rPr>
              <a:t>进行循环</a:t>
            </a:r>
            <a:endParaRPr lang="zh-CN" altLang="en-US" sz="2400">
              <a:latin typeface="+mj-ea"/>
              <a:ea typeface="+mj-ea"/>
            </a:endParaRPr>
          </a:p>
        </p:txBody>
      </p:sp>
      <p:sp>
        <p:nvSpPr>
          <p:cNvPr id="4" name="文本框 3"/>
          <p:cNvSpPr txBox="1"/>
          <p:nvPr/>
        </p:nvSpPr>
        <p:spPr>
          <a:xfrm>
            <a:off x="1075055" y="1134110"/>
            <a:ext cx="10193655" cy="521970"/>
          </a:xfrm>
          <a:prstGeom prst="rect">
            <a:avLst/>
          </a:prstGeom>
          <a:noFill/>
        </p:spPr>
        <p:txBody>
          <a:bodyPr wrap="square" rtlCol="0">
            <a:spAutoFit/>
          </a:bodyPr>
          <a:p>
            <a:r>
              <a:rPr lang="en-US" altLang="zh-CN" sz="2800">
                <a:latin typeface="Calibri" panose="020F0502020204030204" charset="0"/>
                <a:ea typeface="黑体" panose="02010609060101010101" pitchFamily="49" charset="-122"/>
                <a:cs typeface="Calibri" panose="020F0502020204030204" charset="0"/>
              </a:rPr>
              <a:t>Python</a:t>
            </a:r>
            <a:r>
              <a:rPr lang="zh-CN" altLang="en-US" sz="2800">
                <a:latin typeface="黑体" panose="02010609060101010101" pitchFamily="49" charset="-122"/>
                <a:ea typeface="黑体" panose="02010609060101010101" pitchFamily="49" charset="-122"/>
              </a:rPr>
              <a:t>中最简单的循环机制是</a:t>
            </a:r>
            <a:r>
              <a:rPr lang="en-US" altLang="zh-CN" sz="2800">
                <a:latin typeface="Calibri" panose="020F0502020204030204" charset="0"/>
                <a:ea typeface="黑体" panose="02010609060101010101" pitchFamily="49" charset="-122"/>
                <a:cs typeface="Calibri" panose="020F0502020204030204" charset="0"/>
              </a:rPr>
              <a:t>while</a:t>
            </a:r>
            <a:r>
              <a:rPr lang="zh-CN" altLang="en-US" sz="2800">
                <a:latin typeface="黑体" panose="02010609060101010101" pitchFamily="49" charset="-122"/>
                <a:ea typeface="黑体" panose="02010609060101010101" pitchFamily="49" charset="-122"/>
              </a:rPr>
              <a:t>。</a:t>
            </a:r>
            <a:endParaRPr lang="zh-CN" altLang="en-US" sz="2800">
              <a:latin typeface="黑体" panose="02010609060101010101" pitchFamily="49" charset="-122"/>
              <a:ea typeface="黑体" panose="02010609060101010101" pitchFamily="49" charset="-122"/>
            </a:endParaRPr>
          </a:p>
        </p:txBody>
      </p:sp>
      <p:sp>
        <p:nvSpPr>
          <p:cNvPr id="7" name="前进箭头"/>
          <p:cNvSpPr/>
          <p:nvPr/>
        </p:nvSpPr>
        <p:spPr>
          <a:xfrm>
            <a:off x="695960" y="125222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1075055" y="1858010"/>
            <a:ext cx="7181215" cy="3415030"/>
          </a:xfrm>
          <a:prstGeom prst="rect">
            <a:avLst/>
          </a:prstGeom>
          <a:noFill/>
        </p:spPr>
        <p:txBody>
          <a:bodyPr wrap="square" rtlCol="0">
            <a:spAutoFit/>
          </a:bodyPr>
          <a:p>
            <a:r>
              <a:rPr lang="en-US" altLang="zh-CN" sz="2400">
                <a:latin typeface="Calibri" panose="020F0502020204030204" charset="0"/>
                <a:cs typeface="Calibri" panose="020F0502020204030204" charset="0"/>
              </a:rPr>
              <a:t>count = 1</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while count &lt;= 5:</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print(count)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count += 1</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1</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2</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3</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4</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5</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nvSpPr>
        <p:spPr>
          <a:xfrm>
            <a:off x="862965" y="2106930"/>
            <a:ext cx="9841865" cy="380492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525780" y="332105"/>
            <a:ext cx="8891270" cy="460375"/>
          </a:xfrm>
          <a:prstGeom prst="rect">
            <a:avLst/>
          </a:prstGeom>
          <a:noFill/>
        </p:spPr>
        <p:txBody>
          <a:bodyPr wrap="square" rtlCol="0">
            <a:spAutoFit/>
          </a:bodyPr>
          <a:p>
            <a:r>
              <a:rPr lang="en-US" altLang="zh-CN" sz="2400">
                <a:latin typeface="+mj-ea"/>
                <a:ea typeface="+mj-ea"/>
              </a:rPr>
              <a:t>4.4.1 </a:t>
            </a:r>
            <a:r>
              <a:rPr lang="zh-CN" altLang="en-US" sz="2400">
                <a:latin typeface="+mj-ea"/>
                <a:ea typeface="+mj-ea"/>
              </a:rPr>
              <a:t>使用 </a:t>
            </a:r>
            <a:r>
              <a:rPr lang="en-US" altLang="zh-CN" sz="2400">
                <a:latin typeface="Calibri" panose="020F0502020204030204" charset="0"/>
                <a:ea typeface="+mj-ea"/>
                <a:cs typeface="Calibri" panose="020F0502020204030204" charset="0"/>
              </a:rPr>
              <a:t>break</a:t>
            </a:r>
            <a:r>
              <a:rPr lang="en-US" altLang="zh-CN" sz="2400">
                <a:latin typeface="+mj-ea"/>
                <a:ea typeface="+mj-ea"/>
              </a:rPr>
              <a:t> </a:t>
            </a:r>
            <a:r>
              <a:rPr lang="zh-CN" altLang="en-US" sz="2400">
                <a:latin typeface="+mj-ea"/>
                <a:ea typeface="+mj-ea"/>
              </a:rPr>
              <a:t>跳出循环</a:t>
            </a:r>
            <a:endParaRPr lang="zh-CN" altLang="en-US" sz="2400">
              <a:latin typeface="+mj-ea"/>
              <a:ea typeface="+mj-ea"/>
            </a:endParaRPr>
          </a:p>
        </p:txBody>
      </p:sp>
      <p:sp>
        <p:nvSpPr>
          <p:cNvPr id="4" name="文本框 3"/>
          <p:cNvSpPr txBox="1"/>
          <p:nvPr/>
        </p:nvSpPr>
        <p:spPr>
          <a:xfrm>
            <a:off x="1055370" y="1153795"/>
            <a:ext cx="10389235"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如果想让循环在某一条件下停止，但不确定在哪次循环跳出，可以在</a:t>
            </a:r>
            <a:r>
              <a:rPr lang="zh-CN" altLang="en-US" sz="2800">
                <a:latin typeface="楷体" panose="02010609060101010101" charset="-122"/>
                <a:ea typeface="楷体" panose="02010609060101010101" charset="-122"/>
              </a:rPr>
              <a:t>无限循环</a:t>
            </a:r>
            <a:r>
              <a:rPr lang="zh-CN" altLang="en-US" sz="2800">
                <a:latin typeface="黑体" panose="02010609060101010101" pitchFamily="49" charset="-122"/>
                <a:ea typeface="黑体" panose="02010609060101010101" pitchFamily="49" charset="-122"/>
              </a:rPr>
              <a:t>中声明</a:t>
            </a:r>
            <a:r>
              <a:rPr lang="en-US" altLang="zh-CN" sz="2800">
                <a:latin typeface="Calibri" panose="020F0502020204030204" charset="0"/>
                <a:ea typeface="黑体" panose="02010609060101010101" pitchFamily="49" charset="-122"/>
                <a:cs typeface="Calibri" panose="020F0502020204030204" charset="0"/>
              </a:rPr>
              <a:t>break</a:t>
            </a:r>
            <a:r>
              <a:rPr lang="zh-CN" altLang="en-US" sz="2800">
                <a:latin typeface="黑体" panose="02010609060101010101" pitchFamily="49" charset="-122"/>
                <a:ea typeface="黑体" panose="02010609060101010101" pitchFamily="49" charset="-122"/>
              </a:rPr>
              <a:t>语句。</a:t>
            </a:r>
            <a:endParaRPr lang="zh-CN" altLang="en-US" sz="2800">
              <a:latin typeface="黑体" panose="02010609060101010101" pitchFamily="49" charset="-122"/>
              <a:ea typeface="黑体" panose="02010609060101010101" pitchFamily="49" charset="-122"/>
            </a:endParaRPr>
          </a:p>
        </p:txBody>
      </p:sp>
      <p:sp>
        <p:nvSpPr>
          <p:cNvPr id="7" name="前进箭头"/>
          <p:cNvSpPr/>
          <p:nvPr/>
        </p:nvSpPr>
        <p:spPr>
          <a:xfrm>
            <a:off x="695960" y="125222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2933700" y="3032125"/>
            <a:ext cx="309880" cy="368300"/>
          </a:xfrm>
          <a:prstGeom prst="rect">
            <a:avLst/>
          </a:prstGeom>
          <a:noFill/>
        </p:spPr>
        <p:txBody>
          <a:bodyPr wrap="none" rtlCol="0">
            <a:spAutoFit/>
          </a:bodyPr>
          <a:p>
            <a:endParaRPr lang="zh-CN" altLang="en-US"/>
          </a:p>
        </p:txBody>
      </p:sp>
      <p:sp>
        <p:nvSpPr>
          <p:cNvPr id="8" name="文本框 7"/>
          <p:cNvSpPr txBox="1"/>
          <p:nvPr/>
        </p:nvSpPr>
        <p:spPr>
          <a:xfrm>
            <a:off x="951230" y="2219960"/>
            <a:ext cx="10311765" cy="3784600"/>
          </a:xfrm>
          <a:prstGeom prst="rect">
            <a:avLst/>
          </a:prstGeom>
          <a:noFill/>
        </p:spPr>
        <p:txBody>
          <a:bodyPr wrap="square" rtlCol="0">
            <a:spAutoFit/>
          </a:bodyPr>
          <a:p>
            <a:r>
              <a:rPr lang="en-US" altLang="zh-CN" sz="2400">
                <a:latin typeface="Calibri" panose="020F0502020204030204" charset="0"/>
                <a:cs typeface="Calibri" panose="020F0502020204030204" charset="0"/>
              </a:rPr>
              <a:t>while True:</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stuff = input(“String to capitalize [type q to quit]: ”)</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if stuff == “q”:</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a:t>
            </a:r>
            <a:r>
              <a:rPr lang="en-US" altLang="zh-CN" sz="2400">
                <a:solidFill>
                  <a:srgbClr val="FF0000"/>
                </a:solidFill>
                <a:latin typeface="Calibri" panose="020F0502020204030204" charset="0"/>
                <a:cs typeface="Calibri" panose="020F0502020204030204" charset="0"/>
              </a:rPr>
              <a:t>break</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a:t>
            </a:r>
            <a:r>
              <a:rPr lang="en-US" altLang="zh-CN" sz="2400">
                <a:solidFill>
                  <a:schemeClr val="tx1"/>
                </a:solidFill>
                <a:latin typeface="Calibri" panose="020F0502020204030204" charset="0"/>
                <a:cs typeface="Calibri" panose="020F0502020204030204" charset="0"/>
              </a:rPr>
              <a:t>(</a:t>
            </a:r>
            <a:r>
              <a:rPr lang="en-US" altLang="zh-CN" sz="2400">
                <a:latin typeface="Calibri" panose="020F0502020204030204" charset="0"/>
                <a:cs typeface="Calibri" panose="020F0502020204030204" charset="0"/>
              </a:rPr>
              <a:t>stuff.capitalize( )</a:t>
            </a:r>
            <a:r>
              <a:rPr lang="en-US" altLang="zh-CN" sz="2400">
                <a:solidFill>
                  <a:schemeClr val="tx1"/>
                </a:solidFill>
                <a:latin typeface="Calibri" panose="020F0502020204030204" charset="0"/>
                <a:cs typeface="Calibri" panose="020F0502020204030204" charset="0"/>
              </a:rPr>
              <a:t>)</a:t>
            </a:r>
            <a:endParaRPr lang="en-US" altLang="zh-CN" sz="2400">
              <a:solidFill>
                <a:schemeClr val="tx1"/>
              </a:solidFill>
              <a:latin typeface="Calibri" panose="020F0502020204030204" charset="0"/>
              <a:cs typeface="Calibri" panose="020F0502020204030204" charset="0"/>
            </a:endParaRPr>
          </a:p>
          <a:p>
            <a:endParaRPr lang="en-US" altLang="zh-CN" sz="2400">
              <a:solidFill>
                <a:schemeClr val="accent2">
                  <a:lumMod val="75000"/>
                </a:schemeClr>
              </a:solidFill>
              <a:latin typeface="Calibri" panose="020F0502020204030204" charset="0"/>
              <a:cs typeface="Calibri" panose="020F0502020204030204" charset="0"/>
            </a:endParaRPr>
          </a:p>
          <a:p>
            <a:r>
              <a:rPr lang="en-US" altLang="zh-CN" sz="2400">
                <a:solidFill>
                  <a:schemeClr val="tx1"/>
                </a:solidFill>
                <a:latin typeface="Calibri" panose="020F0502020204030204" charset="0"/>
                <a:cs typeface="Calibri" panose="020F0502020204030204" charset="0"/>
                <a:sym typeface="+mn-ea"/>
              </a:rPr>
              <a:t>String to capitalize [type q to quit]: test</a:t>
            </a:r>
            <a:endParaRPr lang="en-US" altLang="zh-CN" sz="2400">
              <a:solidFill>
                <a:schemeClr val="tx1"/>
              </a:solidFill>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rPr>
              <a:t>Test</a:t>
            </a:r>
            <a:endParaRPr lang="en-US" altLang="zh-CN" sz="2400">
              <a:solidFill>
                <a:srgbClr val="00B050"/>
              </a:solidFill>
              <a:latin typeface="Calibri" panose="020F0502020204030204" charset="0"/>
              <a:cs typeface="Calibri" panose="020F0502020204030204" charset="0"/>
            </a:endParaRPr>
          </a:p>
          <a:p>
            <a:r>
              <a:rPr lang="en-US" altLang="zh-CN" sz="2400">
                <a:solidFill>
                  <a:schemeClr val="tx1"/>
                </a:solidFill>
                <a:latin typeface="Calibri" panose="020F0502020204030204" charset="0"/>
                <a:cs typeface="Calibri" panose="020F0502020204030204" charset="0"/>
                <a:sym typeface="+mn-ea"/>
              </a:rPr>
              <a:t>String to capitalize [type q to quit]: q</a:t>
            </a:r>
            <a:endParaRPr lang="en-US" altLang="zh-CN" sz="2400">
              <a:solidFill>
                <a:schemeClr val="tx1"/>
              </a:solidFill>
              <a:latin typeface="Calibri" panose="020F0502020204030204" charset="0"/>
              <a:cs typeface="Calibri" panose="020F0502020204030204" charset="0"/>
              <a:sym typeface="+mn-ea"/>
            </a:endParaRPr>
          </a:p>
          <a:p>
            <a:r>
              <a:rPr lang="en-US" altLang="zh-CN" sz="2400">
                <a:solidFill>
                  <a:schemeClr val="tx1"/>
                </a:solidFill>
                <a:latin typeface="Calibri" panose="020F0502020204030204" charset="0"/>
                <a:cs typeface="Calibri" panose="020F0502020204030204" charset="0"/>
              </a:rPr>
              <a:t>&gt;&gt;&gt;</a:t>
            </a:r>
            <a:endParaRPr lang="en-US" altLang="zh-CN" sz="2400">
              <a:solidFill>
                <a:schemeClr val="tx1"/>
              </a:solidFill>
              <a:latin typeface="Calibri" panose="020F0502020204030204" charset="0"/>
              <a:cs typeface="Calibri" panose="020F0502020204030204" charset="0"/>
            </a:endParaRPr>
          </a:p>
        </p:txBody>
      </p:sp>
      <p:cxnSp>
        <p:nvCxnSpPr>
          <p:cNvPr id="12" name="直接箭头连接符 11"/>
          <p:cNvCxnSpPr/>
          <p:nvPr/>
        </p:nvCxnSpPr>
        <p:spPr>
          <a:xfrm>
            <a:off x="889000" y="4244975"/>
            <a:ext cx="9812655" cy="1016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693420" y="1828800"/>
            <a:ext cx="9959340" cy="360045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525780" y="332105"/>
            <a:ext cx="8891270" cy="460375"/>
          </a:xfrm>
          <a:prstGeom prst="rect">
            <a:avLst/>
          </a:prstGeom>
          <a:noFill/>
        </p:spPr>
        <p:txBody>
          <a:bodyPr wrap="square" rtlCol="0">
            <a:spAutoFit/>
          </a:bodyPr>
          <a:p>
            <a:r>
              <a:rPr lang="en-US" altLang="zh-CN" sz="2400">
                <a:latin typeface="+mj-ea"/>
                <a:ea typeface="+mj-ea"/>
              </a:rPr>
              <a:t>4.4.2 </a:t>
            </a:r>
            <a:r>
              <a:rPr lang="zh-CN" altLang="en-US" sz="2400">
                <a:latin typeface="+mj-ea"/>
                <a:ea typeface="+mj-ea"/>
              </a:rPr>
              <a:t>使用 </a:t>
            </a:r>
            <a:r>
              <a:rPr lang="en-US" sz="2400">
                <a:latin typeface="Calibri" panose="020F0502020204030204" charset="0"/>
                <a:ea typeface="+mj-ea"/>
                <a:cs typeface="Calibri" panose="020F0502020204030204" charset="0"/>
              </a:rPr>
              <a:t>continue</a:t>
            </a:r>
            <a:r>
              <a:rPr lang="en-US" altLang="zh-CN" sz="2400">
                <a:latin typeface="Calibri" panose="020F0502020204030204" charset="0"/>
                <a:ea typeface="+mj-ea"/>
                <a:cs typeface="Calibri" panose="020F0502020204030204" charset="0"/>
              </a:rPr>
              <a:t> </a:t>
            </a:r>
            <a:r>
              <a:rPr lang="zh-CN" altLang="en-US" sz="2400">
                <a:latin typeface="+mj-ea"/>
                <a:ea typeface="+mj-ea"/>
              </a:rPr>
              <a:t>跳到循环开始</a:t>
            </a:r>
            <a:endParaRPr lang="zh-CN" altLang="en-US" sz="2400">
              <a:latin typeface="+mj-ea"/>
              <a:ea typeface="+mj-ea"/>
            </a:endParaRPr>
          </a:p>
        </p:txBody>
      </p:sp>
      <p:sp>
        <p:nvSpPr>
          <p:cNvPr id="7" name="前进箭头"/>
          <p:cNvSpPr/>
          <p:nvPr/>
        </p:nvSpPr>
        <p:spPr>
          <a:xfrm>
            <a:off x="695960" y="125222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文本框 1"/>
          <p:cNvSpPr txBox="1"/>
          <p:nvPr/>
        </p:nvSpPr>
        <p:spPr>
          <a:xfrm>
            <a:off x="951230" y="1134110"/>
            <a:ext cx="1036002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有时我们并不想结束整个循环，仅仅想跳到下一轮循环的开始。</a:t>
            </a:r>
            <a:endParaRPr lang="zh-CN" altLang="en-US" sz="2800">
              <a:latin typeface="黑体" panose="02010609060101010101" pitchFamily="49" charset="-122"/>
              <a:ea typeface="黑体" panose="02010609060101010101" pitchFamily="49" charset="-122"/>
            </a:endParaRPr>
          </a:p>
        </p:txBody>
      </p:sp>
      <p:sp>
        <p:nvSpPr>
          <p:cNvPr id="3" name="文本框 2"/>
          <p:cNvSpPr txBox="1"/>
          <p:nvPr/>
        </p:nvSpPr>
        <p:spPr>
          <a:xfrm>
            <a:off x="693420" y="1951990"/>
            <a:ext cx="10164445" cy="3353435"/>
          </a:xfrm>
          <a:prstGeom prst="rect">
            <a:avLst/>
          </a:prstGeom>
          <a:noFill/>
        </p:spPr>
        <p:txBody>
          <a:bodyPr wrap="square" rtlCol="0">
            <a:spAutoFit/>
          </a:bodyPr>
          <a:p>
            <a:r>
              <a:rPr lang="en-US" altLang="zh-CN" sz="2000">
                <a:latin typeface="黑体" panose="02010609060101010101" pitchFamily="49" charset="-122"/>
                <a:ea typeface="黑体" panose="02010609060101010101" pitchFamily="49" charset="-122"/>
              </a:rPr>
              <a:t>#</a:t>
            </a:r>
            <a:r>
              <a:rPr lang="zh-CN" altLang="en-US" sz="2000">
                <a:latin typeface="黑体" panose="02010609060101010101" pitchFamily="49" charset="-122"/>
                <a:ea typeface="黑体" panose="02010609060101010101" pitchFamily="49" charset="-122"/>
              </a:rPr>
              <a:t>奇数输出它的平方；偶数跳过</a:t>
            </a:r>
            <a:endParaRPr lang="zh-CN" altLang="en-US" sz="2400">
              <a:latin typeface="黑体" panose="02010609060101010101" pitchFamily="49" charset="-122"/>
              <a:ea typeface="黑体" panose="02010609060101010101" pitchFamily="49" charset="-122"/>
            </a:endParaRPr>
          </a:p>
          <a:p>
            <a:r>
              <a:rPr lang="en-US" altLang="zh-CN" sz="2400">
                <a:latin typeface="Calibri" panose="020F0502020204030204" charset="0"/>
                <a:ea typeface="黑体" panose="02010609060101010101" pitchFamily="49" charset="-122"/>
                <a:cs typeface="Calibri" panose="020F0502020204030204" charset="0"/>
              </a:rPr>
              <a:t>whie  True:</a:t>
            </a:r>
            <a:endParaRPr lang="en-US" altLang="zh-CN" sz="2400">
              <a:latin typeface="Calibri" panose="020F0502020204030204" charset="0"/>
              <a:ea typeface="黑体" panose="02010609060101010101" pitchFamily="49" charset="-122"/>
              <a:cs typeface="Calibri" panose="020F0502020204030204" charset="0"/>
            </a:endParaRPr>
          </a:p>
          <a:p>
            <a:r>
              <a:rPr lang="en-US" altLang="zh-CN" sz="2400">
                <a:latin typeface="Calibri" panose="020F0502020204030204" charset="0"/>
                <a:ea typeface="黑体" panose="02010609060101010101" pitchFamily="49" charset="-122"/>
                <a:cs typeface="Calibri" panose="020F0502020204030204" charset="0"/>
              </a:rPr>
              <a:t>      value = input(“Integer , please [q to quit]: ”)</a:t>
            </a:r>
            <a:endParaRPr lang="en-US" altLang="zh-CN" sz="2400">
              <a:latin typeface="Calibri" panose="020F0502020204030204" charset="0"/>
              <a:ea typeface="黑体" panose="02010609060101010101" pitchFamily="49" charset="-122"/>
              <a:cs typeface="Calibri" panose="020F0502020204030204" charset="0"/>
            </a:endParaRPr>
          </a:p>
          <a:p>
            <a:r>
              <a:rPr lang="en-US" altLang="zh-CN" sz="2400">
                <a:latin typeface="Calibri" panose="020F0502020204030204" charset="0"/>
                <a:ea typeface="黑体" panose="02010609060101010101" pitchFamily="49" charset="-122"/>
                <a:cs typeface="Calibri" panose="020F0502020204030204" charset="0"/>
              </a:rPr>
              <a:t>      if  value == ' q ':             </a:t>
            </a:r>
            <a:r>
              <a:rPr lang="en-US" altLang="zh-CN" sz="2000">
                <a:latin typeface="Calibri" panose="020F0502020204030204" charset="0"/>
                <a:ea typeface="黑体" panose="02010609060101010101" pitchFamily="49" charset="-122"/>
                <a:cs typeface="Calibri" panose="020F0502020204030204" charset="0"/>
              </a:rPr>
              <a:t># </a:t>
            </a:r>
            <a:r>
              <a:rPr lang="zh-CN" altLang="en-US" sz="2000">
                <a:latin typeface="Calibri" panose="020F0502020204030204" charset="0"/>
                <a:ea typeface="黑体" panose="02010609060101010101" pitchFamily="49" charset="-122"/>
                <a:cs typeface="Calibri" panose="020F0502020204030204" charset="0"/>
              </a:rPr>
              <a:t>停止循环</a:t>
            </a:r>
            <a:endParaRPr lang="en-US" altLang="zh-CN" sz="2000">
              <a:latin typeface="Calibri" panose="020F0502020204030204" charset="0"/>
              <a:ea typeface="黑体" panose="02010609060101010101" pitchFamily="49" charset="-122"/>
              <a:cs typeface="Calibri" panose="020F0502020204030204" charset="0"/>
            </a:endParaRPr>
          </a:p>
          <a:p>
            <a:r>
              <a:rPr lang="en-US" altLang="zh-CN" sz="2400">
                <a:latin typeface="Calibri" panose="020F0502020204030204" charset="0"/>
                <a:ea typeface="黑体" panose="02010609060101010101" pitchFamily="49" charset="-122"/>
                <a:cs typeface="Calibri" panose="020F0502020204030204" charset="0"/>
              </a:rPr>
              <a:t>            break</a:t>
            </a:r>
            <a:endParaRPr lang="en-US" altLang="zh-CN" sz="2400">
              <a:latin typeface="Calibri" panose="020F0502020204030204" charset="0"/>
              <a:ea typeface="黑体" panose="02010609060101010101" pitchFamily="49" charset="-122"/>
              <a:cs typeface="Calibri" panose="020F0502020204030204" charset="0"/>
            </a:endParaRPr>
          </a:p>
          <a:p>
            <a:r>
              <a:rPr lang="en-US" altLang="zh-CN" sz="2400">
                <a:latin typeface="Calibri" panose="020F0502020204030204" charset="0"/>
                <a:ea typeface="黑体" panose="02010609060101010101" pitchFamily="49" charset="-122"/>
                <a:cs typeface="Calibri" panose="020F0502020204030204" charset="0"/>
              </a:rPr>
              <a:t>      number = int(value)</a:t>
            </a:r>
            <a:endParaRPr lang="en-US" altLang="zh-CN" sz="2400">
              <a:latin typeface="Calibri" panose="020F0502020204030204" charset="0"/>
              <a:ea typeface="黑体" panose="02010609060101010101" pitchFamily="49" charset="-122"/>
              <a:cs typeface="Calibri" panose="020F0502020204030204" charset="0"/>
            </a:endParaRPr>
          </a:p>
          <a:p>
            <a:r>
              <a:rPr lang="en-US" altLang="zh-CN" sz="2400">
                <a:latin typeface="Calibri" panose="020F0502020204030204" charset="0"/>
                <a:ea typeface="黑体" panose="02010609060101010101" pitchFamily="49" charset="-122"/>
                <a:cs typeface="Calibri" panose="020F0502020204030204" charset="0"/>
              </a:rPr>
              <a:t>      if number % 2 == 0:     </a:t>
            </a:r>
            <a:r>
              <a:rPr lang="en-US" altLang="zh-CN" sz="2000">
                <a:latin typeface="Calibri" panose="020F0502020204030204" charset="0"/>
                <a:ea typeface="黑体" panose="02010609060101010101" pitchFamily="49" charset="-122"/>
                <a:cs typeface="Calibri" panose="020F0502020204030204" charset="0"/>
              </a:rPr>
              <a:t> # </a:t>
            </a:r>
            <a:r>
              <a:rPr lang="zh-CN" altLang="en-US" sz="2000">
                <a:latin typeface="Calibri" panose="020F0502020204030204" charset="0"/>
                <a:ea typeface="黑体" panose="02010609060101010101" pitchFamily="49" charset="-122"/>
                <a:cs typeface="Calibri" panose="020F0502020204030204" charset="0"/>
              </a:rPr>
              <a:t>判断偶数</a:t>
            </a:r>
            <a:endParaRPr lang="en-US" altLang="zh-CN" sz="2000">
              <a:latin typeface="Calibri" panose="020F0502020204030204" charset="0"/>
              <a:ea typeface="黑体" panose="02010609060101010101" pitchFamily="49" charset="-122"/>
              <a:cs typeface="Calibri" panose="020F0502020204030204" charset="0"/>
            </a:endParaRPr>
          </a:p>
          <a:p>
            <a:r>
              <a:rPr lang="en-US" altLang="zh-CN" sz="2400">
                <a:latin typeface="Calibri" panose="020F0502020204030204" charset="0"/>
                <a:ea typeface="黑体" panose="02010609060101010101" pitchFamily="49" charset="-122"/>
                <a:cs typeface="Calibri" panose="020F0502020204030204" charset="0"/>
              </a:rPr>
              <a:t>           </a:t>
            </a:r>
            <a:r>
              <a:rPr lang="en-US" altLang="zh-CN" sz="2400">
                <a:solidFill>
                  <a:srgbClr val="FF0000"/>
                </a:solidFill>
                <a:latin typeface="Calibri" panose="020F0502020204030204" charset="0"/>
                <a:ea typeface="黑体" panose="02010609060101010101" pitchFamily="49" charset="-122"/>
                <a:cs typeface="Calibri" panose="020F0502020204030204" charset="0"/>
              </a:rPr>
              <a:t>continue</a:t>
            </a:r>
            <a:endParaRPr lang="en-US" altLang="zh-CN" sz="2400">
              <a:solidFill>
                <a:srgbClr val="FF0000"/>
              </a:solidFill>
              <a:latin typeface="Calibri" panose="020F0502020204030204" charset="0"/>
              <a:ea typeface="黑体" panose="02010609060101010101" pitchFamily="49" charset="-122"/>
              <a:cs typeface="Calibri" panose="020F0502020204030204" charset="0"/>
            </a:endParaRPr>
          </a:p>
          <a:p>
            <a:r>
              <a:rPr lang="en-US" altLang="zh-CN" sz="2400">
                <a:latin typeface="Calibri" panose="020F0502020204030204" charset="0"/>
                <a:ea typeface="黑体" panose="02010609060101010101" pitchFamily="49" charset="-122"/>
                <a:cs typeface="Calibri" panose="020F0502020204030204" charset="0"/>
              </a:rPr>
              <a:t>      print(number,</a:t>
            </a:r>
            <a:r>
              <a:rPr lang="en-US" altLang="zh-CN" sz="2400">
                <a:latin typeface="Calibri" panose="020F0502020204030204" charset="0"/>
                <a:ea typeface="黑体" panose="02010609060101010101" pitchFamily="49" charset="-122"/>
                <a:cs typeface="Calibri" panose="020F0502020204030204" charset="0"/>
                <a:sym typeface="+mn-ea"/>
              </a:rPr>
              <a:t>“</a:t>
            </a:r>
            <a:r>
              <a:rPr lang="zh-CN" altLang="en-US" sz="2400">
                <a:latin typeface="Calibri" panose="020F0502020204030204" charset="0"/>
                <a:ea typeface="黑体" panose="02010609060101010101" pitchFamily="49" charset="-122"/>
                <a:cs typeface="Calibri" panose="020F0502020204030204" charset="0"/>
                <a:sym typeface="+mn-ea"/>
              </a:rPr>
              <a:t>的平方是</a:t>
            </a:r>
            <a:r>
              <a:rPr lang="en-US" altLang="zh-CN" sz="2400">
                <a:latin typeface="Calibri" panose="020F0502020204030204" charset="0"/>
                <a:ea typeface="黑体" panose="02010609060101010101" pitchFamily="49" charset="-122"/>
                <a:cs typeface="Calibri" panose="020F0502020204030204" charset="0"/>
                <a:sym typeface="+mn-ea"/>
              </a:rPr>
              <a:t>”,number*number)</a:t>
            </a:r>
            <a:endParaRPr lang="zh-CN" altLang="en-US" sz="2400">
              <a:latin typeface="Calibri" panose="020F0502020204030204" charset="0"/>
              <a:ea typeface="黑体" panose="02010609060101010101" pitchFamily="49" charset="-122"/>
              <a:cs typeface="Calibri" panose="020F0502020204030204" charset="0"/>
              <a:sym typeface="+mn-ea"/>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695960" y="1730375"/>
            <a:ext cx="9861550" cy="388429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525780" y="332105"/>
            <a:ext cx="8891270" cy="460375"/>
          </a:xfrm>
          <a:prstGeom prst="rect">
            <a:avLst/>
          </a:prstGeom>
          <a:noFill/>
        </p:spPr>
        <p:txBody>
          <a:bodyPr wrap="square" rtlCol="0">
            <a:spAutoFit/>
          </a:bodyPr>
          <a:p>
            <a:r>
              <a:rPr lang="en-US" altLang="zh-CN" sz="2400">
                <a:latin typeface="+mj-ea"/>
                <a:ea typeface="+mj-ea"/>
              </a:rPr>
              <a:t>4.4.3 </a:t>
            </a:r>
            <a:r>
              <a:rPr lang="zh-CN" altLang="en-US" sz="2400">
                <a:latin typeface="+mj-ea"/>
                <a:ea typeface="+mj-ea"/>
              </a:rPr>
              <a:t>循环外使用 </a:t>
            </a:r>
            <a:r>
              <a:rPr lang="en-US" altLang="zh-CN" sz="2400">
                <a:latin typeface="Calibri" panose="020F0502020204030204" charset="0"/>
                <a:ea typeface="+mj-ea"/>
                <a:cs typeface="Calibri" panose="020F0502020204030204" charset="0"/>
              </a:rPr>
              <a:t>else</a:t>
            </a:r>
            <a:endParaRPr lang="en-US" altLang="zh-CN" sz="2400">
              <a:latin typeface="Calibri" panose="020F0502020204030204" charset="0"/>
              <a:ea typeface="+mj-ea"/>
              <a:cs typeface="Calibri" panose="020F0502020204030204" charset="0"/>
            </a:endParaRPr>
          </a:p>
        </p:txBody>
      </p:sp>
      <p:sp>
        <p:nvSpPr>
          <p:cNvPr id="2" name="文本框 1"/>
          <p:cNvSpPr txBox="1"/>
          <p:nvPr/>
        </p:nvSpPr>
        <p:spPr>
          <a:xfrm>
            <a:off x="1045210" y="1104900"/>
            <a:ext cx="1015492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如果</a:t>
            </a:r>
            <a:r>
              <a:rPr lang="en-US" altLang="zh-CN" sz="2800">
                <a:latin typeface="Calibri" panose="020F0502020204030204" charset="0"/>
                <a:ea typeface="黑体" panose="02010609060101010101" pitchFamily="49" charset="-122"/>
                <a:cs typeface="Calibri" panose="020F0502020204030204" charset="0"/>
              </a:rPr>
              <a:t>while</a:t>
            </a:r>
            <a:r>
              <a:rPr lang="zh-CN" altLang="en-US" sz="2800">
                <a:latin typeface="黑体" panose="02010609060101010101" pitchFamily="49" charset="-122"/>
                <a:ea typeface="黑体" panose="02010609060101010101" pitchFamily="49" charset="-122"/>
              </a:rPr>
              <a:t>循环正常结束，程序将进入到可选的</a:t>
            </a:r>
            <a:r>
              <a:rPr lang="en-US" altLang="zh-CN" sz="2800">
                <a:latin typeface="Calibri" panose="020F0502020204030204" charset="0"/>
                <a:ea typeface="黑体" panose="02010609060101010101" pitchFamily="49" charset="-122"/>
                <a:cs typeface="Calibri" panose="020F0502020204030204" charset="0"/>
              </a:rPr>
              <a:t>else</a:t>
            </a:r>
            <a:r>
              <a:rPr lang="zh-CN" altLang="en-US" sz="2800">
                <a:latin typeface="黑体" panose="02010609060101010101" pitchFamily="49" charset="-122"/>
                <a:ea typeface="黑体" panose="02010609060101010101" pitchFamily="49" charset="-122"/>
              </a:rPr>
              <a:t>段。</a:t>
            </a:r>
            <a:endParaRPr lang="zh-CN" altLang="en-US" sz="2800">
              <a:latin typeface="黑体" panose="02010609060101010101" pitchFamily="49" charset="-122"/>
              <a:ea typeface="黑体" panose="02010609060101010101" pitchFamily="49" charset="-122"/>
            </a:endParaRPr>
          </a:p>
        </p:txBody>
      </p:sp>
      <p:sp>
        <p:nvSpPr>
          <p:cNvPr id="7" name="前进箭头"/>
          <p:cNvSpPr/>
          <p:nvPr/>
        </p:nvSpPr>
        <p:spPr>
          <a:xfrm>
            <a:off x="695960" y="125222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829945" y="1779905"/>
            <a:ext cx="9900920" cy="3784600"/>
          </a:xfrm>
          <a:prstGeom prst="rect">
            <a:avLst/>
          </a:prstGeom>
          <a:noFill/>
        </p:spPr>
        <p:txBody>
          <a:bodyPr wrap="square" rtlCol="0">
            <a:spAutoFit/>
          </a:bodyPr>
          <a:p>
            <a:r>
              <a:rPr lang="en-US" altLang="zh-CN" sz="2400">
                <a:latin typeface="Calibri" panose="020F0502020204030204" charset="0"/>
                <a:cs typeface="Calibri" panose="020F0502020204030204" charset="0"/>
              </a:rPr>
              <a:t>numbers = [1, 3, 5]</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position = 0</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while  position &lt; len(numbers):</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number = numbers[position]</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if  number % 2 == 0:</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print('Found even number', number)</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break</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position += 1</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else:                 </a:t>
            </a:r>
            <a:r>
              <a:rPr lang="en-US" altLang="zh-CN" sz="2000">
                <a:solidFill>
                  <a:srgbClr val="005E76"/>
                </a:solidFill>
                <a:latin typeface="Calibri" panose="020F0502020204030204" charset="0"/>
                <a:cs typeface="Calibri" panose="020F0502020204030204" charset="0"/>
              </a:rPr>
              <a:t>#</a:t>
            </a:r>
            <a:r>
              <a:rPr lang="zh-CN" altLang="en-US" sz="2000">
                <a:solidFill>
                  <a:srgbClr val="005E76"/>
                </a:solidFill>
                <a:latin typeface="黑体" panose="02010609060101010101" pitchFamily="49" charset="-122"/>
                <a:ea typeface="黑体" panose="02010609060101010101" pitchFamily="49" charset="-122"/>
                <a:cs typeface="Calibri" panose="020F0502020204030204" charset="0"/>
              </a:rPr>
              <a:t>没有执行</a:t>
            </a:r>
            <a:r>
              <a:rPr lang="en-US" altLang="zh-CN" sz="2000">
                <a:solidFill>
                  <a:srgbClr val="005E76"/>
                </a:solidFill>
                <a:latin typeface="Calibri" panose="020F0502020204030204" charset="0"/>
                <a:cs typeface="Calibri" panose="020F0502020204030204" charset="0"/>
              </a:rPr>
              <a:t>break</a:t>
            </a:r>
            <a:endParaRPr lang="en-US" altLang="zh-CN" sz="2000">
              <a:solidFill>
                <a:srgbClr val="005E76"/>
              </a:solidFill>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print('No even number found')</a:t>
            </a:r>
            <a:endParaRPr lang="en-US" altLang="zh-CN" sz="2400">
              <a:latin typeface="Calibri" panose="020F0502020204030204" charset="0"/>
              <a:cs typeface="Calibri" panose="020F0502020204030204" charset="0"/>
            </a:endParaRPr>
          </a:p>
        </p:txBody>
      </p:sp>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1005840" y="2527935"/>
            <a:ext cx="9471025" cy="233807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515620" y="341630"/>
            <a:ext cx="8891270" cy="460375"/>
          </a:xfrm>
          <a:prstGeom prst="rect">
            <a:avLst/>
          </a:prstGeom>
          <a:noFill/>
        </p:spPr>
        <p:txBody>
          <a:bodyPr wrap="square" rtlCol="0">
            <a:spAutoFit/>
          </a:bodyPr>
          <a:p>
            <a:r>
              <a:rPr lang="en-US" altLang="zh-CN" sz="2400">
                <a:latin typeface="+mj-ea"/>
                <a:ea typeface="+mj-ea"/>
              </a:rPr>
              <a:t>4.5 </a:t>
            </a:r>
            <a:r>
              <a:rPr lang="zh-CN" altLang="en-US" sz="2400">
                <a:latin typeface="+mj-ea"/>
                <a:ea typeface="+mj-ea"/>
              </a:rPr>
              <a:t>使用 </a:t>
            </a:r>
            <a:r>
              <a:rPr lang="en-US" altLang="zh-CN" sz="2400">
                <a:latin typeface="+mj-ea"/>
                <a:ea typeface="+mj-ea"/>
              </a:rPr>
              <a:t>for </a:t>
            </a:r>
            <a:r>
              <a:rPr lang="zh-CN" altLang="en-US" sz="2400">
                <a:latin typeface="+mj-ea"/>
                <a:ea typeface="+mj-ea"/>
              </a:rPr>
              <a:t>迭代</a:t>
            </a:r>
            <a:endParaRPr lang="zh-CN" altLang="en-US" sz="2400">
              <a:latin typeface="+mj-ea"/>
              <a:ea typeface="+mj-ea"/>
            </a:endParaRPr>
          </a:p>
        </p:txBody>
      </p:sp>
      <p:sp>
        <p:nvSpPr>
          <p:cNvPr id="4" name="文本框 3"/>
          <p:cNvSpPr txBox="1"/>
          <p:nvPr/>
        </p:nvSpPr>
        <p:spPr>
          <a:xfrm>
            <a:off x="937895" y="1144270"/>
            <a:ext cx="10262235" cy="1383665"/>
          </a:xfrm>
          <a:prstGeom prst="rect">
            <a:avLst/>
          </a:prstGeom>
          <a:noFill/>
        </p:spPr>
        <p:txBody>
          <a:bodyPr wrap="square" rtlCol="0">
            <a:spAutoFit/>
          </a:bodyPr>
          <a:p>
            <a:r>
              <a:rPr lang="en-US" altLang="zh-CN" sz="2800">
                <a:latin typeface="Calibri" panose="020F0502020204030204" charset="0"/>
                <a:ea typeface="黑体" panose="02010609060101010101" pitchFamily="49" charset="-122"/>
                <a:cs typeface="Calibri" panose="020F0502020204030204" charset="0"/>
              </a:rPr>
              <a:t>Python</a:t>
            </a:r>
            <a:r>
              <a:rPr lang="zh-CN" altLang="en-US" sz="2800">
                <a:latin typeface="黑体" panose="02010609060101010101" pitchFamily="49" charset="-122"/>
                <a:ea typeface="黑体" panose="02010609060101010101" pitchFamily="49" charset="-122"/>
              </a:rPr>
              <a:t>频繁地使用</a:t>
            </a:r>
            <a:r>
              <a:rPr lang="zh-CN" altLang="en-US" sz="2800">
                <a:latin typeface="楷体" panose="02010609060101010101" charset="-122"/>
                <a:ea typeface="楷体" panose="02010609060101010101" charset="-122"/>
              </a:rPr>
              <a:t>迭代器</a:t>
            </a:r>
            <a:r>
              <a:rPr lang="zh-CN" altLang="en-US" sz="2800">
                <a:latin typeface="黑体" panose="02010609060101010101" pitchFamily="49" charset="-122"/>
                <a:ea typeface="黑体" panose="02010609060101010101" pitchFamily="49" charset="-122"/>
              </a:rPr>
              <a:t>。它允许在数据结构长度未知和具体实现未知的情况下遍历整个数据结构，并且支持迭代快速读写中的数据，以及允许不能一次读入计算机内存的数据流的处理。</a:t>
            </a:r>
            <a:endParaRPr lang="zh-CN" altLang="en-US" sz="2800">
              <a:latin typeface="黑体" panose="02010609060101010101" pitchFamily="49" charset="-122"/>
              <a:ea typeface="黑体" panose="02010609060101010101" pitchFamily="49" charset="-122"/>
            </a:endParaRPr>
          </a:p>
        </p:txBody>
      </p:sp>
      <p:sp>
        <p:nvSpPr>
          <p:cNvPr id="7" name="前进箭头"/>
          <p:cNvSpPr/>
          <p:nvPr/>
        </p:nvSpPr>
        <p:spPr>
          <a:xfrm>
            <a:off x="682625" y="127190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1005840" y="2543810"/>
            <a:ext cx="9734550" cy="2306955"/>
          </a:xfrm>
          <a:prstGeom prst="rect">
            <a:avLst/>
          </a:prstGeom>
          <a:noFill/>
        </p:spPr>
        <p:txBody>
          <a:bodyPr wrap="square" rtlCol="0">
            <a:spAutoFit/>
          </a:bodyPr>
          <a:p>
            <a:r>
              <a:rPr lang="en-US" altLang="zh-CN" sz="2400">
                <a:latin typeface="Calibri" panose="020F0502020204030204" charset="0"/>
                <a:cs typeface="Calibri" panose="020F0502020204030204" charset="0"/>
              </a:rPr>
              <a:t>rabbits = ['Flopsy' , 'Mopsy' , 'Peter']</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for rabbit in rabbits:</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print(rabbit)</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sym typeface="+mn-ea"/>
              </a:rPr>
              <a:t>Flopsy</a:t>
            </a:r>
            <a:endParaRPr lang="en-US" altLang="zh-CN" sz="2400">
              <a:solidFill>
                <a:schemeClr val="accent2">
                  <a:lumMod val="50000"/>
                </a:schemeClr>
              </a:solidFill>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Mopsy</a:t>
            </a:r>
            <a:endParaRPr lang="en-US" altLang="zh-CN" sz="2400">
              <a:solidFill>
                <a:schemeClr val="accent2">
                  <a:lumMod val="50000"/>
                </a:schemeClr>
              </a:solidFill>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Peter</a:t>
            </a:r>
            <a:endParaRPr lang="en-US" altLang="zh-CN" sz="2400">
              <a:solidFill>
                <a:schemeClr val="accent2">
                  <a:lumMod val="50000"/>
                </a:schemeClr>
              </a:solidFill>
              <a:latin typeface="Calibri" panose="020F0502020204030204" charset="0"/>
              <a:cs typeface="Calibri" panose="020F0502020204030204" charset="0"/>
              <a:sym typeface="+mn-ea"/>
            </a:endParaRPr>
          </a:p>
        </p:txBody>
      </p:sp>
      <p:sp>
        <p:nvSpPr>
          <p:cNvPr id="9" name="前进箭头"/>
          <p:cNvSpPr/>
          <p:nvPr/>
        </p:nvSpPr>
        <p:spPr>
          <a:xfrm>
            <a:off x="750570" y="510667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文本框 9"/>
          <p:cNvSpPr txBox="1"/>
          <p:nvPr/>
        </p:nvSpPr>
        <p:spPr>
          <a:xfrm>
            <a:off x="1064895" y="5018405"/>
            <a:ext cx="10272395"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列表、字符串、元组、集合、字典等都是可迭代的对象。元组或列表在一次迭代过程产生一项，而字符串迭代会产生一个字符。</a:t>
            </a:r>
            <a:endParaRPr lang="zh-CN" altLang="en-US" sz="2800">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文本框 13"/>
          <p:cNvSpPr txBox="1"/>
          <p:nvPr/>
        </p:nvSpPr>
        <p:spPr>
          <a:xfrm>
            <a:off x="392430" y="349250"/>
            <a:ext cx="4996180" cy="460375"/>
          </a:xfrm>
          <a:prstGeom prst="rect">
            <a:avLst/>
          </a:prstGeom>
          <a:noFill/>
        </p:spPr>
        <p:txBody>
          <a:bodyPr wrap="square" rtlCol="0">
            <a:spAutoFit/>
          </a:bodyPr>
          <a:p>
            <a:r>
              <a:rPr lang="zh-CN" altLang="en-US" sz="2400" b="1"/>
              <a:t>第</a:t>
            </a:r>
            <a:r>
              <a:rPr lang="en-US" altLang="zh-CN" sz="2400" b="1"/>
              <a:t>4</a:t>
            </a:r>
            <a:r>
              <a:rPr lang="zh-CN" altLang="en-US" sz="2400" b="1"/>
              <a:t>章：</a:t>
            </a:r>
            <a:r>
              <a:rPr lang="en-US" altLang="zh-CN" sz="2400" b="1"/>
              <a:t>Python</a:t>
            </a:r>
            <a:r>
              <a:rPr lang="zh-CN" altLang="en-US" sz="2400" b="1"/>
              <a:t>外壳：代码结构</a:t>
            </a:r>
            <a:endParaRPr lang="zh-CN" altLang="en-US" sz="2400" b="1"/>
          </a:p>
        </p:txBody>
      </p:sp>
      <p:graphicFrame>
        <p:nvGraphicFramePr>
          <p:cNvPr id="17" name="对象 16">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5638800" y="3321050"/>
                        <a:ext cx="914400" cy="215900"/>
                      </a:xfrm>
                      <a:prstGeom prst="rect">
                        <a:avLst/>
                      </a:prstGeom>
                    </p:spPr>
                  </p:pic>
                </p:oleObj>
              </mc:Fallback>
            </mc:AlternateContent>
          </a:graphicData>
        </a:graphic>
      </p:graphicFrame>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文本框 4"/>
          <p:cNvSpPr txBox="1"/>
          <p:nvPr/>
        </p:nvSpPr>
        <p:spPr>
          <a:xfrm>
            <a:off x="563880" y="1447165"/>
            <a:ext cx="9399270" cy="4892675"/>
          </a:xfrm>
          <a:prstGeom prst="rect">
            <a:avLst/>
          </a:prstGeom>
          <a:noFill/>
        </p:spPr>
        <p:txBody>
          <a:bodyPr wrap="square" rtlCol="0">
            <a:spAutoFit/>
          </a:bodyPr>
          <a:p>
            <a:r>
              <a:rPr lang="en-US" altLang="zh-CN" sz="2400" b="1">
                <a:latin typeface="黑体" panose="02010609060101010101" pitchFamily="49" charset="-122"/>
                <a:ea typeface="黑体" panose="02010609060101010101" pitchFamily="49" charset="-122"/>
                <a:cs typeface="黑体" panose="02010609060101010101" pitchFamily="49" charset="-122"/>
                <a:sym typeface="+mn-ea"/>
              </a:rPr>
              <a:t>4.1</a:t>
            </a:r>
            <a:r>
              <a:rPr lang="en-US" altLang="zh-CN" sz="240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使用</a:t>
            </a:r>
            <a:r>
              <a:rPr lang="en-US" altLang="zh-CN" sz="2400">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注释</a:t>
            </a:r>
            <a:endParaRPr lang="en-US" altLang="zh-CN" sz="2400">
              <a:latin typeface="黑体" panose="02010609060101010101" pitchFamily="49" charset="-122"/>
              <a:ea typeface="黑体" panose="02010609060101010101" pitchFamily="49" charset="-122"/>
              <a:cs typeface="黑体" panose="02010609060101010101" pitchFamily="49" charset="-122"/>
            </a:endParaRPr>
          </a:p>
          <a:p>
            <a:r>
              <a:rPr lang="en-US" altLang="zh-CN" sz="2400" b="1">
                <a:latin typeface="黑体" panose="02010609060101010101" pitchFamily="49" charset="-122"/>
                <a:ea typeface="黑体" panose="02010609060101010101" pitchFamily="49" charset="-122"/>
                <a:cs typeface="黑体" panose="02010609060101010101" pitchFamily="49" charset="-122"/>
              </a:rPr>
              <a:t>4.2</a:t>
            </a:r>
            <a:r>
              <a:rPr lang="en-US" altLang="zh-CN" sz="2400">
                <a:latin typeface="黑体" panose="02010609060101010101" pitchFamily="49" charset="-122"/>
                <a:ea typeface="黑体" panose="02010609060101010101" pitchFamily="49" charset="-122"/>
                <a:cs typeface="黑体" panose="02010609060101010101" pitchFamily="49" charset="-122"/>
              </a:rPr>
              <a:t>  </a:t>
            </a:r>
            <a:r>
              <a:rPr lang="zh-CN" altLang="en-US" sz="2400">
                <a:latin typeface="黑体" panose="02010609060101010101" pitchFamily="49" charset="-122"/>
                <a:ea typeface="黑体" panose="02010609060101010101" pitchFamily="49" charset="-122"/>
                <a:cs typeface="黑体" panose="02010609060101010101" pitchFamily="49" charset="-122"/>
              </a:rPr>
              <a:t>使用 </a:t>
            </a:r>
            <a:r>
              <a:rPr lang="en-US" altLang="zh-CN" sz="2400">
                <a:latin typeface="黑体" panose="02010609060101010101" pitchFamily="49" charset="-122"/>
                <a:ea typeface="黑体" panose="02010609060101010101" pitchFamily="49" charset="-122"/>
                <a:cs typeface="黑体" panose="02010609060101010101" pitchFamily="49" charset="-122"/>
              </a:rPr>
              <a:t>\ </a:t>
            </a:r>
            <a:r>
              <a:rPr lang="zh-CN" altLang="en-US" sz="2400">
                <a:latin typeface="黑体" panose="02010609060101010101" pitchFamily="49" charset="-122"/>
                <a:ea typeface="黑体" panose="02010609060101010101" pitchFamily="49" charset="-122"/>
                <a:cs typeface="黑体" panose="02010609060101010101" pitchFamily="49" charset="-122"/>
              </a:rPr>
              <a:t>连接</a:t>
            </a:r>
            <a:endParaRPr lang="zh-CN" altLang="en-US" sz="2400">
              <a:latin typeface="黑体" panose="02010609060101010101" pitchFamily="49" charset="-122"/>
              <a:ea typeface="黑体" panose="02010609060101010101" pitchFamily="49" charset="-122"/>
              <a:cs typeface="黑体" panose="02010609060101010101" pitchFamily="49" charset="-122"/>
            </a:endParaRPr>
          </a:p>
          <a:p>
            <a:r>
              <a:rPr lang="en-US" altLang="zh-CN" sz="2400" b="1">
                <a:latin typeface="黑体" panose="02010609060101010101" pitchFamily="49" charset="-122"/>
                <a:ea typeface="黑体" panose="02010609060101010101" pitchFamily="49" charset="-122"/>
                <a:cs typeface="黑体" panose="02010609060101010101" pitchFamily="49" charset="-122"/>
                <a:sym typeface="+mn-ea"/>
              </a:rPr>
              <a:t>4.3</a:t>
            </a:r>
            <a:r>
              <a:rPr lang="en-US" altLang="zh-CN" sz="240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使用 </a:t>
            </a:r>
            <a:r>
              <a:rPr lang="en-US" altLang="zh-CN" sz="2400">
                <a:latin typeface="黑体" panose="02010609060101010101" pitchFamily="49" charset="-122"/>
                <a:ea typeface="黑体" panose="02010609060101010101" pitchFamily="49" charset="-122"/>
                <a:cs typeface="黑体" panose="02010609060101010101" pitchFamily="49" charset="-122"/>
                <a:sym typeface="+mn-ea"/>
              </a:rPr>
              <a:t>if</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a:t>
            </a:r>
            <a:r>
              <a:rPr lang="en-US" altLang="zh-CN" sz="2400">
                <a:latin typeface="黑体" panose="02010609060101010101" pitchFamily="49" charset="-122"/>
                <a:ea typeface="黑体" panose="02010609060101010101" pitchFamily="49" charset="-122"/>
                <a:cs typeface="黑体" panose="02010609060101010101" pitchFamily="49" charset="-122"/>
                <a:sym typeface="+mn-ea"/>
              </a:rPr>
              <a:t>elif </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和 </a:t>
            </a:r>
            <a:r>
              <a:rPr lang="en-US" altLang="zh-CN" sz="2400">
                <a:latin typeface="黑体" panose="02010609060101010101" pitchFamily="49" charset="-122"/>
                <a:ea typeface="黑体" panose="02010609060101010101" pitchFamily="49" charset="-122"/>
                <a:cs typeface="黑体" panose="02010609060101010101" pitchFamily="49" charset="-122"/>
                <a:sym typeface="+mn-ea"/>
              </a:rPr>
              <a:t>else</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进行比较</a:t>
            </a:r>
            <a:endParaRPr lang="zh-CN" altLang="en-US" sz="2400">
              <a:latin typeface="黑体" panose="02010609060101010101" pitchFamily="49" charset="-122"/>
              <a:ea typeface="黑体" panose="02010609060101010101" pitchFamily="49" charset="-122"/>
              <a:cs typeface="黑体" panose="02010609060101010101" pitchFamily="49" charset="-122"/>
              <a:sym typeface="+mn-ea"/>
            </a:endParaRPr>
          </a:p>
          <a:p>
            <a:r>
              <a:rPr lang="en-US" altLang="zh-CN" sz="2400" b="1">
                <a:latin typeface="黑体" panose="02010609060101010101" pitchFamily="49" charset="-122"/>
                <a:ea typeface="黑体" panose="02010609060101010101" pitchFamily="49" charset="-122"/>
                <a:cs typeface="黑体" panose="02010609060101010101" pitchFamily="49" charset="-122"/>
                <a:sym typeface="+mn-ea"/>
              </a:rPr>
              <a:t>4.4</a:t>
            </a:r>
            <a:r>
              <a:rPr lang="en-US" altLang="zh-CN" sz="240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使用 </a:t>
            </a:r>
            <a:r>
              <a:rPr lang="en-US" altLang="zh-CN" sz="2400">
                <a:latin typeface="黑体" panose="02010609060101010101" pitchFamily="49" charset="-122"/>
                <a:ea typeface="黑体" panose="02010609060101010101" pitchFamily="49" charset="-122"/>
                <a:cs typeface="黑体" panose="02010609060101010101" pitchFamily="49" charset="-122"/>
                <a:sym typeface="+mn-ea"/>
              </a:rPr>
              <a:t>while </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进行循环</a:t>
            </a:r>
            <a:endParaRPr lang="zh-CN" altLang="en-US" sz="2400">
              <a:latin typeface="黑体" panose="02010609060101010101" pitchFamily="49" charset="-122"/>
              <a:ea typeface="黑体" panose="02010609060101010101" pitchFamily="49" charset="-122"/>
              <a:cs typeface="黑体" panose="02010609060101010101" pitchFamily="49" charset="-122"/>
              <a:sym typeface="+mn-ea"/>
            </a:endParaRPr>
          </a:p>
          <a:p>
            <a:r>
              <a:rPr lang="en-US" altLang="zh-CN" sz="2400" b="1">
                <a:latin typeface="黑体" panose="02010609060101010101" pitchFamily="49" charset="-122"/>
                <a:ea typeface="黑体" panose="02010609060101010101" pitchFamily="49" charset="-122"/>
                <a:cs typeface="黑体" panose="02010609060101010101" pitchFamily="49" charset="-122"/>
                <a:sym typeface="+mn-ea"/>
              </a:rPr>
              <a:t>4.5</a:t>
            </a:r>
            <a:r>
              <a:rPr lang="en-US" altLang="zh-CN" sz="240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使用 </a:t>
            </a:r>
            <a:r>
              <a:rPr lang="en-US" altLang="zh-CN" sz="2400">
                <a:latin typeface="黑体" panose="02010609060101010101" pitchFamily="49" charset="-122"/>
                <a:ea typeface="黑体" panose="02010609060101010101" pitchFamily="49" charset="-122"/>
                <a:cs typeface="黑体" panose="02010609060101010101" pitchFamily="49" charset="-122"/>
                <a:sym typeface="+mn-ea"/>
              </a:rPr>
              <a:t>for </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迭代</a:t>
            </a:r>
            <a:endParaRPr lang="zh-CN" altLang="en-US" sz="2400">
              <a:latin typeface="黑体" panose="02010609060101010101" pitchFamily="49" charset="-122"/>
              <a:ea typeface="黑体" panose="02010609060101010101" pitchFamily="49" charset="-122"/>
              <a:cs typeface="黑体" panose="02010609060101010101" pitchFamily="49" charset="-122"/>
              <a:sym typeface="+mn-ea"/>
            </a:endParaRPr>
          </a:p>
          <a:p>
            <a:r>
              <a:rPr lang="en-US" altLang="zh-CN" sz="2400" b="1">
                <a:latin typeface="黑体" panose="02010609060101010101" pitchFamily="49" charset="-122"/>
                <a:ea typeface="黑体" panose="02010609060101010101" pitchFamily="49" charset="-122"/>
                <a:cs typeface="黑体" panose="02010609060101010101" pitchFamily="49" charset="-122"/>
                <a:sym typeface="+mn-ea"/>
              </a:rPr>
              <a:t>4.</a:t>
            </a:r>
            <a:r>
              <a:rPr lang="en-US" sz="2400" b="1">
                <a:latin typeface="黑体" panose="02010609060101010101" pitchFamily="49" charset="-122"/>
                <a:ea typeface="黑体" panose="02010609060101010101" pitchFamily="49" charset="-122"/>
                <a:cs typeface="黑体" panose="02010609060101010101" pitchFamily="49" charset="-122"/>
                <a:sym typeface="+mn-ea"/>
              </a:rPr>
              <a:t>6  </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推导式</a:t>
            </a:r>
            <a:endParaRPr lang="zh-CN" altLang="en-US" sz="2400">
              <a:latin typeface="黑体" panose="02010609060101010101" pitchFamily="49" charset="-122"/>
              <a:ea typeface="黑体" panose="02010609060101010101" pitchFamily="49" charset="-122"/>
              <a:cs typeface="黑体" panose="02010609060101010101" pitchFamily="49" charset="-122"/>
            </a:endParaRPr>
          </a:p>
          <a:p>
            <a:r>
              <a:rPr lang="en-US" altLang="zh-CN" sz="2400" b="1">
                <a:latin typeface="黑体" panose="02010609060101010101" pitchFamily="49" charset="-122"/>
                <a:ea typeface="黑体" panose="02010609060101010101" pitchFamily="49" charset="-122"/>
                <a:cs typeface="黑体" panose="02010609060101010101" pitchFamily="49" charset="-122"/>
                <a:sym typeface="+mn-ea"/>
              </a:rPr>
              <a:t>4.</a:t>
            </a:r>
            <a:r>
              <a:rPr lang="en-US" sz="2400" b="1">
                <a:latin typeface="黑体" panose="02010609060101010101" pitchFamily="49" charset="-122"/>
                <a:ea typeface="黑体" panose="02010609060101010101" pitchFamily="49" charset="-122"/>
                <a:cs typeface="黑体" panose="02010609060101010101" pitchFamily="49" charset="-122"/>
                <a:sym typeface="+mn-ea"/>
              </a:rPr>
              <a:t>7</a:t>
            </a:r>
            <a:r>
              <a:rPr lang="en-US" sz="240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函数</a:t>
            </a:r>
            <a:endParaRPr lang="zh-CN" altLang="en-US" sz="2400">
              <a:latin typeface="黑体" panose="02010609060101010101" pitchFamily="49" charset="-122"/>
              <a:ea typeface="黑体" panose="02010609060101010101" pitchFamily="49" charset="-122"/>
              <a:cs typeface="黑体" panose="02010609060101010101" pitchFamily="49" charset="-122"/>
            </a:endParaRPr>
          </a:p>
          <a:p>
            <a:r>
              <a:rPr lang="en-US" altLang="zh-CN" sz="2400" b="1">
                <a:latin typeface="黑体" panose="02010609060101010101" pitchFamily="49" charset="-122"/>
                <a:ea typeface="黑体" panose="02010609060101010101" pitchFamily="49" charset="-122"/>
                <a:cs typeface="黑体" panose="02010609060101010101" pitchFamily="49" charset="-122"/>
                <a:sym typeface="+mn-ea"/>
              </a:rPr>
              <a:t>4.8</a:t>
            </a:r>
            <a:r>
              <a:rPr lang="en-US" sz="240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生成器</a:t>
            </a:r>
            <a:endParaRPr lang="zh-CN" altLang="en-US" sz="2400">
              <a:latin typeface="黑体" panose="02010609060101010101" pitchFamily="49" charset="-122"/>
              <a:ea typeface="黑体" panose="02010609060101010101" pitchFamily="49" charset="-122"/>
              <a:cs typeface="黑体" panose="02010609060101010101" pitchFamily="49" charset="-122"/>
            </a:endParaRPr>
          </a:p>
          <a:p>
            <a:r>
              <a:rPr lang="en-US" altLang="zh-CN" sz="2400" b="1">
                <a:latin typeface="黑体" panose="02010609060101010101" pitchFamily="49" charset="-122"/>
                <a:ea typeface="黑体" panose="02010609060101010101" pitchFamily="49" charset="-122"/>
                <a:cs typeface="黑体" panose="02010609060101010101" pitchFamily="49" charset="-122"/>
                <a:sym typeface="+mn-ea"/>
              </a:rPr>
              <a:t>4.9</a:t>
            </a:r>
            <a:r>
              <a:rPr lang="en-US" sz="2400" b="1">
                <a:latin typeface="黑体" panose="02010609060101010101" pitchFamily="49" charset="-122"/>
                <a:ea typeface="黑体" panose="02010609060101010101" pitchFamily="49" charset="-122"/>
                <a:cs typeface="黑体" panose="02010609060101010101" pitchFamily="49" charset="-122"/>
                <a:sym typeface="+mn-ea"/>
              </a:rPr>
              <a:t> </a:t>
            </a:r>
            <a:r>
              <a:rPr lang="en-US" sz="240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装饰器</a:t>
            </a:r>
            <a:endParaRPr lang="zh-CN" altLang="en-US" sz="2400">
              <a:latin typeface="黑体" panose="02010609060101010101" pitchFamily="49" charset="-122"/>
              <a:ea typeface="黑体" panose="02010609060101010101" pitchFamily="49" charset="-122"/>
              <a:cs typeface="黑体" panose="02010609060101010101" pitchFamily="49" charset="-122"/>
            </a:endParaRPr>
          </a:p>
          <a:p>
            <a:r>
              <a:rPr lang="en-US" altLang="zh-CN" sz="2400" b="1">
                <a:latin typeface="黑体" panose="02010609060101010101" pitchFamily="49" charset="-122"/>
                <a:ea typeface="黑体" panose="02010609060101010101" pitchFamily="49" charset="-122"/>
                <a:cs typeface="黑体" panose="02010609060101010101" pitchFamily="49" charset="-122"/>
                <a:sym typeface="+mn-ea"/>
              </a:rPr>
              <a:t>4.10</a:t>
            </a:r>
            <a:r>
              <a:rPr lang="en-US" sz="2400" b="1">
                <a:latin typeface="黑体" panose="02010609060101010101" pitchFamily="49" charset="-122"/>
                <a:ea typeface="黑体" panose="02010609060101010101" pitchFamily="49" charset="-122"/>
                <a:cs typeface="黑体" panose="02010609060101010101" pitchFamily="49" charset="-122"/>
                <a:sym typeface="+mn-ea"/>
              </a:rPr>
              <a:t> </a:t>
            </a:r>
            <a:r>
              <a:rPr lang="zh-CN" sz="2400">
                <a:latin typeface="黑体" panose="02010609060101010101" pitchFamily="49" charset="-122"/>
                <a:ea typeface="黑体" panose="02010609060101010101" pitchFamily="49" charset="-122"/>
                <a:cs typeface="黑体" panose="02010609060101010101" pitchFamily="49" charset="-122"/>
                <a:sym typeface="+mn-ea"/>
              </a:rPr>
              <a:t>命名空间和作用域</a:t>
            </a:r>
            <a:endParaRPr lang="zh-CN" sz="2400">
              <a:latin typeface="黑体" panose="02010609060101010101" pitchFamily="49" charset="-122"/>
              <a:ea typeface="黑体" panose="02010609060101010101" pitchFamily="49" charset="-122"/>
              <a:cs typeface="黑体" panose="02010609060101010101" pitchFamily="49" charset="-122"/>
            </a:endParaRPr>
          </a:p>
          <a:p>
            <a:r>
              <a:rPr lang="en-US" altLang="zh-CN" sz="2400" b="1">
                <a:latin typeface="黑体" panose="02010609060101010101" pitchFamily="49" charset="-122"/>
                <a:ea typeface="黑体" panose="02010609060101010101" pitchFamily="49" charset="-122"/>
                <a:cs typeface="黑体" panose="02010609060101010101" pitchFamily="49" charset="-122"/>
                <a:sym typeface="+mn-ea"/>
              </a:rPr>
              <a:t>4.11</a:t>
            </a:r>
            <a:r>
              <a:rPr lang="en-US" sz="2400">
                <a:latin typeface="黑体" panose="02010609060101010101" pitchFamily="49" charset="-122"/>
                <a:ea typeface="黑体" panose="02010609060101010101" pitchFamily="49" charset="-122"/>
                <a:cs typeface="黑体" panose="02010609060101010101" pitchFamily="49" charset="-122"/>
                <a:sym typeface="+mn-ea"/>
              </a:rPr>
              <a:t> </a:t>
            </a:r>
            <a:r>
              <a:rPr lang="zh-CN" sz="2400">
                <a:latin typeface="黑体" panose="02010609060101010101" pitchFamily="49" charset="-122"/>
                <a:ea typeface="黑体" panose="02010609060101010101" pitchFamily="49" charset="-122"/>
                <a:cs typeface="黑体" panose="02010609060101010101" pitchFamily="49" charset="-122"/>
                <a:sym typeface="+mn-ea"/>
              </a:rPr>
              <a:t>使用</a:t>
            </a:r>
            <a:r>
              <a:rPr lang="en-US" altLang="zh-CN" sz="2400">
                <a:latin typeface="黑体" panose="02010609060101010101" pitchFamily="49" charset="-122"/>
                <a:ea typeface="黑体" panose="02010609060101010101" pitchFamily="49" charset="-122"/>
                <a:cs typeface="黑体" panose="02010609060101010101" pitchFamily="49" charset="-122"/>
                <a:sym typeface="+mn-ea"/>
              </a:rPr>
              <a:t>try</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和</a:t>
            </a:r>
            <a:r>
              <a:rPr lang="en-US" altLang="zh-CN" sz="2400">
                <a:latin typeface="黑体" panose="02010609060101010101" pitchFamily="49" charset="-122"/>
                <a:ea typeface="黑体" panose="02010609060101010101" pitchFamily="49" charset="-122"/>
                <a:cs typeface="黑体" panose="02010609060101010101" pitchFamily="49" charset="-122"/>
                <a:sym typeface="+mn-ea"/>
              </a:rPr>
              <a:t>except</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处理错误</a:t>
            </a:r>
            <a:endParaRPr lang="zh-CN" altLang="en-US" sz="2400">
              <a:latin typeface="黑体" panose="02010609060101010101" pitchFamily="49" charset="-122"/>
              <a:ea typeface="黑体" panose="02010609060101010101" pitchFamily="49" charset="-122"/>
              <a:cs typeface="黑体" panose="02010609060101010101" pitchFamily="49" charset="-122"/>
            </a:endParaRPr>
          </a:p>
          <a:p>
            <a:r>
              <a:rPr lang="en-US" altLang="zh-CN" sz="2400" b="1">
                <a:latin typeface="黑体" panose="02010609060101010101" pitchFamily="49" charset="-122"/>
                <a:ea typeface="黑体" panose="02010609060101010101" pitchFamily="49" charset="-122"/>
                <a:cs typeface="黑体" panose="02010609060101010101" pitchFamily="49" charset="-122"/>
                <a:sym typeface="+mn-ea"/>
              </a:rPr>
              <a:t>4.12</a:t>
            </a:r>
            <a:r>
              <a:rPr lang="en-US" sz="240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编写自己的异常</a:t>
            </a:r>
            <a:endParaRPr lang="zh-CN" altLang="en-US" sz="2400">
              <a:latin typeface="黑体" panose="02010609060101010101" pitchFamily="49" charset="-122"/>
              <a:ea typeface="黑体" panose="02010609060101010101" pitchFamily="49" charset="-122"/>
              <a:cs typeface="黑体" panose="02010609060101010101" pitchFamily="49" charset="-122"/>
            </a:endParaRPr>
          </a:p>
          <a:p>
            <a:endParaRPr lang="zh-CN" altLang="en-US" sz="2400">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矩形 10"/>
          <p:cNvSpPr/>
          <p:nvPr/>
        </p:nvSpPr>
        <p:spPr>
          <a:xfrm>
            <a:off x="626110" y="4191635"/>
            <a:ext cx="10144760" cy="198628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7" name="矩形 6"/>
          <p:cNvSpPr/>
          <p:nvPr/>
        </p:nvSpPr>
        <p:spPr>
          <a:xfrm>
            <a:off x="626110" y="1183005"/>
            <a:ext cx="9996805" cy="224028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515620" y="341630"/>
            <a:ext cx="8891270" cy="460375"/>
          </a:xfrm>
          <a:prstGeom prst="rect">
            <a:avLst/>
          </a:prstGeom>
          <a:noFill/>
        </p:spPr>
        <p:txBody>
          <a:bodyPr wrap="square" rtlCol="0">
            <a:spAutoFit/>
          </a:bodyPr>
          <a:p>
            <a:r>
              <a:rPr lang="en-US" altLang="zh-CN" sz="2400">
                <a:latin typeface="+mj-ea"/>
                <a:ea typeface="+mj-ea"/>
              </a:rPr>
              <a:t>4.5 </a:t>
            </a:r>
            <a:r>
              <a:rPr lang="zh-CN" altLang="en-US" sz="2400">
                <a:latin typeface="+mj-ea"/>
                <a:ea typeface="+mj-ea"/>
              </a:rPr>
              <a:t>使用 </a:t>
            </a:r>
            <a:r>
              <a:rPr lang="en-US" altLang="zh-CN" sz="2400">
                <a:latin typeface="+mj-ea"/>
                <a:ea typeface="+mj-ea"/>
              </a:rPr>
              <a:t>for </a:t>
            </a:r>
            <a:r>
              <a:rPr lang="zh-CN" altLang="en-US" sz="2400">
                <a:latin typeface="+mj-ea"/>
                <a:ea typeface="+mj-ea"/>
              </a:rPr>
              <a:t>迭代</a:t>
            </a:r>
            <a:endParaRPr lang="zh-CN" altLang="en-US" sz="2400">
              <a:latin typeface="+mj-ea"/>
              <a:ea typeface="+mj-ea"/>
            </a:endParaRPr>
          </a:p>
        </p:txBody>
      </p:sp>
      <p:sp>
        <p:nvSpPr>
          <p:cNvPr id="4" name="文本框 3"/>
          <p:cNvSpPr txBox="1"/>
          <p:nvPr/>
        </p:nvSpPr>
        <p:spPr>
          <a:xfrm>
            <a:off x="2212340" y="1828800"/>
            <a:ext cx="153035" cy="368300"/>
          </a:xfrm>
          <a:prstGeom prst="rect">
            <a:avLst/>
          </a:prstGeom>
          <a:noFill/>
        </p:spPr>
        <p:txBody>
          <a:bodyPr wrap="square" rtlCol="0">
            <a:spAutoFit/>
          </a:bodyPr>
          <a:p>
            <a:endParaRPr lang="zh-CN" altLang="en-US"/>
          </a:p>
        </p:txBody>
      </p:sp>
      <p:sp>
        <p:nvSpPr>
          <p:cNvPr id="5" name="文本框 4"/>
          <p:cNvSpPr txBox="1"/>
          <p:nvPr/>
        </p:nvSpPr>
        <p:spPr>
          <a:xfrm>
            <a:off x="626110" y="1125220"/>
            <a:ext cx="9147175" cy="2306955"/>
          </a:xfrm>
          <a:prstGeom prst="rect">
            <a:avLst/>
          </a:prstGeom>
          <a:noFill/>
        </p:spPr>
        <p:txBody>
          <a:bodyPr wrap="square" rtlCol="0">
            <a:spAutoFit/>
          </a:bodyPr>
          <a:p>
            <a:r>
              <a:rPr lang="en-US" altLang="zh-CN" sz="2400">
                <a:latin typeface="Calibri" panose="020F0502020204030204" charset="0"/>
                <a:cs typeface="Calibri" panose="020F0502020204030204" charset="0"/>
              </a:rPr>
              <a:t>word = 'cat'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for letter in word:</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print(letter)</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c</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a</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t</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8" name="前进箭头"/>
          <p:cNvSpPr/>
          <p:nvPr/>
        </p:nvSpPr>
        <p:spPr>
          <a:xfrm>
            <a:off x="626110" y="371792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文本框 8"/>
          <p:cNvSpPr txBox="1"/>
          <p:nvPr/>
        </p:nvSpPr>
        <p:spPr>
          <a:xfrm>
            <a:off x="881380" y="3599815"/>
            <a:ext cx="1042924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对一个字典（或字典的</a:t>
            </a:r>
            <a:r>
              <a:rPr lang="en-US" altLang="zh-CN" sz="2800">
                <a:latin typeface="Calibri" panose="020F0502020204030204" charset="0"/>
                <a:ea typeface="黑体" panose="02010609060101010101" pitchFamily="49" charset="-122"/>
                <a:cs typeface="Calibri" panose="020F0502020204030204" charset="0"/>
              </a:rPr>
              <a:t>keys()</a:t>
            </a:r>
            <a:r>
              <a:rPr lang="zh-CN" altLang="en-US" sz="2800">
                <a:latin typeface="黑体" panose="02010609060101010101" pitchFamily="49" charset="-122"/>
                <a:ea typeface="黑体" panose="02010609060101010101" pitchFamily="49" charset="-122"/>
              </a:rPr>
              <a:t>函数）进行迭代将返回字典中的键。</a:t>
            </a:r>
            <a:endParaRPr lang="zh-CN" altLang="en-US" sz="2800">
              <a:latin typeface="黑体" panose="02010609060101010101" pitchFamily="49" charset="-122"/>
              <a:ea typeface="黑体" panose="02010609060101010101" pitchFamily="49" charset="-122"/>
            </a:endParaRPr>
          </a:p>
        </p:txBody>
      </p:sp>
      <p:sp>
        <p:nvSpPr>
          <p:cNvPr id="10" name="文本框 9"/>
          <p:cNvSpPr txBox="1"/>
          <p:nvPr/>
        </p:nvSpPr>
        <p:spPr>
          <a:xfrm>
            <a:off x="626110" y="4215765"/>
            <a:ext cx="10594975" cy="1938020"/>
          </a:xfrm>
          <a:prstGeom prst="rect">
            <a:avLst/>
          </a:prstGeom>
          <a:noFill/>
        </p:spPr>
        <p:txBody>
          <a:bodyPr wrap="square" rtlCol="0">
            <a:spAutoFit/>
          </a:bodyPr>
          <a:p>
            <a:r>
              <a:rPr lang="en-US" altLang="zh-CN" sz="2400">
                <a:latin typeface="Calibri" panose="020F0502020204030204" charset="0"/>
                <a:cs typeface="Calibri" panose="020F0502020204030204" charset="0"/>
              </a:rPr>
              <a:t>accusation = {'room' : 'ballroom' , 'weapon' : 'lead pipe' }</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for card in accusation:         </a:t>
            </a:r>
            <a:r>
              <a:rPr lang="en-US" altLang="zh-CN" sz="2400">
                <a:solidFill>
                  <a:srgbClr val="0070C0"/>
                </a:solidFill>
                <a:latin typeface="Calibri" panose="020F0502020204030204" charset="0"/>
                <a:cs typeface="Calibri" panose="020F0502020204030204" charset="0"/>
              </a:rPr>
              <a:t> </a:t>
            </a:r>
            <a:r>
              <a:rPr lang="en-US" altLang="zh-CN" sz="2000">
                <a:solidFill>
                  <a:srgbClr val="005E76"/>
                </a:solidFill>
                <a:latin typeface="Calibri" panose="020F0502020204030204" charset="0"/>
                <a:cs typeface="Calibri" panose="020F0502020204030204" charset="0"/>
              </a:rPr>
              <a:t># </a:t>
            </a:r>
            <a:r>
              <a:rPr lang="zh-CN" altLang="en-US" sz="2000">
                <a:solidFill>
                  <a:srgbClr val="005E76"/>
                </a:solidFill>
                <a:latin typeface="Calibri" panose="020F0502020204030204" charset="0"/>
                <a:cs typeface="Calibri" panose="020F0502020204030204" charset="0"/>
              </a:rPr>
              <a:t>或者是</a:t>
            </a:r>
            <a:r>
              <a:rPr lang="en-US" altLang="zh-CN" sz="2000">
                <a:solidFill>
                  <a:srgbClr val="005E76"/>
                </a:solidFill>
                <a:latin typeface="Calibri" panose="020F0502020204030204" charset="0"/>
                <a:cs typeface="Calibri" panose="020F0502020204030204" charset="0"/>
                <a:sym typeface="+mn-ea"/>
              </a:rPr>
              <a:t>for card in accusation.keys( ):</a:t>
            </a:r>
            <a:endParaRPr lang="en-US" altLang="zh-CN" sz="2000">
              <a:solidFill>
                <a:srgbClr val="005E76"/>
              </a:solidFill>
              <a:latin typeface="Calibri" panose="020F0502020204030204" charset="0"/>
              <a:cs typeface="Calibri" panose="020F0502020204030204" charset="0"/>
              <a:sym typeface="+mn-ea"/>
            </a:endParaRPr>
          </a:p>
          <a:p>
            <a:r>
              <a:rPr lang="zh-CN" altLang="en-US" sz="2400">
                <a:latin typeface="Calibri" panose="020F0502020204030204" charset="0"/>
                <a:cs typeface="Calibri" panose="020F0502020204030204" charset="0"/>
                <a:sym typeface="+mn-ea"/>
              </a:rPr>
              <a:t>      </a:t>
            </a:r>
            <a:r>
              <a:rPr lang="en-US" altLang="zh-CN" sz="2400">
                <a:latin typeface="Calibri" panose="020F0502020204030204" charset="0"/>
                <a:cs typeface="Calibri" panose="020F0502020204030204" charset="0"/>
                <a:sym typeface="+mn-ea"/>
              </a:rPr>
              <a:t>print(card)</a:t>
            </a:r>
            <a:endParaRPr lang="en-US" altLang="zh-CN" sz="2400">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room </a:t>
            </a:r>
            <a:endParaRPr lang="en-US" altLang="zh-CN" sz="2400">
              <a:solidFill>
                <a:schemeClr val="accent2">
                  <a:lumMod val="50000"/>
                </a:schemeClr>
              </a:solidFill>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weapon</a:t>
            </a:r>
            <a:endParaRPr lang="en-US" altLang="zh-CN" sz="2400">
              <a:solidFill>
                <a:schemeClr val="accent2">
                  <a:lumMod val="50000"/>
                </a:schemeClr>
              </a:solidFill>
              <a:latin typeface="Calibri" panose="020F0502020204030204" charset="0"/>
              <a:cs typeface="Calibri" panose="020F0502020204030204" charset="0"/>
              <a:sym typeface="+mn-ea"/>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725170" y="4166235"/>
            <a:ext cx="9389110" cy="156908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10" name="矩形 9"/>
          <p:cNvSpPr/>
          <p:nvPr/>
        </p:nvSpPr>
        <p:spPr>
          <a:xfrm>
            <a:off x="722630" y="1739900"/>
            <a:ext cx="9391650" cy="156908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515620" y="341630"/>
            <a:ext cx="8891270" cy="460375"/>
          </a:xfrm>
          <a:prstGeom prst="rect">
            <a:avLst/>
          </a:prstGeom>
          <a:noFill/>
        </p:spPr>
        <p:txBody>
          <a:bodyPr wrap="square" rtlCol="0">
            <a:spAutoFit/>
          </a:bodyPr>
          <a:p>
            <a:r>
              <a:rPr lang="en-US" altLang="zh-CN" sz="2400">
                <a:latin typeface="+mj-ea"/>
                <a:ea typeface="+mj-ea"/>
              </a:rPr>
              <a:t>4.5 </a:t>
            </a:r>
            <a:r>
              <a:rPr lang="zh-CN" altLang="en-US" sz="2400">
                <a:latin typeface="+mj-ea"/>
                <a:ea typeface="+mj-ea"/>
              </a:rPr>
              <a:t>使用 </a:t>
            </a:r>
            <a:r>
              <a:rPr lang="en-US" altLang="zh-CN" sz="2400">
                <a:latin typeface="+mj-ea"/>
                <a:ea typeface="+mj-ea"/>
              </a:rPr>
              <a:t>for </a:t>
            </a:r>
            <a:r>
              <a:rPr lang="zh-CN" altLang="en-US" sz="2400">
                <a:latin typeface="+mj-ea"/>
                <a:ea typeface="+mj-ea"/>
              </a:rPr>
              <a:t>迭代</a:t>
            </a:r>
            <a:endParaRPr lang="zh-CN" altLang="en-US" sz="2400">
              <a:latin typeface="+mj-ea"/>
              <a:ea typeface="+mj-ea"/>
            </a:endParaRPr>
          </a:p>
        </p:txBody>
      </p:sp>
      <p:sp>
        <p:nvSpPr>
          <p:cNvPr id="4" name="前进箭头"/>
          <p:cNvSpPr/>
          <p:nvPr/>
        </p:nvSpPr>
        <p:spPr>
          <a:xfrm>
            <a:off x="515620" y="120396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文本框 6"/>
          <p:cNvSpPr txBox="1"/>
          <p:nvPr/>
        </p:nvSpPr>
        <p:spPr>
          <a:xfrm>
            <a:off x="784225" y="1085850"/>
            <a:ext cx="1062418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如果想对字典的值进行迭代，可以使用字典的</a:t>
            </a:r>
            <a:r>
              <a:rPr lang="en-US" altLang="zh-CN" sz="2800">
                <a:latin typeface="Calibri" panose="020F0502020204030204" charset="0"/>
                <a:ea typeface="黑体" panose="02010609060101010101" pitchFamily="49" charset="-122"/>
                <a:cs typeface="Calibri" panose="020F0502020204030204" charset="0"/>
              </a:rPr>
              <a:t>values( )</a:t>
            </a:r>
            <a:r>
              <a:rPr lang="zh-CN" altLang="en-US" sz="2800">
                <a:latin typeface="黑体" panose="02010609060101010101" pitchFamily="49" charset="-122"/>
                <a:ea typeface="黑体" panose="02010609060101010101" pitchFamily="49" charset="-122"/>
              </a:rPr>
              <a:t>函数：</a:t>
            </a:r>
            <a:endParaRPr lang="zh-CN" altLang="en-US" sz="2800">
              <a:latin typeface="黑体" panose="02010609060101010101" pitchFamily="49" charset="-122"/>
              <a:ea typeface="黑体" panose="02010609060101010101" pitchFamily="49" charset="-122"/>
            </a:endParaRPr>
          </a:p>
        </p:txBody>
      </p:sp>
      <p:sp>
        <p:nvSpPr>
          <p:cNvPr id="9" name="文本框 8"/>
          <p:cNvSpPr txBox="1"/>
          <p:nvPr/>
        </p:nvSpPr>
        <p:spPr>
          <a:xfrm>
            <a:off x="722630" y="1740535"/>
            <a:ext cx="10487660" cy="1568450"/>
          </a:xfrm>
          <a:prstGeom prst="rect">
            <a:avLst/>
          </a:prstGeom>
          <a:noFill/>
        </p:spPr>
        <p:txBody>
          <a:bodyPr wrap="square" rtlCol="0">
            <a:spAutoFit/>
          </a:bodyPr>
          <a:p>
            <a:r>
              <a:rPr lang="en-US" altLang="zh-CN" sz="2400">
                <a:latin typeface="Calibri" panose="020F0502020204030204" charset="0"/>
                <a:cs typeface="Calibri" panose="020F0502020204030204" charset="0"/>
              </a:rPr>
              <a:t>for value in accusation.values( ):</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print(value)</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ballroom</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lead pipe</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2" name="前进箭头"/>
          <p:cNvSpPr/>
          <p:nvPr/>
        </p:nvSpPr>
        <p:spPr>
          <a:xfrm>
            <a:off x="515620" y="359029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文本框 2"/>
          <p:cNvSpPr txBox="1"/>
          <p:nvPr/>
        </p:nvSpPr>
        <p:spPr>
          <a:xfrm>
            <a:off x="854710" y="3472180"/>
            <a:ext cx="1045845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为了以元组的形式返回键值对，可以使用字典的</a:t>
            </a:r>
            <a:r>
              <a:rPr lang="en-US" altLang="zh-CN" sz="2800">
                <a:latin typeface="Calibri" panose="020F0502020204030204" charset="0"/>
                <a:ea typeface="黑体" panose="02010609060101010101" pitchFamily="49" charset="-122"/>
                <a:cs typeface="Calibri" panose="020F0502020204030204" charset="0"/>
              </a:rPr>
              <a:t>items( )</a:t>
            </a:r>
            <a:r>
              <a:rPr lang="zh-CN" altLang="en-US" sz="2800">
                <a:latin typeface="黑体" panose="02010609060101010101" pitchFamily="49" charset="-122"/>
                <a:ea typeface="黑体" panose="02010609060101010101" pitchFamily="49" charset="-122"/>
              </a:rPr>
              <a:t>函数。</a:t>
            </a:r>
            <a:endParaRPr lang="zh-CN" altLang="en-US" sz="2800">
              <a:latin typeface="黑体" panose="02010609060101010101" pitchFamily="49" charset="-122"/>
              <a:ea typeface="黑体" panose="02010609060101010101" pitchFamily="49" charset="-122"/>
            </a:endParaRPr>
          </a:p>
        </p:txBody>
      </p:sp>
      <p:sp>
        <p:nvSpPr>
          <p:cNvPr id="5" name="文本框 4"/>
          <p:cNvSpPr txBox="1"/>
          <p:nvPr/>
        </p:nvSpPr>
        <p:spPr>
          <a:xfrm>
            <a:off x="747395" y="4166870"/>
            <a:ext cx="10438765" cy="1568450"/>
          </a:xfrm>
          <a:prstGeom prst="rect">
            <a:avLst/>
          </a:prstGeom>
          <a:noFill/>
        </p:spPr>
        <p:txBody>
          <a:bodyPr wrap="square" rtlCol="0">
            <a:spAutoFit/>
          </a:bodyPr>
          <a:p>
            <a:r>
              <a:rPr lang="en-US" altLang="zh-CN" sz="2400">
                <a:latin typeface="Calibri" panose="020F0502020204030204" charset="0"/>
                <a:cs typeface="Calibri" panose="020F0502020204030204" charset="0"/>
                <a:sym typeface="+mn-ea"/>
              </a:rPr>
              <a:t>for item in accusation.items( ):</a:t>
            </a:r>
            <a:endParaRPr lang="en-US" altLang="zh-CN" sz="2400">
              <a:latin typeface="Calibri" panose="020F0502020204030204" charset="0"/>
              <a:cs typeface="Calibri" panose="020F0502020204030204" charset="0"/>
              <a:sym typeface="+mn-ea"/>
            </a:endParaRPr>
          </a:p>
          <a:p>
            <a:r>
              <a:rPr lang="zh-CN" altLang="en-US" sz="2400"/>
              <a:t>     </a:t>
            </a:r>
            <a:r>
              <a:rPr lang="zh-CN" altLang="en-US" sz="2400">
                <a:latin typeface="Calibri" panose="020F0502020204030204" charset="0"/>
                <a:cs typeface="Calibri" panose="020F0502020204030204" charset="0"/>
              </a:rPr>
              <a:t> </a:t>
            </a:r>
            <a:r>
              <a:rPr lang="en-US" altLang="zh-CN" sz="2400">
                <a:latin typeface="Calibri" panose="020F0502020204030204" charset="0"/>
                <a:cs typeface="Calibri" panose="020F0502020204030204" charset="0"/>
              </a:rPr>
              <a:t>print(item)</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a:t>
            </a:r>
            <a:r>
              <a:rPr lang="en-US" altLang="zh-CN" sz="2400">
                <a:solidFill>
                  <a:schemeClr val="accent2">
                    <a:lumMod val="50000"/>
                  </a:schemeClr>
                </a:solidFill>
                <a:latin typeface="Calibri" panose="020F0502020204030204" charset="0"/>
                <a:cs typeface="Calibri" panose="020F0502020204030204" charset="0"/>
                <a:sym typeface="+mn-ea"/>
              </a:rPr>
              <a:t>'room' , 'ballroom' )</a:t>
            </a:r>
            <a:endParaRPr lang="en-US" altLang="zh-CN" sz="2400">
              <a:solidFill>
                <a:schemeClr val="accent2">
                  <a:lumMod val="50000"/>
                </a:schemeClr>
              </a:solidFill>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rPr>
              <a:t>(</a:t>
            </a:r>
            <a:r>
              <a:rPr lang="en-US" altLang="zh-CN" sz="2400">
                <a:solidFill>
                  <a:schemeClr val="accent2">
                    <a:lumMod val="50000"/>
                  </a:schemeClr>
                </a:solidFill>
                <a:latin typeface="Calibri" panose="020F0502020204030204" charset="0"/>
                <a:cs typeface="Calibri" panose="020F0502020204030204" charset="0"/>
                <a:sym typeface="+mn-ea"/>
              </a:rPr>
              <a:t>'weapon' , 'lead pipe')</a:t>
            </a:r>
            <a:endParaRPr lang="en-US" altLang="zh-CN" sz="2400">
              <a:solidFill>
                <a:schemeClr val="accent2">
                  <a:lumMod val="50000"/>
                </a:schemeClr>
              </a:solidFill>
              <a:latin typeface="Calibri" panose="020F0502020204030204" charset="0"/>
              <a:cs typeface="Calibri" panose="020F0502020204030204" charset="0"/>
              <a:sym typeface="+mn-ea"/>
            </a:endParaRPr>
          </a:p>
        </p:txBody>
      </p:sp>
      <p:sp>
        <p:nvSpPr>
          <p:cNvPr id="11" name="灯片编号占位符 10"/>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矩形 10"/>
          <p:cNvSpPr/>
          <p:nvPr/>
        </p:nvSpPr>
        <p:spPr>
          <a:xfrm>
            <a:off x="657225" y="1763395"/>
            <a:ext cx="10186670" cy="340169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515620" y="341630"/>
            <a:ext cx="8891270" cy="460375"/>
          </a:xfrm>
          <a:prstGeom prst="rect">
            <a:avLst/>
          </a:prstGeom>
          <a:noFill/>
        </p:spPr>
        <p:txBody>
          <a:bodyPr wrap="square" rtlCol="0">
            <a:spAutoFit/>
          </a:bodyPr>
          <a:p>
            <a:r>
              <a:rPr lang="en-US" altLang="zh-CN" sz="2400">
                <a:latin typeface="+mj-ea"/>
                <a:ea typeface="+mj-ea"/>
              </a:rPr>
              <a:t>4.5.1 </a:t>
            </a:r>
            <a:r>
              <a:rPr lang="zh-CN" altLang="en-US" sz="2400">
                <a:latin typeface="+mj-ea"/>
                <a:ea typeface="+mj-ea"/>
              </a:rPr>
              <a:t>使用</a:t>
            </a:r>
            <a:r>
              <a:rPr lang="en-US" altLang="zh-CN" sz="2400">
                <a:latin typeface="+mj-ea"/>
                <a:ea typeface="+mj-ea"/>
              </a:rPr>
              <a:t>zip( )</a:t>
            </a:r>
            <a:r>
              <a:rPr lang="zh-CN" altLang="en-US" sz="2400">
                <a:latin typeface="+mj-ea"/>
                <a:ea typeface="+mj-ea"/>
              </a:rPr>
              <a:t>并行迭代</a:t>
            </a:r>
            <a:endParaRPr lang="zh-CN" altLang="en-US" sz="2400">
              <a:latin typeface="+mj-ea"/>
              <a:ea typeface="+mj-ea"/>
            </a:endParaRPr>
          </a:p>
        </p:txBody>
      </p:sp>
      <p:sp>
        <p:nvSpPr>
          <p:cNvPr id="7" name="前进箭头"/>
          <p:cNvSpPr/>
          <p:nvPr/>
        </p:nvSpPr>
        <p:spPr>
          <a:xfrm>
            <a:off x="515620" y="120396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文本框 8"/>
          <p:cNvSpPr txBox="1"/>
          <p:nvPr/>
        </p:nvSpPr>
        <p:spPr>
          <a:xfrm>
            <a:off x="770890" y="1085850"/>
            <a:ext cx="1046861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可以通过</a:t>
            </a:r>
            <a:r>
              <a:rPr lang="en-US" altLang="zh-CN" sz="2800">
                <a:latin typeface="Calibri" panose="020F0502020204030204" charset="0"/>
                <a:ea typeface="黑体" panose="02010609060101010101" pitchFamily="49" charset="-122"/>
                <a:cs typeface="Calibri" panose="020F0502020204030204" charset="0"/>
              </a:rPr>
              <a:t>zip( )</a:t>
            </a:r>
            <a:r>
              <a:rPr lang="zh-CN" altLang="en-US" sz="2800">
                <a:latin typeface="黑体" panose="02010609060101010101" pitchFamily="49" charset="-122"/>
                <a:ea typeface="黑体" panose="02010609060101010101" pitchFamily="49" charset="-122"/>
              </a:rPr>
              <a:t>函数对多个序列进行并行迭代。</a:t>
            </a:r>
            <a:endParaRPr lang="zh-CN" altLang="en-US" sz="2800">
              <a:latin typeface="黑体" panose="02010609060101010101" pitchFamily="49" charset="-122"/>
              <a:ea typeface="黑体" panose="02010609060101010101" pitchFamily="49" charset="-122"/>
            </a:endParaRPr>
          </a:p>
        </p:txBody>
      </p:sp>
      <p:sp>
        <p:nvSpPr>
          <p:cNvPr id="10" name="文本框 9"/>
          <p:cNvSpPr txBox="1"/>
          <p:nvPr/>
        </p:nvSpPr>
        <p:spPr>
          <a:xfrm>
            <a:off x="657225" y="1750060"/>
            <a:ext cx="10368280" cy="3415030"/>
          </a:xfrm>
          <a:prstGeom prst="rect">
            <a:avLst/>
          </a:prstGeom>
          <a:noFill/>
        </p:spPr>
        <p:txBody>
          <a:bodyPr wrap="square" rtlCol="0">
            <a:spAutoFit/>
          </a:bodyPr>
          <a:p>
            <a:r>
              <a:rPr lang="en-US" altLang="zh-CN" sz="2400">
                <a:latin typeface="Calibri" panose="020F0502020204030204" charset="0"/>
                <a:cs typeface="Calibri" panose="020F0502020204030204" charset="0"/>
              </a:rPr>
              <a:t>days = ['Monday' , 'Tuesday' , 'Wednesday']</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fruits = ['banana' , 'orange' , 'peach']</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drinks = ['coffee' , 'tea' , 'beer']</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desserts = ['tiramisu' , 'ice cream' , 'pie' , 'pudding']</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for day,fruit,drink,dessert in zip(days,fruits,drinks,desserts):</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print(day,  “: drink”,  drink, “- eat”,  fruit,  “- enjoy”,  dessert)</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Monday : drink coffee - eat banna - enjoy tiramisu</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Tuesday : drink tea - eat orange - enjoy ice cream</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Wednesday : drink bear - eat peach - enjoy pie</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12" name="文本框 11"/>
          <p:cNvSpPr txBox="1"/>
          <p:nvPr/>
        </p:nvSpPr>
        <p:spPr>
          <a:xfrm>
            <a:off x="629920" y="5405755"/>
            <a:ext cx="10232390" cy="460375"/>
          </a:xfrm>
          <a:prstGeom prst="rect">
            <a:avLst/>
          </a:prstGeom>
          <a:noFill/>
        </p:spPr>
        <p:txBody>
          <a:bodyPr wrap="square" rtlCol="0">
            <a:spAutoFit/>
          </a:bodyPr>
          <a:p>
            <a:r>
              <a:rPr lang="en-US" altLang="zh-CN" sz="2400"/>
              <a:t>zip( )</a:t>
            </a:r>
            <a:r>
              <a:rPr lang="zh-CN" altLang="en-US" sz="2400"/>
              <a:t>函数在最短序列</a:t>
            </a:r>
            <a:r>
              <a:rPr lang="en-US" altLang="zh-CN" sz="2400"/>
              <a:t>“</a:t>
            </a:r>
            <a:r>
              <a:rPr lang="zh-CN" altLang="en-US" sz="2400"/>
              <a:t>用完</a:t>
            </a:r>
            <a:r>
              <a:rPr lang="en-US" altLang="zh-CN" sz="2400"/>
              <a:t>”</a:t>
            </a:r>
            <a:r>
              <a:rPr lang="zh-CN" altLang="en-US" sz="2400"/>
              <a:t>时就会停止。</a:t>
            </a:r>
            <a:endParaRPr lang="zh-CN" altLang="en-US" sz="2400"/>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629920" y="1692910"/>
            <a:ext cx="10377805" cy="317817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570230" y="341630"/>
            <a:ext cx="8891270" cy="460375"/>
          </a:xfrm>
          <a:prstGeom prst="rect">
            <a:avLst/>
          </a:prstGeom>
          <a:noFill/>
        </p:spPr>
        <p:txBody>
          <a:bodyPr wrap="square" rtlCol="0">
            <a:spAutoFit/>
          </a:bodyPr>
          <a:p>
            <a:r>
              <a:rPr lang="en-US" altLang="zh-CN" sz="2400">
                <a:latin typeface="+mj-ea"/>
                <a:ea typeface="+mj-ea"/>
              </a:rPr>
              <a:t>4.5.1 </a:t>
            </a:r>
            <a:r>
              <a:rPr lang="zh-CN" altLang="en-US" sz="2400">
                <a:latin typeface="+mj-ea"/>
                <a:ea typeface="+mj-ea"/>
              </a:rPr>
              <a:t>使用</a:t>
            </a:r>
            <a:r>
              <a:rPr lang="en-US" altLang="zh-CN" sz="2400">
                <a:latin typeface="+mj-ea"/>
                <a:ea typeface="+mj-ea"/>
              </a:rPr>
              <a:t>zip( )</a:t>
            </a:r>
            <a:r>
              <a:rPr lang="zh-CN" altLang="en-US" sz="2400">
                <a:latin typeface="+mj-ea"/>
                <a:ea typeface="+mj-ea"/>
              </a:rPr>
              <a:t>并行迭代</a:t>
            </a:r>
            <a:endParaRPr lang="zh-CN" altLang="en-US" sz="2400">
              <a:latin typeface="+mj-ea"/>
              <a:ea typeface="+mj-ea"/>
            </a:endParaRPr>
          </a:p>
        </p:txBody>
      </p:sp>
      <p:sp>
        <p:nvSpPr>
          <p:cNvPr id="7" name="前进箭头"/>
          <p:cNvSpPr/>
          <p:nvPr/>
        </p:nvSpPr>
        <p:spPr>
          <a:xfrm>
            <a:off x="629920" y="123253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文本框 2"/>
          <p:cNvSpPr txBox="1"/>
          <p:nvPr/>
        </p:nvSpPr>
        <p:spPr>
          <a:xfrm>
            <a:off x="845185" y="1114425"/>
            <a:ext cx="1053592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使用</a:t>
            </a:r>
            <a:r>
              <a:rPr lang="en-US" altLang="zh-CN" sz="2800">
                <a:latin typeface="Calibri" panose="020F0502020204030204" charset="0"/>
                <a:ea typeface="黑体" panose="02010609060101010101" pitchFamily="49" charset="-122"/>
                <a:cs typeface="Calibri" panose="020F0502020204030204" charset="0"/>
              </a:rPr>
              <a:t>zip( )</a:t>
            </a:r>
            <a:r>
              <a:rPr lang="zh-CN" altLang="en-US" sz="2800">
                <a:latin typeface="黑体" panose="02010609060101010101" pitchFamily="49" charset="-122"/>
                <a:ea typeface="黑体" panose="02010609060101010101" pitchFamily="49" charset="-122"/>
              </a:rPr>
              <a:t>函数在具有相同位移的项之间创建元组。</a:t>
            </a:r>
            <a:endParaRPr lang="zh-CN" altLang="en-US" sz="2800">
              <a:latin typeface="黑体" panose="02010609060101010101" pitchFamily="49" charset="-122"/>
              <a:ea typeface="黑体" panose="02010609060101010101" pitchFamily="49" charset="-122"/>
            </a:endParaRPr>
          </a:p>
        </p:txBody>
      </p:sp>
      <p:sp>
        <p:nvSpPr>
          <p:cNvPr id="5" name="文本框 4"/>
          <p:cNvSpPr txBox="1"/>
          <p:nvPr/>
        </p:nvSpPr>
        <p:spPr>
          <a:xfrm>
            <a:off x="570230" y="1692910"/>
            <a:ext cx="10527030" cy="3784600"/>
          </a:xfrm>
          <a:prstGeom prst="rect">
            <a:avLst/>
          </a:prstGeom>
          <a:noFill/>
        </p:spPr>
        <p:txBody>
          <a:bodyPr wrap="square" rtlCol="0">
            <a:spAutoFit/>
          </a:bodyPr>
          <a:p>
            <a:r>
              <a:rPr lang="en-US" altLang="zh-CN" sz="2400">
                <a:latin typeface="Calibri" panose="020F0502020204030204" charset="0"/>
                <a:cs typeface="Calibri" panose="020F0502020204030204" charset="0"/>
              </a:rPr>
              <a:t>english = 'Monday' , 'Tuesday' , 'Wednesday'</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french = 'Lundi' , 'Mardi' , 'Mercredi'</a:t>
            </a:r>
            <a:endParaRPr lang="en-US" altLang="zh-CN" sz="2400">
              <a:latin typeface="Calibri" panose="020F0502020204030204" charset="0"/>
              <a:cs typeface="Calibri" panose="020F0502020204030204" charset="0"/>
            </a:endParaRPr>
          </a:p>
          <a:p>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list( zip(english,french) )</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a:t>
            </a:r>
            <a:r>
              <a:rPr lang="en-US" altLang="zh-CN" sz="2400">
                <a:solidFill>
                  <a:schemeClr val="accent2">
                    <a:lumMod val="50000"/>
                  </a:schemeClr>
                </a:solidFill>
                <a:latin typeface="Calibri" panose="020F0502020204030204" charset="0"/>
                <a:cs typeface="Calibri" panose="020F0502020204030204" charset="0"/>
                <a:sym typeface="+mn-ea"/>
              </a:rPr>
              <a:t>'Monday' ,  'Lundi') , ('Tuesday' , 'Mardi') , ('Wednesday' , 'Mercredi')]</a:t>
            </a:r>
            <a:endParaRPr lang="en-US" altLang="zh-CN" sz="2400">
              <a:solidFill>
                <a:schemeClr val="accent2">
                  <a:lumMod val="50000"/>
                </a:schemeClr>
              </a:solidFill>
              <a:latin typeface="Calibri" panose="020F0502020204030204" charset="0"/>
              <a:cs typeface="Calibri" panose="020F0502020204030204" charset="0"/>
              <a:sym typeface="+mn-ea"/>
            </a:endParaRPr>
          </a:p>
          <a:p>
            <a:endParaRPr lang="en-US" altLang="zh-CN" sz="2400">
              <a:latin typeface="Calibri" panose="020F0502020204030204" charset="0"/>
              <a:cs typeface="Calibri" panose="020F0502020204030204" charset="0"/>
              <a:sym typeface="+mn-ea"/>
            </a:endParaRPr>
          </a:p>
          <a:p>
            <a:r>
              <a:rPr lang="en-US" altLang="zh-CN" sz="2400">
                <a:latin typeface="Calibri" panose="020F0502020204030204" charset="0"/>
                <a:cs typeface="Calibri" panose="020F0502020204030204" charset="0"/>
                <a:sym typeface="+mn-ea"/>
              </a:rPr>
              <a:t>dict( zip(english,french) )</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a:t>
            </a:r>
            <a:r>
              <a:rPr lang="en-US" altLang="zh-CN" sz="2400">
                <a:solidFill>
                  <a:schemeClr val="accent2">
                    <a:lumMod val="50000"/>
                  </a:schemeClr>
                </a:solidFill>
                <a:latin typeface="Calibri" panose="020F0502020204030204" charset="0"/>
                <a:cs typeface="Calibri" panose="020F0502020204030204" charset="0"/>
                <a:sym typeface="+mn-ea"/>
              </a:rPr>
              <a:t>'Monday' :  'Lundi' , 'Tuesday' : 'Mardi' , 'Wednesday' : 'Mercredi'}</a:t>
            </a:r>
            <a:endParaRPr lang="en-US" altLang="zh-CN" sz="2400">
              <a:latin typeface="Calibri" panose="020F0502020204030204" charset="0"/>
              <a:cs typeface="Calibri" panose="020F0502020204030204" charset="0"/>
            </a:endParaRPr>
          </a:p>
          <a:p>
            <a:endParaRPr lang="en-US" altLang="zh-CN" sz="2400">
              <a:latin typeface="Calibri" panose="020F0502020204030204" charset="0"/>
              <a:cs typeface="Calibri" panose="020F0502020204030204" charset="0"/>
            </a:endParaRPr>
          </a:p>
          <a:p>
            <a:endParaRPr lang="en-US" altLang="zh-CN" sz="2400">
              <a:latin typeface="Calibri" panose="020F0502020204030204" charset="0"/>
              <a:cs typeface="Calibri" panose="020F0502020204030204" charset="0"/>
            </a:endParaRPr>
          </a:p>
        </p:txBody>
      </p:sp>
      <p:sp>
        <p:nvSpPr>
          <p:cNvPr id="9" name="前进箭头"/>
          <p:cNvSpPr/>
          <p:nvPr/>
        </p:nvSpPr>
        <p:spPr>
          <a:xfrm>
            <a:off x="629920" y="535940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文本框 9"/>
          <p:cNvSpPr txBox="1"/>
          <p:nvPr/>
        </p:nvSpPr>
        <p:spPr>
          <a:xfrm>
            <a:off x="885190" y="5272405"/>
            <a:ext cx="10241915" cy="460375"/>
          </a:xfrm>
          <a:prstGeom prst="rect">
            <a:avLst/>
          </a:prstGeom>
          <a:noFill/>
        </p:spPr>
        <p:txBody>
          <a:bodyPr wrap="square" rtlCol="0">
            <a:spAutoFit/>
          </a:bodyPr>
          <a:p>
            <a:r>
              <a:rPr lang="zh-CN" altLang="en-US" sz="2400">
                <a:latin typeface="黑体" panose="02010609060101010101" pitchFamily="49" charset="-122"/>
                <a:ea typeface="黑体" panose="02010609060101010101" pitchFamily="49" charset="-122"/>
              </a:rPr>
              <a:t>函数的返回值既不是元组也不是列表，而是一个整合在一起的可迭代变量。</a:t>
            </a:r>
            <a:endParaRPr lang="zh-CN" altLang="en-US" sz="2400">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矩形 11"/>
          <p:cNvSpPr/>
          <p:nvPr/>
        </p:nvSpPr>
        <p:spPr>
          <a:xfrm>
            <a:off x="884555" y="3410585"/>
            <a:ext cx="9723755" cy="271018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570230" y="351155"/>
            <a:ext cx="8891270" cy="460375"/>
          </a:xfrm>
          <a:prstGeom prst="rect">
            <a:avLst/>
          </a:prstGeom>
          <a:noFill/>
        </p:spPr>
        <p:txBody>
          <a:bodyPr wrap="square" rtlCol="0">
            <a:spAutoFit/>
          </a:bodyPr>
          <a:p>
            <a:r>
              <a:rPr lang="en-US" altLang="zh-CN" sz="2400">
                <a:latin typeface="+mj-ea"/>
                <a:ea typeface="+mj-ea"/>
              </a:rPr>
              <a:t>4.5.2 </a:t>
            </a:r>
            <a:r>
              <a:rPr lang="zh-CN" altLang="en-US" sz="2400">
                <a:latin typeface="+mj-ea"/>
                <a:ea typeface="+mj-ea"/>
              </a:rPr>
              <a:t>使用</a:t>
            </a:r>
            <a:r>
              <a:rPr lang="en-US" altLang="zh-CN" sz="2400">
                <a:latin typeface="Calibri" panose="020F0502020204030204" charset="0"/>
                <a:ea typeface="+mj-ea"/>
                <a:cs typeface="Calibri" panose="020F0502020204030204" charset="0"/>
              </a:rPr>
              <a:t>range</a:t>
            </a:r>
            <a:r>
              <a:rPr lang="en-US" altLang="zh-CN" sz="2400">
                <a:latin typeface="+mj-ea"/>
                <a:ea typeface="+mj-ea"/>
              </a:rPr>
              <a:t>( )</a:t>
            </a:r>
            <a:r>
              <a:rPr lang="zh-CN" altLang="en-US" sz="2400">
                <a:latin typeface="+mj-ea"/>
                <a:ea typeface="+mj-ea"/>
              </a:rPr>
              <a:t>生成自然数序列</a:t>
            </a:r>
            <a:endParaRPr lang="zh-CN" altLang="en-US" sz="2400">
              <a:latin typeface="+mj-ea"/>
              <a:ea typeface="+mj-ea"/>
            </a:endParaRPr>
          </a:p>
        </p:txBody>
      </p:sp>
      <p:sp>
        <p:nvSpPr>
          <p:cNvPr id="2" name="文本框 1"/>
          <p:cNvSpPr txBox="1"/>
          <p:nvPr/>
        </p:nvSpPr>
        <p:spPr>
          <a:xfrm>
            <a:off x="913130" y="1114425"/>
            <a:ext cx="10497820" cy="953135"/>
          </a:xfrm>
          <a:prstGeom prst="rect">
            <a:avLst/>
          </a:prstGeom>
          <a:noFill/>
        </p:spPr>
        <p:txBody>
          <a:bodyPr wrap="square" rtlCol="0">
            <a:spAutoFit/>
          </a:bodyPr>
          <a:p>
            <a:r>
              <a:rPr lang="en-US" altLang="zh-CN" sz="2800">
                <a:latin typeface="Calibri" panose="020F0502020204030204" charset="0"/>
                <a:ea typeface="黑体" panose="02010609060101010101" pitchFamily="49" charset="-122"/>
                <a:cs typeface="Calibri" panose="020F0502020204030204" charset="0"/>
              </a:rPr>
              <a:t>range( )</a:t>
            </a:r>
            <a:r>
              <a:rPr lang="zh-CN" altLang="en-US" sz="2800">
                <a:latin typeface="黑体" panose="02010609060101010101" pitchFamily="49" charset="-122"/>
                <a:ea typeface="黑体" panose="02010609060101010101" pitchFamily="49" charset="-122"/>
              </a:rPr>
              <a:t>函数返回在特定区间的自然数序列，不需要创建和存储复杂的数据结构。</a:t>
            </a:r>
            <a:endParaRPr lang="zh-CN" altLang="en-US" sz="2800">
              <a:latin typeface="黑体" panose="02010609060101010101" pitchFamily="49" charset="-122"/>
              <a:ea typeface="黑体" panose="02010609060101010101" pitchFamily="49" charset="-122"/>
            </a:endParaRPr>
          </a:p>
        </p:txBody>
      </p:sp>
      <p:sp>
        <p:nvSpPr>
          <p:cNvPr id="7" name="前进箭头"/>
          <p:cNvSpPr/>
          <p:nvPr/>
        </p:nvSpPr>
        <p:spPr>
          <a:xfrm>
            <a:off x="629920" y="127190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前进箭头"/>
          <p:cNvSpPr/>
          <p:nvPr/>
        </p:nvSpPr>
        <p:spPr>
          <a:xfrm>
            <a:off x="629920" y="226949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927735" y="2151380"/>
            <a:ext cx="10467975"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用法类似于使用切片：</a:t>
            </a:r>
            <a:r>
              <a:rPr lang="en-US" altLang="zh-CN" sz="2800">
                <a:latin typeface="Calibri" panose="020F0502020204030204" charset="0"/>
                <a:ea typeface="黑体" panose="02010609060101010101" pitchFamily="49" charset="-122"/>
                <a:cs typeface="Calibri" panose="020F0502020204030204" charset="0"/>
              </a:rPr>
              <a:t>range(start, stop, step)</a:t>
            </a:r>
            <a:r>
              <a:rPr lang="zh-CN" altLang="en-US" sz="2800">
                <a:latin typeface="黑体" panose="02010609060101010101" pitchFamily="49" charset="-122"/>
                <a:ea typeface="黑体" panose="02010609060101010101" pitchFamily="49" charset="-122"/>
              </a:rPr>
              <a:t>。</a:t>
            </a:r>
            <a:endParaRPr lang="zh-CN" altLang="en-US" sz="2800">
              <a:latin typeface="黑体" panose="02010609060101010101" pitchFamily="49" charset="-122"/>
              <a:ea typeface="黑体" panose="02010609060101010101" pitchFamily="49" charset="-122"/>
            </a:endParaRPr>
          </a:p>
          <a:p>
            <a:endParaRPr lang="zh-CN" altLang="en-US" sz="2800">
              <a:latin typeface="黑体" panose="02010609060101010101" pitchFamily="49" charset="-122"/>
              <a:ea typeface="黑体" panose="02010609060101010101" pitchFamily="49" charset="-122"/>
            </a:endParaRPr>
          </a:p>
        </p:txBody>
      </p:sp>
      <p:sp>
        <p:nvSpPr>
          <p:cNvPr id="11" name="文本框 10"/>
          <p:cNvSpPr txBox="1"/>
          <p:nvPr/>
        </p:nvSpPr>
        <p:spPr>
          <a:xfrm>
            <a:off x="884555" y="3410585"/>
            <a:ext cx="9177020" cy="2676525"/>
          </a:xfrm>
          <a:prstGeom prst="rect">
            <a:avLst/>
          </a:prstGeom>
          <a:noFill/>
        </p:spPr>
        <p:txBody>
          <a:bodyPr wrap="square" rtlCol="0">
            <a:spAutoFit/>
          </a:bodyPr>
          <a:p>
            <a:r>
              <a:rPr lang="en-US" altLang="zh-CN" sz="2400">
                <a:latin typeface="Calibri" panose="020F0502020204030204" charset="0"/>
                <a:cs typeface="Calibri" panose="020F0502020204030204" charset="0"/>
              </a:rPr>
              <a:t>for x in range(0 , 3)</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print(x)</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0</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1</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2</a:t>
            </a:r>
            <a:endParaRPr lang="en-US" altLang="zh-CN" sz="2400">
              <a:solidFill>
                <a:srgbClr val="C00000"/>
              </a:solidFill>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list( range(0 , 3) )</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[0 , 1 , 2]</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13" name="文本框 12"/>
          <p:cNvSpPr txBox="1"/>
          <p:nvPr/>
        </p:nvSpPr>
        <p:spPr>
          <a:xfrm>
            <a:off x="776605" y="2767965"/>
            <a:ext cx="9968865" cy="460375"/>
          </a:xfrm>
          <a:prstGeom prst="rect">
            <a:avLst/>
          </a:prstGeom>
          <a:noFill/>
        </p:spPr>
        <p:txBody>
          <a:bodyPr wrap="square" rtlCol="0">
            <a:spAutoFit/>
          </a:bodyPr>
          <a:p>
            <a:r>
              <a:rPr lang="zh-CN" altLang="en-US" sz="2400">
                <a:latin typeface="Calibri" panose="020F0502020204030204" charset="0"/>
              </a:rPr>
              <a:t>①产生序列</a:t>
            </a:r>
            <a:r>
              <a:rPr lang="en-US" altLang="zh-CN" sz="2400">
                <a:latin typeface="Calibri" panose="020F0502020204030204" charset="0"/>
                <a:cs typeface="Calibri" panose="020F0502020204030204" charset="0"/>
              </a:rPr>
              <a:t>0</a:t>
            </a:r>
            <a:r>
              <a:rPr lang="zh-CN" altLang="en-US" sz="2400">
                <a:latin typeface="Calibri" panose="020F0502020204030204" charset="0"/>
                <a:cs typeface="Calibri" panose="020F0502020204030204" charset="0"/>
              </a:rPr>
              <a:t>，</a:t>
            </a:r>
            <a:r>
              <a:rPr lang="en-US" altLang="zh-CN" sz="2400">
                <a:latin typeface="Calibri" panose="020F0502020204030204" charset="0"/>
                <a:cs typeface="Calibri" panose="020F0502020204030204" charset="0"/>
              </a:rPr>
              <a:t>1</a:t>
            </a:r>
            <a:r>
              <a:rPr lang="zh-CN" altLang="en-US" sz="2400">
                <a:latin typeface="Calibri" panose="020F0502020204030204" charset="0"/>
                <a:cs typeface="Calibri" panose="020F0502020204030204" charset="0"/>
              </a:rPr>
              <a:t>，</a:t>
            </a:r>
            <a:r>
              <a:rPr lang="en-US" altLang="zh-CN" sz="2400">
                <a:latin typeface="Calibri" panose="020F0502020204030204" charset="0"/>
                <a:cs typeface="Calibri" panose="020F0502020204030204" charset="0"/>
              </a:rPr>
              <a:t>2</a:t>
            </a:r>
            <a:r>
              <a:rPr lang="zh-CN" altLang="en-US" sz="2400">
                <a:latin typeface="Calibri" panose="020F0502020204030204" charset="0"/>
              </a:rPr>
              <a:t>：</a:t>
            </a:r>
            <a:endParaRPr lang="zh-CN" altLang="en-US" sz="2400">
              <a:latin typeface="Calibri" panose="020F0502020204030204" charset="0"/>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矩形 11"/>
          <p:cNvSpPr/>
          <p:nvPr/>
        </p:nvSpPr>
        <p:spPr>
          <a:xfrm>
            <a:off x="923290" y="4850765"/>
            <a:ext cx="9773285" cy="83058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9" name="矩形 8"/>
          <p:cNvSpPr/>
          <p:nvPr/>
        </p:nvSpPr>
        <p:spPr>
          <a:xfrm>
            <a:off x="883920" y="1691640"/>
            <a:ext cx="9812655" cy="257302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579755" y="380365"/>
            <a:ext cx="8891270" cy="460375"/>
          </a:xfrm>
          <a:prstGeom prst="rect">
            <a:avLst/>
          </a:prstGeom>
          <a:noFill/>
        </p:spPr>
        <p:txBody>
          <a:bodyPr wrap="square" rtlCol="0">
            <a:spAutoFit/>
          </a:bodyPr>
          <a:p>
            <a:r>
              <a:rPr lang="en-US" altLang="zh-CN" sz="2400">
                <a:latin typeface="+mj-ea"/>
                <a:ea typeface="+mj-ea"/>
              </a:rPr>
              <a:t>4.5.2 </a:t>
            </a:r>
            <a:r>
              <a:rPr lang="zh-CN" altLang="en-US" sz="2400">
                <a:latin typeface="+mj-ea"/>
                <a:ea typeface="+mj-ea"/>
              </a:rPr>
              <a:t>使用</a:t>
            </a:r>
            <a:r>
              <a:rPr lang="en-US" altLang="zh-CN" sz="2400">
                <a:latin typeface="Calibri" panose="020F0502020204030204" charset="0"/>
                <a:ea typeface="+mj-ea"/>
                <a:cs typeface="Calibri" panose="020F0502020204030204" charset="0"/>
              </a:rPr>
              <a:t>range</a:t>
            </a:r>
            <a:r>
              <a:rPr lang="en-US" altLang="zh-CN" sz="2400">
                <a:latin typeface="+mj-ea"/>
                <a:ea typeface="+mj-ea"/>
              </a:rPr>
              <a:t>( )</a:t>
            </a:r>
            <a:r>
              <a:rPr lang="zh-CN" altLang="en-US" sz="2400">
                <a:latin typeface="+mj-ea"/>
                <a:ea typeface="+mj-ea"/>
              </a:rPr>
              <a:t>生成自然数序列</a:t>
            </a:r>
            <a:endParaRPr lang="zh-CN" altLang="en-US" sz="2400">
              <a:latin typeface="+mj-ea"/>
              <a:ea typeface="+mj-ea"/>
            </a:endParaRPr>
          </a:p>
        </p:txBody>
      </p:sp>
      <p:sp>
        <p:nvSpPr>
          <p:cNvPr id="4" name="文本框 3"/>
          <p:cNvSpPr txBox="1"/>
          <p:nvPr/>
        </p:nvSpPr>
        <p:spPr>
          <a:xfrm>
            <a:off x="639445" y="1153795"/>
            <a:ext cx="9949815" cy="460375"/>
          </a:xfrm>
          <a:prstGeom prst="rect">
            <a:avLst/>
          </a:prstGeom>
          <a:noFill/>
        </p:spPr>
        <p:txBody>
          <a:bodyPr wrap="square" rtlCol="0">
            <a:spAutoFit/>
          </a:bodyPr>
          <a:p>
            <a:r>
              <a:rPr lang="zh-CN" altLang="en-US" sz="2400">
                <a:latin typeface="Calibri" panose="020F0502020204030204" charset="0"/>
                <a:ea typeface="黑体" panose="02010609060101010101" pitchFamily="49" charset="-122"/>
              </a:rPr>
              <a:t>②</a:t>
            </a:r>
            <a:r>
              <a:rPr lang="zh-CN" altLang="en-US" sz="2400">
                <a:latin typeface="黑体" panose="02010609060101010101" pitchFamily="49" charset="-122"/>
                <a:ea typeface="黑体" panose="02010609060101010101" pitchFamily="49" charset="-122"/>
              </a:rPr>
              <a:t>从</a:t>
            </a: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到</a:t>
            </a:r>
            <a:r>
              <a:rPr lang="en-US" altLang="zh-CN" sz="2400">
                <a:latin typeface="黑体" panose="02010609060101010101" pitchFamily="49" charset="-122"/>
                <a:ea typeface="黑体" panose="02010609060101010101" pitchFamily="49" charset="-122"/>
              </a:rPr>
              <a:t>0</a:t>
            </a:r>
            <a:r>
              <a:rPr lang="zh-CN" altLang="en-US" sz="2400">
                <a:latin typeface="黑体" panose="02010609060101010101" pitchFamily="49" charset="-122"/>
                <a:ea typeface="黑体" panose="02010609060101010101" pitchFamily="49" charset="-122"/>
              </a:rPr>
              <a:t>反向创建序列：</a:t>
            </a:r>
            <a:endParaRPr lang="zh-CN" altLang="en-US" sz="2400">
              <a:latin typeface="黑体" panose="02010609060101010101" pitchFamily="49" charset="-122"/>
              <a:ea typeface="黑体" panose="02010609060101010101" pitchFamily="49" charset="-122"/>
            </a:endParaRPr>
          </a:p>
        </p:txBody>
      </p:sp>
      <p:sp>
        <p:nvSpPr>
          <p:cNvPr id="8" name="文本框 7"/>
          <p:cNvSpPr txBox="1"/>
          <p:nvPr/>
        </p:nvSpPr>
        <p:spPr>
          <a:xfrm>
            <a:off x="923290" y="1642745"/>
            <a:ext cx="10360025" cy="2676525"/>
          </a:xfrm>
          <a:prstGeom prst="rect">
            <a:avLst/>
          </a:prstGeom>
          <a:noFill/>
        </p:spPr>
        <p:txBody>
          <a:bodyPr wrap="square" rtlCol="0">
            <a:spAutoFit/>
          </a:bodyPr>
          <a:p>
            <a:r>
              <a:rPr lang="en-US" altLang="zh-CN" sz="2400">
                <a:latin typeface="Calibri" panose="020F0502020204030204" charset="0"/>
                <a:cs typeface="Calibri" panose="020F0502020204030204" charset="0"/>
                <a:sym typeface="+mn-ea"/>
              </a:rPr>
              <a:t>for x in range(2 , -1 , -1)</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      print(x)</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2</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sym typeface="+mn-ea"/>
              </a:rPr>
              <a:t>1</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0</a:t>
            </a:r>
            <a:endParaRPr lang="en-US" altLang="zh-CN" sz="2400">
              <a:solidFill>
                <a:srgbClr val="C00000"/>
              </a:solidFill>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list( range(2 ,-1 ,-1) )</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sym typeface="+mn-ea"/>
              </a:rPr>
              <a:t>[2 , 1 , 0]</a:t>
            </a:r>
            <a:endParaRPr lang="zh-CN" altLang="en-US" sz="2400"/>
          </a:p>
        </p:txBody>
      </p:sp>
      <p:sp>
        <p:nvSpPr>
          <p:cNvPr id="10" name="文本框 9"/>
          <p:cNvSpPr txBox="1"/>
          <p:nvPr/>
        </p:nvSpPr>
        <p:spPr>
          <a:xfrm>
            <a:off x="717550" y="4319270"/>
            <a:ext cx="8296275" cy="460375"/>
          </a:xfrm>
          <a:prstGeom prst="rect">
            <a:avLst/>
          </a:prstGeom>
          <a:noFill/>
        </p:spPr>
        <p:txBody>
          <a:bodyPr wrap="square" rtlCol="0">
            <a:spAutoFit/>
          </a:bodyPr>
          <a:p>
            <a:r>
              <a:rPr lang="zh-CN" altLang="en-US" sz="2400">
                <a:latin typeface="Calibri" panose="020F0502020204030204" charset="0"/>
                <a:ea typeface="黑体" panose="02010609060101010101" pitchFamily="49" charset="-122"/>
              </a:rPr>
              <a:t>③得到从</a:t>
            </a:r>
            <a:r>
              <a:rPr lang="en-US" altLang="zh-CN" sz="2400">
                <a:latin typeface="Calibri" panose="020F0502020204030204" charset="0"/>
                <a:ea typeface="黑体" panose="02010609060101010101" pitchFamily="49" charset="-122"/>
              </a:rPr>
              <a:t>0</a:t>
            </a:r>
            <a:r>
              <a:rPr lang="zh-CN" altLang="en-US" sz="2400">
                <a:latin typeface="Calibri" panose="020F0502020204030204" charset="0"/>
                <a:ea typeface="黑体" panose="02010609060101010101" pitchFamily="49" charset="-122"/>
              </a:rPr>
              <a:t>到</a:t>
            </a:r>
            <a:r>
              <a:rPr lang="en-US" altLang="zh-CN" sz="2400">
                <a:latin typeface="Calibri" panose="020F0502020204030204" charset="0"/>
                <a:ea typeface="黑体" panose="02010609060101010101" pitchFamily="49" charset="-122"/>
              </a:rPr>
              <a:t>10</a:t>
            </a:r>
            <a:r>
              <a:rPr lang="zh-CN" altLang="en-US" sz="2400">
                <a:latin typeface="Calibri" panose="020F0502020204030204" charset="0"/>
                <a:ea typeface="黑体" panose="02010609060101010101" pitchFamily="49" charset="-122"/>
              </a:rPr>
              <a:t>的偶数：</a:t>
            </a:r>
            <a:endParaRPr lang="zh-CN" altLang="en-US" sz="2400">
              <a:latin typeface="Calibri" panose="020F0502020204030204" charset="0"/>
              <a:ea typeface="黑体" panose="02010609060101010101" pitchFamily="49" charset="-122"/>
            </a:endParaRPr>
          </a:p>
        </p:txBody>
      </p:sp>
      <p:sp>
        <p:nvSpPr>
          <p:cNvPr id="11" name="文本框 10"/>
          <p:cNvSpPr txBox="1"/>
          <p:nvPr/>
        </p:nvSpPr>
        <p:spPr>
          <a:xfrm>
            <a:off x="982345" y="4851400"/>
            <a:ext cx="9968865" cy="829945"/>
          </a:xfrm>
          <a:prstGeom prst="rect">
            <a:avLst/>
          </a:prstGeom>
          <a:noFill/>
        </p:spPr>
        <p:txBody>
          <a:bodyPr wrap="square" rtlCol="0">
            <a:spAutoFit/>
          </a:bodyPr>
          <a:p>
            <a:r>
              <a:rPr lang="en-US" altLang="zh-CN" sz="2400">
                <a:latin typeface="Calibri" panose="020F0502020204030204" charset="0"/>
                <a:cs typeface="Calibri" panose="020F0502020204030204" charset="0"/>
              </a:rPr>
              <a:t>list( range(0 , 11 ,2) )</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[0 , 2 , 4 , 6 , 8 , 10]</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638810" y="36131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6 </a:t>
            </a:r>
            <a:r>
              <a:rPr lang="zh-CN" altLang="en-US" sz="2400">
                <a:latin typeface="+mj-ea"/>
                <a:ea typeface="+mj-ea"/>
              </a:rPr>
              <a:t>推导式</a:t>
            </a:r>
            <a:endParaRPr lang="zh-CN" altLang="en-US" sz="2400">
              <a:latin typeface="+mj-ea"/>
              <a:ea typeface="+mj-ea"/>
            </a:endParaRPr>
          </a:p>
        </p:txBody>
      </p:sp>
      <p:sp>
        <p:nvSpPr>
          <p:cNvPr id="7" name="前进箭头"/>
          <p:cNvSpPr/>
          <p:nvPr/>
        </p:nvSpPr>
        <p:spPr>
          <a:xfrm>
            <a:off x="638810" y="134048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972185" y="1202690"/>
            <a:ext cx="10790555" cy="953135"/>
          </a:xfrm>
          <a:prstGeom prst="rect">
            <a:avLst/>
          </a:prstGeom>
          <a:noFill/>
        </p:spPr>
        <p:txBody>
          <a:bodyPr wrap="square" rtlCol="0">
            <a:spAutoFit/>
          </a:bodyPr>
          <a:p>
            <a:r>
              <a:rPr lang="zh-CN" altLang="en-US" sz="2800">
                <a:latin typeface="楷体" panose="02010609060101010101" charset="-122"/>
                <a:ea typeface="楷体" panose="02010609060101010101" charset="-122"/>
              </a:rPr>
              <a:t>推导式</a:t>
            </a:r>
            <a:r>
              <a:rPr lang="zh-CN" altLang="en-US" sz="2800">
                <a:latin typeface="黑体" panose="02010609060101010101" pitchFamily="49" charset="-122"/>
                <a:ea typeface="黑体" panose="02010609060101010101" pitchFamily="49" charset="-122"/>
              </a:rPr>
              <a:t>是从一个或者多个迭代器快速简洁地创建数据结构的一种方法。它可以将循环和条件判断结合，从而避免语法冗长的代码。</a:t>
            </a:r>
            <a:endParaRPr lang="zh-CN" altLang="en-US" sz="2800">
              <a:latin typeface="黑体" panose="02010609060101010101" pitchFamily="49" charset="-122"/>
              <a:ea typeface="黑体" panose="02010609060101010101" pitchFamily="49" charset="-122"/>
            </a:endParaRPr>
          </a:p>
        </p:txBody>
      </p:sp>
      <p:sp>
        <p:nvSpPr>
          <p:cNvPr id="19" name="文本框 18"/>
          <p:cNvSpPr txBox="1"/>
          <p:nvPr/>
        </p:nvSpPr>
        <p:spPr>
          <a:xfrm>
            <a:off x="805815" y="2425700"/>
            <a:ext cx="9479915" cy="3107690"/>
          </a:xfrm>
          <a:prstGeom prst="rect">
            <a:avLst/>
          </a:prstGeom>
          <a:noFill/>
        </p:spPr>
        <p:txBody>
          <a:bodyPr wrap="square" rtlCol="0">
            <a:spAutoFit/>
          </a:bodyPr>
          <a:p>
            <a:r>
              <a:rPr lang="zh-CN" altLang="en-US" sz="2800">
                <a:latin typeface="Calibri" panose="020F0502020204030204" charset="0"/>
                <a:ea typeface="楷体" panose="02010609060101010101" charset="-122"/>
                <a:cs typeface="Calibri" panose="020F0502020204030204" charset="0"/>
              </a:rPr>
              <a:t>（</a:t>
            </a:r>
            <a:r>
              <a:rPr lang="en-US" altLang="zh-CN" sz="2800">
                <a:latin typeface="Calibri" panose="020F0502020204030204" charset="0"/>
                <a:ea typeface="楷体" panose="02010609060101010101" charset="-122"/>
                <a:cs typeface="Calibri" panose="020F0502020204030204" charset="0"/>
              </a:rPr>
              <a:t>1</a:t>
            </a:r>
            <a:r>
              <a:rPr lang="zh-CN" altLang="en-US" sz="2800">
                <a:latin typeface="Calibri" panose="020F0502020204030204" charset="0"/>
                <a:ea typeface="楷体" panose="02010609060101010101" charset="-122"/>
                <a:cs typeface="Calibri" panose="020F0502020204030204" charset="0"/>
              </a:rPr>
              <a:t>）</a:t>
            </a:r>
            <a:r>
              <a:rPr lang="zh-CN" altLang="en-US" sz="2800">
                <a:latin typeface="楷体" panose="02010609060101010101" charset="-122"/>
                <a:ea typeface="楷体" panose="02010609060101010101" charset="-122"/>
                <a:cs typeface="楷体" panose="02010609060101010101" charset="-122"/>
              </a:rPr>
              <a:t>列表推导式</a:t>
            </a:r>
            <a:endParaRPr lang="zh-CN" altLang="en-US" sz="2800">
              <a:latin typeface="楷体" panose="02010609060101010101" charset="-122"/>
              <a:ea typeface="楷体" panose="02010609060101010101" charset="-122"/>
              <a:cs typeface="楷体" panose="02010609060101010101" charset="-122"/>
            </a:endParaRPr>
          </a:p>
          <a:p>
            <a:endParaRPr lang="zh-CN" altLang="en-US" sz="2800">
              <a:latin typeface="楷体" panose="02010609060101010101" charset="-122"/>
              <a:ea typeface="楷体" panose="02010609060101010101" charset="-122"/>
              <a:cs typeface="楷体" panose="02010609060101010101" charset="-122"/>
            </a:endParaRPr>
          </a:p>
          <a:p>
            <a:r>
              <a:rPr lang="zh-CN" altLang="en-US" sz="2800">
                <a:latin typeface="Calibri" panose="020F0502020204030204" charset="0"/>
                <a:ea typeface="楷体" panose="02010609060101010101" charset="-122"/>
                <a:cs typeface="Calibri" panose="020F0502020204030204" charset="0"/>
              </a:rPr>
              <a:t>（</a:t>
            </a:r>
            <a:r>
              <a:rPr lang="en-US" altLang="zh-CN" sz="2800">
                <a:latin typeface="Calibri" panose="020F0502020204030204" charset="0"/>
                <a:ea typeface="楷体" panose="02010609060101010101" charset="-122"/>
                <a:cs typeface="Calibri" panose="020F0502020204030204" charset="0"/>
              </a:rPr>
              <a:t>2</a:t>
            </a:r>
            <a:r>
              <a:rPr lang="zh-CN" altLang="en-US" sz="2800">
                <a:latin typeface="Calibri" panose="020F0502020204030204" charset="0"/>
                <a:ea typeface="楷体" panose="02010609060101010101" charset="-122"/>
                <a:cs typeface="Calibri" panose="020F0502020204030204" charset="0"/>
              </a:rPr>
              <a:t>）</a:t>
            </a:r>
            <a:r>
              <a:rPr lang="zh-CN" altLang="en-US" sz="2800">
                <a:latin typeface="楷体" panose="02010609060101010101" charset="-122"/>
                <a:ea typeface="楷体" panose="02010609060101010101" charset="-122"/>
                <a:cs typeface="楷体" panose="02010609060101010101" charset="-122"/>
              </a:rPr>
              <a:t>字典推导式</a:t>
            </a:r>
            <a:endParaRPr lang="zh-CN" altLang="en-US" sz="2800">
              <a:latin typeface="楷体" panose="02010609060101010101" charset="-122"/>
              <a:ea typeface="楷体" panose="02010609060101010101" charset="-122"/>
              <a:cs typeface="楷体" panose="02010609060101010101" charset="-122"/>
            </a:endParaRPr>
          </a:p>
          <a:p>
            <a:endParaRPr lang="zh-CN" altLang="en-US" sz="2800">
              <a:latin typeface="楷体" panose="02010609060101010101" charset="-122"/>
              <a:ea typeface="楷体" panose="02010609060101010101" charset="-122"/>
              <a:cs typeface="楷体" panose="02010609060101010101" charset="-122"/>
            </a:endParaRPr>
          </a:p>
          <a:p>
            <a:r>
              <a:rPr lang="zh-CN" altLang="en-US" sz="2800">
                <a:latin typeface="Calibri" panose="020F0502020204030204" charset="0"/>
                <a:ea typeface="楷体" panose="02010609060101010101" charset="-122"/>
                <a:cs typeface="Calibri" panose="020F0502020204030204" charset="0"/>
              </a:rPr>
              <a:t>（</a:t>
            </a:r>
            <a:r>
              <a:rPr lang="en-US" altLang="zh-CN" sz="2800">
                <a:latin typeface="Calibri" panose="020F0502020204030204" charset="0"/>
                <a:ea typeface="楷体" panose="02010609060101010101" charset="-122"/>
                <a:cs typeface="Calibri" panose="020F0502020204030204" charset="0"/>
              </a:rPr>
              <a:t>3</a:t>
            </a:r>
            <a:r>
              <a:rPr lang="zh-CN" altLang="en-US" sz="2800">
                <a:latin typeface="Calibri" panose="020F0502020204030204" charset="0"/>
                <a:ea typeface="楷体" panose="02010609060101010101" charset="-122"/>
                <a:cs typeface="Calibri" panose="020F0502020204030204" charset="0"/>
              </a:rPr>
              <a:t>）</a:t>
            </a:r>
            <a:r>
              <a:rPr lang="zh-CN" altLang="en-US" sz="2800">
                <a:latin typeface="楷体" panose="02010609060101010101" charset="-122"/>
                <a:ea typeface="楷体" panose="02010609060101010101" charset="-122"/>
                <a:cs typeface="楷体" panose="02010609060101010101" charset="-122"/>
              </a:rPr>
              <a:t>集合推导式</a:t>
            </a:r>
            <a:endParaRPr lang="zh-CN" altLang="en-US" sz="2800">
              <a:latin typeface="楷体" panose="02010609060101010101" charset="-122"/>
              <a:ea typeface="楷体" panose="02010609060101010101" charset="-122"/>
              <a:cs typeface="楷体" panose="02010609060101010101" charset="-122"/>
            </a:endParaRPr>
          </a:p>
          <a:p>
            <a:endParaRPr lang="zh-CN" altLang="en-US" sz="2800">
              <a:latin typeface="楷体" panose="02010609060101010101" charset="-122"/>
              <a:ea typeface="楷体" panose="02010609060101010101" charset="-122"/>
              <a:cs typeface="楷体" panose="02010609060101010101" charset="-122"/>
            </a:endParaRPr>
          </a:p>
          <a:p>
            <a:r>
              <a:rPr lang="zh-CN" altLang="en-US" sz="2800">
                <a:latin typeface="Calibri" panose="020F0502020204030204" charset="0"/>
                <a:ea typeface="楷体" panose="02010609060101010101" charset="-122"/>
                <a:cs typeface="Calibri" panose="020F0502020204030204" charset="0"/>
              </a:rPr>
              <a:t>（</a:t>
            </a:r>
            <a:r>
              <a:rPr lang="en-US" altLang="zh-CN" sz="2800">
                <a:latin typeface="Calibri" panose="020F0502020204030204" charset="0"/>
                <a:ea typeface="楷体" panose="02010609060101010101" charset="-122"/>
                <a:cs typeface="Calibri" panose="020F0502020204030204" charset="0"/>
              </a:rPr>
              <a:t>4</a:t>
            </a:r>
            <a:r>
              <a:rPr lang="zh-CN" altLang="en-US" sz="2800">
                <a:latin typeface="Calibri" panose="020F0502020204030204" charset="0"/>
                <a:ea typeface="楷体" panose="02010609060101010101" charset="-122"/>
                <a:cs typeface="Calibri" panose="020F0502020204030204" charset="0"/>
              </a:rPr>
              <a:t>）</a:t>
            </a:r>
            <a:r>
              <a:rPr lang="zh-CN" altLang="en-US" sz="2800">
                <a:latin typeface="楷体" panose="02010609060101010101" charset="-122"/>
                <a:ea typeface="楷体" panose="02010609060101010101" charset="-122"/>
                <a:cs typeface="楷体" panose="02010609060101010101" charset="-122"/>
              </a:rPr>
              <a:t>生成器推导式</a:t>
            </a:r>
            <a:endParaRPr lang="zh-CN" altLang="en-US" sz="2800">
              <a:latin typeface="楷体" panose="02010609060101010101" charset="-122"/>
              <a:ea typeface="楷体" panose="02010609060101010101" charset="-122"/>
              <a:cs typeface="楷体" panose="02010609060101010101" charset="-122"/>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矩形 15"/>
          <p:cNvSpPr/>
          <p:nvPr/>
        </p:nvSpPr>
        <p:spPr>
          <a:xfrm>
            <a:off x="930275" y="4404995"/>
            <a:ext cx="10330815" cy="129095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11" name="矩形 10"/>
          <p:cNvSpPr/>
          <p:nvPr/>
        </p:nvSpPr>
        <p:spPr>
          <a:xfrm>
            <a:off x="6412230" y="1750695"/>
            <a:ext cx="4748530" cy="225996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10" name="矩形 9"/>
          <p:cNvSpPr/>
          <p:nvPr/>
        </p:nvSpPr>
        <p:spPr>
          <a:xfrm>
            <a:off x="932815" y="1750695"/>
            <a:ext cx="4147185" cy="228917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6131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6.1  </a:t>
            </a:r>
            <a:r>
              <a:rPr lang="zh-CN" altLang="en-US" sz="2400">
                <a:latin typeface="+mj-ea"/>
                <a:ea typeface="+mj-ea"/>
              </a:rPr>
              <a:t>列表推导式</a:t>
            </a:r>
            <a:endParaRPr lang="zh-CN" altLang="en-US" sz="2400">
              <a:latin typeface="+mj-ea"/>
              <a:ea typeface="+mj-ea"/>
            </a:endParaRPr>
          </a:p>
        </p:txBody>
      </p:sp>
      <p:sp>
        <p:nvSpPr>
          <p:cNvPr id="4" name="文本框 3"/>
          <p:cNvSpPr txBox="1"/>
          <p:nvPr/>
        </p:nvSpPr>
        <p:spPr>
          <a:xfrm>
            <a:off x="638810" y="1153795"/>
            <a:ext cx="1034097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例如，从</a:t>
            </a:r>
            <a:r>
              <a:rPr lang="en-US" altLang="zh-CN" sz="2800">
                <a:latin typeface="黑体" panose="02010609060101010101" pitchFamily="49" charset="-122"/>
                <a:ea typeface="黑体" panose="02010609060101010101" pitchFamily="49" charset="-122"/>
              </a:rPr>
              <a:t>1</a:t>
            </a:r>
            <a:r>
              <a:rPr lang="zh-CN" altLang="en-US" sz="2800">
                <a:latin typeface="黑体" panose="02010609060101010101" pitchFamily="49" charset="-122"/>
                <a:ea typeface="黑体" panose="02010609060101010101" pitchFamily="49" charset="-122"/>
              </a:rPr>
              <a:t>到</a:t>
            </a:r>
            <a:r>
              <a:rPr lang="en-US" altLang="zh-CN" sz="2800">
                <a:latin typeface="黑体" panose="02010609060101010101" pitchFamily="49" charset="-122"/>
                <a:ea typeface="黑体" panose="02010609060101010101" pitchFamily="49" charset="-122"/>
              </a:rPr>
              <a:t>5</a:t>
            </a:r>
            <a:r>
              <a:rPr lang="zh-CN" altLang="en-US" sz="2800">
                <a:latin typeface="黑体" panose="02010609060101010101" pitchFamily="49" charset="-122"/>
                <a:ea typeface="黑体" panose="02010609060101010101" pitchFamily="49" charset="-122"/>
              </a:rPr>
              <a:t>创建一个整数列表：</a:t>
            </a:r>
            <a:endParaRPr lang="zh-CN" altLang="en-US" sz="2800">
              <a:latin typeface="黑体" panose="02010609060101010101" pitchFamily="49" charset="-122"/>
              <a:ea typeface="黑体" panose="02010609060101010101" pitchFamily="49" charset="-122"/>
            </a:endParaRPr>
          </a:p>
        </p:txBody>
      </p:sp>
      <p:sp>
        <p:nvSpPr>
          <p:cNvPr id="5" name="文本框 4"/>
          <p:cNvSpPr txBox="1"/>
          <p:nvPr/>
        </p:nvSpPr>
        <p:spPr>
          <a:xfrm>
            <a:off x="1040130" y="1675765"/>
            <a:ext cx="3541395" cy="2676525"/>
          </a:xfrm>
          <a:prstGeom prst="rect">
            <a:avLst/>
          </a:prstGeom>
          <a:noFill/>
        </p:spPr>
        <p:txBody>
          <a:bodyPr wrap="square" rtlCol="0">
            <a:spAutoFit/>
          </a:bodyPr>
          <a:p>
            <a:r>
              <a:rPr lang="en-US" altLang="zh-CN" sz="2400">
                <a:latin typeface="Calibri" panose="020F0502020204030204" charset="0"/>
                <a:cs typeface="Calibri" panose="020F0502020204030204" charset="0"/>
              </a:rPr>
              <a:t>number_list = [ ]</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number_list.append(1)</a:t>
            </a:r>
            <a:endParaRPr lang="en-US" altLang="zh-CN" sz="2400">
              <a:latin typeface="Calibri" panose="020F0502020204030204" charset="0"/>
              <a:cs typeface="Calibri" panose="020F0502020204030204" charset="0"/>
              <a:sym typeface="+mn-ea"/>
            </a:endParaRPr>
          </a:p>
          <a:p>
            <a:r>
              <a:rPr lang="en-US" altLang="zh-CN" sz="2400">
                <a:latin typeface="Calibri" panose="020F0502020204030204" charset="0"/>
                <a:cs typeface="Calibri" panose="020F0502020204030204" charset="0"/>
                <a:sym typeface="+mn-ea"/>
              </a:rPr>
              <a:t>number_list.append(2)</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number_list.append(3)</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number_list.append(4)</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number_list.append(5)</a:t>
            </a:r>
            <a:endParaRPr lang="en-US" altLang="zh-CN" sz="2400">
              <a:latin typeface="Calibri" panose="020F0502020204030204" charset="0"/>
              <a:cs typeface="Calibri" panose="020F0502020204030204" charset="0"/>
            </a:endParaRPr>
          </a:p>
          <a:p>
            <a:endParaRPr lang="en-US" altLang="zh-CN" sz="2400">
              <a:latin typeface="Calibri" panose="020F0502020204030204" charset="0"/>
              <a:cs typeface="Calibri" panose="020F0502020204030204" charset="0"/>
            </a:endParaRPr>
          </a:p>
        </p:txBody>
      </p:sp>
      <p:sp>
        <p:nvSpPr>
          <p:cNvPr id="9" name="文本框 8"/>
          <p:cNvSpPr txBox="1"/>
          <p:nvPr/>
        </p:nvSpPr>
        <p:spPr>
          <a:xfrm>
            <a:off x="6412230" y="1750695"/>
            <a:ext cx="5039360" cy="2306955"/>
          </a:xfrm>
          <a:prstGeom prst="rect">
            <a:avLst/>
          </a:prstGeom>
          <a:noFill/>
        </p:spPr>
        <p:txBody>
          <a:bodyPr wrap="square" rtlCol="0">
            <a:spAutoFit/>
          </a:bodyPr>
          <a:p>
            <a:r>
              <a:rPr lang="en-US" altLang="zh-CN" sz="2400">
                <a:latin typeface="Calibri" panose="020F0502020204030204" charset="0"/>
                <a:cs typeface="Calibri" panose="020F0502020204030204" charset="0"/>
                <a:sym typeface="+mn-ea"/>
              </a:rPr>
              <a:t>number_list = [ ]</a:t>
            </a:r>
            <a:endParaRPr lang="en-US" altLang="zh-CN" sz="2400">
              <a:latin typeface="Calibri" panose="020F0502020204030204" charset="0"/>
              <a:cs typeface="Calibri" panose="020F0502020204030204" charset="0"/>
              <a:sym typeface="+mn-ea"/>
            </a:endParaRPr>
          </a:p>
          <a:p>
            <a:r>
              <a:rPr lang="en-US" altLang="zh-CN" sz="2400">
                <a:latin typeface="Calibri" panose="020F0502020204030204" charset="0"/>
                <a:cs typeface="Calibri" panose="020F0502020204030204" charset="0"/>
              </a:rPr>
              <a:t>for number in range(1 , 6):</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a:t>
            </a:r>
            <a:r>
              <a:rPr lang="en-US" altLang="zh-CN" sz="2400">
                <a:latin typeface="Calibri" panose="020F0502020204030204" charset="0"/>
                <a:cs typeface="Calibri" panose="020F0502020204030204" charset="0"/>
                <a:sym typeface="+mn-ea"/>
              </a:rPr>
              <a:t>number_list.append(number)</a:t>
            </a:r>
            <a:endParaRPr lang="en-US" altLang="zh-CN" sz="2400">
              <a:latin typeface="Calibri" panose="020F0502020204030204" charset="0"/>
              <a:cs typeface="Calibri" panose="020F0502020204030204" charset="0"/>
              <a:sym typeface="+mn-ea"/>
            </a:endParaRPr>
          </a:p>
          <a:p>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number_list</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[1 , 2 , 3 , 4 , 5]</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12" name="文本框 11"/>
          <p:cNvSpPr txBox="1"/>
          <p:nvPr/>
        </p:nvSpPr>
        <p:spPr>
          <a:xfrm>
            <a:off x="445135" y="1675765"/>
            <a:ext cx="487680" cy="460375"/>
          </a:xfrm>
          <a:prstGeom prst="rect">
            <a:avLst/>
          </a:prstGeom>
          <a:noFill/>
        </p:spPr>
        <p:txBody>
          <a:bodyPr wrap="none" rtlCol="0" anchor="t">
            <a:spAutoFit/>
          </a:bodyPr>
          <a:p>
            <a:r>
              <a:rPr lang="zh-CN" altLang="en-US" sz="2400">
                <a:latin typeface="Calibri" panose="020F0502020204030204" charset="0"/>
              </a:rPr>
              <a:t>①</a:t>
            </a:r>
            <a:endParaRPr lang="zh-CN" altLang="en-US" sz="2400">
              <a:latin typeface="Calibri" panose="020F0502020204030204" charset="0"/>
            </a:endParaRPr>
          </a:p>
        </p:txBody>
      </p:sp>
      <p:sp>
        <p:nvSpPr>
          <p:cNvPr id="13" name="文本框 12"/>
          <p:cNvSpPr txBox="1"/>
          <p:nvPr/>
        </p:nvSpPr>
        <p:spPr>
          <a:xfrm>
            <a:off x="5852160" y="1750695"/>
            <a:ext cx="487680" cy="460375"/>
          </a:xfrm>
          <a:prstGeom prst="rect">
            <a:avLst/>
          </a:prstGeom>
          <a:noFill/>
        </p:spPr>
        <p:txBody>
          <a:bodyPr wrap="none" rtlCol="0" anchor="t">
            <a:spAutoFit/>
          </a:bodyPr>
          <a:p>
            <a:r>
              <a:rPr lang="zh-CN" altLang="en-US" sz="2400">
                <a:latin typeface="Calibri" panose="020F0502020204030204" charset="0"/>
              </a:rPr>
              <a:t>②</a:t>
            </a:r>
            <a:endParaRPr lang="zh-CN" altLang="en-US" sz="2400">
              <a:latin typeface="Calibri" panose="020F0502020204030204" charset="0"/>
            </a:endParaRPr>
          </a:p>
        </p:txBody>
      </p:sp>
      <p:sp>
        <p:nvSpPr>
          <p:cNvPr id="14" name="文本框 13"/>
          <p:cNvSpPr txBox="1"/>
          <p:nvPr/>
        </p:nvSpPr>
        <p:spPr>
          <a:xfrm>
            <a:off x="445135" y="4352290"/>
            <a:ext cx="487680" cy="460375"/>
          </a:xfrm>
          <a:prstGeom prst="rect">
            <a:avLst/>
          </a:prstGeom>
          <a:noFill/>
        </p:spPr>
        <p:txBody>
          <a:bodyPr wrap="none" rtlCol="0" anchor="t">
            <a:spAutoFit/>
          </a:bodyPr>
          <a:p>
            <a:r>
              <a:rPr lang="zh-CN" altLang="en-US" sz="2400">
                <a:latin typeface="Calibri" panose="020F0502020204030204" charset="0"/>
              </a:rPr>
              <a:t>③</a:t>
            </a:r>
            <a:endParaRPr lang="zh-CN" altLang="en-US" sz="2400">
              <a:latin typeface="Calibri" panose="020F0502020204030204" charset="0"/>
            </a:endParaRPr>
          </a:p>
        </p:txBody>
      </p:sp>
      <p:sp>
        <p:nvSpPr>
          <p:cNvPr id="15" name="文本框 14"/>
          <p:cNvSpPr txBox="1"/>
          <p:nvPr/>
        </p:nvSpPr>
        <p:spPr>
          <a:xfrm>
            <a:off x="855345" y="4450715"/>
            <a:ext cx="9107805" cy="1198880"/>
          </a:xfrm>
          <a:prstGeom prst="rect">
            <a:avLst/>
          </a:prstGeom>
          <a:noFill/>
        </p:spPr>
        <p:txBody>
          <a:bodyPr wrap="square" rtlCol="0">
            <a:spAutoFit/>
          </a:bodyPr>
          <a:p>
            <a:r>
              <a:rPr lang="en-US" altLang="zh-CN" sz="2400">
                <a:latin typeface="Calibri" panose="020F0502020204030204" charset="0"/>
                <a:cs typeface="Calibri" panose="020F0502020204030204" charset="0"/>
                <a:sym typeface="+mn-ea"/>
              </a:rPr>
              <a:t>number_list = list( range(1 ,6) )</a:t>
            </a:r>
            <a:endParaRPr lang="en-US" altLang="zh-CN" sz="2400">
              <a:latin typeface="Calibri" panose="020F0502020204030204" charset="0"/>
              <a:cs typeface="Calibri" panose="020F0502020204030204" charset="0"/>
              <a:sym typeface="+mn-ea"/>
            </a:endParaRPr>
          </a:p>
          <a:p>
            <a:r>
              <a:rPr lang="en-US" altLang="zh-CN" sz="2400">
                <a:latin typeface="Calibri" panose="020F0502020204030204" charset="0"/>
                <a:cs typeface="Calibri" panose="020F0502020204030204" charset="0"/>
                <a:sym typeface="+mn-ea"/>
              </a:rPr>
              <a:t>number_list</a:t>
            </a:r>
            <a:endParaRPr lang="en-US" altLang="zh-CN" sz="2400">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[1 , 2 , 3 , 4 , 5]</a:t>
            </a:r>
            <a:endParaRPr lang="en-US" altLang="zh-CN" sz="2400">
              <a:latin typeface="Calibri" panose="020F0502020204030204" charset="0"/>
              <a:cs typeface="Calibri" panose="020F0502020204030204"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矩形 12"/>
          <p:cNvSpPr/>
          <p:nvPr/>
        </p:nvSpPr>
        <p:spPr>
          <a:xfrm>
            <a:off x="849630" y="4773295"/>
            <a:ext cx="10125710" cy="118427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8" name="矩形 7"/>
          <p:cNvSpPr/>
          <p:nvPr/>
        </p:nvSpPr>
        <p:spPr>
          <a:xfrm>
            <a:off x="894715" y="2279015"/>
            <a:ext cx="10100310" cy="132080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7147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6.1  </a:t>
            </a:r>
            <a:r>
              <a:rPr lang="zh-CN" altLang="en-US" sz="2400">
                <a:latin typeface="+mj-ea"/>
                <a:ea typeface="+mj-ea"/>
              </a:rPr>
              <a:t>列表推导式</a:t>
            </a:r>
            <a:endParaRPr lang="zh-CN" altLang="en-US" sz="2400">
              <a:latin typeface="+mj-ea"/>
              <a:ea typeface="+mj-ea"/>
            </a:endParaRPr>
          </a:p>
        </p:txBody>
      </p:sp>
      <p:sp>
        <p:nvSpPr>
          <p:cNvPr id="7" name="前进箭头"/>
          <p:cNvSpPr/>
          <p:nvPr/>
        </p:nvSpPr>
        <p:spPr>
          <a:xfrm>
            <a:off x="638810" y="134048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947420" y="1212215"/>
            <a:ext cx="10380345"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然而，更像</a:t>
            </a:r>
            <a:r>
              <a:rPr lang="en-US" altLang="zh-CN" sz="2800">
                <a:latin typeface="黑体" panose="02010609060101010101" pitchFamily="49" charset="-122"/>
                <a:ea typeface="黑体" panose="02010609060101010101" pitchFamily="49" charset="-122"/>
              </a:rPr>
              <a:t>Python</a:t>
            </a:r>
            <a:r>
              <a:rPr lang="zh-CN" altLang="en-US" sz="2800">
                <a:latin typeface="黑体" panose="02010609060101010101" pitchFamily="49" charset="-122"/>
                <a:ea typeface="黑体" panose="02010609060101010101" pitchFamily="49" charset="-122"/>
              </a:rPr>
              <a:t>风格的创建列表方式是使用</a:t>
            </a:r>
            <a:r>
              <a:rPr lang="zh-CN" altLang="en-US" sz="2800">
                <a:latin typeface="楷体" panose="02010609060101010101" charset="-122"/>
                <a:ea typeface="楷体" panose="02010609060101010101" charset="-122"/>
              </a:rPr>
              <a:t>列表推导</a:t>
            </a:r>
            <a:r>
              <a:rPr lang="zh-CN" altLang="en-US" sz="2800">
                <a:latin typeface="黑体" panose="02010609060101010101" pitchFamily="49" charset="-122"/>
                <a:ea typeface="黑体" panose="02010609060101010101" pitchFamily="49" charset="-122"/>
              </a:rPr>
              <a:t>。最简单的形式为：</a:t>
            </a:r>
            <a:r>
              <a:rPr lang="en-US" altLang="zh-CN" sz="2800">
                <a:latin typeface="Calibri" panose="020F0502020204030204" charset="0"/>
                <a:ea typeface="黑体" panose="02010609060101010101" pitchFamily="49" charset="-122"/>
                <a:cs typeface="Calibri" panose="020F0502020204030204" charset="0"/>
              </a:rPr>
              <a:t>[</a:t>
            </a:r>
            <a:r>
              <a:rPr lang="en-US" altLang="zh-CN" sz="2800" i="1">
                <a:solidFill>
                  <a:schemeClr val="accent5"/>
                </a:solidFill>
                <a:latin typeface="Calibri" panose="020F0502020204030204" charset="0"/>
                <a:ea typeface="黑体" panose="02010609060101010101" pitchFamily="49" charset="-122"/>
                <a:cs typeface="Calibri" panose="020F0502020204030204" charset="0"/>
              </a:rPr>
              <a:t>expreesion</a:t>
            </a:r>
            <a:r>
              <a:rPr lang="en-US" altLang="zh-CN" sz="2800">
                <a:solidFill>
                  <a:srgbClr val="00B0F0"/>
                </a:solidFill>
                <a:latin typeface="Calibri" panose="020F0502020204030204" charset="0"/>
                <a:ea typeface="黑体" panose="02010609060101010101" pitchFamily="49" charset="-122"/>
                <a:cs typeface="Calibri" panose="020F0502020204030204" charset="0"/>
              </a:rPr>
              <a:t> </a:t>
            </a:r>
            <a:r>
              <a:rPr lang="en-US" altLang="zh-CN" sz="2800">
                <a:latin typeface="Calibri" panose="020F0502020204030204" charset="0"/>
                <a:ea typeface="黑体" panose="02010609060101010101" pitchFamily="49" charset="-122"/>
                <a:cs typeface="Calibri" panose="020F0502020204030204" charset="0"/>
              </a:rPr>
              <a:t>for </a:t>
            </a:r>
            <a:r>
              <a:rPr lang="en-US" altLang="zh-CN" sz="2800" i="1">
                <a:solidFill>
                  <a:schemeClr val="accent6">
                    <a:lumMod val="75000"/>
                  </a:schemeClr>
                </a:solidFill>
                <a:latin typeface="Calibri" panose="020F0502020204030204" charset="0"/>
                <a:ea typeface="黑体" panose="02010609060101010101" pitchFamily="49" charset="-122"/>
                <a:cs typeface="Calibri" panose="020F0502020204030204" charset="0"/>
              </a:rPr>
              <a:t>item</a:t>
            </a:r>
            <a:r>
              <a:rPr lang="en-US" altLang="zh-CN" sz="2800">
                <a:latin typeface="Calibri" panose="020F0502020204030204" charset="0"/>
                <a:ea typeface="黑体" panose="02010609060101010101" pitchFamily="49" charset="-122"/>
                <a:cs typeface="Calibri" panose="020F0502020204030204" charset="0"/>
              </a:rPr>
              <a:t> in </a:t>
            </a:r>
            <a:r>
              <a:rPr lang="en-US" altLang="zh-CN" sz="2800" i="1">
                <a:solidFill>
                  <a:srgbClr val="C00000"/>
                </a:solidFill>
                <a:latin typeface="Calibri" panose="020F0502020204030204" charset="0"/>
                <a:ea typeface="黑体" panose="02010609060101010101" pitchFamily="49" charset="-122"/>
                <a:cs typeface="Calibri" panose="020F0502020204030204" charset="0"/>
              </a:rPr>
              <a:t>iterable</a:t>
            </a:r>
            <a:r>
              <a:rPr lang="en-US" altLang="zh-CN" sz="2800">
                <a:latin typeface="Calibri" panose="020F0502020204030204" charset="0"/>
                <a:ea typeface="黑体" panose="02010609060101010101" pitchFamily="49" charset="-122"/>
                <a:cs typeface="Calibri" panose="020F0502020204030204" charset="0"/>
              </a:rPr>
              <a:t>]</a:t>
            </a:r>
            <a:endParaRPr lang="en-US" altLang="zh-CN" sz="2800">
              <a:latin typeface="Calibri" panose="020F0502020204030204" charset="0"/>
              <a:ea typeface="黑体" panose="02010609060101010101" pitchFamily="49" charset="-122"/>
              <a:cs typeface="Calibri" panose="020F0502020204030204" charset="0"/>
            </a:endParaRPr>
          </a:p>
        </p:txBody>
      </p:sp>
      <p:sp>
        <p:nvSpPr>
          <p:cNvPr id="5" name="文本框 4"/>
          <p:cNvSpPr txBox="1"/>
          <p:nvPr/>
        </p:nvSpPr>
        <p:spPr>
          <a:xfrm>
            <a:off x="947420" y="2279015"/>
            <a:ext cx="9841865" cy="1198880"/>
          </a:xfrm>
          <a:prstGeom prst="rect">
            <a:avLst/>
          </a:prstGeom>
          <a:noFill/>
        </p:spPr>
        <p:txBody>
          <a:bodyPr wrap="square" rtlCol="0">
            <a:spAutoFit/>
          </a:bodyPr>
          <a:p>
            <a:r>
              <a:rPr lang="en-US" altLang="zh-CN" sz="2400">
                <a:latin typeface="Calibri" panose="020F0502020204030204" charset="0"/>
                <a:cs typeface="Calibri" panose="020F0502020204030204" charset="0"/>
              </a:rPr>
              <a:t>number_list = [number for number in range(1 , 6)]</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number_list</a:t>
            </a:r>
            <a:endParaRPr lang="en-US" altLang="zh-CN" sz="2400">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[1 , 2 , 3 , 4 , 5]</a:t>
            </a:r>
            <a:endParaRPr lang="en-US" altLang="zh-CN" sz="2400">
              <a:latin typeface="Calibri" panose="020F0502020204030204" charset="0"/>
              <a:cs typeface="Calibri" panose="020F0502020204030204" charset="0"/>
            </a:endParaRPr>
          </a:p>
        </p:txBody>
      </p:sp>
      <p:sp>
        <p:nvSpPr>
          <p:cNvPr id="10" name="前进箭头"/>
          <p:cNvSpPr/>
          <p:nvPr/>
        </p:nvSpPr>
        <p:spPr>
          <a:xfrm>
            <a:off x="638810" y="392303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1" name="文本框 10"/>
          <p:cNvSpPr txBox="1"/>
          <p:nvPr/>
        </p:nvSpPr>
        <p:spPr>
          <a:xfrm>
            <a:off x="945515" y="3824605"/>
            <a:ext cx="9998710" cy="138366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列表推导也可以加上条件表达式</a:t>
            </a:r>
            <a:r>
              <a:rPr lang="en-US" altLang="zh-CN" sz="2800">
                <a:latin typeface="黑体" panose="02010609060101010101" pitchFamily="49" charset="-122"/>
                <a:ea typeface="黑体" panose="02010609060101010101" pitchFamily="49" charset="-122"/>
              </a:rPr>
              <a:t>:</a:t>
            </a:r>
            <a:endParaRPr lang="zh-CN" altLang="en-US" sz="2800">
              <a:latin typeface="黑体" panose="02010609060101010101" pitchFamily="49" charset="-122"/>
              <a:ea typeface="黑体" panose="02010609060101010101" pitchFamily="49" charset="-122"/>
            </a:endParaRPr>
          </a:p>
          <a:p>
            <a:r>
              <a:rPr lang="en-US" altLang="zh-CN" sz="2800">
                <a:latin typeface="Calibri" panose="020F0502020204030204" charset="0"/>
                <a:ea typeface="黑体" panose="02010609060101010101" pitchFamily="49" charset="-122"/>
                <a:cs typeface="Calibri" panose="020F0502020204030204" charset="0"/>
                <a:sym typeface="+mn-ea"/>
              </a:rPr>
              <a:t>[</a:t>
            </a:r>
            <a:r>
              <a:rPr lang="en-US" altLang="zh-CN" sz="2800" i="1">
                <a:solidFill>
                  <a:schemeClr val="accent5"/>
                </a:solidFill>
                <a:latin typeface="Calibri" panose="020F0502020204030204" charset="0"/>
                <a:ea typeface="黑体" panose="02010609060101010101" pitchFamily="49" charset="-122"/>
                <a:cs typeface="Calibri" panose="020F0502020204030204" charset="0"/>
                <a:sym typeface="+mn-ea"/>
              </a:rPr>
              <a:t>expreesion</a:t>
            </a:r>
            <a:r>
              <a:rPr lang="en-US" altLang="zh-CN" sz="2800">
                <a:solidFill>
                  <a:srgbClr val="00B0F0"/>
                </a:solidFill>
                <a:latin typeface="Calibri" panose="020F0502020204030204" charset="0"/>
                <a:ea typeface="黑体" panose="02010609060101010101" pitchFamily="49" charset="-122"/>
                <a:cs typeface="Calibri" panose="020F0502020204030204" charset="0"/>
                <a:sym typeface="+mn-ea"/>
              </a:rPr>
              <a:t> </a:t>
            </a:r>
            <a:r>
              <a:rPr lang="en-US" altLang="zh-CN" sz="2800">
                <a:latin typeface="Calibri" panose="020F0502020204030204" charset="0"/>
                <a:ea typeface="黑体" panose="02010609060101010101" pitchFamily="49" charset="-122"/>
                <a:cs typeface="Calibri" panose="020F0502020204030204" charset="0"/>
                <a:sym typeface="+mn-ea"/>
              </a:rPr>
              <a:t>for </a:t>
            </a:r>
            <a:r>
              <a:rPr lang="en-US" altLang="zh-CN" sz="2800" i="1">
                <a:solidFill>
                  <a:schemeClr val="accent6">
                    <a:lumMod val="75000"/>
                  </a:schemeClr>
                </a:solidFill>
                <a:latin typeface="Calibri" panose="020F0502020204030204" charset="0"/>
                <a:ea typeface="黑体" panose="02010609060101010101" pitchFamily="49" charset="-122"/>
                <a:cs typeface="Calibri" panose="020F0502020204030204" charset="0"/>
                <a:sym typeface="+mn-ea"/>
              </a:rPr>
              <a:t>item</a:t>
            </a:r>
            <a:r>
              <a:rPr lang="en-US" altLang="zh-CN" sz="2800">
                <a:latin typeface="Calibri" panose="020F0502020204030204" charset="0"/>
                <a:ea typeface="黑体" panose="02010609060101010101" pitchFamily="49" charset="-122"/>
                <a:cs typeface="Calibri" panose="020F0502020204030204" charset="0"/>
                <a:sym typeface="+mn-ea"/>
              </a:rPr>
              <a:t> in </a:t>
            </a:r>
            <a:r>
              <a:rPr lang="en-US" altLang="zh-CN" sz="2800" i="1">
                <a:solidFill>
                  <a:srgbClr val="C00000"/>
                </a:solidFill>
                <a:latin typeface="Calibri" panose="020F0502020204030204" charset="0"/>
                <a:ea typeface="黑体" panose="02010609060101010101" pitchFamily="49" charset="-122"/>
                <a:cs typeface="Calibri" panose="020F0502020204030204" charset="0"/>
                <a:sym typeface="+mn-ea"/>
              </a:rPr>
              <a:t>iterable</a:t>
            </a:r>
            <a:r>
              <a:rPr lang="en-US" altLang="zh-CN" sz="2800" i="1">
                <a:latin typeface="Calibri" panose="020F0502020204030204" charset="0"/>
                <a:ea typeface="黑体" panose="02010609060101010101" pitchFamily="49" charset="-122"/>
                <a:cs typeface="Calibri" panose="020F0502020204030204" charset="0"/>
                <a:sym typeface="+mn-ea"/>
              </a:rPr>
              <a:t> </a:t>
            </a:r>
            <a:r>
              <a:rPr lang="en-US" altLang="zh-CN" sz="2800">
                <a:latin typeface="Calibri" panose="020F0502020204030204" charset="0"/>
                <a:ea typeface="黑体" panose="02010609060101010101" pitchFamily="49" charset="-122"/>
                <a:cs typeface="Calibri" panose="020F0502020204030204" charset="0"/>
                <a:sym typeface="+mn-ea"/>
              </a:rPr>
              <a:t>if </a:t>
            </a:r>
            <a:r>
              <a:rPr lang="en-US" altLang="zh-CN" sz="2800" i="1">
                <a:solidFill>
                  <a:srgbClr val="FF0000"/>
                </a:solidFill>
                <a:latin typeface="Calibri" panose="020F0502020204030204" charset="0"/>
                <a:ea typeface="黑体" panose="02010609060101010101" pitchFamily="49" charset="-122"/>
                <a:cs typeface="Calibri" panose="020F0502020204030204" charset="0"/>
                <a:sym typeface="+mn-ea"/>
              </a:rPr>
              <a:t>condition</a:t>
            </a:r>
            <a:r>
              <a:rPr lang="en-US" altLang="zh-CN" sz="2800">
                <a:latin typeface="Calibri" panose="020F0502020204030204" charset="0"/>
                <a:ea typeface="黑体" panose="02010609060101010101" pitchFamily="49" charset="-122"/>
                <a:cs typeface="Calibri" panose="020F0502020204030204" charset="0"/>
                <a:sym typeface="+mn-ea"/>
              </a:rPr>
              <a:t>]</a:t>
            </a:r>
            <a:endParaRPr lang="en-US" altLang="zh-CN" sz="2800">
              <a:latin typeface="Calibri" panose="020F0502020204030204" charset="0"/>
              <a:ea typeface="黑体" panose="02010609060101010101" pitchFamily="49" charset="-122"/>
              <a:cs typeface="Calibri" panose="020F0502020204030204" charset="0"/>
            </a:endParaRPr>
          </a:p>
          <a:p>
            <a:endParaRPr lang="zh-CN" altLang="en-US" sz="2800">
              <a:latin typeface="黑体" panose="02010609060101010101" pitchFamily="49" charset="-122"/>
              <a:ea typeface="黑体" panose="02010609060101010101" pitchFamily="49" charset="-122"/>
            </a:endParaRPr>
          </a:p>
        </p:txBody>
      </p:sp>
      <p:sp>
        <p:nvSpPr>
          <p:cNvPr id="12" name="文本框 11"/>
          <p:cNvSpPr txBox="1"/>
          <p:nvPr/>
        </p:nvSpPr>
        <p:spPr>
          <a:xfrm>
            <a:off x="869315" y="4773295"/>
            <a:ext cx="10487660" cy="1198880"/>
          </a:xfrm>
          <a:prstGeom prst="rect">
            <a:avLst/>
          </a:prstGeom>
          <a:noFill/>
        </p:spPr>
        <p:txBody>
          <a:bodyPr wrap="square" rtlCol="0">
            <a:spAutoFit/>
          </a:bodyPr>
          <a:p>
            <a:r>
              <a:rPr lang="en-US" altLang="zh-CN" sz="2400">
                <a:latin typeface="Calibri" panose="020F0502020204030204" charset="0"/>
                <a:cs typeface="Calibri" panose="020F0502020204030204" charset="0"/>
              </a:rPr>
              <a:t>a_list = </a:t>
            </a:r>
            <a:r>
              <a:rPr lang="en-US" altLang="zh-CN" sz="2400">
                <a:latin typeface="Calibri" panose="020F0502020204030204" charset="0"/>
                <a:cs typeface="Calibri" panose="020F0502020204030204" charset="0"/>
                <a:sym typeface="+mn-ea"/>
              </a:rPr>
              <a:t>[ number for number in range(1 , 6) if number % 2 == 1 ]</a:t>
            </a:r>
            <a:endParaRPr lang="en-US" altLang="zh-CN" sz="2400">
              <a:latin typeface="Calibri" panose="020F0502020204030204" charset="0"/>
              <a:cs typeface="Calibri" panose="020F0502020204030204" charset="0"/>
              <a:sym typeface="+mn-ea"/>
            </a:endParaRPr>
          </a:p>
          <a:p>
            <a:r>
              <a:rPr lang="en-US" altLang="zh-CN" sz="2400">
                <a:latin typeface="Calibri" panose="020F0502020204030204" charset="0"/>
                <a:cs typeface="Calibri" panose="020F0502020204030204" charset="0"/>
                <a:sym typeface="+mn-ea"/>
              </a:rPr>
              <a:t>a_list</a:t>
            </a:r>
            <a:endParaRPr lang="en-US" altLang="zh-CN" sz="2400">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[1 , 3 , 5]</a:t>
            </a:r>
            <a:r>
              <a:rPr lang="en-US" altLang="zh-CN" sz="2400">
                <a:solidFill>
                  <a:schemeClr val="accent2">
                    <a:lumMod val="50000"/>
                  </a:schemeClr>
                </a:solidFill>
                <a:latin typeface="Calibri" panose="020F0502020204030204" charset="0"/>
                <a:cs typeface="Calibri" panose="020F0502020204030204" charset="0"/>
              </a:rPr>
              <a:t> </a:t>
            </a:r>
            <a:r>
              <a:rPr lang="en-US" altLang="zh-CN" sz="2400">
                <a:latin typeface="Calibri" panose="020F0502020204030204" charset="0"/>
                <a:cs typeface="Calibri" panose="020F0502020204030204" charset="0"/>
              </a:rPr>
              <a:t> </a:t>
            </a:r>
            <a:endParaRPr lang="en-US" altLang="zh-CN" sz="2400">
              <a:latin typeface="Calibri" panose="020F0502020204030204" charset="0"/>
              <a:cs typeface="Calibri" panose="020F0502020204030204"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矩形 9"/>
          <p:cNvSpPr/>
          <p:nvPr/>
        </p:nvSpPr>
        <p:spPr>
          <a:xfrm>
            <a:off x="791210" y="1890395"/>
            <a:ext cx="9850755" cy="406400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7147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6.1  </a:t>
            </a:r>
            <a:r>
              <a:rPr lang="zh-CN" altLang="en-US" sz="2400">
                <a:latin typeface="+mj-ea"/>
                <a:ea typeface="+mj-ea"/>
              </a:rPr>
              <a:t>列表推导式</a:t>
            </a:r>
            <a:endParaRPr lang="zh-CN" altLang="en-US" sz="2400">
              <a:latin typeface="+mj-ea"/>
              <a:ea typeface="+mj-ea"/>
            </a:endParaRPr>
          </a:p>
        </p:txBody>
      </p:sp>
      <p:sp>
        <p:nvSpPr>
          <p:cNvPr id="7" name="前进箭头"/>
          <p:cNvSpPr/>
          <p:nvPr/>
        </p:nvSpPr>
        <p:spPr>
          <a:xfrm>
            <a:off x="643255" y="129159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898525" y="1173480"/>
            <a:ext cx="1060513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正如存在很多嵌套循环一样，在对应的推导中会有多个</a:t>
            </a:r>
            <a:r>
              <a:rPr lang="en-US" altLang="zh-CN" sz="2800">
                <a:latin typeface="Calibri" panose="020F0502020204030204" charset="0"/>
                <a:ea typeface="黑体" panose="02010609060101010101" pitchFamily="49" charset="-122"/>
                <a:cs typeface="Calibri" panose="020F0502020204030204" charset="0"/>
              </a:rPr>
              <a:t>for...</a:t>
            </a:r>
            <a:r>
              <a:rPr lang="zh-CN" altLang="en-US" sz="2800">
                <a:latin typeface="黑体" panose="02010609060101010101" pitchFamily="49" charset="-122"/>
                <a:ea typeface="黑体" panose="02010609060101010101" pitchFamily="49" charset="-122"/>
              </a:rPr>
              <a:t>语句。</a:t>
            </a:r>
            <a:endParaRPr lang="zh-CN" altLang="en-US" sz="2800">
              <a:latin typeface="黑体" panose="02010609060101010101" pitchFamily="49" charset="-122"/>
              <a:ea typeface="黑体" panose="02010609060101010101" pitchFamily="49" charset="-122"/>
            </a:endParaRPr>
          </a:p>
        </p:txBody>
      </p:sp>
      <p:sp>
        <p:nvSpPr>
          <p:cNvPr id="9" name="文本框 8"/>
          <p:cNvSpPr txBox="1"/>
          <p:nvPr/>
        </p:nvSpPr>
        <p:spPr>
          <a:xfrm>
            <a:off x="808355" y="1890395"/>
            <a:ext cx="10575290" cy="4154170"/>
          </a:xfrm>
          <a:prstGeom prst="rect">
            <a:avLst/>
          </a:prstGeom>
          <a:noFill/>
        </p:spPr>
        <p:txBody>
          <a:bodyPr wrap="square" rtlCol="0">
            <a:spAutoFit/>
          </a:bodyPr>
          <a:p>
            <a:r>
              <a:rPr lang="en-US" altLang="zh-CN" sz="2400">
                <a:latin typeface="Calibri" panose="020F0502020204030204" charset="0"/>
                <a:cs typeface="Calibri" panose="020F0502020204030204" charset="0"/>
              </a:rPr>
              <a:t>rows = range(1 , 4)</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cols = range(1 , 3</a:t>
            </a:r>
            <a:r>
              <a:rPr lang="zh-CN" altLang="en-US" sz="2400">
                <a:latin typeface="Calibri" panose="020F0502020204030204" charset="0"/>
                <a:cs typeface="Calibri" panose="020F0502020204030204" charset="0"/>
              </a:rPr>
              <a:t>）</a:t>
            </a:r>
            <a:endParaRPr lang="zh-CN" altLang="en-US"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cells = [(row , col) for row in rows for col in cols]</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for cell in cells:</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print(cell)</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(1 , 1)</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sym typeface="+mn-ea"/>
              </a:rPr>
              <a:t>(1 , 2)</a:t>
            </a:r>
            <a:endParaRPr lang="en-US" altLang="zh-CN" sz="2400">
              <a:solidFill>
                <a:schemeClr val="accent2">
                  <a:lumMod val="50000"/>
                </a:schemeClr>
              </a:solidFill>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(2 , 1)</a:t>
            </a:r>
            <a:endParaRPr lang="en-US" altLang="zh-CN" sz="2400">
              <a:solidFill>
                <a:schemeClr val="accent2">
                  <a:lumMod val="50000"/>
                </a:schemeClr>
              </a:solidFill>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(2 , 2)</a:t>
            </a:r>
            <a:endParaRPr lang="en-US" altLang="zh-CN" sz="2400">
              <a:solidFill>
                <a:schemeClr val="accent2">
                  <a:lumMod val="50000"/>
                </a:schemeClr>
              </a:solidFill>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(3 , 1)</a:t>
            </a:r>
            <a:endParaRPr lang="en-US" altLang="zh-CN" sz="2400">
              <a:solidFill>
                <a:schemeClr val="accent2">
                  <a:lumMod val="50000"/>
                </a:schemeClr>
              </a:solidFill>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(3 , 2)</a:t>
            </a:r>
            <a:endParaRPr lang="en-US" altLang="zh-CN" sz="2400">
              <a:solidFill>
                <a:schemeClr val="accent2">
                  <a:lumMod val="50000"/>
                </a:schemeClr>
              </a:solidFill>
              <a:latin typeface="Calibri" panose="020F0502020204030204" charset="0"/>
              <a:cs typeface="Calibri" panose="020F0502020204030204" charset="0"/>
              <a:sym typeface="+mn-ea"/>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1169035" y="5010785"/>
            <a:ext cx="10351135" cy="46101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118" name="前进箭头"/>
          <p:cNvSpPr/>
          <p:nvPr/>
        </p:nvSpPr>
        <p:spPr>
          <a:xfrm>
            <a:off x="779145" y="1511935"/>
            <a:ext cx="255270" cy="285115"/>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标题 1"/>
          <p:cNvSpPr>
            <a:spLocks noGrp="1"/>
          </p:cNvSpPr>
          <p:nvPr>
            <p:ph type="title"/>
          </p:nvPr>
        </p:nvSpPr>
        <p:spPr>
          <a:xfrm>
            <a:off x="779145" y="287020"/>
            <a:ext cx="10574655" cy="509905"/>
          </a:xfrm>
        </p:spPr>
        <p:txBody>
          <a:bodyPr>
            <a:normAutofit/>
          </a:bodyPr>
          <a:p>
            <a:r>
              <a:rPr lang="en-US" altLang="zh-CN" sz="2400"/>
              <a:t>4.1 </a:t>
            </a:r>
            <a:r>
              <a:rPr lang="zh-CN" altLang="en-US" sz="2400"/>
              <a:t>使用</a:t>
            </a:r>
            <a:r>
              <a:rPr lang="en-US" altLang="zh-CN" sz="2400"/>
              <a:t>#</a:t>
            </a:r>
            <a:r>
              <a:rPr lang="zh-CN" altLang="en-US" sz="2400"/>
              <a:t>注释</a:t>
            </a:r>
            <a:endParaRPr lang="zh-CN" altLang="en-US" sz="2400"/>
          </a:p>
        </p:txBody>
      </p:sp>
      <p:sp>
        <p:nvSpPr>
          <p:cNvPr id="7" name="文本框 6"/>
          <p:cNvSpPr txBox="1"/>
          <p:nvPr/>
        </p:nvSpPr>
        <p:spPr>
          <a:xfrm>
            <a:off x="1069975" y="1404620"/>
            <a:ext cx="10345420" cy="122999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cs typeface="黑体" panose="02010609060101010101" pitchFamily="49" charset="-122"/>
              </a:rPr>
              <a:t>注释是程序中会被</a:t>
            </a:r>
            <a:r>
              <a:rPr lang="en-US" altLang="zh-CN" sz="2800">
                <a:latin typeface="黑体" panose="02010609060101010101" pitchFamily="49" charset="-122"/>
                <a:ea typeface="黑体" panose="02010609060101010101" pitchFamily="49" charset="-122"/>
                <a:cs typeface="黑体" panose="02010609060101010101" pitchFamily="49" charset="-122"/>
              </a:rPr>
              <a:t>Python</a:t>
            </a:r>
            <a:r>
              <a:rPr lang="zh-CN" altLang="en-US" sz="2800">
                <a:latin typeface="黑体" panose="02010609060101010101" pitchFamily="49" charset="-122"/>
                <a:ea typeface="黑体" panose="02010609060101010101" pitchFamily="49" charset="-122"/>
                <a:cs typeface="黑体" panose="02010609060101010101" pitchFamily="49" charset="-122"/>
              </a:rPr>
              <a:t>解释器忽略的一段文本。从</a:t>
            </a:r>
            <a:r>
              <a:rPr lang="en-US" altLang="zh-CN" sz="2800">
                <a:latin typeface="黑体" panose="02010609060101010101" pitchFamily="49" charset="-122"/>
                <a:ea typeface="黑体" panose="02010609060101010101" pitchFamily="49" charset="-122"/>
                <a:cs typeface="黑体" panose="02010609060101010101" pitchFamily="49" charset="-122"/>
              </a:rPr>
              <a:t>#</a:t>
            </a:r>
            <a:r>
              <a:rPr lang="zh-CN" altLang="en-US" sz="2800">
                <a:latin typeface="黑体" panose="02010609060101010101" pitchFamily="49" charset="-122"/>
                <a:ea typeface="黑体" panose="02010609060101010101" pitchFamily="49" charset="-122"/>
                <a:cs typeface="黑体" panose="02010609060101010101" pitchFamily="49" charset="-122"/>
              </a:rPr>
              <a:t>开始到当前行结束的部分都是注释。</a:t>
            </a:r>
            <a:endParaRPr lang="zh-CN" altLang="en-US"/>
          </a:p>
          <a:p>
            <a:endParaRPr lang="zh-CN" altLang="en-US"/>
          </a:p>
        </p:txBody>
      </p:sp>
      <p:sp>
        <p:nvSpPr>
          <p:cNvPr id="8" name="前进箭头"/>
          <p:cNvSpPr/>
          <p:nvPr/>
        </p:nvSpPr>
        <p:spPr>
          <a:xfrm>
            <a:off x="779145" y="2511425"/>
            <a:ext cx="255270" cy="282575"/>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文本框 8"/>
          <p:cNvSpPr txBox="1"/>
          <p:nvPr/>
        </p:nvSpPr>
        <p:spPr>
          <a:xfrm>
            <a:off x="1041400" y="2378710"/>
            <a:ext cx="10050780"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可以把注释作为单独的一行，如下所示：</a:t>
            </a:r>
            <a:endParaRPr lang="zh-CN" altLang="en-US" sz="2800"/>
          </a:p>
          <a:p>
            <a:endParaRPr lang="zh-CN" altLang="en-US" sz="2800"/>
          </a:p>
        </p:txBody>
      </p:sp>
      <p:sp>
        <p:nvSpPr>
          <p:cNvPr id="11" name="矩形 10"/>
          <p:cNvSpPr/>
          <p:nvPr/>
        </p:nvSpPr>
        <p:spPr>
          <a:xfrm>
            <a:off x="1169035" y="2967990"/>
            <a:ext cx="10246360" cy="1141095"/>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12" name="文本框 11"/>
          <p:cNvSpPr txBox="1"/>
          <p:nvPr/>
        </p:nvSpPr>
        <p:spPr>
          <a:xfrm>
            <a:off x="1217295" y="3123565"/>
            <a:ext cx="10030460" cy="829945"/>
          </a:xfrm>
          <a:prstGeom prst="rect">
            <a:avLst/>
          </a:prstGeom>
          <a:noFill/>
        </p:spPr>
        <p:txBody>
          <a:bodyPr wrap="square" rtlCol="0">
            <a:spAutoFit/>
          </a:bodyPr>
          <a:p>
            <a:pPr indent="0">
              <a:buFont typeface="Arial" panose="020B0604020202020204" pitchFamily="34" charset="0"/>
              <a:buNone/>
            </a:pPr>
            <a:r>
              <a:rPr lang="en-US" altLang="zh-CN" sz="2400">
                <a:latin typeface="Calibri" panose="020F0502020204030204" charset="0"/>
                <a:ea typeface="Microsoft JhengHei" panose="020B0604030504040204" charset="-120"/>
                <a:cs typeface="Calibri" panose="020F0502020204030204" charset="0"/>
              </a:rPr>
              <a:t>#60*60*24</a:t>
            </a:r>
            <a:endParaRPr lang="en-US" altLang="zh-CN" sz="2400">
              <a:latin typeface="Calibri" panose="020F0502020204030204" charset="0"/>
              <a:ea typeface="Microsoft JhengHei" panose="020B0604030504040204" charset="-120"/>
              <a:cs typeface="Calibri" panose="020F0502020204030204" charset="0"/>
            </a:endParaRPr>
          </a:p>
          <a:p>
            <a:pPr indent="0">
              <a:buFont typeface="Arial" panose="020B0604020202020204" pitchFamily="34" charset="0"/>
              <a:buNone/>
            </a:pPr>
            <a:r>
              <a:rPr lang="en-US" altLang="zh-CN" sz="2400">
                <a:latin typeface="Calibri" panose="020F0502020204030204" charset="0"/>
                <a:ea typeface="Microsoft JhengHei" panose="020B0604030504040204" charset="-120"/>
                <a:cs typeface="Calibri" panose="020F0502020204030204" charset="0"/>
              </a:rPr>
              <a:t>seconds_per_day=86400</a:t>
            </a:r>
            <a:endParaRPr lang="en-US" altLang="zh-CN" sz="2400">
              <a:latin typeface="Calibri" panose="020F0502020204030204" charset="0"/>
              <a:ea typeface="Microsoft JhengHei" panose="020B0604030504040204" charset="-120"/>
              <a:cs typeface="Calibri" panose="020F0502020204030204" charset="0"/>
            </a:endParaRPr>
          </a:p>
        </p:txBody>
      </p:sp>
      <p:pic>
        <p:nvPicPr>
          <p:cNvPr id="13" name="图片 12"/>
          <p:cNvPicPr>
            <a:picLocks noChangeAspect="1"/>
          </p:cNvPicPr>
          <p:nvPr/>
        </p:nvPicPr>
        <p:blipFill>
          <a:blip r:embed="rId1"/>
          <a:stretch>
            <a:fillRect/>
          </a:stretch>
        </p:blipFill>
        <p:spPr>
          <a:xfrm>
            <a:off x="779145" y="4445635"/>
            <a:ext cx="285750" cy="323850"/>
          </a:xfrm>
          <a:prstGeom prst="rect">
            <a:avLst/>
          </a:prstGeom>
        </p:spPr>
      </p:pic>
      <p:sp>
        <p:nvSpPr>
          <p:cNvPr id="3" name="文本框 2"/>
          <p:cNvSpPr txBox="1"/>
          <p:nvPr/>
        </p:nvSpPr>
        <p:spPr>
          <a:xfrm>
            <a:off x="893445" y="4346575"/>
            <a:ext cx="7526020" cy="521970"/>
          </a:xfrm>
          <a:prstGeom prst="rect">
            <a:avLst/>
          </a:prstGeom>
          <a:noFill/>
        </p:spPr>
        <p:txBody>
          <a:bodyPr wrap="square" rtlCol="0">
            <a:spAutoFit/>
          </a:bodyPr>
          <a:p>
            <a:r>
              <a:rPr lang="en-US" altLang="zh-CN" sz="2400">
                <a:latin typeface="黑体" panose="02010609060101010101" pitchFamily="49" charset="-122"/>
                <a:ea typeface="黑体" panose="02010609060101010101" pitchFamily="49" charset="-122"/>
              </a:rPr>
              <a:t> </a:t>
            </a:r>
            <a:r>
              <a:rPr lang="zh-CN" altLang="en-US" sz="2800">
                <a:latin typeface="黑体" panose="02010609060101010101" pitchFamily="49" charset="-122"/>
                <a:ea typeface="黑体" panose="02010609060101010101" pitchFamily="49" charset="-122"/>
              </a:rPr>
              <a:t>也可以把注释和代码放在同一行：</a:t>
            </a:r>
            <a:endParaRPr lang="zh-CN" altLang="en-US" sz="2800">
              <a:latin typeface="黑体" panose="02010609060101010101" pitchFamily="49" charset="-122"/>
              <a:ea typeface="黑体" panose="02010609060101010101" pitchFamily="49" charset="-122"/>
            </a:endParaRPr>
          </a:p>
        </p:txBody>
      </p:sp>
      <p:sp>
        <p:nvSpPr>
          <p:cNvPr id="5" name="文本框 4"/>
          <p:cNvSpPr txBox="1"/>
          <p:nvPr/>
        </p:nvSpPr>
        <p:spPr>
          <a:xfrm>
            <a:off x="1169035" y="5011420"/>
            <a:ext cx="10379075" cy="460375"/>
          </a:xfrm>
          <a:prstGeom prst="rect">
            <a:avLst/>
          </a:prstGeom>
          <a:noFill/>
        </p:spPr>
        <p:txBody>
          <a:bodyPr wrap="square" rtlCol="0">
            <a:spAutoFit/>
          </a:bodyPr>
          <a:p>
            <a:r>
              <a:rPr lang="en-US" altLang="zh-CN" sz="2400">
                <a:latin typeface="Calibri" panose="020F0502020204030204" charset="0"/>
                <a:ea typeface="Microsoft JhengHei" panose="020B0604030504040204" charset="-120"/>
                <a:cs typeface="Calibri" panose="020F0502020204030204" charset="0"/>
                <a:sym typeface="+mn-ea"/>
              </a:rPr>
              <a:t>seconds_per_day=86400</a:t>
            </a:r>
            <a:r>
              <a:rPr lang="en-US" altLang="zh-CN" sz="2400">
                <a:latin typeface="Bodoni MT" panose="02070603080606020203" charset="0"/>
                <a:ea typeface="Microsoft JhengHei" panose="020B0604030504040204" charset="-120"/>
                <a:cs typeface="Bodoni MT" panose="02070603080606020203" charset="0"/>
                <a:sym typeface="+mn-ea"/>
              </a:rPr>
              <a:t>   </a:t>
            </a:r>
            <a:r>
              <a:rPr lang="en-US" altLang="zh-CN" sz="2400">
                <a:latin typeface="Arial Narrow" panose="020B0606020202030204" charset="0"/>
                <a:ea typeface="Microsoft JhengHei" panose="020B0604030504040204" charset="-120"/>
                <a:cs typeface="Arial Narrow" panose="020B0606020202030204" charset="0"/>
                <a:sym typeface="+mn-ea"/>
              </a:rPr>
              <a:t> </a:t>
            </a:r>
            <a:r>
              <a:rPr lang="en-US" altLang="zh-CN" sz="2400">
                <a:solidFill>
                  <a:srgbClr val="0070C0"/>
                </a:solidFill>
                <a:latin typeface="Calibri" panose="020F0502020204030204" charset="0"/>
                <a:ea typeface="Microsoft JhengHei" panose="020B0604030504040204" charset="-120"/>
                <a:cs typeface="Calibri" panose="020F0502020204030204" charset="0"/>
                <a:sym typeface="+mn-ea"/>
              </a:rPr>
              <a:t> </a:t>
            </a:r>
            <a:r>
              <a:rPr lang="en-US" altLang="zh-CN" sz="2400">
                <a:solidFill>
                  <a:srgbClr val="005E76"/>
                </a:solidFill>
                <a:latin typeface="Calibri" panose="020F0502020204030204" charset="0"/>
                <a:ea typeface="Microsoft JhengHei" panose="020B0604030504040204" charset="-120"/>
                <a:cs typeface="Calibri" panose="020F0502020204030204" charset="0"/>
                <a:sym typeface="+mn-ea"/>
              </a:rPr>
              <a:t>#60*60*24</a:t>
            </a:r>
            <a:r>
              <a:rPr lang="en-US" altLang="zh-CN">
                <a:solidFill>
                  <a:srgbClr val="0070C0"/>
                </a:solidFill>
                <a:latin typeface="Calibri" panose="020F0502020204030204" charset="0"/>
                <a:ea typeface="Microsoft JhengHei" panose="020B0604030504040204" charset="-120"/>
                <a:cs typeface="Calibri" panose="020F0502020204030204" charset="0"/>
                <a:sym typeface="+mn-ea"/>
              </a:rPr>
              <a:t> </a:t>
            </a:r>
            <a:r>
              <a:rPr lang="en-US" altLang="zh-CN">
                <a:latin typeface="Arial Narrow" panose="020B0606020202030204" charset="0"/>
                <a:ea typeface="Microsoft JhengHei" panose="020B0604030504040204" charset="-120"/>
                <a:cs typeface="Arial Narrow" panose="020B0606020202030204" charset="0"/>
                <a:sym typeface="+mn-ea"/>
              </a:rPr>
              <a:t>   </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矩形 13"/>
          <p:cNvSpPr/>
          <p:nvPr/>
        </p:nvSpPr>
        <p:spPr>
          <a:xfrm>
            <a:off x="800735" y="4522470"/>
            <a:ext cx="9686290" cy="133985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10" name="矩形 9"/>
          <p:cNvSpPr/>
          <p:nvPr/>
        </p:nvSpPr>
        <p:spPr>
          <a:xfrm>
            <a:off x="762000" y="2209800"/>
            <a:ext cx="10164445" cy="159512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7147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6.2  </a:t>
            </a:r>
            <a:r>
              <a:rPr lang="zh-CN" altLang="en-US" sz="2400">
                <a:latin typeface="+mj-ea"/>
                <a:ea typeface="+mj-ea"/>
              </a:rPr>
              <a:t>字典推导式</a:t>
            </a:r>
            <a:endParaRPr lang="zh-CN" altLang="en-US" sz="2400">
              <a:latin typeface="+mj-ea"/>
              <a:ea typeface="+mj-ea"/>
            </a:endParaRPr>
          </a:p>
        </p:txBody>
      </p:sp>
      <p:sp>
        <p:nvSpPr>
          <p:cNvPr id="7" name="前进箭头"/>
          <p:cNvSpPr/>
          <p:nvPr/>
        </p:nvSpPr>
        <p:spPr>
          <a:xfrm>
            <a:off x="662940" y="119380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918210" y="1085215"/>
            <a:ext cx="10262870"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最简单的例子</a:t>
            </a:r>
            <a:r>
              <a:rPr lang="en-US" altLang="zh-CN" sz="2800">
                <a:latin typeface="黑体" panose="02010609060101010101" pitchFamily="49" charset="-122"/>
                <a:ea typeface="黑体" panose="02010609060101010101" pitchFamily="49" charset="-122"/>
              </a:rPr>
              <a:t>:</a:t>
            </a:r>
            <a:endParaRPr lang="en-US" altLang="zh-CN" sz="2800">
              <a:latin typeface="黑体" panose="02010609060101010101" pitchFamily="49" charset="-122"/>
              <a:ea typeface="黑体" panose="02010609060101010101" pitchFamily="49" charset="-122"/>
            </a:endParaRPr>
          </a:p>
          <a:p>
            <a:r>
              <a:rPr lang="en-US" altLang="zh-CN" sz="2800">
                <a:latin typeface="Calibri" panose="020F0502020204030204" charset="0"/>
                <a:ea typeface="黑体" panose="02010609060101010101" pitchFamily="49" charset="-122"/>
                <a:cs typeface="Calibri" panose="020F0502020204030204" charset="0"/>
              </a:rPr>
              <a:t>{</a:t>
            </a:r>
            <a:r>
              <a:rPr lang="en-US" altLang="zh-CN" sz="2800" i="1">
                <a:solidFill>
                  <a:schemeClr val="accent6">
                    <a:lumMod val="75000"/>
                  </a:schemeClr>
                </a:solidFill>
                <a:latin typeface="Calibri" panose="020F0502020204030204" charset="0"/>
                <a:ea typeface="黑体" panose="02010609060101010101" pitchFamily="49" charset="-122"/>
                <a:cs typeface="Calibri" panose="020F0502020204030204" charset="0"/>
              </a:rPr>
              <a:t> key_expreesion</a:t>
            </a:r>
            <a:r>
              <a:rPr lang="en-US" altLang="zh-CN" sz="2800">
                <a:latin typeface="Calibri" panose="020F0502020204030204" charset="0"/>
                <a:ea typeface="黑体" panose="02010609060101010101" pitchFamily="49" charset="-122"/>
                <a:cs typeface="Calibri" panose="020F0502020204030204" charset="0"/>
              </a:rPr>
              <a:t> : </a:t>
            </a:r>
            <a:r>
              <a:rPr lang="en-US" altLang="zh-CN" sz="2800" i="1">
                <a:solidFill>
                  <a:schemeClr val="accent6">
                    <a:lumMod val="75000"/>
                  </a:schemeClr>
                </a:solidFill>
                <a:latin typeface="Calibri" panose="020F0502020204030204" charset="0"/>
                <a:ea typeface="黑体" panose="02010609060101010101" pitchFamily="49" charset="-122"/>
                <a:cs typeface="Calibri" panose="020F0502020204030204" charset="0"/>
              </a:rPr>
              <a:t>value_expreesion</a:t>
            </a:r>
            <a:r>
              <a:rPr lang="en-US" altLang="zh-CN" sz="2800">
                <a:latin typeface="Calibri" panose="020F0502020204030204" charset="0"/>
                <a:ea typeface="黑体" panose="02010609060101010101" pitchFamily="49" charset="-122"/>
                <a:cs typeface="Calibri" panose="020F0502020204030204" charset="0"/>
              </a:rPr>
              <a:t> for </a:t>
            </a:r>
            <a:r>
              <a:rPr lang="en-US" altLang="zh-CN" sz="2800" i="1">
                <a:solidFill>
                  <a:schemeClr val="accent5"/>
                </a:solidFill>
                <a:latin typeface="Calibri" panose="020F0502020204030204" charset="0"/>
                <a:ea typeface="黑体" panose="02010609060101010101" pitchFamily="49" charset="-122"/>
                <a:cs typeface="Calibri" panose="020F0502020204030204" charset="0"/>
              </a:rPr>
              <a:t>expreesion</a:t>
            </a:r>
            <a:r>
              <a:rPr lang="en-US" altLang="zh-CN" sz="2800">
                <a:latin typeface="Calibri" panose="020F0502020204030204" charset="0"/>
                <a:ea typeface="黑体" panose="02010609060101010101" pitchFamily="49" charset="-122"/>
                <a:cs typeface="Calibri" panose="020F0502020204030204" charset="0"/>
              </a:rPr>
              <a:t> in</a:t>
            </a:r>
            <a:r>
              <a:rPr lang="en-US" altLang="zh-CN" sz="2800">
                <a:solidFill>
                  <a:srgbClr val="C00000"/>
                </a:solidFill>
                <a:latin typeface="Calibri" panose="020F0502020204030204" charset="0"/>
                <a:ea typeface="黑体" panose="02010609060101010101" pitchFamily="49" charset="-122"/>
                <a:cs typeface="Calibri" panose="020F0502020204030204" charset="0"/>
              </a:rPr>
              <a:t> </a:t>
            </a:r>
            <a:r>
              <a:rPr lang="en-US" altLang="zh-CN" sz="2800" i="1">
                <a:solidFill>
                  <a:srgbClr val="C00000"/>
                </a:solidFill>
                <a:latin typeface="Calibri" panose="020F0502020204030204" charset="0"/>
                <a:ea typeface="黑体" panose="02010609060101010101" pitchFamily="49" charset="-122"/>
                <a:cs typeface="Calibri" panose="020F0502020204030204" charset="0"/>
              </a:rPr>
              <a:t>iterable</a:t>
            </a:r>
            <a:r>
              <a:rPr lang="en-US" altLang="zh-CN" sz="2800">
                <a:latin typeface="Calibri" panose="020F0502020204030204" charset="0"/>
                <a:ea typeface="黑体" panose="02010609060101010101" pitchFamily="49" charset="-122"/>
                <a:cs typeface="Calibri" panose="020F0502020204030204" charset="0"/>
              </a:rPr>
              <a:t> }</a:t>
            </a:r>
            <a:endParaRPr lang="en-US" altLang="zh-CN" sz="2800">
              <a:latin typeface="Calibri" panose="020F0502020204030204" charset="0"/>
              <a:ea typeface="黑体" panose="02010609060101010101" pitchFamily="49" charset="-122"/>
              <a:cs typeface="Calibri" panose="020F0502020204030204" charset="0"/>
            </a:endParaRPr>
          </a:p>
        </p:txBody>
      </p:sp>
      <p:sp>
        <p:nvSpPr>
          <p:cNvPr id="9" name="文本框 8"/>
          <p:cNvSpPr txBox="1"/>
          <p:nvPr/>
        </p:nvSpPr>
        <p:spPr>
          <a:xfrm>
            <a:off x="800735" y="2141855"/>
            <a:ext cx="10272395" cy="1568450"/>
          </a:xfrm>
          <a:prstGeom prst="rect">
            <a:avLst/>
          </a:prstGeom>
          <a:noFill/>
        </p:spPr>
        <p:txBody>
          <a:bodyPr wrap="square" rtlCol="0">
            <a:spAutoFit/>
          </a:bodyPr>
          <a:p>
            <a:r>
              <a:rPr lang="en-US" altLang="zh-CN" sz="2400">
                <a:latin typeface="Calibri" panose="020F0502020204030204" charset="0"/>
                <a:cs typeface="Calibri" panose="020F0502020204030204" charset="0"/>
              </a:rPr>
              <a:t>word = 'letters'</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letter_counts = {letter : word.count(letter)  for letter in word}</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letter_counts</a:t>
            </a:r>
            <a:endParaRPr lang="en-US" altLang="zh-CN" sz="2400">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rPr>
              <a:t>{'l' : 1 , 'e' : 2 , 't' : 2 , 'r' : 1 , 's' : 1}</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11" name="文本框 10"/>
          <p:cNvSpPr txBox="1"/>
          <p:nvPr/>
        </p:nvSpPr>
        <p:spPr>
          <a:xfrm>
            <a:off x="732790" y="3902710"/>
            <a:ext cx="1052639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cs typeface="黑体" panose="02010609060101010101" pitchFamily="49" charset="-122"/>
              </a:rPr>
              <a:t>两次调用</a:t>
            </a:r>
            <a:r>
              <a:rPr lang="en-US" altLang="zh-CN" sz="2800">
                <a:latin typeface="Calibri" panose="020F0502020204030204" charset="0"/>
                <a:ea typeface="黑体" panose="02010609060101010101" pitchFamily="49" charset="-122"/>
                <a:cs typeface="Calibri" panose="020F0502020204030204" charset="0"/>
                <a:sym typeface="+mn-ea"/>
              </a:rPr>
              <a:t>word.count(letter)</a:t>
            </a:r>
            <a:r>
              <a:rPr lang="zh-CN" altLang="en-US" sz="2800">
                <a:latin typeface="黑体" panose="02010609060101010101" pitchFamily="49" charset="-122"/>
                <a:ea typeface="黑体" panose="02010609060101010101" pitchFamily="49" charset="-122"/>
                <a:cs typeface="黑体" panose="02010609060101010101" pitchFamily="49" charset="-122"/>
                <a:sym typeface="+mn-ea"/>
              </a:rPr>
              <a:t>浪费时间</a:t>
            </a:r>
            <a:r>
              <a:rPr lang="zh-CN" altLang="en-US" sz="2800">
                <a:latin typeface="Calibri" panose="020F0502020204030204" charset="0"/>
                <a:cs typeface="Calibri" panose="020F0502020204030204" charset="0"/>
                <a:sym typeface="+mn-ea"/>
              </a:rPr>
              <a:t>。</a:t>
            </a:r>
            <a:r>
              <a:rPr lang="zh-CN" altLang="en-US" sz="2800">
                <a:latin typeface="黑体" panose="02010609060101010101" pitchFamily="49" charset="-122"/>
                <a:ea typeface="黑体" panose="02010609060101010101" pitchFamily="49" charset="-122"/>
                <a:cs typeface="Calibri" panose="020F0502020204030204" charset="0"/>
                <a:sym typeface="+mn-ea"/>
              </a:rPr>
              <a:t>更符合</a:t>
            </a:r>
            <a:r>
              <a:rPr lang="en-US" altLang="zh-CN" sz="2800">
                <a:latin typeface="Calibri" panose="020F0502020204030204" charset="0"/>
                <a:ea typeface="黑体" panose="02010609060101010101" pitchFamily="49" charset="-122"/>
                <a:cs typeface="Calibri" panose="020F0502020204030204" charset="0"/>
                <a:sym typeface="+mn-ea"/>
              </a:rPr>
              <a:t>Python</a:t>
            </a:r>
            <a:r>
              <a:rPr lang="zh-CN" altLang="en-US" sz="2800">
                <a:latin typeface="黑体" panose="02010609060101010101" pitchFamily="49" charset="-122"/>
                <a:ea typeface="黑体" panose="02010609060101010101" pitchFamily="49" charset="-122"/>
                <a:cs typeface="Calibri" panose="020F0502020204030204" charset="0"/>
                <a:sym typeface="+mn-ea"/>
              </a:rPr>
              <a:t>风格的是：</a:t>
            </a:r>
            <a:endParaRPr lang="zh-CN" altLang="en-US" sz="2800">
              <a:latin typeface="黑体" panose="02010609060101010101" pitchFamily="49" charset="-122"/>
              <a:ea typeface="黑体" panose="02010609060101010101" pitchFamily="49" charset="-122"/>
              <a:cs typeface="Calibri" panose="020F0502020204030204" charset="0"/>
              <a:sym typeface="+mn-ea"/>
            </a:endParaRPr>
          </a:p>
        </p:txBody>
      </p:sp>
      <p:sp>
        <p:nvSpPr>
          <p:cNvPr id="13" name="文本框 12"/>
          <p:cNvSpPr txBox="1"/>
          <p:nvPr/>
        </p:nvSpPr>
        <p:spPr>
          <a:xfrm>
            <a:off x="800735" y="4522470"/>
            <a:ext cx="10458450" cy="1198880"/>
          </a:xfrm>
          <a:prstGeom prst="rect">
            <a:avLst/>
          </a:prstGeom>
          <a:noFill/>
        </p:spPr>
        <p:txBody>
          <a:bodyPr wrap="square" rtlCol="0">
            <a:spAutoFit/>
          </a:bodyPr>
          <a:p>
            <a:r>
              <a:rPr lang="en-US" altLang="zh-CN" sz="2400">
                <a:latin typeface="Calibri" panose="020F0502020204030204" charset="0"/>
                <a:cs typeface="Calibri" panose="020F0502020204030204" charset="0"/>
                <a:sym typeface="+mn-ea"/>
              </a:rPr>
              <a:t>letter_counts = { letter : word.count(letter)  for letter in </a:t>
            </a:r>
            <a:r>
              <a:rPr lang="en-US" altLang="zh-CN" sz="2400">
                <a:solidFill>
                  <a:srgbClr val="FF0000"/>
                </a:solidFill>
                <a:latin typeface="Calibri" panose="020F0502020204030204" charset="0"/>
                <a:cs typeface="Calibri" panose="020F0502020204030204" charset="0"/>
                <a:sym typeface="+mn-ea"/>
              </a:rPr>
              <a:t>set</a:t>
            </a:r>
            <a:r>
              <a:rPr lang="en-US" altLang="zh-CN" sz="2400">
                <a:latin typeface="Calibri" panose="020F0502020204030204" charset="0"/>
                <a:cs typeface="Calibri" panose="020F0502020204030204" charset="0"/>
                <a:sym typeface="+mn-ea"/>
              </a:rPr>
              <a:t>(word) }</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letter_counts</a:t>
            </a:r>
            <a:endParaRPr lang="en-US" altLang="zh-CN" sz="2400">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{'l' : 1 , 'e' : 2 , 't' : 2 , 'r' : 1 , 's' : 1}</a:t>
            </a:r>
            <a:endParaRPr lang="zh-CN" altLang="en-US" sz="2400"/>
          </a:p>
        </p:txBody>
      </p:sp>
      <p:sp>
        <p:nvSpPr>
          <p:cNvPr id="17" name="前进箭头"/>
          <p:cNvSpPr/>
          <p:nvPr/>
        </p:nvSpPr>
        <p:spPr>
          <a:xfrm>
            <a:off x="506730" y="402082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nvSpPr>
        <p:spPr>
          <a:xfrm>
            <a:off x="894080" y="3107690"/>
            <a:ext cx="9675495" cy="132270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7147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6.3  </a:t>
            </a:r>
            <a:r>
              <a:rPr lang="zh-CN" altLang="en-US" sz="2400">
                <a:latin typeface="+mj-ea"/>
                <a:ea typeface="+mj-ea"/>
              </a:rPr>
              <a:t>集合推导式</a:t>
            </a:r>
            <a:endParaRPr lang="zh-CN" altLang="en-US" sz="2400">
              <a:latin typeface="+mj-ea"/>
              <a:ea typeface="+mj-ea"/>
            </a:endParaRPr>
          </a:p>
        </p:txBody>
      </p:sp>
      <p:sp>
        <p:nvSpPr>
          <p:cNvPr id="7" name="前进箭头"/>
          <p:cNvSpPr/>
          <p:nvPr/>
        </p:nvSpPr>
        <p:spPr>
          <a:xfrm>
            <a:off x="638810" y="131127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文本框 2"/>
          <p:cNvSpPr txBox="1"/>
          <p:nvPr/>
        </p:nvSpPr>
        <p:spPr>
          <a:xfrm>
            <a:off x="878840" y="1193165"/>
            <a:ext cx="1043876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最简单的版本</a:t>
            </a:r>
            <a:r>
              <a:rPr lang="en-US" altLang="zh-CN" sz="2800">
                <a:latin typeface="黑体" panose="02010609060101010101" pitchFamily="49" charset="-122"/>
                <a:ea typeface="黑体" panose="02010609060101010101" pitchFamily="49" charset="-122"/>
              </a:rPr>
              <a:t>:</a:t>
            </a:r>
            <a:r>
              <a:rPr lang="en-US" altLang="zh-CN" sz="2800">
                <a:latin typeface="Calibri" panose="020F0502020204030204" charset="0"/>
                <a:ea typeface="黑体" panose="02010609060101010101" pitchFamily="49" charset="-122"/>
              </a:rPr>
              <a:t>{</a:t>
            </a:r>
            <a:r>
              <a:rPr lang="en-US" altLang="zh-CN" sz="2800" i="1">
                <a:solidFill>
                  <a:schemeClr val="accent5"/>
                </a:solidFill>
                <a:latin typeface="Calibri" panose="020F0502020204030204" charset="0"/>
                <a:ea typeface="黑体" panose="02010609060101010101" pitchFamily="49" charset="-122"/>
                <a:cs typeface="Calibri" panose="020F0502020204030204" charset="0"/>
                <a:sym typeface="+mn-ea"/>
              </a:rPr>
              <a:t>expreesion</a:t>
            </a:r>
            <a:r>
              <a:rPr lang="en-US" altLang="zh-CN" sz="2800">
                <a:solidFill>
                  <a:srgbClr val="00B0F0"/>
                </a:solidFill>
                <a:latin typeface="Calibri" panose="020F0502020204030204" charset="0"/>
                <a:ea typeface="黑体" panose="02010609060101010101" pitchFamily="49" charset="-122"/>
                <a:cs typeface="Calibri" panose="020F0502020204030204" charset="0"/>
                <a:sym typeface="+mn-ea"/>
              </a:rPr>
              <a:t> </a:t>
            </a:r>
            <a:r>
              <a:rPr lang="en-US" altLang="zh-CN" sz="2800">
                <a:latin typeface="Calibri" panose="020F0502020204030204" charset="0"/>
                <a:ea typeface="黑体" panose="02010609060101010101" pitchFamily="49" charset="-122"/>
                <a:cs typeface="Calibri" panose="020F0502020204030204" charset="0"/>
                <a:sym typeface="+mn-ea"/>
              </a:rPr>
              <a:t>for </a:t>
            </a:r>
            <a:r>
              <a:rPr lang="en-US" altLang="zh-CN" sz="2800" i="1">
                <a:solidFill>
                  <a:schemeClr val="accent6">
                    <a:lumMod val="75000"/>
                  </a:schemeClr>
                </a:solidFill>
                <a:latin typeface="Calibri" panose="020F0502020204030204" charset="0"/>
                <a:ea typeface="黑体" panose="02010609060101010101" pitchFamily="49" charset="-122"/>
                <a:cs typeface="Calibri" panose="020F0502020204030204" charset="0"/>
                <a:sym typeface="+mn-ea"/>
              </a:rPr>
              <a:t>expreesion</a:t>
            </a:r>
            <a:r>
              <a:rPr lang="en-US" altLang="zh-CN" sz="2800">
                <a:latin typeface="Calibri" panose="020F0502020204030204" charset="0"/>
                <a:ea typeface="黑体" panose="02010609060101010101" pitchFamily="49" charset="-122"/>
                <a:cs typeface="Calibri" panose="020F0502020204030204" charset="0"/>
                <a:sym typeface="+mn-ea"/>
              </a:rPr>
              <a:t> in </a:t>
            </a:r>
            <a:r>
              <a:rPr lang="en-US" altLang="zh-CN" sz="2800" i="1">
                <a:solidFill>
                  <a:srgbClr val="C00000"/>
                </a:solidFill>
                <a:latin typeface="Calibri" panose="020F0502020204030204" charset="0"/>
                <a:ea typeface="黑体" panose="02010609060101010101" pitchFamily="49" charset="-122"/>
                <a:cs typeface="Calibri" panose="020F0502020204030204" charset="0"/>
                <a:sym typeface="+mn-ea"/>
              </a:rPr>
              <a:t>iterable</a:t>
            </a:r>
            <a:r>
              <a:rPr lang="en-US" altLang="zh-CN" sz="2800">
                <a:solidFill>
                  <a:schemeClr val="tx1"/>
                </a:solidFill>
                <a:latin typeface="Calibri" panose="020F0502020204030204" charset="0"/>
                <a:ea typeface="黑体" panose="02010609060101010101" pitchFamily="49" charset="-122"/>
                <a:cs typeface="Calibri" panose="020F0502020204030204" charset="0"/>
                <a:sym typeface="+mn-ea"/>
              </a:rPr>
              <a:t>}</a:t>
            </a:r>
            <a:endParaRPr lang="en-US" altLang="zh-CN" sz="2800">
              <a:solidFill>
                <a:schemeClr val="tx1"/>
              </a:solidFill>
              <a:latin typeface="Calibri" panose="020F0502020204030204" charset="0"/>
              <a:ea typeface="黑体" panose="02010609060101010101" pitchFamily="49" charset="-122"/>
              <a:cs typeface="Calibri" panose="020F0502020204030204" charset="0"/>
              <a:sym typeface="+mn-ea"/>
            </a:endParaRPr>
          </a:p>
        </p:txBody>
      </p:sp>
      <p:sp>
        <p:nvSpPr>
          <p:cNvPr id="4" name="前进箭头"/>
          <p:cNvSpPr/>
          <p:nvPr/>
        </p:nvSpPr>
        <p:spPr>
          <a:xfrm>
            <a:off x="638810" y="213296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894080" y="2014855"/>
            <a:ext cx="970534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最长的版本</a:t>
            </a:r>
            <a:r>
              <a:rPr lang="en-US" altLang="zh-CN" sz="2800">
                <a:latin typeface="黑体" panose="02010609060101010101" pitchFamily="49" charset="-122"/>
                <a:ea typeface="黑体" panose="02010609060101010101" pitchFamily="49" charset="-122"/>
              </a:rPr>
              <a:t>:</a:t>
            </a:r>
            <a:r>
              <a:rPr lang="en-US" altLang="zh-CN" sz="2800">
                <a:latin typeface="Calibri" panose="020F0502020204030204" charset="0"/>
                <a:ea typeface="黑体" panose="02010609060101010101" pitchFamily="49" charset="-122"/>
              </a:rPr>
              <a:t>( if tests, multiple for clauses )</a:t>
            </a:r>
            <a:endParaRPr lang="en-US" altLang="zh-CN" sz="2800">
              <a:latin typeface="Calibri" panose="020F0502020204030204" charset="0"/>
              <a:ea typeface="黑体" panose="02010609060101010101" pitchFamily="49" charset="-122"/>
            </a:endParaRPr>
          </a:p>
        </p:txBody>
      </p:sp>
      <p:sp>
        <p:nvSpPr>
          <p:cNvPr id="8" name="文本框 7"/>
          <p:cNvSpPr txBox="1"/>
          <p:nvPr/>
        </p:nvSpPr>
        <p:spPr>
          <a:xfrm>
            <a:off x="894080" y="3107055"/>
            <a:ext cx="10487025" cy="1198880"/>
          </a:xfrm>
          <a:prstGeom prst="rect">
            <a:avLst/>
          </a:prstGeom>
          <a:noFill/>
        </p:spPr>
        <p:txBody>
          <a:bodyPr wrap="square" rtlCol="0">
            <a:spAutoFit/>
          </a:bodyPr>
          <a:p>
            <a:r>
              <a:rPr lang="en-US" altLang="zh-CN" sz="2400">
                <a:latin typeface="Calibri" panose="020F0502020204030204" charset="0"/>
                <a:cs typeface="Calibri" panose="020F0502020204030204" charset="0"/>
              </a:rPr>
              <a:t>a_set = {number for number in range(1 , 6) </a:t>
            </a:r>
            <a:r>
              <a:rPr lang="en-US" altLang="zh-CN" sz="2400">
                <a:solidFill>
                  <a:srgbClr val="0070C0"/>
                </a:solidFill>
                <a:latin typeface="Calibri" panose="020F0502020204030204" charset="0"/>
                <a:cs typeface="Calibri" panose="020F0502020204030204" charset="0"/>
              </a:rPr>
              <a:t> if</a:t>
            </a:r>
            <a:r>
              <a:rPr lang="en-US" altLang="zh-CN" sz="2400">
                <a:latin typeface="Calibri" panose="020F0502020204030204" charset="0"/>
                <a:cs typeface="Calibri" panose="020F0502020204030204" charset="0"/>
              </a:rPr>
              <a:t> number%3 == 1}</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a_set</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{1 , 4}</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矩形 13"/>
          <p:cNvSpPr/>
          <p:nvPr/>
        </p:nvSpPr>
        <p:spPr>
          <a:xfrm>
            <a:off x="781050" y="4822825"/>
            <a:ext cx="10106025" cy="115443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8" name="矩形 7"/>
          <p:cNvSpPr/>
          <p:nvPr/>
        </p:nvSpPr>
        <p:spPr>
          <a:xfrm>
            <a:off x="663575" y="1877695"/>
            <a:ext cx="9968865" cy="120396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7147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6.4  </a:t>
            </a:r>
            <a:r>
              <a:rPr lang="zh-CN" altLang="en-US" sz="2400">
                <a:latin typeface="+mj-ea"/>
                <a:ea typeface="+mj-ea"/>
              </a:rPr>
              <a:t>生成器推导式</a:t>
            </a:r>
            <a:endParaRPr lang="zh-CN" altLang="en-US" sz="2400">
              <a:latin typeface="+mj-ea"/>
              <a:ea typeface="+mj-ea"/>
            </a:endParaRPr>
          </a:p>
        </p:txBody>
      </p:sp>
      <p:sp>
        <p:nvSpPr>
          <p:cNvPr id="7" name="前进箭头"/>
          <p:cNvSpPr/>
          <p:nvPr/>
        </p:nvSpPr>
        <p:spPr>
          <a:xfrm>
            <a:off x="638810" y="131127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894080" y="1193165"/>
            <a:ext cx="991997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元组是没有推导式的。</a:t>
            </a:r>
            <a:endParaRPr lang="zh-CN" altLang="en-US" sz="2800">
              <a:latin typeface="黑体" panose="02010609060101010101" pitchFamily="49" charset="-122"/>
              <a:ea typeface="黑体" panose="02010609060101010101" pitchFamily="49" charset="-122"/>
            </a:endParaRPr>
          </a:p>
        </p:txBody>
      </p:sp>
      <p:sp>
        <p:nvSpPr>
          <p:cNvPr id="5" name="文本框 4"/>
          <p:cNvSpPr txBox="1"/>
          <p:nvPr/>
        </p:nvSpPr>
        <p:spPr>
          <a:xfrm>
            <a:off x="663575" y="1877695"/>
            <a:ext cx="10800715" cy="1198880"/>
          </a:xfrm>
          <a:prstGeom prst="rect">
            <a:avLst/>
          </a:prstGeom>
          <a:noFill/>
        </p:spPr>
        <p:txBody>
          <a:bodyPr wrap="square" rtlCol="0">
            <a:spAutoFit/>
          </a:bodyPr>
          <a:p>
            <a:r>
              <a:rPr lang="en-US" altLang="zh-CN" sz="2400">
                <a:latin typeface="Calibri" panose="020F0502020204030204" charset="0"/>
                <a:cs typeface="Calibri" panose="020F0502020204030204" charset="0"/>
              </a:rPr>
              <a:t>number_thing = ( number for number in range(1 , 6) )</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type(number_thing)</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&lt;class 'generotor'&gt;</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9" name="前进箭头"/>
          <p:cNvSpPr/>
          <p:nvPr/>
        </p:nvSpPr>
        <p:spPr>
          <a:xfrm>
            <a:off x="638810" y="335280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文本框 9"/>
          <p:cNvSpPr txBox="1"/>
          <p:nvPr/>
        </p:nvSpPr>
        <p:spPr>
          <a:xfrm>
            <a:off x="952500" y="3234690"/>
            <a:ext cx="9803130"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圆括号之间的是</a:t>
            </a:r>
            <a:r>
              <a:rPr lang="zh-CN" altLang="en-US" sz="2800">
                <a:latin typeface="楷体" panose="02010609060101010101" charset="-122"/>
                <a:ea typeface="楷体" panose="02010609060101010101" charset="-122"/>
              </a:rPr>
              <a:t>生成器推导式</a:t>
            </a:r>
            <a:r>
              <a:rPr lang="zh-CN" altLang="en-US" sz="2800">
                <a:latin typeface="黑体" panose="02010609060101010101" pitchFamily="49" charset="-122"/>
                <a:ea typeface="黑体" panose="02010609060101010101" pitchFamily="49" charset="-122"/>
              </a:rPr>
              <a:t>，它返回的是一个</a:t>
            </a:r>
            <a:r>
              <a:rPr lang="zh-CN" altLang="en-US" sz="2800">
                <a:latin typeface="楷体" panose="02010609060101010101" charset="-122"/>
                <a:ea typeface="楷体" panose="02010609060101010101" charset="-122"/>
              </a:rPr>
              <a:t>生成器对象</a:t>
            </a:r>
            <a:r>
              <a:rPr lang="zh-CN" altLang="en-US" sz="2800">
                <a:latin typeface="黑体" panose="02010609060101010101" pitchFamily="49" charset="-122"/>
                <a:ea typeface="黑体" panose="02010609060101010101" pitchFamily="49" charset="-122"/>
              </a:rPr>
              <a:t>。它是将数据传给迭代器的一种方式。</a:t>
            </a:r>
            <a:endParaRPr lang="zh-CN" altLang="en-US" sz="2800">
              <a:latin typeface="黑体" panose="02010609060101010101" pitchFamily="49" charset="-122"/>
              <a:ea typeface="黑体" panose="02010609060101010101" pitchFamily="49" charset="-122"/>
            </a:endParaRPr>
          </a:p>
        </p:txBody>
      </p:sp>
      <p:sp>
        <p:nvSpPr>
          <p:cNvPr id="11" name="前进箭头"/>
          <p:cNvSpPr/>
          <p:nvPr/>
        </p:nvSpPr>
        <p:spPr>
          <a:xfrm>
            <a:off x="638810" y="428371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2" name="文本框 11"/>
          <p:cNvSpPr txBox="1"/>
          <p:nvPr/>
        </p:nvSpPr>
        <p:spPr>
          <a:xfrm>
            <a:off x="952500" y="4196715"/>
            <a:ext cx="9225280" cy="460375"/>
          </a:xfrm>
          <a:prstGeom prst="rect">
            <a:avLst/>
          </a:prstGeom>
          <a:noFill/>
        </p:spPr>
        <p:txBody>
          <a:bodyPr wrap="square" rtlCol="0">
            <a:spAutoFit/>
          </a:bodyPr>
          <a:p>
            <a:r>
              <a:rPr lang="zh-CN" altLang="en-US" sz="2400"/>
              <a:t>调用</a:t>
            </a:r>
            <a:r>
              <a:rPr lang="en-US" altLang="zh-CN" sz="2400">
                <a:latin typeface="Calibri" panose="020F0502020204030204" charset="0"/>
                <a:cs typeface="Calibri" panose="020F0502020204030204" charset="0"/>
              </a:rPr>
              <a:t>list( )</a:t>
            </a:r>
            <a:r>
              <a:rPr lang="zh-CN" altLang="en-US" sz="2400"/>
              <a:t>函数，使它类似于列表推导式：</a:t>
            </a:r>
            <a:endParaRPr lang="zh-CN" altLang="en-US" sz="2400"/>
          </a:p>
        </p:txBody>
      </p:sp>
      <p:sp>
        <p:nvSpPr>
          <p:cNvPr id="13" name="文本框 12"/>
          <p:cNvSpPr txBox="1"/>
          <p:nvPr/>
        </p:nvSpPr>
        <p:spPr>
          <a:xfrm>
            <a:off x="781050" y="4778375"/>
            <a:ext cx="10145395" cy="1198880"/>
          </a:xfrm>
          <a:prstGeom prst="rect">
            <a:avLst/>
          </a:prstGeom>
          <a:noFill/>
        </p:spPr>
        <p:txBody>
          <a:bodyPr wrap="square" rtlCol="0">
            <a:spAutoFit/>
          </a:bodyPr>
          <a:p>
            <a:r>
              <a:rPr lang="en-US" altLang="zh-CN" sz="2400">
                <a:latin typeface="Calibri" panose="020F0502020204030204" charset="0"/>
                <a:cs typeface="Calibri" panose="020F0502020204030204" charset="0"/>
              </a:rPr>
              <a:t>number_list = list(number_thing)</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number_list</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[1 , 2 , 3 , 4 , 5]</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矩形 10"/>
          <p:cNvSpPr/>
          <p:nvPr/>
        </p:nvSpPr>
        <p:spPr>
          <a:xfrm>
            <a:off x="1035685" y="3081655"/>
            <a:ext cx="9822180" cy="130111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7" name="前进箭头"/>
          <p:cNvSpPr/>
          <p:nvPr/>
        </p:nvSpPr>
        <p:spPr>
          <a:xfrm>
            <a:off x="682625" y="120396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 name="文本框 5"/>
          <p:cNvSpPr txBox="1"/>
          <p:nvPr/>
        </p:nvSpPr>
        <p:spPr>
          <a:xfrm>
            <a:off x="638810" y="37147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6.4  </a:t>
            </a:r>
            <a:r>
              <a:rPr lang="zh-CN" altLang="en-US" sz="2400">
                <a:latin typeface="+mj-ea"/>
                <a:ea typeface="+mj-ea"/>
              </a:rPr>
              <a:t>生成器推导式</a:t>
            </a:r>
            <a:endParaRPr lang="zh-CN" altLang="en-US" sz="2400">
              <a:latin typeface="+mj-ea"/>
              <a:ea typeface="+mj-ea"/>
            </a:endParaRPr>
          </a:p>
        </p:txBody>
      </p:sp>
      <p:sp>
        <p:nvSpPr>
          <p:cNvPr id="5" name="文本框 4"/>
          <p:cNvSpPr txBox="1"/>
          <p:nvPr/>
        </p:nvSpPr>
        <p:spPr>
          <a:xfrm>
            <a:off x="937895" y="1134110"/>
            <a:ext cx="9988550"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一个生成器只能运行一次。生成器仅在运行中产生值，不会被存下来。</a:t>
            </a:r>
            <a:endParaRPr lang="zh-CN" altLang="en-US" sz="2800">
              <a:latin typeface="黑体" panose="02010609060101010101" pitchFamily="49" charset="-122"/>
              <a:ea typeface="黑体" panose="02010609060101010101" pitchFamily="49" charset="-122"/>
            </a:endParaRPr>
          </a:p>
        </p:txBody>
      </p:sp>
      <p:sp>
        <p:nvSpPr>
          <p:cNvPr id="8" name="文本框 7"/>
          <p:cNvSpPr txBox="1"/>
          <p:nvPr/>
        </p:nvSpPr>
        <p:spPr>
          <a:xfrm>
            <a:off x="908685" y="2259330"/>
            <a:ext cx="958723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再一次迭代此生成器</a:t>
            </a:r>
            <a:r>
              <a:rPr lang="zh-CN" altLang="en-US" sz="2800"/>
              <a:t>：</a:t>
            </a:r>
            <a:endParaRPr lang="zh-CN" altLang="en-US" sz="2800"/>
          </a:p>
        </p:txBody>
      </p:sp>
      <p:sp>
        <p:nvSpPr>
          <p:cNvPr id="10" name="文本框 9"/>
          <p:cNvSpPr txBox="1"/>
          <p:nvPr/>
        </p:nvSpPr>
        <p:spPr>
          <a:xfrm>
            <a:off x="1035685" y="3081655"/>
            <a:ext cx="9792970" cy="1198880"/>
          </a:xfrm>
          <a:prstGeom prst="rect">
            <a:avLst/>
          </a:prstGeom>
          <a:noFill/>
        </p:spPr>
        <p:txBody>
          <a:bodyPr wrap="square" rtlCol="0">
            <a:spAutoFit/>
          </a:bodyPr>
          <a:p>
            <a:r>
              <a:rPr lang="en-US" altLang="zh-CN" sz="2400">
                <a:latin typeface="Calibri" panose="020F0502020204030204" charset="0"/>
                <a:cs typeface="Calibri" panose="020F0502020204030204" charset="0"/>
              </a:rPr>
              <a:t>try_again = list(number_thing)</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try_again</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 ]</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12" name="前进箭头"/>
          <p:cNvSpPr/>
          <p:nvPr/>
        </p:nvSpPr>
        <p:spPr>
          <a:xfrm>
            <a:off x="682625" y="237744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矩形 9"/>
          <p:cNvSpPr/>
          <p:nvPr/>
        </p:nvSpPr>
        <p:spPr>
          <a:xfrm>
            <a:off x="683260" y="3110230"/>
            <a:ext cx="9284335" cy="75374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7  </a:t>
            </a:r>
            <a:r>
              <a:rPr lang="zh-CN" altLang="en-US" sz="2400">
                <a:latin typeface="+mj-ea"/>
                <a:ea typeface="+mj-ea"/>
              </a:rPr>
              <a:t>函数</a:t>
            </a:r>
            <a:endParaRPr lang="zh-CN" altLang="en-US" sz="2400">
              <a:latin typeface="+mj-ea"/>
              <a:ea typeface="+mj-ea"/>
            </a:endParaRPr>
          </a:p>
        </p:txBody>
      </p:sp>
      <p:sp>
        <p:nvSpPr>
          <p:cNvPr id="7" name="前进箭头"/>
          <p:cNvSpPr/>
          <p:nvPr/>
        </p:nvSpPr>
        <p:spPr>
          <a:xfrm>
            <a:off x="638810" y="118427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937895" y="1056005"/>
            <a:ext cx="10497185" cy="138366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代码复用的第一步是使用</a:t>
            </a:r>
            <a:r>
              <a:rPr lang="zh-CN" altLang="en-US" sz="2800">
                <a:latin typeface="楷体" panose="02010609060101010101" charset="-122"/>
                <a:ea typeface="楷体" panose="02010609060101010101" charset="-122"/>
              </a:rPr>
              <a:t>函数</a:t>
            </a:r>
            <a:r>
              <a:rPr lang="zh-CN" altLang="en-US" sz="2800">
                <a:latin typeface="黑体" panose="02010609060101010101" pitchFamily="49" charset="-122"/>
                <a:ea typeface="黑体" panose="02010609060101010101" pitchFamily="49" charset="-122"/>
              </a:rPr>
              <a:t>，它是命名的用于区分的代码段。函数可以接受任何数字或者其他类型的输入作为</a:t>
            </a:r>
            <a:r>
              <a:rPr lang="zh-CN" altLang="en-US" sz="2800">
                <a:latin typeface="楷体" panose="02010609060101010101" charset="-122"/>
                <a:ea typeface="楷体" panose="02010609060101010101" charset="-122"/>
              </a:rPr>
              <a:t>参数</a:t>
            </a:r>
            <a:r>
              <a:rPr lang="zh-CN" altLang="en-US" sz="2800">
                <a:latin typeface="黑体" panose="02010609060101010101" pitchFamily="49" charset="-122"/>
                <a:ea typeface="黑体" panose="02010609060101010101" pitchFamily="49" charset="-122"/>
              </a:rPr>
              <a:t>，并且返回数字或者其他类型的结果。</a:t>
            </a:r>
            <a:endParaRPr lang="zh-CN" altLang="en-US" sz="2800">
              <a:latin typeface="黑体" panose="02010609060101010101" pitchFamily="49" charset="-122"/>
              <a:ea typeface="黑体" panose="02010609060101010101" pitchFamily="49" charset="-122"/>
            </a:endParaRPr>
          </a:p>
        </p:txBody>
      </p:sp>
      <p:sp>
        <p:nvSpPr>
          <p:cNvPr id="5" name="前进箭头"/>
          <p:cNvSpPr/>
          <p:nvPr/>
        </p:nvSpPr>
        <p:spPr>
          <a:xfrm>
            <a:off x="638810" y="261239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 name="文本框 7"/>
          <p:cNvSpPr txBox="1"/>
          <p:nvPr/>
        </p:nvSpPr>
        <p:spPr>
          <a:xfrm>
            <a:off x="918210" y="2494280"/>
            <a:ext cx="507746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定义函数</a:t>
            </a:r>
            <a:endParaRPr lang="zh-CN" altLang="en-US" sz="2800">
              <a:latin typeface="黑体" panose="02010609060101010101" pitchFamily="49" charset="-122"/>
              <a:ea typeface="黑体" panose="02010609060101010101" pitchFamily="49" charset="-122"/>
            </a:endParaRPr>
          </a:p>
        </p:txBody>
      </p:sp>
      <p:sp>
        <p:nvSpPr>
          <p:cNvPr id="9" name="文本框 8"/>
          <p:cNvSpPr txBox="1"/>
          <p:nvPr/>
        </p:nvSpPr>
        <p:spPr>
          <a:xfrm>
            <a:off x="713105" y="3208020"/>
            <a:ext cx="10467975" cy="460375"/>
          </a:xfrm>
          <a:prstGeom prst="rect">
            <a:avLst/>
          </a:prstGeom>
          <a:noFill/>
        </p:spPr>
        <p:txBody>
          <a:bodyPr wrap="square" rtlCol="0">
            <a:spAutoFit/>
          </a:bodyPr>
          <a:p>
            <a:r>
              <a:rPr lang="en-US" altLang="zh-CN" sz="2400">
                <a:solidFill>
                  <a:srgbClr val="FF0000"/>
                </a:solidFill>
                <a:latin typeface="Calibri" panose="020F0502020204030204" charset="0"/>
                <a:cs typeface="Calibri" panose="020F0502020204030204" charset="0"/>
              </a:rPr>
              <a:t>def</a:t>
            </a:r>
            <a:r>
              <a:rPr lang="en-US" altLang="zh-CN" sz="2400">
                <a:solidFill>
                  <a:srgbClr val="0070C0"/>
                </a:solidFill>
                <a:latin typeface="Calibri" panose="020F0502020204030204" charset="0"/>
                <a:cs typeface="Calibri" panose="020F0502020204030204" charset="0"/>
              </a:rPr>
              <a:t> </a:t>
            </a:r>
            <a:r>
              <a:rPr lang="en-US" altLang="zh-CN" sz="2400">
                <a:latin typeface="Calibri" panose="020F0502020204030204" charset="0"/>
                <a:cs typeface="Calibri" panose="020F0502020204030204" charset="0"/>
              </a:rPr>
              <a:t>+ </a:t>
            </a:r>
            <a:r>
              <a:rPr lang="zh-CN" altLang="en-US" sz="2400">
                <a:latin typeface="Calibri" panose="020F0502020204030204" charset="0"/>
                <a:cs typeface="Calibri" panose="020F0502020204030204" charset="0"/>
              </a:rPr>
              <a:t>函数名 </a:t>
            </a:r>
            <a:r>
              <a:rPr lang="en-US" altLang="zh-CN" sz="2400">
                <a:latin typeface="Calibri" panose="020F0502020204030204" charset="0"/>
                <a:cs typeface="Calibri" panose="020F0502020204030204" charset="0"/>
              </a:rPr>
              <a:t>+ </a:t>
            </a:r>
            <a:r>
              <a:rPr lang="zh-CN" altLang="en-US" sz="2400">
                <a:latin typeface="Calibri" panose="020F0502020204030204" charset="0"/>
                <a:cs typeface="Calibri" panose="020F0502020204030204" charset="0"/>
              </a:rPr>
              <a:t>带有参数的圆括号 </a:t>
            </a:r>
            <a:r>
              <a:rPr lang="en-US" altLang="zh-CN" sz="2400">
                <a:latin typeface="Calibri" panose="020F0502020204030204" charset="0"/>
                <a:cs typeface="Calibri" panose="020F0502020204030204" charset="0"/>
              </a:rPr>
              <a:t>+</a:t>
            </a:r>
            <a:r>
              <a:rPr lang="en-US" altLang="zh-CN" sz="2400">
                <a:solidFill>
                  <a:srgbClr val="FF0000"/>
                </a:solidFill>
                <a:latin typeface="Calibri" panose="020F0502020204030204" charset="0"/>
                <a:cs typeface="Calibri" panose="020F0502020204030204" charset="0"/>
              </a:rPr>
              <a:t> </a:t>
            </a:r>
            <a:r>
              <a:rPr lang="zh-CN" altLang="en-US" sz="2400">
                <a:solidFill>
                  <a:srgbClr val="FF0000"/>
                </a:solidFill>
                <a:latin typeface="Calibri" panose="020F0502020204030204" charset="0"/>
                <a:cs typeface="Calibri" panose="020F0502020204030204" charset="0"/>
              </a:rPr>
              <a:t>：</a:t>
            </a:r>
            <a:endParaRPr lang="zh-CN" altLang="en-US" sz="2400">
              <a:solidFill>
                <a:srgbClr val="FF0000"/>
              </a:solidFill>
              <a:latin typeface="Calibri" panose="020F0502020204030204" charset="0"/>
              <a:cs typeface="Calibri" panose="020F0502020204030204" charset="0"/>
            </a:endParaRPr>
          </a:p>
        </p:txBody>
      </p:sp>
      <p:sp>
        <p:nvSpPr>
          <p:cNvPr id="11" name="前进箭头"/>
          <p:cNvSpPr/>
          <p:nvPr/>
        </p:nvSpPr>
        <p:spPr>
          <a:xfrm>
            <a:off x="713105" y="418782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2" name="文本框 11"/>
          <p:cNvSpPr txBox="1"/>
          <p:nvPr/>
        </p:nvSpPr>
        <p:spPr>
          <a:xfrm>
            <a:off x="1016000" y="4098290"/>
            <a:ext cx="10419080" cy="138366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函数命名规范和变量命名一样：</a:t>
            </a:r>
            <a:endParaRPr lang="zh-CN" altLang="en-US" sz="2800">
              <a:latin typeface="黑体" panose="02010609060101010101" pitchFamily="49" charset="-122"/>
              <a:ea typeface="黑体" panose="02010609060101010101" pitchFamily="49" charset="-122"/>
            </a:endParaRPr>
          </a:p>
          <a:p>
            <a:endParaRPr lang="zh-CN" altLang="en-US" sz="2800">
              <a:latin typeface="黑体" panose="02010609060101010101" pitchFamily="49" charset="-122"/>
              <a:ea typeface="黑体" panose="02010609060101010101" pitchFamily="49" charset="-122"/>
            </a:endParaRPr>
          </a:p>
          <a:p>
            <a:endParaRPr lang="zh-CN" altLang="en-US" sz="2800">
              <a:latin typeface="Calibri" panose="020F0502020204030204" charset="0"/>
              <a:ea typeface="黑体" panose="02010609060101010101" pitchFamily="49" charset="-122"/>
            </a:endParaRPr>
          </a:p>
        </p:txBody>
      </p:sp>
      <p:sp>
        <p:nvSpPr>
          <p:cNvPr id="13" name="文本框 12"/>
          <p:cNvSpPr txBox="1"/>
          <p:nvPr/>
        </p:nvSpPr>
        <p:spPr>
          <a:xfrm>
            <a:off x="810895" y="4792980"/>
            <a:ext cx="9479915" cy="1383665"/>
          </a:xfrm>
          <a:prstGeom prst="rect">
            <a:avLst/>
          </a:prstGeom>
          <a:noFill/>
        </p:spPr>
        <p:txBody>
          <a:bodyPr wrap="square" rtlCol="0">
            <a:spAutoFit/>
          </a:bodyPr>
          <a:p>
            <a:r>
              <a:rPr lang="zh-CN" altLang="en-US" sz="2800">
                <a:latin typeface="Calibri" panose="020F0502020204030204" charset="0"/>
                <a:ea typeface="黑体" panose="02010609060101010101" pitchFamily="49" charset="-122"/>
                <a:sym typeface="+mn-ea"/>
              </a:rPr>
              <a:t>①必须使用字母或者下划线</a:t>
            </a:r>
            <a:r>
              <a:rPr lang="en-US" altLang="zh-CN" sz="2800">
                <a:latin typeface="Calibri" panose="020F0502020204030204" charset="0"/>
                <a:ea typeface="黑体" panose="02010609060101010101" pitchFamily="49" charset="-122"/>
                <a:sym typeface="+mn-ea"/>
              </a:rPr>
              <a:t>_</a:t>
            </a:r>
            <a:r>
              <a:rPr lang="zh-CN" altLang="en-US" sz="2800">
                <a:latin typeface="Calibri" panose="020F0502020204030204" charset="0"/>
                <a:ea typeface="黑体" panose="02010609060101010101" pitchFamily="49" charset="-122"/>
                <a:sym typeface="+mn-ea"/>
              </a:rPr>
              <a:t>开头</a:t>
            </a:r>
            <a:endParaRPr lang="zh-CN" altLang="en-US" sz="2800">
              <a:latin typeface="Calibri" panose="020F0502020204030204" charset="0"/>
              <a:ea typeface="黑体" panose="02010609060101010101" pitchFamily="49" charset="-122"/>
            </a:endParaRPr>
          </a:p>
          <a:p>
            <a:r>
              <a:rPr lang="zh-CN" altLang="en-US" sz="2800">
                <a:latin typeface="Calibri" panose="020F0502020204030204" charset="0"/>
                <a:ea typeface="黑体" panose="02010609060101010101" pitchFamily="49" charset="-122"/>
                <a:sym typeface="+mn-ea"/>
              </a:rPr>
              <a:t>②仅能含有字母、数字和下划线</a:t>
            </a:r>
            <a:endParaRPr lang="zh-CN" altLang="en-US" sz="2800">
              <a:latin typeface="Calibri" panose="020F0502020204030204" charset="0"/>
              <a:ea typeface="黑体" panose="02010609060101010101" pitchFamily="49" charset="-122"/>
            </a:endParaRPr>
          </a:p>
          <a:p>
            <a:endParaRPr lang="zh-CN" altLang="en-US" sz="2800"/>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矩形 11"/>
          <p:cNvSpPr/>
          <p:nvPr/>
        </p:nvSpPr>
        <p:spPr>
          <a:xfrm>
            <a:off x="781050" y="3971290"/>
            <a:ext cx="9636125" cy="193802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7" name="矩形 6"/>
          <p:cNvSpPr/>
          <p:nvPr/>
        </p:nvSpPr>
        <p:spPr>
          <a:xfrm>
            <a:off x="781050" y="1648460"/>
            <a:ext cx="9587230" cy="152400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7  </a:t>
            </a:r>
            <a:r>
              <a:rPr lang="zh-CN" altLang="en-US" sz="2400">
                <a:latin typeface="+mj-ea"/>
                <a:ea typeface="+mj-ea"/>
              </a:rPr>
              <a:t>函数</a:t>
            </a:r>
            <a:endParaRPr lang="zh-CN" altLang="en-US" sz="2400">
              <a:latin typeface="+mj-ea"/>
              <a:ea typeface="+mj-ea"/>
            </a:endParaRPr>
          </a:p>
        </p:txBody>
      </p:sp>
      <p:sp>
        <p:nvSpPr>
          <p:cNvPr id="4" name="文本框 3"/>
          <p:cNvSpPr txBox="1"/>
          <p:nvPr/>
        </p:nvSpPr>
        <p:spPr>
          <a:xfrm>
            <a:off x="894080" y="1066165"/>
            <a:ext cx="630999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cs typeface="Calibri" panose="020F0502020204030204" charset="0"/>
              </a:rPr>
              <a:t>最简单的</a:t>
            </a:r>
            <a:r>
              <a:rPr lang="en-US" altLang="zh-CN" sz="2800">
                <a:latin typeface="Calibri" panose="020F0502020204030204" charset="0"/>
                <a:ea typeface="黑体" panose="02010609060101010101" pitchFamily="49" charset="-122"/>
                <a:cs typeface="Calibri" panose="020F0502020204030204" charset="0"/>
              </a:rPr>
              <a:t>Python</a:t>
            </a:r>
            <a:r>
              <a:rPr lang="zh-CN" altLang="en-US" sz="2800">
                <a:latin typeface="黑体" panose="02010609060101010101" pitchFamily="49" charset="-122"/>
                <a:ea typeface="黑体" panose="02010609060101010101" pitchFamily="49" charset="-122"/>
                <a:cs typeface="Calibri" panose="020F0502020204030204" charset="0"/>
              </a:rPr>
              <a:t>函数：</a:t>
            </a:r>
            <a:endParaRPr lang="zh-CN" altLang="en-US" sz="2800">
              <a:latin typeface="黑体" panose="02010609060101010101" pitchFamily="49" charset="-122"/>
              <a:ea typeface="黑体" panose="02010609060101010101" pitchFamily="49" charset="-122"/>
              <a:cs typeface="Calibri" panose="020F0502020204030204" charset="0"/>
            </a:endParaRPr>
          </a:p>
        </p:txBody>
      </p:sp>
      <p:sp>
        <p:nvSpPr>
          <p:cNvPr id="5" name="文本框 4"/>
          <p:cNvSpPr txBox="1"/>
          <p:nvPr/>
        </p:nvSpPr>
        <p:spPr>
          <a:xfrm>
            <a:off x="781050" y="1604010"/>
            <a:ext cx="6848475" cy="1568450"/>
          </a:xfrm>
          <a:prstGeom prst="rect">
            <a:avLst/>
          </a:prstGeom>
          <a:noFill/>
        </p:spPr>
        <p:txBody>
          <a:bodyPr wrap="square" rtlCol="0">
            <a:spAutoFit/>
          </a:bodyPr>
          <a:p>
            <a:r>
              <a:rPr lang="en-US" altLang="zh-CN" sz="2400">
                <a:latin typeface="Calibri" panose="020F0502020204030204" charset="0"/>
                <a:cs typeface="Calibri" panose="020F0502020204030204" charset="0"/>
              </a:rPr>
              <a:t>def do_nothing( ):</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pass</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do_nothing( )  </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a:t>
            </a:r>
            <a:endParaRPr lang="en-US" altLang="zh-CN" sz="2400">
              <a:latin typeface="Calibri" panose="020F0502020204030204" charset="0"/>
              <a:cs typeface="Calibri" panose="020F0502020204030204" charset="0"/>
            </a:endParaRPr>
          </a:p>
        </p:txBody>
      </p:sp>
      <p:sp>
        <p:nvSpPr>
          <p:cNvPr id="8" name="前进箭头"/>
          <p:cNvSpPr/>
          <p:nvPr/>
        </p:nvSpPr>
        <p:spPr>
          <a:xfrm>
            <a:off x="638810" y="118427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前进箭头"/>
          <p:cNvSpPr/>
          <p:nvPr/>
        </p:nvSpPr>
        <p:spPr>
          <a:xfrm>
            <a:off x="525780" y="346329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文本框 9"/>
          <p:cNvSpPr txBox="1"/>
          <p:nvPr/>
        </p:nvSpPr>
        <p:spPr>
          <a:xfrm>
            <a:off x="781050" y="3345180"/>
            <a:ext cx="925512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没有参数但返回值的函数：</a:t>
            </a:r>
            <a:endParaRPr lang="zh-CN" altLang="en-US" sz="2800">
              <a:latin typeface="黑体" panose="02010609060101010101" pitchFamily="49" charset="-122"/>
              <a:ea typeface="黑体" panose="02010609060101010101" pitchFamily="49" charset="-122"/>
            </a:endParaRPr>
          </a:p>
        </p:txBody>
      </p:sp>
      <p:sp>
        <p:nvSpPr>
          <p:cNvPr id="11" name="文本框 10"/>
          <p:cNvSpPr txBox="1"/>
          <p:nvPr/>
        </p:nvSpPr>
        <p:spPr>
          <a:xfrm>
            <a:off x="840105" y="3971290"/>
            <a:ext cx="10095865" cy="1938020"/>
          </a:xfrm>
          <a:prstGeom prst="rect">
            <a:avLst/>
          </a:prstGeom>
          <a:noFill/>
        </p:spPr>
        <p:txBody>
          <a:bodyPr wrap="square" rtlCol="0">
            <a:spAutoFit/>
          </a:bodyPr>
          <a:p>
            <a:r>
              <a:rPr lang="en-US" altLang="zh-CN" sz="2400">
                <a:latin typeface="Calibri" panose="020F0502020204030204" charset="0"/>
                <a:cs typeface="Calibri" panose="020F0502020204030204" charset="0"/>
              </a:rPr>
              <a:t>def agree( ):</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return  True</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if agree( ):</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print('Splendid!')</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sym typeface="+mn-ea"/>
              </a:rPr>
              <a:t>Splendid!</a:t>
            </a:r>
            <a:endParaRPr lang="en-US" altLang="zh-CN" sz="2400">
              <a:solidFill>
                <a:schemeClr val="accent2">
                  <a:lumMod val="50000"/>
                </a:schemeClr>
              </a:solidFill>
              <a:latin typeface="Calibri" panose="020F0502020204030204" charset="0"/>
              <a:cs typeface="Calibri" panose="020F0502020204030204" charset="0"/>
              <a:sym typeface="+mn-ea"/>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矩形 13"/>
          <p:cNvSpPr/>
          <p:nvPr/>
        </p:nvSpPr>
        <p:spPr>
          <a:xfrm>
            <a:off x="4635500" y="5292090"/>
            <a:ext cx="5788025" cy="87058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8" name="矩形 7"/>
          <p:cNvSpPr/>
          <p:nvPr/>
        </p:nvSpPr>
        <p:spPr>
          <a:xfrm>
            <a:off x="805815" y="1552575"/>
            <a:ext cx="9617075" cy="160401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7  </a:t>
            </a:r>
            <a:r>
              <a:rPr lang="zh-CN" altLang="en-US" sz="2400">
                <a:latin typeface="+mj-ea"/>
                <a:ea typeface="+mj-ea"/>
              </a:rPr>
              <a:t>函数</a:t>
            </a:r>
            <a:endParaRPr lang="zh-CN" altLang="en-US" sz="2400">
              <a:latin typeface="+mj-ea"/>
              <a:ea typeface="+mj-ea"/>
            </a:endParaRPr>
          </a:p>
        </p:txBody>
      </p:sp>
      <p:sp>
        <p:nvSpPr>
          <p:cNvPr id="7" name="前进箭头"/>
          <p:cNvSpPr/>
          <p:nvPr/>
        </p:nvSpPr>
        <p:spPr>
          <a:xfrm>
            <a:off x="638810" y="118427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894080" y="1066165"/>
            <a:ext cx="1002792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带有参数的函数：</a:t>
            </a:r>
            <a:endParaRPr lang="zh-CN" altLang="en-US" sz="2800">
              <a:latin typeface="黑体" panose="02010609060101010101" pitchFamily="49" charset="-122"/>
              <a:ea typeface="黑体" panose="02010609060101010101" pitchFamily="49" charset="-122"/>
            </a:endParaRPr>
          </a:p>
        </p:txBody>
      </p:sp>
      <p:sp>
        <p:nvSpPr>
          <p:cNvPr id="5" name="文本框 4"/>
          <p:cNvSpPr txBox="1"/>
          <p:nvPr/>
        </p:nvSpPr>
        <p:spPr>
          <a:xfrm>
            <a:off x="805815" y="1588135"/>
            <a:ext cx="9763760" cy="1568450"/>
          </a:xfrm>
          <a:prstGeom prst="rect">
            <a:avLst/>
          </a:prstGeom>
          <a:noFill/>
        </p:spPr>
        <p:txBody>
          <a:bodyPr wrap="square" rtlCol="0">
            <a:spAutoFit/>
          </a:bodyPr>
          <a:p>
            <a:r>
              <a:rPr lang="en-US" altLang="zh-CN" sz="2400">
                <a:latin typeface="Calibri" panose="020F0502020204030204" charset="0"/>
                <a:cs typeface="Calibri" panose="020F0502020204030204" charset="0"/>
              </a:rPr>
              <a:t>def echo(anything):</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return anything + ' ' + anything</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echo('Rumplestiltskin')</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sym typeface="+mn-ea"/>
              </a:rPr>
              <a:t>'Rumplestiltskin Rumplestiltskin'</a:t>
            </a:r>
            <a:endParaRPr lang="en-US" altLang="zh-CN" sz="2400">
              <a:solidFill>
                <a:schemeClr val="accent2">
                  <a:lumMod val="50000"/>
                </a:schemeClr>
              </a:solidFill>
              <a:latin typeface="Calibri" panose="020F0502020204030204" charset="0"/>
              <a:cs typeface="Calibri" panose="020F0502020204030204" charset="0"/>
              <a:sym typeface="+mn-ea"/>
            </a:endParaRPr>
          </a:p>
        </p:txBody>
      </p:sp>
      <p:sp>
        <p:nvSpPr>
          <p:cNvPr id="9" name="前进箭头"/>
          <p:cNvSpPr/>
          <p:nvPr/>
        </p:nvSpPr>
        <p:spPr>
          <a:xfrm>
            <a:off x="638810" y="339471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文本框 9"/>
          <p:cNvSpPr txBox="1"/>
          <p:nvPr/>
        </p:nvSpPr>
        <p:spPr>
          <a:xfrm>
            <a:off x="977265" y="3282315"/>
            <a:ext cx="10399395"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传入到函数的值称为</a:t>
            </a:r>
            <a:r>
              <a:rPr lang="zh-CN" altLang="en-US" sz="2800">
                <a:latin typeface="楷体" panose="02010609060101010101" charset="-122"/>
                <a:ea typeface="楷体" panose="02010609060101010101" charset="-122"/>
              </a:rPr>
              <a:t>参数</a:t>
            </a:r>
            <a:r>
              <a:rPr lang="zh-CN" altLang="en-US" sz="2800">
                <a:latin typeface="黑体" panose="02010609060101010101" pitchFamily="49" charset="-122"/>
                <a:ea typeface="黑体" panose="02010609060101010101" pitchFamily="49" charset="-122"/>
              </a:rPr>
              <a:t>。当调用含参数的函数时，这些参数的值会被复制给函数中的对应</a:t>
            </a:r>
            <a:r>
              <a:rPr lang="zh-CN" altLang="en-US" sz="2800">
                <a:latin typeface="楷体" panose="02010609060101010101" charset="-122"/>
                <a:ea typeface="楷体" panose="02010609060101010101" charset="-122"/>
              </a:rPr>
              <a:t>参数</a:t>
            </a:r>
            <a:r>
              <a:rPr lang="zh-CN" altLang="en-US" sz="2800">
                <a:latin typeface="黑体" panose="02010609060101010101" pitchFamily="49" charset="-122"/>
                <a:ea typeface="黑体" panose="02010609060101010101" pitchFamily="49" charset="-122"/>
              </a:rPr>
              <a:t>。</a:t>
            </a:r>
            <a:endParaRPr lang="zh-CN" altLang="en-US" sz="2800">
              <a:latin typeface="黑体" panose="02010609060101010101" pitchFamily="49" charset="-122"/>
              <a:ea typeface="黑体" panose="02010609060101010101" pitchFamily="49" charset="-122"/>
            </a:endParaRPr>
          </a:p>
        </p:txBody>
      </p:sp>
      <p:sp>
        <p:nvSpPr>
          <p:cNvPr id="11" name="前进箭头"/>
          <p:cNvSpPr/>
          <p:nvPr/>
        </p:nvSpPr>
        <p:spPr>
          <a:xfrm>
            <a:off x="638810" y="435800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2" name="文本框 11"/>
          <p:cNvSpPr txBox="1"/>
          <p:nvPr/>
        </p:nvSpPr>
        <p:spPr>
          <a:xfrm>
            <a:off x="977265" y="4235450"/>
            <a:ext cx="10232390" cy="138366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一个函数可以接受任何数量的任何类型的值作为输入变量，并返回任何数量的任何类型的结果。如果函数不显示调用</a:t>
            </a:r>
            <a:r>
              <a:rPr lang="en-US" altLang="zh-CN" sz="2800">
                <a:latin typeface="Calibri" panose="020F0502020204030204" charset="0"/>
                <a:ea typeface="黑体" panose="02010609060101010101" pitchFamily="49" charset="-122"/>
                <a:cs typeface="Calibri" panose="020F0502020204030204" charset="0"/>
              </a:rPr>
              <a:t>return</a:t>
            </a:r>
            <a:r>
              <a:rPr lang="zh-CN" altLang="en-US" sz="2800">
                <a:latin typeface="黑体" panose="02010609060101010101" pitchFamily="49" charset="-122"/>
                <a:ea typeface="黑体" panose="02010609060101010101" pitchFamily="49" charset="-122"/>
              </a:rPr>
              <a:t>函数，那么会默认返回</a:t>
            </a:r>
            <a:r>
              <a:rPr lang="en-US" altLang="zh-CN" sz="2800">
                <a:latin typeface="Calibri" panose="020F0502020204030204" charset="0"/>
                <a:ea typeface="黑体" panose="02010609060101010101" pitchFamily="49" charset="-122"/>
                <a:cs typeface="Calibri" panose="020F0502020204030204" charset="0"/>
              </a:rPr>
              <a:t>None</a:t>
            </a:r>
            <a:r>
              <a:rPr lang="zh-CN" altLang="en-US" sz="2800">
                <a:latin typeface="黑体" panose="02010609060101010101" pitchFamily="49" charset="-122"/>
                <a:ea typeface="黑体" panose="02010609060101010101" pitchFamily="49" charset="-122"/>
              </a:rPr>
              <a:t>。</a:t>
            </a:r>
            <a:endParaRPr lang="zh-CN" altLang="en-US" sz="2800">
              <a:latin typeface="黑体" panose="02010609060101010101" pitchFamily="49" charset="-122"/>
              <a:ea typeface="黑体" panose="02010609060101010101" pitchFamily="49" charset="-122"/>
            </a:endParaRPr>
          </a:p>
        </p:txBody>
      </p:sp>
      <p:sp>
        <p:nvSpPr>
          <p:cNvPr id="13" name="文本框 12"/>
          <p:cNvSpPr txBox="1"/>
          <p:nvPr/>
        </p:nvSpPr>
        <p:spPr>
          <a:xfrm>
            <a:off x="4723765" y="5292090"/>
            <a:ext cx="6496050" cy="829945"/>
          </a:xfrm>
          <a:prstGeom prst="rect">
            <a:avLst/>
          </a:prstGeom>
          <a:noFill/>
        </p:spPr>
        <p:txBody>
          <a:bodyPr wrap="square" rtlCol="0">
            <a:spAutoFit/>
          </a:bodyPr>
          <a:p>
            <a:r>
              <a:rPr lang="en-US" altLang="zh-CN" sz="2400">
                <a:latin typeface="Calibri" panose="020F0502020204030204" charset="0"/>
                <a:cs typeface="Calibri" panose="020F0502020204030204" charset="0"/>
              </a:rPr>
              <a:t>print(do_nothing)</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None</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638810" y="2128520"/>
            <a:ext cx="9626600" cy="152590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7.1  </a:t>
            </a:r>
            <a:r>
              <a:rPr lang="zh-CN" altLang="en-US" sz="2400">
                <a:latin typeface="+mj-ea"/>
                <a:ea typeface="+mj-ea"/>
              </a:rPr>
              <a:t>位置参数</a:t>
            </a:r>
            <a:endParaRPr lang="zh-CN" altLang="en-US" sz="2400">
              <a:latin typeface="+mj-ea"/>
              <a:ea typeface="+mj-ea"/>
            </a:endParaRPr>
          </a:p>
        </p:txBody>
      </p:sp>
      <p:sp>
        <p:nvSpPr>
          <p:cNvPr id="4" name="文本框 3"/>
          <p:cNvSpPr txBox="1"/>
          <p:nvPr/>
        </p:nvSpPr>
        <p:spPr>
          <a:xfrm>
            <a:off x="959485" y="1066165"/>
            <a:ext cx="1011618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传入参数的值时按照顺序依次复制过去的。</a:t>
            </a:r>
            <a:endParaRPr lang="zh-CN" altLang="en-US" sz="2800">
              <a:latin typeface="黑体" panose="02010609060101010101" pitchFamily="49" charset="-122"/>
              <a:ea typeface="黑体" panose="02010609060101010101" pitchFamily="49" charset="-122"/>
            </a:endParaRPr>
          </a:p>
        </p:txBody>
      </p:sp>
      <p:sp>
        <p:nvSpPr>
          <p:cNvPr id="7" name="前进箭头"/>
          <p:cNvSpPr/>
          <p:nvPr/>
        </p:nvSpPr>
        <p:spPr>
          <a:xfrm>
            <a:off x="638810" y="118427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638810" y="2107565"/>
            <a:ext cx="10820400" cy="1568450"/>
          </a:xfrm>
          <a:prstGeom prst="rect">
            <a:avLst/>
          </a:prstGeom>
          <a:noFill/>
        </p:spPr>
        <p:txBody>
          <a:bodyPr wrap="square" rtlCol="0">
            <a:spAutoFit/>
          </a:bodyPr>
          <a:p>
            <a:r>
              <a:rPr lang="en-US" altLang="zh-CN" sz="2400">
                <a:latin typeface="Calibri" panose="020F0502020204030204" charset="0"/>
                <a:cs typeface="Calibri" panose="020F0502020204030204" charset="0"/>
              </a:rPr>
              <a:t>def menu(wine , entree , dessert):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return{'wine' : wine , 'entree' : entree , 'dessert' : dessert}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menu('chardonnay' , 'chicken' , 'cake')</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a:t>
            </a:r>
            <a:r>
              <a:rPr lang="en-US" altLang="zh-CN" sz="2400">
                <a:solidFill>
                  <a:schemeClr val="accent2">
                    <a:lumMod val="50000"/>
                  </a:schemeClr>
                </a:solidFill>
                <a:latin typeface="Calibri" panose="020F0502020204030204" charset="0"/>
                <a:cs typeface="Calibri" panose="020F0502020204030204" charset="0"/>
                <a:sym typeface="+mn-ea"/>
              </a:rPr>
              <a:t>'dessert' : 'cake' , 'wine' : 'chardonnay' , 'entree' : 'chicken'}</a:t>
            </a:r>
            <a:endParaRPr lang="en-US" altLang="zh-CN" sz="2400">
              <a:solidFill>
                <a:schemeClr val="accent2">
                  <a:lumMod val="50000"/>
                </a:schemeClr>
              </a:solidFill>
              <a:latin typeface="Calibri" panose="020F0502020204030204" charset="0"/>
              <a:cs typeface="Calibri" panose="020F0502020204030204" charset="0"/>
              <a:sym typeface="+mn-ea"/>
            </a:endParaRPr>
          </a:p>
        </p:txBody>
      </p:sp>
      <p:sp>
        <p:nvSpPr>
          <p:cNvPr id="10" name="前进箭头"/>
          <p:cNvSpPr/>
          <p:nvPr/>
        </p:nvSpPr>
        <p:spPr>
          <a:xfrm>
            <a:off x="633730" y="443166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1" name="文本框 10"/>
          <p:cNvSpPr txBox="1"/>
          <p:nvPr/>
        </p:nvSpPr>
        <p:spPr>
          <a:xfrm>
            <a:off x="889000" y="4313555"/>
            <a:ext cx="986155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但是位置参数的一个弊端是必须熟记每个位置的参数的含义。</a:t>
            </a:r>
            <a:endParaRPr lang="zh-CN" altLang="en-US" sz="2800">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矩形 11"/>
          <p:cNvSpPr/>
          <p:nvPr/>
        </p:nvSpPr>
        <p:spPr>
          <a:xfrm>
            <a:off x="1114425" y="4471670"/>
            <a:ext cx="9655810" cy="98806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8" name="矩形 7"/>
          <p:cNvSpPr/>
          <p:nvPr/>
        </p:nvSpPr>
        <p:spPr>
          <a:xfrm>
            <a:off x="1006475" y="2154555"/>
            <a:ext cx="9871075" cy="93916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7.2  </a:t>
            </a:r>
            <a:r>
              <a:rPr lang="zh-CN" altLang="en-US" sz="2400">
                <a:latin typeface="+mj-ea"/>
                <a:ea typeface="+mj-ea"/>
              </a:rPr>
              <a:t>关键字参数</a:t>
            </a:r>
            <a:endParaRPr lang="zh-CN" altLang="en-US" sz="2400">
              <a:latin typeface="+mj-ea"/>
              <a:ea typeface="+mj-ea"/>
            </a:endParaRPr>
          </a:p>
        </p:txBody>
      </p:sp>
      <p:sp>
        <p:nvSpPr>
          <p:cNvPr id="7" name="前进箭头"/>
          <p:cNvSpPr/>
          <p:nvPr/>
        </p:nvSpPr>
        <p:spPr>
          <a:xfrm>
            <a:off x="638810" y="118427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908685" y="1046480"/>
            <a:ext cx="10457815"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为了避免位置参数带来的混乱，调用函数时可以指定对应参数的名字，甚至可以采用与函数定义不同的顺序调用。</a:t>
            </a:r>
            <a:endParaRPr lang="zh-CN" altLang="en-US" sz="2800">
              <a:latin typeface="黑体" panose="02010609060101010101" pitchFamily="49" charset="-122"/>
              <a:ea typeface="黑体" panose="02010609060101010101" pitchFamily="49" charset="-122"/>
            </a:endParaRPr>
          </a:p>
        </p:txBody>
      </p:sp>
      <p:sp>
        <p:nvSpPr>
          <p:cNvPr id="5" name="文本框 4"/>
          <p:cNvSpPr txBox="1"/>
          <p:nvPr/>
        </p:nvSpPr>
        <p:spPr>
          <a:xfrm>
            <a:off x="972185" y="2154555"/>
            <a:ext cx="10605135" cy="829945"/>
          </a:xfrm>
          <a:prstGeom prst="rect">
            <a:avLst/>
          </a:prstGeom>
          <a:noFill/>
        </p:spPr>
        <p:txBody>
          <a:bodyPr wrap="square" rtlCol="0">
            <a:spAutoFit/>
          </a:bodyPr>
          <a:p>
            <a:r>
              <a:rPr lang="en-US" altLang="zh-CN" sz="2400">
                <a:latin typeface="Calibri" panose="020F0502020204030204" charset="0"/>
                <a:cs typeface="Calibri" panose="020F0502020204030204" charset="0"/>
              </a:rPr>
              <a:t>menu(entree='beef' , dessert='bagel' , wine='bordeaux')</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a:t>
            </a:r>
            <a:r>
              <a:rPr lang="en-US" altLang="zh-CN" sz="2400">
                <a:solidFill>
                  <a:schemeClr val="accent2">
                    <a:lumMod val="50000"/>
                  </a:schemeClr>
                </a:solidFill>
                <a:latin typeface="Calibri" panose="020F0502020204030204" charset="0"/>
                <a:cs typeface="Calibri" panose="020F0502020204030204" charset="0"/>
                <a:sym typeface="+mn-ea"/>
              </a:rPr>
              <a:t> 'dessert' : 'bagel' , 'wine' : 'bordeaux' , 'entree' : 'beef' }</a:t>
            </a:r>
            <a:endParaRPr lang="en-US" altLang="zh-CN" sz="2400">
              <a:solidFill>
                <a:schemeClr val="accent2">
                  <a:lumMod val="50000"/>
                </a:schemeClr>
              </a:solidFill>
              <a:latin typeface="Calibri" panose="020F0502020204030204" charset="0"/>
              <a:cs typeface="Calibri" panose="020F0502020204030204" charset="0"/>
              <a:sym typeface="+mn-ea"/>
            </a:endParaRPr>
          </a:p>
        </p:txBody>
      </p:sp>
      <p:sp>
        <p:nvSpPr>
          <p:cNvPr id="9" name="前进箭头"/>
          <p:cNvSpPr/>
          <p:nvPr/>
        </p:nvSpPr>
        <p:spPr>
          <a:xfrm>
            <a:off x="638810" y="348170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文本框 9"/>
          <p:cNvSpPr txBox="1"/>
          <p:nvPr/>
        </p:nvSpPr>
        <p:spPr>
          <a:xfrm>
            <a:off x="938530" y="3344545"/>
            <a:ext cx="10427970"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可以同时使用位置参数和关键字参数，位置参数必须放置于关键字参数之前。</a:t>
            </a:r>
            <a:endParaRPr lang="zh-CN" altLang="en-US" sz="2800">
              <a:latin typeface="黑体" panose="02010609060101010101" pitchFamily="49" charset="-122"/>
              <a:ea typeface="黑体" panose="02010609060101010101" pitchFamily="49" charset="-122"/>
            </a:endParaRPr>
          </a:p>
        </p:txBody>
      </p:sp>
      <p:sp>
        <p:nvSpPr>
          <p:cNvPr id="11" name="文本框 10"/>
          <p:cNvSpPr txBox="1"/>
          <p:nvPr/>
        </p:nvSpPr>
        <p:spPr>
          <a:xfrm>
            <a:off x="1113790" y="4471670"/>
            <a:ext cx="10046970" cy="829945"/>
          </a:xfrm>
          <a:prstGeom prst="rect">
            <a:avLst/>
          </a:prstGeom>
          <a:noFill/>
        </p:spPr>
        <p:txBody>
          <a:bodyPr wrap="square" rtlCol="0">
            <a:spAutoFit/>
          </a:bodyPr>
          <a:p>
            <a:r>
              <a:rPr lang="en-US" altLang="zh-CN" sz="2400">
                <a:latin typeface="Calibri" panose="020F0502020204030204" charset="0"/>
                <a:cs typeface="Calibri" panose="020F0502020204030204" charset="0"/>
              </a:rPr>
              <a:t>menu('frontenac' , </a:t>
            </a:r>
            <a:r>
              <a:rPr lang="en-US" altLang="zh-CN" sz="2400">
                <a:latin typeface="Calibri" panose="020F0502020204030204" charset="0"/>
                <a:cs typeface="Calibri" panose="020F0502020204030204" charset="0"/>
                <a:sym typeface="+mn-ea"/>
              </a:rPr>
              <a:t>dessert='flan' , entree='fish')</a:t>
            </a:r>
            <a:endParaRPr lang="en-US" altLang="zh-CN" sz="2400">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a:t>
            </a:r>
            <a:r>
              <a:rPr lang="en-US" altLang="zh-CN" sz="2400">
                <a:solidFill>
                  <a:schemeClr val="accent2">
                    <a:lumMod val="50000"/>
                  </a:schemeClr>
                </a:solidFill>
                <a:latin typeface="Calibri" panose="020F0502020204030204" charset="0"/>
                <a:cs typeface="Calibri" panose="020F0502020204030204" charset="0"/>
              </a:rPr>
              <a:t> </a:t>
            </a:r>
            <a:r>
              <a:rPr lang="en-US" altLang="zh-CN" sz="2400">
                <a:solidFill>
                  <a:schemeClr val="accent2">
                    <a:lumMod val="50000"/>
                  </a:schemeClr>
                </a:solidFill>
                <a:latin typeface="Calibri" panose="020F0502020204030204" charset="0"/>
                <a:cs typeface="Calibri" panose="020F0502020204030204" charset="0"/>
                <a:sym typeface="+mn-ea"/>
              </a:rPr>
              <a:t>'entree' : 'fish' ,  'dessert' : 'flan' , 'wine' :'frontenac' }</a:t>
            </a:r>
            <a:endParaRPr lang="en-US" altLang="zh-CN" sz="2400">
              <a:solidFill>
                <a:schemeClr val="accent2">
                  <a:lumMod val="50000"/>
                </a:schemeClr>
              </a:solidFill>
              <a:latin typeface="Calibri" panose="020F0502020204030204" charset="0"/>
              <a:cs typeface="Calibri" panose="020F0502020204030204" charset="0"/>
              <a:sym typeface="+mn-ea"/>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矩形 12"/>
          <p:cNvSpPr/>
          <p:nvPr/>
        </p:nvSpPr>
        <p:spPr>
          <a:xfrm>
            <a:off x="663575" y="4108450"/>
            <a:ext cx="9636760" cy="85090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8" name="矩形 7"/>
          <p:cNvSpPr/>
          <p:nvPr/>
        </p:nvSpPr>
        <p:spPr>
          <a:xfrm>
            <a:off x="673735" y="1779905"/>
            <a:ext cx="9597390" cy="151638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7.3  </a:t>
            </a:r>
            <a:r>
              <a:rPr lang="zh-CN" altLang="en-US" sz="2400">
                <a:latin typeface="+mj-ea"/>
                <a:ea typeface="+mj-ea"/>
              </a:rPr>
              <a:t>指定默认参数值</a:t>
            </a:r>
            <a:endParaRPr lang="zh-CN" altLang="en-US" sz="2400">
              <a:latin typeface="+mj-ea"/>
              <a:ea typeface="+mj-ea"/>
            </a:endParaRPr>
          </a:p>
        </p:txBody>
      </p:sp>
      <p:sp>
        <p:nvSpPr>
          <p:cNvPr id="7" name="前进箭头"/>
          <p:cNvSpPr/>
          <p:nvPr/>
        </p:nvSpPr>
        <p:spPr>
          <a:xfrm>
            <a:off x="623570" y="121348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878840" y="1095375"/>
            <a:ext cx="1018476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当调用方没有提供对应的参数值时，可以指定默认参数值。</a:t>
            </a:r>
            <a:endParaRPr lang="zh-CN" altLang="en-US" sz="2800">
              <a:latin typeface="黑体" panose="02010609060101010101" pitchFamily="49" charset="-122"/>
              <a:ea typeface="黑体" panose="02010609060101010101" pitchFamily="49" charset="-122"/>
            </a:endParaRPr>
          </a:p>
        </p:txBody>
      </p:sp>
      <p:sp>
        <p:nvSpPr>
          <p:cNvPr id="5" name="文本框 4"/>
          <p:cNvSpPr txBox="1"/>
          <p:nvPr/>
        </p:nvSpPr>
        <p:spPr>
          <a:xfrm>
            <a:off x="693420" y="1731010"/>
            <a:ext cx="10370185" cy="1938020"/>
          </a:xfrm>
          <a:prstGeom prst="rect">
            <a:avLst/>
          </a:prstGeom>
          <a:noFill/>
        </p:spPr>
        <p:txBody>
          <a:bodyPr wrap="square" rtlCol="0">
            <a:spAutoFit/>
          </a:bodyPr>
          <a:p>
            <a:r>
              <a:rPr lang="en-US" altLang="zh-CN" sz="2400">
                <a:latin typeface="Calibri" panose="020F0502020204030204" charset="0"/>
                <a:cs typeface="Calibri" panose="020F0502020204030204" charset="0"/>
                <a:sym typeface="+mn-ea"/>
              </a:rPr>
              <a:t>def menu(wine , entree , dessert = 'pudding'):</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       return{'wine' : wine , 'entree' : entree , 'dessert' : dessert}</a:t>
            </a:r>
            <a:endParaRPr lang="en-US" altLang="zh-CN" sz="2400">
              <a:latin typeface="Calibri" panose="020F0502020204030204" charset="0"/>
              <a:cs typeface="Calibri" panose="020F0502020204030204" charset="0"/>
              <a:sym typeface="+mn-ea"/>
            </a:endParaRPr>
          </a:p>
          <a:p>
            <a:r>
              <a:rPr lang="en-US" altLang="zh-CN" sz="2400">
                <a:latin typeface="Calibri" panose="020F0502020204030204" charset="0"/>
                <a:cs typeface="Calibri" panose="020F0502020204030204" charset="0"/>
                <a:sym typeface="+mn-ea"/>
              </a:rPr>
              <a:t>menu('chardonnay' , 'chicken' )</a:t>
            </a:r>
            <a:endParaRPr lang="en-US" altLang="zh-CN" sz="2400">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{'dessert' : 'pudding' , 'wine' : 'chardonnay' , 'entree' : 'chicken'}</a:t>
            </a:r>
            <a:endParaRPr lang="en-US" altLang="zh-CN" sz="2400">
              <a:solidFill>
                <a:schemeClr val="accent2">
                  <a:lumMod val="50000"/>
                </a:schemeClr>
              </a:solidFill>
              <a:latin typeface="Calibri" panose="020F0502020204030204" charset="0"/>
              <a:cs typeface="Calibri" panose="020F0502020204030204" charset="0"/>
              <a:sym typeface="+mn-ea"/>
            </a:endParaRPr>
          </a:p>
          <a:p>
            <a:endParaRPr lang="en-US" altLang="zh-CN" sz="2400">
              <a:latin typeface="Calibri" panose="020F0502020204030204" charset="0"/>
              <a:cs typeface="Calibri" panose="020F0502020204030204" charset="0"/>
            </a:endParaRPr>
          </a:p>
        </p:txBody>
      </p:sp>
      <p:sp>
        <p:nvSpPr>
          <p:cNvPr id="9" name="前进箭头"/>
          <p:cNvSpPr/>
          <p:nvPr/>
        </p:nvSpPr>
        <p:spPr>
          <a:xfrm>
            <a:off x="638810" y="359029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1" name="文本框 10"/>
          <p:cNvSpPr txBox="1"/>
          <p:nvPr/>
        </p:nvSpPr>
        <p:spPr>
          <a:xfrm>
            <a:off x="927735" y="3472180"/>
            <a:ext cx="1008634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如果提供参数值，在调用时会代替默认值：</a:t>
            </a:r>
            <a:endParaRPr lang="zh-CN" altLang="en-US" sz="2800">
              <a:latin typeface="黑体" panose="02010609060101010101" pitchFamily="49" charset="-122"/>
              <a:ea typeface="黑体" panose="02010609060101010101" pitchFamily="49" charset="-122"/>
            </a:endParaRPr>
          </a:p>
        </p:txBody>
      </p:sp>
      <p:sp>
        <p:nvSpPr>
          <p:cNvPr id="12" name="文本框 11"/>
          <p:cNvSpPr txBox="1"/>
          <p:nvPr/>
        </p:nvSpPr>
        <p:spPr>
          <a:xfrm>
            <a:off x="614680" y="4088765"/>
            <a:ext cx="10683240" cy="1198880"/>
          </a:xfrm>
          <a:prstGeom prst="rect">
            <a:avLst/>
          </a:prstGeom>
          <a:noFill/>
        </p:spPr>
        <p:txBody>
          <a:bodyPr wrap="square" rtlCol="0">
            <a:spAutoFit/>
          </a:bodyPr>
          <a:p>
            <a:r>
              <a:rPr lang="en-US" altLang="zh-CN" sz="2400">
                <a:latin typeface="Calibri" panose="020F0502020204030204" charset="0"/>
                <a:cs typeface="Calibri" panose="020F0502020204030204" charset="0"/>
              </a:rPr>
              <a:t>menu</a:t>
            </a:r>
            <a:r>
              <a:rPr lang="en-US" altLang="zh-CN" sz="2400">
                <a:latin typeface="Calibri" panose="020F0502020204030204" charset="0"/>
                <a:cs typeface="Calibri" panose="020F0502020204030204" charset="0"/>
                <a:sym typeface="+mn-ea"/>
              </a:rPr>
              <a:t>('chardonnay' , 'chicken' , 'doughnut')</a:t>
            </a:r>
            <a:endParaRPr lang="en-US" altLang="zh-CN" sz="2400">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{'dessert' : 'doughnut' , 'wine' : 'chardonnay' , 'entree' : 'chicken'}</a:t>
            </a:r>
            <a:endParaRPr lang="en-US" altLang="zh-CN" sz="2400">
              <a:solidFill>
                <a:schemeClr val="accent2">
                  <a:lumMod val="50000"/>
                </a:schemeClr>
              </a:solidFill>
              <a:latin typeface="Calibri" panose="020F0502020204030204" charset="0"/>
              <a:cs typeface="Calibri" panose="020F0502020204030204" charset="0"/>
              <a:sym typeface="+mn-ea"/>
            </a:endParaRPr>
          </a:p>
          <a:p>
            <a:endParaRPr lang="en-US" altLang="zh-CN" sz="2400">
              <a:latin typeface="Calibri" panose="020F0502020204030204" charset="0"/>
              <a:cs typeface="Calibri" panose="020F0502020204030204" charset="0"/>
            </a:endParaRPr>
          </a:p>
        </p:txBody>
      </p:sp>
      <p:sp>
        <p:nvSpPr>
          <p:cNvPr id="14" name="前进箭头"/>
          <p:cNvSpPr/>
          <p:nvPr/>
        </p:nvSpPr>
        <p:spPr>
          <a:xfrm>
            <a:off x="638810" y="528764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5" name="文本框 14"/>
          <p:cNvSpPr txBox="1"/>
          <p:nvPr/>
        </p:nvSpPr>
        <p:spPr>
          <a:xfrm>
            <a:off x="928370" y="5145405"/>
            <a:ext cx="10086340"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默认参数值在函数被定义时已经计算出来，而不是在程序运行时。</a:t>
            </a:r>
            <a:endParaRPr lang="zh-CN" altLang="en-US" sz="2800">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nvSpPr>
        <p:spPr>
          <a:xfrm>
            <a:off x="1200785" y="3891915"/>
            <a:ext cx="9815830" cy="140843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2" name="标题 1"/>
          <p:cNvSpPr>
            <a:spLocks noGrp="1"/>
          </p:cNvSpPr>
          <p:nvPr>
            <p:ph type="title"/>
          </p:nvPr>
        </p:nvSpPr>
        <p:spPr>
          <a:xfrm>
            <a:off x="671830" y="320040"/>
            <a:ext cx="10515600" cy="502920"/>
          </a:xfrm>
        </p:spPr>
        <p:txBody>
          <a:bodyPr>
            <a:normAutofit/>
          </a:bodyPr>
          <a:p>
            <a:r>
              <a:rPr lang="en-US" altLang="zh-CN" sz="2400">
                <a:sym typeface="+mn-ea"/>
              </a:rPr>
              <a:t>4.1 </a:t>
            </a:r>
            <a:r>
              <a:rPr lang="zh-CN" altLang="en-US" sz="2400">
                <a:sym typeface="+mn-ea"/>
              </a:rPr>
              <a:t>使用</a:t>
            </a:r>
            <a:r>
              <a:rPr lang="en-US" altLang="zh-CN" sz="2400">
                <a:sym typeface="+mn-ea"/>
              </a:rPr>
              <a:t>#</a:t>
            </a:r>
            <a:r>
              <a:rPr lang="zh-CN" altLang="en-US" sz="2400">
                <a:sym typeface="+mn-ea"/>
              </a:rPr>
              <a:t>注释</a:t>
            </a:r>
            <a:endParaRPr lang="zh-CN" altLang="en-US" sz="2400"/>
          </a:p>
        </p:txBody>
      </p:sp>
      <p:sp>
        <p:nvSpPr>
          <p:cNvPr id="118" name="前进箭头"/>
          <p:cNvSpPr/>
          <p:nvPr/>
        </p:nvSpPr>
        <p:spPr>
          <a:xfrm>
            <a:off x="945515" y="1575435"/>
            <a:ext cx="255270" cy="285115"/>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1200785" y="1423035"/>
            <a:ext cx="10453370" cy="953135"/>
          </a:xfrm>
          <a:prstGeom prst="rect">
            <a:avLst/>
          </a:prstGeom>
          <a:noFill/>
        </p:spPr>
        <p:txBody>
          <a:bodyPr wrap="square" rtlCol="0">
            <a:spAutoFit/>
          </a:bodyPr>
          <a:p>
            <a:r>
              <a:rPr lang="en-US" altLang="zh-CN"/>
              <a:t> </a:t>
            </a:r>
            <a:r>
              <a:rPr lang="en-US" altLang="zh-CN" sz="2800"/>
              <a:t>Python</a:t>
            </a:r>
            <a:r>
              <a:rPr lang="zh-CN" altLang="en-US" sz="2800"/>
              <a:t>没有多行注释的符号。需要明确地在注释部分的每一行开始处加上一个 </a:t>
            </a:r>
            <a:r>
              <a:rPr lang="en-US" altLang="zh-CN" sz="2800"/>
              <a:t># </a:t>
            </a:r>
            <a:r>
              <a:rPr lang="zh-CN" altLang="en-US" sz="2800"/>
              <a:t>。</a:t>
            </a:r>
            <a:endParaRPr lang="zh-CN" altLang="en-US" sz="2800"/>
          </a:p>
        </p:txBody>
      </p:sp>
      <p:sp>
        <p:nvSpPr>
          <p:cNvPr id="6" name="前进箭头"/>
          <p:cNvSpPr/>
          <p:nvPr/>
        </p:nvSpPr>
        <p:spPr>
          <a:xfrm>
            <a:off x="945515" y="2628900"/>
            <a:ext cx="255270" cy="285115"/>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文本框 6"/>
          <p:cNvSpPr txBox="1"/>
          <p:nvPr/>
        </p:nvSpPr>
        <p:spPr>
          <a:xfrm>
            <a:off x="1270000" y="2510790"/>
            <a:ext cx="950150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然而，</a:t>
            </a:r>
            <a:r>
              <a:rPr lang="zh-CN" altLang="en-US" sz="2800"/>
              <a:t>如果它出现在文本串中，将回归普通字符 </a:t>
            </a:r>
            <a:r>
              <a:rPr lang="en-US" altLang="zh-CN" sz="2800"/>
              <a:t># </a:t>
            </a:r>
            <a:r>
              <a:rPr lang="zh-CN" altLang="en-US" sz="2800"/>
              <a:t>的角色：</a:t>
            </a:r>
            <a:endParaRPr lang="zh-CN" altLang="en-US" sz="2800"/>
          </a:p>
        </p:txBody>
      </p:sp>
      <p:sp>
        <p:nvSpPr>
          <p:cNvPr id="8" name="文本框 7"/>
          <p:cNvSpPr txBox="1"/>
          <p:nvPr/>
        </p:nvSpPr>
        <p:spPr>
          <a:xfrm>
            <a:off x="1200785" y="3996690"/>
            <a:ext cx="9459595" cy="1198880"/>
          </a:xfrm>
          <a:prstGeom prst="rect">
            <a:avLst/>
          </a:prstGeom>
          <a:noFill/>
        </p:spPr>
        <p:txBody>
          <a:bodyPr wrap="square" rtlCol="0">
            <a:spAutoFit/>
          </a:bodyPr>
          <a:p>
            <a:r>
              <a:rPr lang="en-US" altLang="zh-CN" sz="2400">
                <a:latin typeface="Calibri" panose="020F0502020204030204" charset="0"/>
                <a:cs typeface="Calibri" panose="020F0502020204030204" charset="0"/>
              </a:rPr>
              <a:t>print(“No comment:  quotes make the # harmless.”)</a:t>
            </a:r>
            <a:endParaRPr lang="en-US" altLang="zh-CN" sz="2400">
              <a:latin typeface="Calibri" panose="020F0502020204030204" charset="0"/>
              <a:cs typeface="Calibri" panose="020F0502020204030204" charset="0"/>
            </a:endParaRPr>
          </a:p>
          <a:p>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sym typeface="+mn-ea"/>
              </a:rPr>
              <a:t>No comment:  quotes make the # harmless.</a:t>
            </a:r>
            <a:endParaRPr lang="en-US" altLang="zh-CN" sz="2400">
              <a:solidFill>
                <a:schemeClr val="accent2">
                  <a:lumMod val="50000"/>
                </a:schemeClr>
              </a:solidFill>
              <a:latin typeface="Calibri" panose="020F0502020204030204" charset="0"/>
              <a:cs typeface="Calibri" panose="020F0502020204030204" charset="0"/>
              <a:sym typeface="+mn-ea"/>
            </a:endParaRPr>
          </a:p>
        </p:txBody>
      </p:sp>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矩形 15"/>
          <p:cNvSpPr/>
          <p:nvPr/>
        </p:nvSpPr>
        <p:spPr>
          <a:xfrm>
            <a:off x="889000" y="5203825"/>
            <a:ext cx="9489440" cy="75311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12" name="矩形 11"/>
          <p:cNvSpPr/>
          <p:nvPr/>
        </p:nvSpPr>
        <p:spPr>
          <a:xfrm>
            <a:off x="908685" y="3745865"/>
            <a:ext cx="9450070" cy="73342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8" name="矩形 7"/>
          <p:cNvSpPr/>
          <p:nvPr/>
        </p:nvSpPr>
        <p:spPr>
          <a:xfrm>
            <a:off x="889000" y="2122170"/>
            <a:ext cx="9489440" cy="82042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7.4  </a:t>
            </a:r>
            <a:r>
              <a:rPr lang="zh-CN" altLang="en-US" sz="2400">
                <a:latin typeface="+mj-ea"/>
                <a:ea typeface="+mj-ea"/>
              </a:rPr>
              <a:t>使用 </a:t>
            </a:r>
            <a:r>
              <a:rPr lang="en-US" altLang="zh-CN" sz="2400">
                <a:latin typeface="+mj-ea"/>
                <a:ea typeface="+mj-ea"/>
              </a:rPr>
              <a:t>* </a:t>
            </a:r>
            <a:r>
              <a:rPr lang="zh-CN" altLang="en-US" sz="2400">
                <a:latin typeface="+mj-ea"/>
                <a:ea typeface="+mj-ea"/>
              </a:rPr>
              <a:t>收集位置参数</a:t>
            </a:r>
            <a:endParaRPr lang="zh-CN" altLang="en-US" sz="2400">
              <a:latin typeface="+mj-ea"/>
              <a:ea typeface="+mj-ea"/>
            </a:endParaRPr>
          </a:p>
        </p:txBody>
      </p:sp>
      <p:sp>
        <p:nvSpPr>
          <p:cNvPr id="7" name="前进箭头"/>
          <p:cNvSpPr/>
          <p:nvPr/>
        </p:nvSpPr>
        <p:spPr>
          <a:xfrm>
            <a:off x="623570" y="121348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878840" y="1095375"/>
            <a:ext cx="10291445"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当参数被用在函数内部时，</a:t>
            </a:r>
            <a:r>
              <a:rPr lang="en-US" altLang="zh-CN" sz="2800">
                <a:latin typeface="黑体" panose="02010609060101010101" pitchFamily="49" charset="-122"/>
                <a:ea typeface="黑体" panose="02010609060101010101" pitchFamily="49" charset="-122"/>
              </a:rPr>
              <a:t>*</a:t>
            </a:r>
            <a:r>
              <a:rPr lang="zh-CN" altLang="en-US" sz="2800">
                <a:latin typeface="黑体" panose="02010609060101010101" pitchFamily="49" charset="-122"/>
                <a:ea typeface="黑体" panose="02010609060101010101" pitchFamily="49" charset="-122"/>
              </a:rPr>
              <a:t>将一组可变数量的位置参数集合成参数值的元组。</a:t>
            </a:r>
            <a:endParaRPr lang="zh-CN" altLang="en-US" sz="2800">
              <a:latin typeface="黑体" panose="02010609060101010101" pitchFamily="49" charset="-122"/>
              <a:ea typeface="黑体" panose="02010609060101010101" pitchFamily="49" charset="-122"/>
            </a:endParaRPr>
          </a:p>
        </p:txBody>
      </p:sp>
      <p:sp>
        <p:nvSpPr>
          <p:cNvPr id="5" name="文本框 4"/>
          <p:cNvSpPr txBox="1"/>
          <p:nvPr/>
        </p:nvSpPr>
        <p:spPr>
          <a:xfrm>
            <a:off x="878840" y="2112645"/>
            <a:ext cx="9626600" cy="829945"/>
          </a:xfrm>
          <a:prstGeom prst="rect">
            <a:avLst/>
          </a:prstGeom>
          <a:noFill/>
        </p:spPr>
        <p:txBody>
          <a:bodyPr wrap="square" rtlCol="0">
            <a:spAutoFit/>
          </a:bodyPr>
          <a:p>
            <a:r>
              <a:rPr lang="en-US" altLang="zh-CN" sz="2400">
                <a:latin typeface="Calibri" panose="020F0502020204030204" charset="0"/>
                <a:cs typeface="Calibri" panose="020F0502020204030204" charset="0"/>
              </a:rPr>
              <a:t>def  print_args(</a:t>
            </a:r>
            <a:r>
              <a:rPr lang="en-US" altLang="zh-CN" sz="2400">
                <a:solidFill>
                  <a:schemeClr val="accent5"/>
                </a:solidFill>
                <a:latin typeface="Calibri" panose="020F0502020204030204" charset="0"/>
                <a:cs typeface="Calibri" panose="020F0502020204030204" charset="0"/>
              </a:rPr>
              <a:t>*args</a:t>
            </a:r>
            <a:r>
              <a:rPr lang="en-US" altLang="zh-CN" sz="2400">
                <a:latin typeface="Calibri" panose="020F0502020204030204" charset="0"/>
                <a:cs typeface="Calibri" panose="020F0502020204030204" charset="0"/>
              </a:rPr>
              <a: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print('Positional argument tuple: ' , args)</a:t>
            </a:r>
            <a:endParaRPr lang="en-US" altLang="zh-CN" sz="2400">
              <a:latin typeface="Calibri" panose="020F0502020204030204" charset="0"/>
              <a:cs typeface="Calibri" panose="020F0502020204030204" charset="0"/>
            </a:endParaRPr>
          </a:p>
        </p:txBody>
      </p:sp>
      <p:sp>
        <p:nvSpPr>
          <p:cNvPr id="9" name="前进箭头"/>
          <p:cNvSpPr/>
          <p:nvPr/>
        </p:nvSpPr>
        <p:spPr>
          <a:xfrm>
            <a:off x="633730" y="322834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文本框 9"/>
          <p:cNvSpPr txBox="1"/>
          <p:nvPr/>
        </p:nvSpPr>
        <p:spPr>
          <a:xfrm>
            <a:off x="840105" y="3110230"/>
            <a:ext cx="1037971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无参数调用函数，什么也不会返回：</a:t>
            </a:r>
            <a:endParaRPr lang="zh-CN" altLang="en-US" sz="2800">
              <a:latin typeface="黑体" panose="02010609060101010101" pitchFamily="49" charset="-122"/>
              <a:ea typeface="黑体" panose="02010609060101010101" pitchFamily="49" charset="-122"/>
            </a:endParaRPr>
          </a:p>
        </p:txBody>
      </p:sp>
      <p:sp>
        <p:nvSpPr>
          <p:cNvPr id="11" name="文本框 10"/>
          <p:cNvSpPr txBox="1"/>
          <p:nvPr/>
        </p:nvSpPr>
        <p:spPr>
          <a:xfrm>
            <a:off x="889000" y="3697605"/>
            <a:ext cx="9567545" cy="829945"/>
          </a:xfrm>
          <a:prstGeom prst="rect">
            <a:avLst/>
          </a:prstGeom>
          <a:noFill/>
        </p:spPr>
        <p:txBody>
          <a:bodyPr wrap="square" rtlCol="0">
            <a:spAutoFit/>
          </a:bodyPr>
          <a:p>
            <a:r>
              <a:rPr lang="en-US" altLang="zh-CN" sz="2400">
                <a:latin typeface="Calibri" panose="020F0502020204030204" charset="0"/>
                <a:cs typeface="Calibri" panose="020F0502020204030204" charset="0"/>
              </a:rPr>
              <a:t>print_args( )</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sym typeface="+mn-ea"/>
              </a:rPr>
              <a:t>Positional argument tuple: ( )</a:t>
            </a:r>
            <a:endParaRPr lang="en-US" altLang="zh-CN" sz="2400">
              <a:solidFill>
                <a:schemeClr val="accent2">
                  <a:lumMod val="50000"/>
                </a:schemeClr>
              </a:solidFill>
              <a:latin typeface="Calibri" panose="020F0502020204030204" charset="0"/>
              <a:cs typeface="Calibri" panose="020F0502020204030204" charset="0"/>
              <a:sym typeface="+mn-ea"/>
            </a:endParaRPr>
          </a:p>
        </p:txBody>
      </p:sp>
      <p:sp>
        <p:nvSpPr>
          <p:cNvPr id="13" name="前进箭头"/>
          <p:cNvSpPr/>
          <p:nvPr/>
        </p:nvSpPr>
        <p:spPr>
          <a:xfrm>
            <a:off x="633730" y="476440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 name="文本框 13"/>
          <p:cNvSpPr txBox="1"/>
          <p:nvPr/>
        </p:nvSpPr>
        <p:spPr>
          <a:xfrm>
            <a:off x="918210" y="4646295"/>
            <a:ext cx="910844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给函数传入的所有参数都会以元组的形式返回输出：</a:t>
            </a:r>
            <a:endParaRPr lang="zh-CN" altLang="en-US" sz="2800">
              <a:latin typeface="黑体" panose="02010609060101010101" pitchFamily="49" charset="-122"/>
              <a:ea typeface="黑体" panose="02010609060101010101" pitchFamily="49" charset="-122"/>
            </a:endParaRPr>
          </a:p>
        </p:txBody>
      </p:sp>
      <p:sp>
        <p:nvSpPr>
          <p:cNvPr id="15" name="文本框 14"/>
          <p:cNvSpPr txBox="1"/>
          <p:nvPr/>
        </p:nvSpPr>
        <p:spPr>
          <a:xfrm>
            <a:off x="840105" y="5203825"/>
            <a:ext cx="10017760" cy="1198880"/>
          </a:xfrm>
          <a:prstGeom prst="rect">
            <a:avLst/>
          </a:prstGeom>
          <a:noFill/>
        </p:spPr>
        <p:txBody>
          <a:bodyPr wrap="square" rtlCol="0">
            <a:spAutoFit/>
          </a:bodyPr>
          <a:p>
            <a:r>
              <a:rPr lang="en-US" altLang="zh-CN" sz="2400">
                <a:latin typeface="Calibri" panose="020F0502020204030204" charset="0"/>
                <a:cs typeface="Calibri" panose="020F0502020204030204" charset="0"/>
              </a:rPr>
              <a:t>print_args(3 , 2 , 1 , 'wait!')</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sym typeface="+mn-ea"/>
              </a:rPr>
              <a:t>Positional argument tuple: (3 , 2 , 1 , 'wait!')</a:t>
            </a:r>
            <a:endParaRPr lang="en-US" altLang="zh-CN" sz="2400">
              <a:solidFill>
                <a:schemeClr val="accent2">
                  <a:lumMod val="50000"/>
                </a:schemeClr>
              </a:solidFill>
              <a:latin typeface="Calibri" panose="020F0502020204030204" charset="0"/>
              <a:cs typeface="Calibri" panose="020F0502020204030204" charset="0"/>
            </a:endParaRPr>
          </a:p>
          <a:p>
            <a:endParaRPr lang="en-US" altLang="zh-CN" sz="2400">
              <a:solidFill>
                <a:schemeClr val="accent2">
                  <a:lumMod val="50000"/>
                </a:schemeClr>
              </a:solidFill>
              <a:latin typeface="Calibri" panose="020F0502020204030204" charset="0"/>
              <a:cs typeface="Calibri" panose="020F0502020204030204"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878840" y="1917065"/>
            <a:ext cx="9558020" cy="301307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7.4  </a:t>
            </a:r>
            <a:r>
              <a:rPr lang="zh-CN" altLang="en-US" sz="2400">
                <a:latin typeface="+mj-ea"/>
                <a:ea typeface="+mj-ea"/>
              </a:rPr>
              <a:t>使用 </a:t>
            </a:r>
            <a:r>
              <a:rPr lang="en-US" altLang="zh-CN" sz="2400">
                <a:latin typeface="+mj-ea"/>
                <a:ea typeface="+mj-ea"/>
              </a:rPr>
              <a:t>* </a:t>
            </a:r>
            <a:r>
              <a:rPr lang="zh-CN" altLang="en-US" sz="2400">
                <a:latin typeface="+mj-ea"/>
                <a:ea typeface="+mj-ea"/>
              </a:rPr>
              <a:t>收集位置参数</a:t>
            </a:r>
            <a:endParaRPr lang="zh-CN" altLang="en-US" sz="2400">
              <a:latin typeface="+mj-ea"/>
              <a:ea typeface="+mj-ea"/>
            </a:endParaRPr>
          </a:p>
        </p:txBody>
      </p:sp>
      <p:sp>
        <p:nvSpPr>
          <p:cNvPr id="7" name="前进箭头"/>
          <p:cNvSpPr/>
          <p:nvPr/>
        </p:nvSpPr>
        <p:spPr>
          <a:xfrm>
            <a:off x="623570" y="121348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878840" y="1095375"/>
            <a:ext cx="1005713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如果函数同时有限定的位置参数，那么</a:t>
            </a:r>
            <a:r>
              <a:rPr lang="en-US" altLang="zh-CN" sz="2800">
                <a:latin typeface="Calibri" panose="020F0502020204030204" charset="0"/>
                <a:ea typeface="黑体" panose="02010609060101010101" pitchFamily="49" charset="-122"/>
                <a:cs typeface="Calibri" panose="020F0502020204030204" charset="0"/>
              </a:rPr>
              <a:t>*args</a:t>
            </a:r>
            <a:r>
              <a:rPr lang="zh-CN" altLang="en-US" sz="2800">
                <a:latin typeface="黑体" panose="02010609060101010101" pitchFamily="49" charset="-122"/>
                <a:ea typeface="黑体" panose="02010609060101010101" pitchFamily="49" charset="-122"/>
              </a:rPr>
              <a:t>会收集剩下的参数：</a:t>
            </a:r>
            <a:endParaRPr lang="zh-CN" altLang="en-US" sz="2800">
              <a:latin typeface="黑体" panose="02010609060101010101" pitchFamily="49" charset="-122"/>
              <a:ea typeface="黑体" panose="02010609060101010101" pitchFamily="49" charset="-122"/>
            </a:endParaRPr>
          </a:p>
        </p:txBody>
      </p:sp>
      <p:sp>
        <p:nvSpPr>
          <p:cNvPr id="5" name="文本框 4"/>
          <p:cNvSpPr txBox="1"/>
          <p:nvPr/>
        </p:nvSpPr>
        <p:spPr>
          <a:xfrm>
            <a:off x="878840" y="1917065"/>
            <a:ext cx="10791190" cy="3415030"/>
          </a:xfrm>
          <a:prstGeom prst="rect">
            <a:avLst/>
          </a:prstGeom>
          <a:noFill/>
        </p:spPr>
        <p:txBody>
          <a:bodyPr wrap="square" rtlCol="0">
            <a:spAutoFit/>
          </a:bodyPr>
          <a:p>
            <a:r>
              <a:rPr lang="en-US" altLang="zh-CN" sz="2400">
                <a:latin typeface="Calibri" panose="020F0502020204030204" charset="0"/>
                <a:cs typeface="Calibri" panose="020F0502020204030204" charset="0"/>
              </a:rPr>
              <a:t>def  print_more(required1 , required2 , *args):</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print('Need this one: ' , required1)</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print('Need this one too: ' , required2)</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print('All the rest: ' , args)</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print_more('cap' , 'gloves' , 'scarf' , 'monocle' , 'mustache wax')</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sym typeface="+mn-ea"/>
              </a:rPr>
              <a:t>Need this one: cap</a:t>
            </a:r>
            <a:endParaRPr lang="en-US" altLang="zh-CN" sz="2400">
              <a:solidFill>
                <a:schemeClr val="accent2">
                  <a:lumMod val="50000"/>
                </a:schemeClr>
              </a:solidFill>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Need this one too: gloves</a:t>
            </a:r>
            <a:endParaRPr lang="en-US" altLang="zh-CN" sz="2400">
              <a:solidFill>
                <a:schemeClr val="accent2">
                  <a:lumMod val="50000"/>
                </a:schemeClr>
              </a:solidFill>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All the rest: ('scarf' , 'monocle' , 'mustache wax')</a:t>
            </a:r>
            <a:endParaRPr lang="en-US" altLang="zh-CN" sz="2400">
              <a:solidFill>
                <a:schemeClr val="accent2">
                  <a:lumMod val="50000"/>
                </a:schemeClr>
              </a:solidFill>
              <a:latin typeface="Calibri" panose="020F0502020204030204" charset="0"/>
              <a:cs typeface="Calibri" panose="020F0502020204030204" charset="0"/>
            </a:endParaRPr>
          </a:p>
          <a:p>
            <a:endParaRPr lang="en-US" altLang="zh-CN" sz="2400">
              <a:solidFill>
                <a:schemeClr val="accent2">
                  <a:lumMod val="50000"/>
                </a:schemeClr>
              </a:solidFill>
              <a:latin typeface="Calibri" panose="020F0502020204030204" charset="0"/>
              <a:cs typeface="Calibri" panose="020F0502020204030204" charset="0"/>
            </a:endParaRPr>
          </a:p>
        </p:txBody>
      </p:sp>
      <p:sp>
        <p:nvSpPr>
          <p:cNvPr id="9" name="文本框 8"/>
          <p:cNvSpPr txBox="1"/>
          <p:nvPr/>
        </p:nvSpPr>
        <p:spPr>
          <a:xfrm>
            <a:off x="878840" y="5213985"/>
            <a:ext cx="1047813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使用</a:t>
            </a:r>
            <a:r>
              <a:rPr lang="en-US" altLang="zh-CN" sz="2800">
                <a:latin typeface="黑体" panose="02010609060101010101" pitchFamily="49" charset="-122"/>
                <a:ea typeface="黑体" panose="02010609060101010101" pitchFamily="49" charset="-122"/>
              </a:rPr>
              <a:t>*</a:t>
            </a:r>
            <a:r>
              <a:rPr lang="zh-CN" altLang="en-US" sz="2800">
                <a:latin typeface="黑体" panose="02010609060101010101" pitchFamily="49" charset="-122"/>
                <a:ea typeface="黑体" panose="02010609060101010101" pitchFamily="49" charset="-122"/>
              </a:rPr>
              <a:t>时，常把元组参数命名为</a:t>
            </a:r>
            <a:r>
              <a:rPr lang="en-US" altLang="zh-CN" sz="2800">
                <a:latin typeface="Calibri" panose="020F0502020204030204" charset="0"/>
                <a:ea typeface="黑体" panose="02010609060101010101" pitchFamily="49" charset="-122"/>
                <a:cs typeface="Calibri" panose="020F0502020204030204" charset="0"/>
              </a:rPr>
              <a:t>args</a:t>
            </a:r>
            <a:r>
              <a:rPr lang="zh-CN" altLang="en-US" sz="2800">
                <a:latin typeface="Calibri" panose="020F0502020204030204" charset="0"/>
                <a:ea typeface="黑体" panose="02010609060101010101" pitchFamily="49" charset="-122"/>
                <a:cs typeface="Calibri" panose="020F0502020204030204" charset="0"/>
              </a:rPr>
              <a:t>。</a:t>
            </a:r>
            <a:endParaRPr lang="zh-CN" altLang="en-US" sz="2800">
              <a:latin typeface="Calibri" panose="020F0502020204030204" charset="0"/>
              <a:ea typeface="黑体" panose="02010609060101010101" pitchFamily="49" charset="-122"/>
              <a:cs typeface="Calibri" panose="020F0502020204030204" charset="0"/>
            </a:endParaRPr>
          </a:p>
        </p:txBody>
      </p:sp>
      <p:sp>
        <p:nvSpPr>
          <p:cNvPr id="10" name="前进箭头"/>
          <p:cNvSpPr/>
          <p:nvPr/>
        </p:nvSpPr>
        <p:spPr>
          <a:xfrm>
            <a:off x="638810" y="533209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732155" y="2122170"/>
            <a:ext cx="10604500" cy="159512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7.5  </a:t>
            </a:r>
            <a:r>
              <a:rPr lang="zh-CN" altLang="en-US" sz="2400">
                <a:latin typeface="+mj-ea"/>
                <a:ea typeface="+mj-ea"/>
              </a:rPr>
              <a:t>使用 </a:t>
            </a:r>
            <a:r>
              <a:rPr lang="en-US" altLang="zh-CN" sz="2400">
                <a:latin typeface="+mj-ea"/>
                <a:ea typeface="+mj-ea"/>
              </a:rPr>
              <a:t>** </a:t>
            </a:r>
            <a:r>
              <a:rPr lang="zh-CN" altLang="en-US" sz="2400">
                <a:latin typeface="+mj-ea"/>
                <a:ea typeface="+mj-ea"/>
              </a:rPr>
              <a:t>收集关键字参数</a:t>
            </a:r>
            <a:endParaRPr lang="zh-CN" altLang="en-US" sz="2400">
              <a:latin typeface="+mj-ea"/>
              <a:ea typeface="+mj-ea"/>
            </a:endParaRPr>
          </a:p>
        </p:txBody>
      </p:sp>
      <p:sp>
        <p:nvSpPr>
          <p:cNvPr id="7" name="前进箭头"/>
          <p:cNvSpPr/>
          <p:nvPr/>
        </p:nvSpPr>
        <p:spPr>
          <a:xfrm>
            <a:off x="623570" y="122364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878840" y="1115695"/>
            <a:ext cx="10125075"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使用</a:t>
            </a:r>
            <a:r>
              <a:rPr lang="en-US" altLang="zh-CN" sz="2800">
                <a:latin typeface="黑体" panose="02010609060101010101" pitchFamily="49" charset="-122"/>
                <a:ea typeface="黑体" panose="02010609060101010101" pitchFamily="49" charset="-122"/>
              </a:rPr>
              <a:t>**</a:t>
            </a:r>
            <a:r>
              <a:rPr lang="zh-CN" altLang="en-US" sz="2800">
                <a:latin typeface="黑体" panose="02010609060101010101" pitchFamily="49" charset="-122"/>
                <a:ea typeface="黑体" panose="02010609060101010101" pitchFamily="49" charset="-122"/>
              </a:rPr>
              <a:t>可以将参数收集到一个字典中，参数的名字是字典的键，对应参数的值是字典的值。</a:t>
            </a:r>
            <a:endParaRPr lang="zh-CN" altLang="en-US" sz="2800">
              <a:latin typeface="黑体" panose="02010609060101010101" pitchFamily="49" charset="-122"/>
              <a:ea typeface="黑体" panose="02010609060101010101" pitchFamily="49" charset="-122"/>
            </a:endParaRPr>
          </a:p>
        </p:txBody>
      </p:sp>
      <p:sp>
        <p:nvSpPr>
          <p:cNvPr id="5" name="文本框 4"/>
          <p:cNvSpPr txBox="1"/>
          <p:nvPr/>
        </p:nvSpPr>
        <p:spPr>
          <a:xfrm>
            <a:off x="732155" y="2122170"/>
            <a:ext cx="10507345" cy="1568450"/>
          </a:xfrm>
          <a:prstGeom prst="rect">
            <a:avLst/>
          </a:prstGeom>
          <a:noFill/>
        </p:spPr>
        <p:txBody>
          <a:bodyPr wrap="square" rtlCol="0">
            <a:spAutoFit/>
          </a:bodyPr>
          <a:p>
            <a:r>
              <a:rPr lang="en-US" altLang="zh-CN" sz="2400">
                <a:latin typeface="Calibri" panose="020F0502020204030204" charset="0"/>
                <a:cs typeface="Calibri" panose="020F0502020204030204" charset="0"/>
              </a:rPr>
              <a:t>def  print_kwargs(</a:t>
            </a:r>
            <a:r>
              <a:rPr lang="en-US" altLang="zh-CN" sz="2400">
                <a:solidFill>
                  <a:schemeClr val="accent5"/>
                </a:solidFill>
                <a:latin typeface="Calibri" panose="020F0502020204030204" charset="0"/>
                <a:cs typeface="Calibri" panose="020F0502020204030204" charset="0"/>
              </a:rPr>
              <a:t>**kwargs</a:t>
            </a:r>
            <a:r>
              <a:rPr lang="en-US" altLang="zh-CN" sz="2400">
                <a:latin typeface="Calibri" panose="020F0502020204030204" charset="0"/>
                <a:cs typeface="Calibri" panose="020F0502020204030204" charset="0"/>
              </a:rPr>
              <a: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print('Keyword arguments: ' , kwargs)</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print_kwargs(wine='merlot' , entree='mutton' , dessert='macaroon')</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sym typeface="+mn-ea"/>
              </a:rPr>
              <a:t>Keyword arguments: {'dessert' : 'macaroon' , 'wine' : 'merlot' , 'entree' : 'mutton'  }</a:t>
            </a:r>
            <a:endParaRPr lang="en-US" altLang="zh-CN" sz="2400">
              <a:solidFill>
                <a:schemeClr val="accent2">
                  <a:lumMod val="50000"/>
                </a:schemeClr>
              </a:solidFill>
              <a:latin typeface="Calibri" panose="020F0502020204030204" charset="0"/>
              <a:cs typeface="Calibri" panose="020F0502020204030204" charset="0"/>
              <a:sym typeface="+mn-ea"/>
            </a:endParaRPr>
          </a:p>
        </p:txBody>
      </p:sp>
      <p:sp>
        <p:nvSpPr>
          <p:cNvPr id="10" name="前进箭头"/>
          <p:cNvSpPr/>
          <p:nvPr/>
        </p:nvSpPr>
        <p:spPr>
          <a:xfrm>
            <a:off x="623570" y="412877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1" name="文本框 10"/>
          <p:cNvSpPr txBox="1"/>
          <p:nvPr/>
        </p:nvSpPr>
        <p:spPr>
          <a:xfrm>
            <a:off x="849630" y="4039870"/>
            <a:ext cx="10448290"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如果把带有</a:t>
            </a:r>
            <a:r>
              <a:rPr lang="en-US" altLang="zh-CN" sz="2800">
                <a:latin typeface="Calibri" panose="020F0502020204030204" charset="0"/>
                <a:ea typeface="黑体" panose="02010609060101010101" pitchFamily="49" charset="-122"/>
                <a:cs typeface="Calibri" panose="020F0502020204030204" charset="0"/>
              </a:rPr>
              <a:t>*args</a:t>
            </a:r>
            <a:r>
              <a:rPr lang="zh-CN" altLang="en-US" sz="2800">
                <a:latin typeface="黑体" panose="02010609060101010101" pitchFamily="49" charset="-122"/>
                <a:ea typeface="黑体" panose="02010609060101010101" pitchFamily="49" charset="-122"/>
              </a:rPr>
              <a:t>和</a:t>
            </a:r>
            <a:r>
              <a:rPr lang="en-US" altLang="zh-CN" sz="2800">
                <a:latin typeface="Calibri" panose="020F0502020204030204" charset="0"/>
                <a:ea typeface="黑体" panose="02010609060101010101" pitchFamily="49" charset="-122"/>
                <a:cs typeface="Calibri" panose="020F0502020204030204" charset="0"/>
              </a:rPr>
              <a:t>**kwargs</a:t>
            </a:r>
            <a:r>
              <a:rPr lang="zh-CN" altLang="en-US" sz="2800">
                <a:latin typeface="黑体" panose="02010609060101010101" pitchFamily="49" charset="-122"/>
                <a:ea typeface="黑体" panose="02010609060101010101" pitchFamily="49" charset="-122"/>
              </a:rPr>
              <a:t>的位置参数混合起来，它们必须按照顺序出现。</a:t>
            </a:r>
            <a:endParaRPr lang="zh-CN" altLang="en-US" sz="2800">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矩形 9"/>
          <p:cNvSpPr/>
          <p:nvPr/>
        </p:nvSpPr>
        <p:spPr>
          <a:xfrm>
            <a:off x="810260" y="3048635"/>
            <a:ext cx="9685020" cy="321818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8" name="矩形 7"/>
          <p:cNvSpPr/>
          <p:nvPr/>
        </p:nvSpPr>
        <p:spPr>
          <a:xfrm>
            <a:off x="810260" y="1765300"/>
            <a:ext cx="9608185" cy="117411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91160"/>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7.6  </a:t>
            </a:r>
            <a:r>
              <a:rPr lang="zh-CN" altLang="en-US" sz="2400">
                <a:latin typeface="+mj-ea"/>
                <a:ea typeface="+mj-ea"/>
              </a:rPr>
              <a:t>文档字符串</a:t>
            </a:r>
            <a:endParaRPr lang="zh-CN" altLang="en-US" sz="2400">
              <a:latin typeface="+mj-ea"/>
              <a:ea typeface="+mj-ea"/>
            </a:endParaRPr>
          </a:p>
        </p:txBody>
      </p:sp>
      <p:sp>
        <p:nvSpPr>
          <p:cNvPr id="7" name="前进箭头"/>
          <p:cNvSpPr/>
          <p:nvPr/>
        </p:nvSpPr>
        <p:spPr>
          <a:xfrm>
            <a:off x="623570" y="122364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957580" y="1105535"/>
            <a:ext cx="1045781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函数的</a:t>
            </a:r>
            <a:r>
              <a:rPr lang="zh-CN" altLang="en-US" sz="2800">
                <a:latin typeface="楷体" panose="02010609060101010101" charset="-122"/>
                <a:ea typeface="楷体" panose="02010609060101010101" charset="-122"/>
              </a:rPr>
              <a:t>文档字符串</a:t>
            </a:r>
            <a:r>
              <a:rPr lang="zh-CN" altLang="en-US" sz="2800">
                <a:latin typeface="黑体" panose="02010609060101010101" pitchFamily="49" charset="-122"/>
                <a:ea typeface="黑体" panose="02010609060101010101" pitchFamily="49" charset="-122"/>
              </a:rPr>
              <a:t>：在函数开始的部分附上函数定义说明的文档。</a:t>
            </a:r>
            <a:endParaRPr lang="zh-CN" altLang="en-US" sz="2800">
              <a:latin typeface="黑体" panose="02010609060101010101" pitchFamily="49" charset="-122"/>
              <a:ea typeface="黑体" panose="02010609060101010101" pitchFamily="49" charset="-122"/>
            </a:endParaRPr>
          </a:p>
        </p:txBody>
      </p:sp>
      <p:sp>
        <p:nvSpPr>
          <p:cNvPr id="5" name="文本框 4"/>
          <p:cNvSpPr txBox="1"/>
          <p:nvPr/>
        </p:nvSpPr>
        <p:spPr>
          <a:xfrm>
            <a:off x="810260" y="1765300"/>
            <a:ext cx="10605135" cy="1198880"/>
          </a:xfrm>
          <a:prstGeom prst="rect">
            <a:avLst/>
          </a:prstGeom>
          <a:noFill/>
        </p:spPr>
        <p:txBody>
          <a:bodyPr wrap="square" rtlCol="0">
            <a:spAutoFit/>
          </a:bodyPr>
          <a:p>
            <a:r>
              <a:rPr lang="en-US" altLang="zh-CN" sz="2400">
                <a:latin typeface="Calibri" panose="020F0502020204030204" charset="0"/>
                <a:cs typeface="Calibri" panose="020F0502020204030204" charset="0"/>
              </a:rPr>
              <a:t>def  echo(anything):</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a:t>
            </a:r>
            <a:r>
              <a:rPr lang="en-US" altLang="zh-CN" sz="2400">
                <a:solidFill>
                  <a:srgbClr val="FF0000"/>
                </a:solidFill>
                <a:latin typeface="Calibri" panose="020F0502020204030204" charset="0"/>
                <a:cs typeface="Calibri" panose="020F0502020204030204" charset="0"/>
              </a:rPr>
              <a:t>'</a:t>
            </a:r>
            <a:r>
              <a:rPr lang="en-US" altLang="zh-CN" sz="2400">
                <a:latin typeface="Calibri" panose="020F0502020204030204" charset="0"/>
                <a:cs typeface="Calibri" panose="020F0502020204030204" charset="0"/>
              </a:rPr>
              <a:t>echo returns its input argument</a:t>
            </a:r>
            <a:r>
              <a:rPr lang="en-US" altLang="zh-CN" sz="2400">
                <a:solidFill>
                  <a:srgbClr val="FF0000"/>
                </a:solidFill>
                <a:latin typeface="Calibri" panose="020F0502020204030204" charset="0"/>
                <a:cs typeface="Calibri" panose="020F0502020204030204" charset="0"/>
              </a:rPr>
              <a: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return anything</a:t>
            </a:r>
            <a:endParaRPr lang="en-US" altLang="zh-CN" sz="2400">
              <a:latin typeface="Calibri" panose="020F0502020204030204" charset="0"/>
              <a:cs typeface="Calibri" panose="020F0502020204030204" charset="0"/>
            </a:endParaRPr>
          </a:p>
        </p:txBody>
      </p:sp>
      <p:sp>
        <p:nvSpPr>
          <p:cNvPr id="9" name="文本框 8"/>
          <p:cNvSpPr txBox="1"/>
          <p:nvPr/>
        </p:nvSpPr>
        <p:spPr>
          <a:xfrm>
            <a:off x="810260" y="2964180"/>
            <a:ext cx="9587230" cy="3415030"/>
          </a:xfrm>
          <a:prstGeom prst="rect">
            <a:avLst/>
          </a:prstGeom>
          <a:noFill/>
        </p:spPr>
        <p:txBody>
          <a:bodyPr wrap="square" rtlCol="0">
            <a:spAutoFit/>
          </a:bodyPr>
          <a:p>
            <a:r>
              <a:rPr lang="en-US" altLang="zh-CN" sz="2400">
                <a:latin typeface="Calibri" panose="020F0502020204030204" charset="0"/>
                <a:cs typeface="Calibri" panose="020F0502020204030204" charset="0"/>
              </a:rPr>
              <a:t>def  print_if_true(thing , check):</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a:t>
            </a:r>
            <a:r>
              <a:rPr lang="en-US" altLang="zh-CN" sz="2400">
                <a:solidFill>
                  <a:srgbClr val="FF0000"/>
                </a:solidFill>
                <a:latin typeface="Calibri" panose="020F0502020204030204" charset="0"/>
                <a:cs typeface="Calibri" panose="020F0502020204030204" charset="0"/>
              </a:rPr>
              <a:t> </a:t>
            </a:r>
            <a:r>
              <a:rPr lang="en-US" altLang="zh-CN">
                <a:solidFill>
                  <a:srgbClr val="FF0000"/>
                </a:solidFill>
                <a:latin typeface="Calibri" panose="020F0502020204030204" charset="0"/>
                <a:cs typeface="Calibri" panose="020F0502020204030204" charset="0"/>
              </a:rPr>
              <a:t>'''</a:t>
            </a:r>
            <a:endParaRPr lang="en-US" altLang="zh-CN">
              <a:solidFill>
                <a:srgbClr val="FF0000"/>
              </a:solidFill>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Prints the first argument if a second argument is true.</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The operation is:</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1.Check whether the second argument is true.</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2.If it is , print the first argument.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a:t>
            </a:r>
            <a:r>
              <a:rPr lang="en-US" altLang="zh-CN">
                <a:solidFill>
                  <a:srgbClr val="FF0000"/>
                </a:solidFill>
                <a:latin typeface="Calibri" panose="020F0502020204030204" charset="0"/>
                <a:cs typeface="Calibri" panose="020F0502020204030204" charset="0"/>
              </a:rPr>
              <a:t>'''</a:t>
            </a:r>
            <a:endParaRPr lang="en-US" altLang="zh-CN">
              <a:solidFill>
                <a:srgbClr val="FF0000"/>
              </a:solidFill>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if check:</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print(thing)</a:t>
            </a:r>
            <a:endParaRPr lang="en-US" altLang="zh-CN" sz="2400">
              <a:latin typeface="Calibri" panose="020F0502020204030204" charset="0"/>
              <a:cs typeface="Calibri" panose="020F0502020204030204"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矩形 11"/>
          <p:cNvSpPr/>
          <p:nvPr/>
        </p:nvSpPr>
        <p:spPr>
          <a:xfrm>
            <a:off x="751840" y="4431030"/>
            <a:ext cx="10106025" cy="97853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8" name="矩形 7"/>
          <p:cNvSpPr/>
          <p:nvPr/>
        </p:nvSpPr>
        <p:spPr>
          <a:xfrm>
            <a:off x="575945" y="1701800"/>
            <a:ext cx="10046970" cy="198628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7" name="前进箭头"/>
          <p:cNvSpPr/>
          <p:nvPr/>
        </p:nvSpPr>
        <p:spPr>
          <a:xfrm>
            <a:off x="623570" y="122364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878840" y="1105535"/>
            <a:ext cx="1036066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把函数名传入函数</a:t>
            </a:r>
            <a:r>
              <a:rPr lang="en-US" altLang="zh-CN" sz="2800">
                <a:latin typeface="Calibri" panose="020F0502020204030204" charset="0"/>
                <a:ea typeface="黑体" panose="02010609060101010101" pitchFamily="49" charset="-122"/>
                <a:cs typeface="Calibri" panose="020F0502020204030204" charset="0"/>
              </a:rPr>
              <a:t>help( )</a:t>
            </a:r>
            <a:r>
              <a:rPr lang="zh-CN" altLang="en-US" sz="2800">
                <a:latin typeface="黑体" panose="02010609060101010101" pitchFamily="49" charset="-122"/>
                <a:ea typeface="黑体" panose="02010609060101010101" pitchFamily="49" charset="-122"/>
              </a:rPr>
              <a:t>就会得到参数列表和规范的文档：</a:t>
            </a:r>
            <a:endParaRPr lang="zh-CN" altLang="en-US" sz="2800">
              <a:latin typeface="黑体" panose="02010609060101010101" pitchFamily="49" charset="-122"/>
              <a:ea typeface="黑体" panose="02010609060101010101" pitchFamily="49" charset="-122"/>
            </a:endParaRPr>
          </a:p>
        </p:txBody>
      </p:sp>
      <p:sp>
        <p:nvSpPr>
          <p:cNvPr id="6" name="文本框 5"/>
          <p:cNvSpPr txBox="1"/>
          <p:nvPr/>
        </p:nvSpPr>
        <p:spPr>
          <a:xfrm>
            <a:off x="638810" y="391160"/>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7.6  </a:t>
            </a:r>
            <a:r>
              <a:rPr lang="zh-CN" altLang="en-US" sz="2400">
                <a:latin typeface="+mj-ea"/>
                <a:ea typeface="+mj-ea"/>
              </a:rPr>
              <a:t>文档字符串</a:t>
            </a:r>
            <a:endParaRPr lang="zh-CN" altLang="en-US" sz="2400">
              <a:latin typeface="+mj-ea"/>
              <a:ea typeface="+mj-ea"/>
            </a:endParaRPr>
          </a:p>
        </p:txBody>
      </p:sp>
      <p:sp>
        <p:nvSpPr>
          <p:cNvPr id="5" name="文本框 4"/>
          <p:cNvSpPr txBox="1"/>
          <p:nvPr/>
        </p:nvSpPr>
        <p:spPr>
          <a:xfrm>
            <a:off x="575945" y="1701800"/>
            <a:ext cx="10046970" cy="1938020"/>
          </a:xfrm>
          <a:prstGeom prst="rect">
            <a:avLst/>
          </a:prstGeom>
          <a:noFill/>
        </p:spPr>
        <p:txBody>
          <a:bodyPr wrap="square" rtlCol="0">
            <a:spAutoFit/>
          </a:bodyPr>
          <a:p>
            <a:r>
              <a:rPr lang="en-US" altLang="zh-CN" sz="2400">
                <a:latin typeface="Calibri" panose="020F0502020204030204" charset="0"/>
                <a:cs typeface="Calibri" panose="020F0502020204030204" charset="0"/>
              </a:rPr>
              <a:t>help(echo)</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Help on function echo in module __main__:</a:t>
            </a:r>
            <a:endParaRPr lang="en-US" altLang="zh-CN" sz="2400">
              <a:solidFill>
                <a:schemeClr val="accent2">
                  <a:lumMod val="50000"/>
                </a:schemeClr>
              </a:solidFill>
              <a:latin typeface="Calibri" panose="020F0502020204030204" charset="0"/>
              <a:cs typeface="Calibri" panose="020F0502020204030204" charset="0"/>
            </a:endParaRPr>
          </a:p>
          <a:p>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echo(anything)</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        echo returns its input argument</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9" name="前进箭头"/>
          <p:cNvSpPr/>
          <p:nvPr/>
        </p:nvSpPr>
        <p:spPr>
          <a:xfrm>
            <a:off x="623570" y="398208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文本框 9"/>
          <p:cNvSpPr txBox="1"/>
          <p:nvPr/>
        </p:nvSpPr>
        <p:spPr>
          <a:xfrm>
            <a:off x="878840" y="3863975"/>
            <a:ext cx="1051687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如果仅仅想得到文档字符串：</a:t>
            </a:r>
            <a:endParaRPr lang="zh-CN" altLang="en-US" sz="2800">
              <a:latin typeface="黑体" panose="02010609060101010101" pitchFamily="49" charset="-122"/>
              <a:ea typeface="黑体" panose="02010609060101010101" pitchFamily="49" charset="-122"/>
            </a:endParaRPr>
          </a:p>
        </p:txBody>
      </p:sp>
      <p:sp>
        <p:nvSpPr>
          <p:cNvPr id="11" name="文本框 10"/>
          <p:cNvSpPr txBox="1"/>
          <p:nvPr/>
        </p:nvSpPr>
        <p:spPr>
          <a:xfrm>
            <a:off x="751840" y="4431030"/>
            <a:ext cx="10145395" cy="1198880"/>
          </a:xfrm>
          <a:prstGeom prst="rect">
            <a:avLst/>
          </a:prstGeom>
          <a:noFill/>
        </p:spPr>
        <p:txBody>
          <a:bodyPr wrap="square" rtlCol="0">
            <a:spAutoFit/>
          </a:bodyPr>
          <a:p>
            <a:r>
              <a:rPr lang="en-US" altLang="zh-CN" sz="2400">
                <a:latin typeface="Calibri" panose="020F0502020204030204" charset="0"/>
                <a:cs typeface="Calibri" panose="020F0502020204030204" charset="0"/>
              </a:rPr>
              <a:t>print(echo.__doc__)</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sym typeface="+mn-ea"/>
              </a:rPr>
              <a:t>echo returns its input argument</a:t>
            </a:r>
            <a:endParaRPr lang="en-US" altLang="zh-CN" sz="2400">
              <a:solidFill>
                <a:schemeClr val="accent2">
                  <a:lumMod val="50000"/>
                </a:schemeClr>
              </a:solidFill>
              <a:latin typeface="Calibri" panose="020F0502020204030204" charset="0"/>
              <a:cs typeface="Calibri" panose="020F0502020204030204" charset="0"/>
            </a:endParaRPr>
          </a:p>
          <a:p>
            <a:endParaRPr lang="en-US" altLang="zh-CN" sz="2400">
              <a:solidFill>
                <a:schemeClr val="accent2">
                  <a:lumMod val="50000"/>
                </a:schemeClr>
              </a:solidFill>
              <a:latin typeface="Calibri" panose="020F0502020204030204" charset="0"/>
              <a:cs typeface="Calibri" panose="020F0502020204030204"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898525" y="2650490"/>
            <a:ext cx="9783445" cy="236791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589915" y="37147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7.7  </a:t>
            </a:r>
            <a:r>
              <a:rPr lang="zh-CN" altLang="en-US" sz="2400">
                <a:latin typeface="+mj-ea"/>
                <a:ea typeface="+mj-ea"/>
              </a:rPr>
              <a:t>一等公民：函数</a:t>
            </a:r>
            <a:endParaRPr lang="zh-CN" altLang="en-US" sz="2400">
              <a:latin typeface="+mj-ea"/>
              <a:ea typeface="+mj-ea"/>
            </a:endParaRPr>
          </a:p>
        </p:txBody>
      </p:sp>
      <p:sp>
        <p:nvSpPr>
          <p:cNvPr id="7" name="前进箭头"/>
          <p:cNvSpPr/>
          <p:nvPr/>
        </p:nvSpPr>
        <p:spPr>
          <a:xfrm>
            <a:off x="589915" y="115506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896620" y="1026160"/>
            <a:ext cx="10399395" cy="1383665"/>
          </a:xfrm>
          <a:prstGeom prst="rect">
            <a:avLst/>
          </a:prstGeom>
          <a:noFill/>
        </p:spPr>
        <p:txBody>
          <a:bodyPr wrap="square" rtlCol="0">
            <a:spAutoFit/>
          </a:bodyPr>
          <a:p>
            <a:r>
              <a:rPr lang="en-US" altLang="zh-CN" sz="2800">
                <a:latin typeface="黑体" panose="02010609060101010101" pitchFamily="49" charset="-122"/>
                <a:ea typeface="黑体" panose="02010609060101010101" pitchFamily="49" charset="-122"/>
              </a:rPr>
              <a:t>Python</a:t>
            </a:r>
            <a:r>
              <a:rPr lang="zh-CN" altLang="en-US" sz="2800">
                <a:latin typeface="黑体" panose="02010609060101010101" pitchFamily="49" charset="-122"/>
                <a:ea typeface="黑体" panose="02010609060101010101" pitchFamily="49" charset="-122"/>
              </a:rPr>
              <a:t>中一切都是对象，包括数字、字符串、元组、列表、字典和函数。函数可以把它们赋给变量，可以作为参数被其他函数调用，也可以从其他函数中返回值。</a:t>
            </a:r>
            <a:endParaRPr lang="zh-CN" altLang="en-US" sz="2800">
              <a:latin typeface="黑体" panose="02010609060101010101" pitchFamily="49" charset="-122"/>
              <a:ea typeface="黑体" panose="02010609060101010101" pitchFamily="49" charset="-122"/>
            </a:endParaRPr>
          </a:p>
        </p:txBody>
      </p:sp>
      <p:sp>
        <p:nvSpPr>
          <p:cNvPr id="5" name="文本框 4"/>
          <p:cNvSpPr txBox="1"/>
          <p:nvPr/>
        </p:nvSpPr>
        <p:spPr>
          <a:xfrm>
            <a:off x="890905" y="2689860"/>
            <a:ext cx="10409555" cy="2306955"/>
          </a:xfrm>
          <a:prstGeom prst="rect">
            <a:avLst/>
          </a:prstGeom>
          <a:noFill/>
        </p:spPr>
        <p:txBody>
          <a:bodyPr wrap="square" rtlCol="0">
            <a:spAutoFit/>
          </a:bodyPr>
          <a:p>
            <a:r>
              <a:rPr lang="en-US" altLang="zh-CN" sz="2400">
                <a:latin typeface="Calibri" panose="020F0502020204030204" charset="0"/>
                <a:cs typeface="Calibri" panose="020F0502020204030204" charset="0"/>
              </a:rPr>
              <a:t>def  add_args(arg1 , arg2)</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print(arg1 + arg2)</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def  run_something_with_args(func , arg1 , arg2)</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func(arg1 , arg2)</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run_something_with_args(add_args , 5 ,9)</a:t>
            </a:r>
            <a:endParaRPr lang="en-US" altLang="zh-CN" sz="2400">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rPr>
              <a:t>14</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9" name="前进箭头"/>
          <p:cNvSpPr/>
          <p:nvPr/>
        </p:nvSpPr>
        <p:spPr>
          <a:xfrm>
            <a:off x="643255" y="533273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文本框 9"/>
          <p:cNvSpPr txBox="1"/>
          <p:nvPr/>
        </p:nvSpPr>
        <p:spPr>
          <a:xfrm>
            <a:off x="898525" y="5214620"/>
            <a:ext cx="990028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同样可以把函数作为</a:t>
            </a:r>
            <a:r>
              <a:rPr lang="zh-CN" altLang="en-US" sz="2800">
                <a:latin typeface="黑体" panose="02010609060101010101" pitchFamily="49" charset="-122"/>
                <a:ea typeface="黑体" panose="02010609060101010101" pitchFamily="49" charset="-122"/>
                <a:sym typeface="+mn-ea"/>
              </a:rPr>
              <a:t>元组、列表、集合和字典（键）的元素。</a:t>
            </a:r>
            <a:endParaRPr lang="zh-CN" altLang="en-US" sz="2800">
              <a:latin typeface="黑体" panose="02010609060101010101" pitchFamily="49" charset="-122"/>
              <a:ea typeface="黑体" panose="02010609060101010101" pitchFamily="49" charset="-122"/>
              <a:sym typeface="+mn-ea"/>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663575" y="1770380"/>
            <a:ext cx="9881235" cy="265112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589915" y="37147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7.8  </a:t>
            </a:r>
            <a:r>
              <a:rPr lang="zh-CN" altLang="en-US" sz="2400">
                <a:latin typeface="+mj-ea"/>
                <a:ea typeface="+mj-ea"/>
              </a:rPr>
              <a:t>内部函数</a:t>
            </a:r>
            <a:endParaRPr lang="zh-CN" altLang="en-US" sz="2400">
              <a:latin typeface="+mj-ea"/>
              <a:ea typeface="+mj-ea"/>
            </a:endParaRPr>
          </a:p>
        </p:txBody>
      </p:sp>
      <p:sp>
        <p:nvSpPr>
          <p:cNvPr id="7" name="前进箭头"/>
          <p:cNvSpPr/>
          <p:nvPr/>
        </p:nvSpPr>
        <p:spPr>
          <a:xfrm>
            <a:off x="589915" y="115506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845185" y="1036955"/>
            <a:ext cx="1013523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在</a:t>
            </a:r>
            <a:r>
              <a:rPr lang="en-US" altLang="zh-CN" sz="2800">
                <a:latin typeface="黑体" panose="02010609060101010101" pitchFamily="49" charset="-122"/>
                <a:ea typeface="黑体" panose="02010609060101010101" pitchFamily="49" charset="-122"/>
              </a:rPr>
              <a:t>Python</a:t>
            </a:r>
            <a:r>
              <a:rPr lang="zh-CN" altLang="en-US" sz="2800">
                <a:latin typeface="黑体" panose="02010609060101010101" pitchFamily="49" charset="-122"/>
                <a:ea typeface="黑体" panose="02010609060101010101" pitchFamily="49" charset="-122"/>
              </a:rPr>
              <a:t>中，可以在函数中定义另外一个函数</a:t>
            </a:r>
            <a:r>
              <a:rPr lang="en-US" altLang="zh-CN" sz="2800">
                <a:latin typeface="黑体" panose="02010609060101010101" pitchFamily="49" charset="-122"/>
                <a:ea typeface="黑体" panose="02010609060101010101" pitchFamily="49" charset="-122"/>
              </a:rPr>
              <a:t>:</a:t>
            </a:r>
            <a:endParaRPr lang="en-US" altLang="zh-CN" sz="2800">
              <a:latin typeface="黑体" panose="02010609060101010101" pitchFamily="49" charset="-122"/>
              <a:ea typeface="黑体" panose="02010609060101010101" pitchFamily="49" charset="-122"/>
            </a:endParaRPr>
          </a:p>
        </p:txBody>
      </p:sp>
      <p:sp>
        <p:nvSpPr>
          <p:cNvPr id="5" name="文本框 4"/>
          <p:cNvSpPr txBox="1"/>
          <p:nvPr/>
        </p:nvSpPr>
        <p:spPr>
          <a:xfrm>
            <a:off x="663575" y="1744980"/>
            <a:ext cx="10419080" cy="2676525"/>
          </a:xfrm>
          <a:prstGeom prst="rect">
            <a:avLst/>
          </a:prstGeom>
          <a:noFill/>
        </p:spPr>
        <p:txBody>
          <a:bodyPr wrap="square" rtlCol="0">
            <a:spAutoFit/>
          </a:bodyPr>
          <a:p>
            <a:r>
              <a:rPr lang="en-US" altLang="zh-CN" sz="2400">
                <a:latin typeface="Calibri" panose="020F0502020204030204" charset="0"/>
                <a:cs typeface="Calibri" panose="020F0502020204030204" charset="0"/>
              </a:rPr>
              <a:t>def  knights(saying)</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def  inner(quote)</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return “We are the knights who say: '%s' ” % quote</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return inner(saying)</a:t>
            </a:r>
            <a:endParaRPr lang="en-US" altLang="zh-CN" sz="2400">
              <a:latin typeface="Calibri" panose="020F0502020204030204" charset="0"/>
              <a:cs typeface="Calibri" panose="020F0502020204030204" charset="0"/>
            </a:endParaRPr>
          </a:p>
          <a:p>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knights('Ni!')</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sym typeface="+mn-ea"/>
              </a:rPr>
              <a:t>“We are the knights who say: 'Ni!'”</a:t>
            </a:r>
            <a:endParaRPr lang="en-US" altLang="zh-CN" sz="2400">
              <a:solidFill>
                <a:schemeClr val="accent2">
                  <a:lumMod val="50000"/>
                </a:schemeClr>
              </a:solidFill>
              <a:latin typeface="Calibri" panose="020F0502020204030204" charset="0"/>
              <a:cs typeface="Calibri" panose="020F0502020204030204" charset="0"/>
              <a:sym typeface="+mn-ea"/>
            </a:endParaRPr>
          </a:p>
        </p:txBody>
      </p:sp>
      <p:sp>
        <p:nvSpPr>
          <p:cNvPr id="9" name="前进箭头"/>
          <p:cNvSpPr/>
          <p:nvPr/>
        </p:nvSpPr>
        <p:spPr>
          <a:xfrm>
            <a:off x="589915" y="476504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文本框 9"/>
          <p:cNvSpPr txBox="1"/>
          <p:nvPr/>
        </p:nvSpPr>
        <p:spPr>
          <a:xfrm>
            <a:off x="908050" y="4675505"/>
            <a:ext cx="10506710"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当需要在函数内部多次执行复杂的任务时，内部函数非常有用，从而避免了循环和代码的堆叠重复。</a:t>
            </a:r>
            <a:endParaRPr lang="zh-CN" altLang="en-US" sz="2800">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nvSpPr>
        <p:spPr>
          <a:xfrm>
            <a:off x="702945" y="1955800"/>
            <a:ext cx="9753600" cy="344995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589915" y="37147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7.9  </a:t>
            </a:r>
            <a:r>
              <a:rPr lang="zh-CN" altLang="en-US" sz="2400">
                <a:latin typeface="+mj-ea"/>
                <a:ea typeface="+mj-ea"/>
              </a:rPr>
              <a:t>闭包</a:t>
            </a:r>
            <a:endParaRPr lang="zh-CN" altLang="en-US" sz="2400">
              <a:latin typeface="+mj-ea"/>
              <a:ea typeface="+mj-ea"/>
            </a:endParaRPr>
          </a:p>
        </p:txBody>
      </p:sp>
      <p:sp>
        <p:nvSpPr>
          <p:cNvPr id="7" name="前进箭头"/>
          <p:cNvSpPr/>
          <p:nvPr/>
        </p:nvSpPr>
        <p:spPr>
          <a:xfrm>
            <a:off x="589915" y="115506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845185" y="1036955"/>
            <a:ext cx="10135235"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内部函数可以看作一个</a:t>
            </a:r>
            <a:r>
              <a:rPr lang="zh-CN" altLang="en-US" sz="2800">
                <a:latin typeface="楷体" panose="02010609060101010101" charset="-122"/>
                <a:ea typeface="楷体" panose="02010609060101010101" charset="-122"/>
              </a:rPr>
              <a:t>闭包</a:t>
            </a:r>
            <a:r>
              <a:rPr lang="zh-CN" altLang="en-US" sz="2800">
                <a:latin typeface="黑体" panose="02010609060101010101" pitchFamily="49" charset="-122"/>
                <a:ea typeface="黑体" panose="02010609060101010101" pitchFamily="49" charset="-122"/>
              </a:rPr>
              <a:t>。闭包是一个可以由另一个函数动态生成的函数，并且可以改变和存储函数外创建的变量的值。</a:t>
            </a:r>
            <a:endParaRPr lang="zh-CN" altLang="en-US" sz="2800">
              <a:latin typeface="黑体" panose="02010609060101010101" pitchFamily="49" charset="-122"/>
              <a:ea typeface="黑体" panose="02010609060101010101" pitchFamily="49" charset="-122"/>
            </a:endParaRPr>
          </a:p>
        </p:txBody>
      </p:sp>
      <p:sp>
        <p:nvSpPr>
          <p:cNvPr id="8" name="文本框 7"/>
          <p:cNvSpPr txBox="1"/>
          <p:nvPr/>
        </p:nvSpPr>
        <p:spPr>
          <a:xfrm>
            <a:off x="702945" y="1990090"/>
            <a:ext cx="10419080" cy="3415030"/>
          </a:xfrm>
          <a:prstGeom prst="rect">
            <a:avLst/>
          </a:prstGeom>
          <a:noFill/>
        </p:spPr>
        <p:txBody>
          <a:bodyPr wrap="square" rtlCol="0">
            <a:spAutoFit/>
          </a:bodyPr>
          <a:p>
            <a:r>
              <a:rPr lang="en-US" altLang="zh-CN" sz="2400">
                <a:latin typeface="Calibri" panose="020F0502020204030204" charset="0"/>
                <a:cs typeface="Calibri" panose="020F0502020204030204" charset="0"/>
              </a:rPr>
              <a:t>def  knights2(saying)</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def  inner2( )           </a:t>
            </a:r>
            <a:r>
              <a:rPr lang="en-US" altLang="zh-CN" sz="2000">
                <a:solidFill>
                  <a:schemeClr val="accent6"/>
                </a:solidFill>
                <a:latin typeface="Calibri" panose="020F0502020204030204" charset="0"/>
                <a:cs typeface="Calibri" panose="020F0502020204030204" charset="0"/>
              </a:rPr>
              <a:t>#  没</a:t>
            </a:r>
            <a:r>
              <a:rPr lang="zh-CN" altLang="en-US" sz="2000">
                <a:solidFill>
                  <a:schemeClr val="accent6"/>
                </a:solidFill>
                <a:latin typeface="Calibri" panose="020F0502020204030204" charset="0"/>
                <a:cs typeface="Calibri" panose="020F0502020204030204" charset="0"/>
              </a:rPr>
              <a:t>有</a:t>
            </a:r>
            <a:r>
              <a:rPr lang="en-US" altLang="zh-CN" sz="2000">
                <a:solidFill>
                  <a:schemeClr val="accent6"/>
                </a:solidFill>
                <a:latin typeface="Calibri" panose="020F0502020204030204" charset="0"/>
                <a:cs typeface="Calibri" panose="020F0502020204030204" charset="0"/>
              </a:rPr>
              <a:t>引用外部函数的参数</a:t>
            </a:r>
            <a:endParaRPr lang="en-US" altLang="zh-CN" sz="2000">
              <a:solidFill>
                <a:schemeClr val="accent6"/>
              </a:solidFill>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return “We are the knights who say: '%s' ” % quote </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return inner2  </a:t>
            </a:r>
            <a:r>
              <a:rPr lang="en-US" altLang="zh-CN" sz="2000">
                <a:solidFill>
                  <a:schemeClr val="accent6"/>
                </a:solidFill>
                <a:latin typeface="Calibri" panose="020F0502020204030204" charset="0"/>
                <a:cs typeface="Calibri" panose="020F0502020204030204" charset="0"/>
              </a:rPr>
              <a:t>          #  返回内部函数本身，不返回内部函数调用</a:t>
            </a:r>
            <a:endParaRPr lang="en-US" altLang="zh-CN" sz="2000">
              <a:solidFill>
                <a:schemeClr val="accent6"/>
              </a:solidFill>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a = knights2('Duck')       </a:t>
            </a:r>
            <a:r>
              <a:rPr lang="en-US" altLang="zh-CN" sz="2000">
                <a:solidFill>
                  <a:schemeClr val="accent6"/>
                </a:solidFill>
                <a:latin typeface="Calibri" panose="020F0502020204030204" charset="0"/>
                <a:cs typeface="Calibri" panose="020F0502020204030204" charset="0"/>
              </a:rPr>
              <a:t># 动态生成的一个可以记录外部变量的函数</a:t>
            </a:r>
            <a:endParaRPr lang="en-US" altLang="zh-CN" sz="2000">
              <a:solidFill>
                <a:schemeClr val="accent6"/>
              </a:solidFill>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type(a)</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&lt;class  'function'&gt;</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a( )</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sym typeface="+mn-ea"/>
              </a:rPr>
              <a:t>“We are the knights who say: 'Duck'”</a:t>
            </a:r>
            <a:endParaRPr lang="en-US" altLang="zh-CN" sz="2400">
              <a:solidFill>
                <a:schemeClr val="accent2">
                  <a:lumMod val="50000"/>
                </a:schemeClr>
              </a:solidFill>
              <a:latin typeface="Calibri" panose="020F0502020204030204" charset="0"/>
              <a:cs typeface="Calibri" panose="020F0502020204030204" charset="0"/>
              <a:sym typeface="+mn-ea"/>
            </a:endParaRPr>
          </a:p>
        </p:txBody>
      </p:sp>
      <p:sp>
        <p:nvSpPr>
          <p:cNvPr id="10" name="前进箭头"/>
          <p:cNvSpPr/>
          <p:nvPr/>
        </p:nvSpPr>
        <p:spPr>
          <a:xfrm>
            <a:off x="530860" y="560641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1" name="文本框 10"/>
          <p:cNvSpPr txBox="1"/>
          <p:nvPr/>
        </p:nvSpPr>
        <p:spPr>
          <a:xfrm>
            <a:off x="796290" y="5488305"/>
            <a:ext cx="10233025" cy="521970"/>
          </a:xfrm>
          <a:prstGeom prst="rect">
            <a:avLst/>
          </a:prstGeom>
          <a:noFill/>
        </p:spPr>
        <p:txBody>
          <a:bodyPr wrap="square" rtlCol="0">
            <a:spAutoFit/>
          </a:bodyPr>
          <a:p>
            <a:r>
              <a:rPr lang="en-US" altLang="zh-CN" sz="2800">
                <a:latin typeface="Calibri" panose="020F0502020204030204" charset="0"/>
                <a:ea typeface="黑体" panose="02010609060101010101" pitchFamily="49" charset="-122"/>
                <a:cs typeface="Calibri" panose="020F0502020204030204" charset="0"/>
              </a:rPr>
              <a:t>inner2( )</a:t>
            </a:r>
            <a:r>
              <a:rPr lang="zh-CN" altLang="en-US" sz="2800">
                <a:latin typeface="黑体" panose="02010609060101010101" pitchFamily="49" charset="-122"/>
                <a:ea typeface="黑体" panose="02010609060101010101" pitchFamily="49" charset="-122"/>
              </a:rPr>
              <a:t>可以得到</a:t>
            </a:r>
            <a:r>
              <a:rPr lang="en-US" altLang="zh-CN" sz="2800">
                <a:latin typeface="Calibri" panose="020F0502020204030204" charset="0"/>
                <a:ea typeface="黑体" panose="02010609060101010101" pitchFamily="49" charset="-122"/>
                <a:cs typeface="Calibri" panose="020F0502020204030204" charset="0"/>
              </a:rPr>
              <a:t>saying</a:t>
            </a:r>
            <a:r>
              <a:rPr lang="zh-CN" altLang="en-US" sz="2800">
                <a:latin typeface="黑体" panose="02010609060101010101" pitchFamily="49" charset="-122"/>
                <a:ea typeface="黑体" panose="02010609060101010101" pitchFamily="49" charset="-122"/>
              </a:rPr>
              <a:t>参数的值并且记录下来，是一个闭包。</a:t>
            </a:r>
            <a:endParaRPr lang="zh-CN" altLang="en-US" sz="2800">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556260" y="1740535"/>
            <a:ext cx="9979025" cy="376682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589915" y="37147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7.10  </a:t>
            </a:r>
            <a:r>
              <a:rPr lang="zh-CN" altLang="en-US" sz="2400">
                <a:latin typeface="+mj-ea"/>
                <a:ea typeface="+mj-ea"/>
              </a:rPr>
              <a:t>匿名函数：</a:t>
            </a:r>
            <a:r>
              <a:rPr lang="en-US" altLang="zh-CN" sz="2400">
                <a:latin typeface="+mj-ea"/>
                <a:ea typeface="+mj-ea"/>
              </a:rPr>
              <a:t>lambda( )</a:t>
            </a:r>
            <a:r>
              <a:rPr lang="zh-CN" altLang="en-US" sz="2400">
                <a:latin typeface="+mj-ea"/>
                <a:ea typeface="+mj-ea"/>
              </a:rPr>
              <a:t>函数</a:t>
            </a:r>
            <a:endParaRPr lang="zh-CN" altLang="en-US" sz="2400">
              <a:latin typeface="+mj-ea"/>
              <a:ea typeface="+mj-ea"/>
            </a:endParaRPr>
          </a:p>
        </p:txBody>
      </p:sp>
      <p:sp>
        <p:nvSpPr>
          <p:cNvPr id="7" name="前进箭头"/>
          <p:cNvSpPr/>
          <p:nvPr/>
        </p:nvSpPr>
        <p:spPr>
          <a:xfrm>
            <a:off x="502285" y="118427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757555" y="1066165"/>
            <a:ext cx="11045190" cy="521970"/>
          </a:xfrm>
          <a:prstGeom prst="rect">
            <a:avLst/>
          </a:prstGeom>
          <a:noFill/>
        </p:spPr>
        <p:txBody>
          <a:bodyPr wrap="square" rtlCol="0">
            <a:spAutoFit/>
          </a:bodyPr>
          <a:p>
            <a:r>
              <a:rPr lang="en-US" altLang="zh-CN" sz="2800">
                <a:latin typeface="Calibri" panose="020F0502020204030204" charset="0"/>
                <a:ea typeface="黑体" panose="02010609060101010101" pitchFamily="49" charset="-122"/>
                <a:cs typeface="Calibri" panose="020F0502020204030204" charset="0"/>
              </a:rPr>
              <a:t>lambda</a:t>
            </a:r>
            <a:r>
              <a:rPr lang="zh-CN" altLang="en-US" sz="2800">
                <a:latin typeface="黑体" panose="02010609060101010101" pitchFamily="49" charset="-122"/>
                <a:ea typeface="黑体" panose="02010609060101010101" pitchFamily="49" charset="-122"/>
              </a:rPr>
              <a:t>函数是用一条用语句表达的匿名函数。可用它来代替小的函数。</a:t>
            </a:r>
            <a:endParaRPr lang="zh-CN" altLang="en-US" sz="2800">
              <a:latin typeface="黑体" panose="02010609060101010101" pitchFamily="49" charset="-122"/>
              <a:ea typeface="黑体" panose="02010609060101010101" pitchFamily="49" charset="-122"/>
            </a:endParaRPr>
          </a:p>
        </p:txBody>
      </p:sp>
      <p:sp>
        <p:nvSpPr>
          <p:cNvPr id="5" name="文本框 4"/>
          <p:cNvSpPr txBox="1"/>
          <p:nvPr/>
        </p:nvSpPr>
        <p:spPr>
          <a:xfrm>
            <a:off x="566420" y="1750695"/>
            <a:ext cx="10164445" cy="3784600"/>
          </a:xfrm>
          <a:prstGeom prst="rect">
            <a:avLst/>
          </a:prstGeom>
          <a:noFill/>
        </p:spPr>
        <p:txBody>
          <a:bodyPr wrap="square" rtlCol="0">
            <a:spAutoFit/>
          </a:bodyPr>
          <a:p>
            <a:r>
              <a:rPr lang="en-US" altLang="zh-CN" sz="2400">
                <a:latin typeface="Calibri" panose="020F0502020204030204" charset="0"/>
                <a:cs typeface="Calibri" panose="020F0502020204030204" charset="0"/>
              </a:rPr>
              <a:t>def  edit_story(words,func):</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for word in words:</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 func(word) )</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stairs = ['thud' , 'meow' , 'hiss']</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def  enliven(word):              </a:t>
            </a:r>
            <a:r>
              <a:rPr lang="en-US" altLang="zh-CN" sz="2000">
                <a:solidFill>
                  <a:schemeClr val="accent6"/>
                </a:solidFill>
                <a:latin typeface="Calibri" panose="020F0502020204030204" charset="0"/>
                <a:cs typeface="Calibri" panose="020F0502020204030204" charset="0"/>
              </a:rPr>
              <a:t>#</a:t>
            </a:r>
            <a:r>
              <a:rPr lang="zh-CN" altLang="en-US" sz="2000">
                <a:solidFill>
                  <a:schemeClr val="accent6"/>
                </a:solidFill>
                <a:latin typeface="Calibri" panose="020F0502020204030204" charset="0"/>
                <a:cs typeface="Calibri" panose="020F0502020204030204" charset="0"/>
              </a:rPr>
              <a:t>让这些单词更有情感</a:t>
            </a:r>
            <a:endParaRPr lang="zh-CN" altLang="en-US" sz="2000">
              <a:solidFill>
                <a:schemeClr val="accent6"/>
              </a:solidFill>
              <a:latin typeface="Calibri" panose="020F0502020204030204" charset="0"/>
              <a:cs typeface="Calibri" panose="020F0502020204030204" charset="0"/>
            </a:endParaRPr>
          </a:p>
          <a:p>
            <a:r>
              <a:rPr lang="zh-CN" altLang="en-US" sz="2400">
                <a:latin typeface="Calibri" panose="020F0502020204030204" charset="0"/>
                <a:cs typeface="Calibri" panose="020F0502020204030204" charset="0"/>
              </a:rPr>
              <a:t>        </a:t>
            </a:r>
            <a:r>
              <a:rPr lang="en-US" altLang="zh-CN" sz="2400">
                <a:latin typeface="Calibri" panose="020F0502020204030204" charset="0"/>
                <a:cs typeface="Calibri" panose="020F0502020204030204" charset="0"/>
              </a:rPr>
              <a:t>return word.capitalize( ) + '!'</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edit_story(stairs , enliven)</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Thud!</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Meow!</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Hiss!</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矩形 9"/>
          <p:cNvSpPr/>
          <p:nvPr/>
        </p:nvSpPr>
        <p:spPr>
          <a:xfrm>
            <a:off x="851535" y="1799590"/>
            <a:ext cx="10066655" cy="156527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589915" y="37147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7.10  </a:t>
            </a:r>
            <a:r>
              <a:rPr lang="zh-CN" altLang="en-US" sz="2400">
                <a:latin typeface="+mj-ea"/>
                <a:ea typeface="+mj-ea"/>
              </a:rPr>
              <a:t>匿名函数：</a:t>
            </a:r>
            <a:r>
              <a:rPr lang="en-US" altLang="zh-CN" sz="2400">
                <a:latin typeface="+mj-ea"/>
                <a:ea typeface="+mj-ea"/>
              </a:rPr>
              <a:t>lambda( )</a:t>
            </a:r>
            <a:r>
              <a:rPr lang="zh-CN" altLang="en-US" sz="2400">
                <a:latin typeface="+mj-ea"/>
                <a:ea typeface="+mj-ea"/>
              </a:rPr>
              <a:t>函数</a:t>
            </a:r>
            <a:endParaRPr lang="zh-CN" altLang="en-US" sz="2400">
              <a:latin typeface="+mj-ea"/>
              <a:ea typeface="+mj-ea"/>
            </a:endParaRPr>
          </a:p>
        </p:txBody>
      </p:sp>
      <p:sp>
        <p:nvSpPr>
          <p:cNvPr id="7" name="前进箭头"/>
          <p:cNvSpPr/>
          <p:nvPr/>
        </p:nvSpPr>
        <p:spPr>
          <a:xfrm>
            <a:off x="589915" y="118427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845185" y="1066165"/>
            <a:ext cx="10585450" cy="521970"/>
          </a:xfrm>
          <a:prstGeom prst="rect">
            <a:avLst/>
          </a:prstGeom>
          <a:noFill/>
        </p:spPr>
        <p:txBody>
          <a:bodyPr wrap="square" rtlCol="0">
            <a:spAutoFit/>
          </a:bodyPr>
          <a:p>
            <a:r>
              <a:rPr lang="en-US" altLang="zh-CN" sz="2800">
                <a:latin typeface="Calibri" panose="020F0502020204030204" charset="0"/>
                <a:cs typeface="Calibri" panose="020F0502020204030204" charset="0"/>
              </a:rPr>
              <a:t>enliven( )</a:t>
            </a:r>
            <a:r>
              <a:rPr lang="zh-CN" altLang="en-US" sz="2800"/>
              <a:t>可以简洁地用一个</a:t>
            </a:r>
            <a:r>
              <a:rPr lang="en-US" altLang="zh-CN" sz="2800">
                <a:latin typeface="Calibri" panose="020F0502020204030204" charset="0"/>
                <a:cs typeface="Calibri" panose="020F0502020204030204" charset="0"/>
              </a:rPr>
              <a:t>lambda</a:t>
            </a:r>
            <a:r>
              <a:rPr lang="zh-CN" altLang="en-US" sz="2800"/>
              <a:t>代替：</a:t>
            </a:r>
            <a:endParaRPr lang="zh-CN" altLang="en-US" sz="2800"/>
          </a:p>
        </p:txBody>
      </p:sp>
      <p:sp>
        <p:nvSpPr>
          <p:cNvPr id="9" name="文本框 8"/>
          <p:cNvSpPr txBox="1"/>
          <p:nvPr/>
        </p:nvSpPr>
        <p:spPr>
          <a:xfrm>
            <a:off x="996315" y="1799590"/>
            <a:ext cx="10027285" cy="1938020"/>
          </a:xfrm>
          <a:prstGeom prst="rect">
            <a:avLst/>
          </a:prstGeom>
          <a:noFill/>
        </p:spPr>
        <p:txBody>
          <a:bodyPr wrap="square" rtlCol="0">
            <a:spAutoFit/>
          </a:bodyPr>
          <a:p>
            <a:r>
              <a:rPr lang="en-US" altLang="zh-CN" sz="2400">
                <a:latin typeface="Calibri" panose="020F0502020204030204" charset="0"/>
                <a:cs typeface="Calibri" panose="020F0502020204030204" charset="0"/>
                <a:sym typeface="+mn-ea"/>
              </a:rPr>
              <a:t>edit_story(stairs , lambda word : word.capitalize( ) + '!')</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sym typeface="+mn-ea"/>
              </a:rPr>
              <a:t>Thud!</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sym typeface="+mn-ea"/>
              </a:rPr>
              <a:t>Meow!</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sym typeface="+mn-ea"/>
              </a:rPr>
              <a:t>Hiss!</a:t>
            </a:r>
            <a:endParaRPr lang="en-US" altLang="zh-CN" sz="2400">
              <a:solidFill>
                <a:schemeClr val="accent2">
                  <a:lumMod val="50000"/>
                </a:schemeClr>
              </a:solidFill>
              <a:latin typeface="Calibri" panose="020F0502020204030204" charset="0"/>
              <a:cs typeface="Calibri" panose="020F0502020204030204" charset="0"/>
            </a:endParaRPr>
          </a:p>
          <a:p>
            <a:endParaRPr lang="zh-CN" altLang="en-US" sz="2400"/>
          </a:p>
        </p:txBody>
      </p:sp>
      <p:sp>
        <p:nvSpPr>
          <p:cNvPr id="11" name="前进箭头"/>
          <p:cNvSpPr/>
          <p:nvPr/>
        </p:nvSpPr>
        <p:spPr>
          <a:xfrm>
            <a:off x="595630" y="393319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2" name="文本框 11"/>
          <p:cNvSpPr txBox="1"/>
          <p:nvPr/>
        </p:nvSpPr>
        <p:spPr>
          <a:xfrm>
            <a:off x="850900" y="3835400"/>
            <a:ext cx="10067290"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当需要定义很多小的函数以及记住它们的名字时，</a:t>
            </a:r>
            <a:r>
              <a:rPr lang="en-US" altLang="zh-CN" sz="2800">
                <a:latin typeface="Calibri" panose="020F0502020204030204" charset="0"/>
                <a:ea typeface="黑体" panose="02010609060101010101" pitchFamily="49" charset="-122"/>
                <a:cs typeface="Calibri" panose="020F0502020204030204" charset="0"/>
              </a:rPr>
              <a:t>lambda</a:t>
            </a:r>
            <a:r>
              <a:rPr lang="zh-CN" altLang="en-US" sz="2800">
                <a:latin typeface="黑体" panose="02010609060101010101" pitchFamily="49" charset="-122"/>
                <a:ea typeface="黑体" panose="02010609060101010101" pitchFamily="49" charset="-122"/>
              </a:rPr>
              <a:t>会非常有用。</a:t>
            </a:r>
            <a:endParaRPr lang="zh-CN" altLang="en-US" sz="2800">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607060" y="347345"/>
            <a:ext cx="10515600" cy="487045"/>
          </a:xfrm>
        </p:spPr>
        <p:txBody>
          <a:bodyPr>
            <a:normAutofit/>
          </a:bodyPr>
          <a:p>
            <a:r>
              <a:rPr lang="en-US" altLang="zh-CN" sz="2400"/>
              <a:t>4.2 </a:t>
            </a:r>
            <a:r>
              <a:rPr lang="zh-CN" altLang="en-US" sz="2400"/>
              <a:t>使用 </a:t>
            </a:r>
            <a:r>
              <a:rPr lang="en-US" altLang="zh-CN" sz="2400"/>
              <a:t>\ </a:t>
            </a:r>
            <a:r>
              <a:rPr lang="zh-CN" altLang="en-US" sz="2400"/>
              <a:t>连接</a:t>
            </a:r>
            <a:endParaRPr lang="zh-CN" altLang="en-US" sz="2400"/>
          </a:p>
        </p:txBody>
      </p:sp>
      <p:sp>
        <p:nvSpPr>
          <p:cNvPr id="6" name="文本框 5"/>
          <p:cNvSpPr txBox="1"/>
          <p:nvPr/>
        </p:nvSpPr>
        <p:spPr>
          <a:xfrm>
            <a:off x="1233170" y="1376680"/>
            <a:ext cx="10157460"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一行程序的最大长度建议为</a:t>
            </a:r>
            <a:r>
              <a:rPr lang="en-US" altLang="zh-CN" sz="2800">
                <a:latin typeface="黑体" panose="02010609060101010101" pitchFamily="49" charset="-122"/>
                <a:ea typeface="黑体" panose="02010609060101010101" pitchFamily="49" charset="-122"/>
              </a:rPr>
              <a:t>80</a:t>
            </a:r>
            <a:r>
              <a:rPr lang="zh-CN" altLang="en-US" sz="2800">
                <a:latin typeface="黑体" panose="02010609060101010101" pitchFamily="49" charset="-122"/>
                <a:ea typeface="黑体" panose="02010609060101010101" pitchFamily="49" charset="-122"/>
              </a:rPr>
              <a:t>个字符。如果在该长度下写不完代码，可以使用</a:t>
            </a:r>
            <a:r>
              <a:rPr lang="zh-CN" altLang="en-US" sz="2800">
                <a:latin typeface="楷体" panose="02010609060101010101" charset="-122"/>
                <a:ea typeface="楷体" panose="02010609060101010101" charset="-122"/>
              </a:rPr>
              <a:t>连接符</a:t>
            </a:r>
            <a:r>
              <a:rPr lang="en-US" altLang="zh-CN" sz="2800">
                <a:latin typeface="楷体" panose="02010609060101010101" charset="-122"/>
                <a:ea typeface="楷体" panose="02010609060101010101" charset="-122"/>
              </a:rPr>
              <a:t>\</a:t>
            </a:r>
            <a:r>
              <a:rPr lang="zh-CN" altLang="en-US" sz="2800">
                <a:latin typeface="楷体" panose="02010609060101010101" charset="-122"/>
                <a:ea typeface="楷体" panose="02010609060101010101" charset="-122"/>
              </a:rPr>
              <a:t>，</a:t>
            </a:r>
            <a:r>
              <a:rPr lang="zh-CN" altLang="en-US" sz="2800">
                <a:latin typeface="黑体" panose="02010609060101010101" pitchFamily="49" charset="-122"/>
                <a:ea typeface="黑体" panose="02010609060101010101" pitchFamily="49" charset="-122"/>
              </a:rPr>
              <a:t>把它放在一行的结束位置。</a:t>
            </a:r>
            <a:endParaRPr lang="zh-CN" altLang="en-US" sz="2800">
              <a:latin typeface="黑体" panose="02010609060101010101" pitchFamily="49" charset="-122"/>
              <a:ea typeface="黑体" panose="02010609060101010101" pitchFamily="49" charset="-122"/>
            </a:endParaRPr>
          </a:p>
        </p:txBody>
      </p:sp>
      <p:sp>
        <p:nvSpPr>
          <p:cNvPr id="118" name="前进箭头"/>
          <p:cNvSpPr/>
          <p:nvPr/>
        </p:nvSpPr>
        <p:spPr>
          <a:xfrm>
            <a:off x="899160" y="1520190"/>
            <a:ext cx="255270" cy="285115"/>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1233170" y="2664460"/>
            <a:ext cx="998220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例如，把一些短字符串拼接为一个长字符串</a:t>
            </a:r>
            <a:endParaRPr lang="zh-CN" altLang="en-US" sz="2800">
              <a:latin typeface="黑体" panose="02010609060101010101" pitchFamily="49" charset="-122"/>
              <a:ea typeface="黑体" panose="02010609060101010101" pitchFamily="49" charset="-122"/>
            </a:endParaRPr>
          </a:p>
        </p:txBody>
      </p:sp>
      <p:sp>
        <p:nvSpPr>
          <p:cNvPr id="7" name="矩形 6"/>
          <p:cNvSpPr/>
          <p:nvPr/>
        </p:nvSpPr>
        <p:spPr>
          <a:xfrm>
            <a:off x="1223645" y="3678555"/>
            <a:ext cx="9806305" cy="166370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8" name="文本框 7"/>
          <p:cNvSpPr txBox="1"/>
          <p:nvPr/>
        </p:nvSpPr>
        <p:spPr>
          <a:xfrm>
            <a:off x="1223645" y="3726180"/>
            <a:ext cx="9704705" cy="1568450"/>
          </a:xfrm>
          <a:prstGeom prst="rect">
            <a:avLst/>
          </a:prstGeom>
          <a:noFill/>
        </p:spPr>
        <p:txBody>
          <a:bodyPr wrap="square" rtlCol="0">
            <a:spAutoFit/>
          </a:bodyPr>
          <a:p>
            <a:r>
              <a:rPr lang="en-US" altLang="zh-CN" sz="2400">
                <a:latin typeface="Calibri" panose="020F0502020204030204" charset="0"/>
                <a:cs typeface="Calibri" panose="020F0502020204030204" charset="0"/>
              </a:rPr>
              <a:t>alphabet = ' '</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alphabet += 'abcdefg'</a:t>
            </a:r>
            <a:endParaRPr lang="en-US" altLang="zh-CN" sz="2400">
              <a:latin typeface="Calibri" panose="020F0502020204030204" charset="0"/>
              <a:cs typeface="Calibri" panose="020F0502020204030204" charset="0"/>
              <a:sym typeface="+mn-ea"/>
            </a:endParaRPr>
          </a:p>
          <a:p>
            <a:r>
              <a:rPr lang="en-US" altLang="zh-CN" sz="2400">
                <a:latin typeface="Calibri" panose="020F0502020204030204" charset="0"/>
                <a:cs typeface="Calibri" panose="020F0502020204030204" charset="0"/>
                <a:sym typeface="+mn-ea"/>
              </a:rPr>
              <a:t>alphabet += 'hijklmnop'</a:t>
            </a:r>
            <a:endParaRPr lang="en-US" altLang="zh-CN" sz="2400">
              <a:latin typeface="Calibri" panose="020F0502020204030204" charset="0"/>
              <a:cs typeface="Calibri" panose="020F0502020204030204" charset="0"/>
              <a:sym typeface="+mn-ea"/>
            </a:endParaRPr>
          </a:p>
          <a:p>
            <a:r>
              <a:rPr lang="en-US" altLang="zh-CN" sz="2400">
                <a:latin typeface="Calibri" panose="020F0502020204030204" charset="0"/>
                <a:cs typeface="Calibri" panose="020F0502020204030204" charset="0"/>
                <a:sym typeface="+mn-ea"/>
              </a:rPr>
              <a:t>alphabet += 'qrstuvwxyz'</a:t>
            </a:r>
            <a:endParaRPr lang="en-US" altLang="zh-CN" sz="2400">
              <a:latin typeface="Calibri" panose="020F0502020204030204" charset="0"/>
              <a:cs typeface="Calibri" panose="020F0502020204030204" charset="0"/>
            </a:endParaRPr>
          </a:p>
        </p:txBody>
      </p:sp>
      <p:sp>
        <p:nvSpPr>
          <p:cNvPr id="10" name="前进箭头"/>
          <p:cNvSpPr/>
          <p:nvPr/>
        </p:nvSpPr>
        <p:spPr>
          <a:xfrm>
            <a:off x="899160" y="2783205"/>
            <a:ext cx="255270" cy="285115"/>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1" name="灯片编号占位符 10"/>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矩形 12"/>
          <p:cNvSpPr/>
          <p:nvPr/>
        </p:nvSpPr>
        <p:spPr>
          <a:xfrm>
            <a:off x="947420" y="2024380"/>
            <a:ext cx="9088755" cy="98806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4.8</a:t>
            </a:r>
            <a:r>
              <a:rPr lang="en-US" sz="2400">
                <a:latin typeface="+mj-ea"/>
                <a:ea typeface="+mj-ea"/>
              </a:rPr>
              <a:t>  </a:t>
            </a:r>
            <a:r>
              <a:rPr lang="zh-CN" altLang="en-US" sz="2400">
                <a:latin typeface="+mj-ea"/>
                <a:ea typeface="+mj-ea"/>
              </a:rPr>
              <a:t>生成器</a:t>
            </a:r>
            <a:endParaRPr lang="zh-CN" altLang="en-US" sz="2400">
              <a:latin typeface="+mj-ea"/>
              <a:ea typeface="+mj-ea"/>
            </a:endParaRPr>
          </a:p>
        </p:txBody>
      </p:sp>
      <p:sp>
        <p:nvSpPr>
          <p:cNvPr id="5" name="文本框 4"/>
          <p:cNvSpPr txBox="1"/>
          <p:nvPr/>
        </p:nvSpPr>
        <p:spPr>
          <a:xfrm>
            <a:off x="845185" y="1066165"/>
            <a:ext cx="10585450" cy="953135"/>
          </a:xfrm>
          <a:prstGeom prst="rect">
            <a:avLst/>
          </a:prstGeom>
          <a:noFill/>
        </p:spPr>
        <p:txBody>
          <a:bodyPr wrap="square" rtlCol="0">
            <a:spAutoFit/>
          </a:bodyPr>
          <a:p>
            <a:r>
              <a:rPr lang="zh-CN" altLang="en-US" sz="2800">
                <a:latin typeface="楷体" panose="02010609060101010101" charset="-122"/>
                <a:ea typeface="楷体" panose="02010609060101010101" charset="-122"/>
                <a:cs typeface="黑体" panose="02010609060101010101" pitchFamily="49" charset="-122"/>
              </a:rPr>
              <a:t>生成器</a:t>
            </a:r>
            <a:r>
              <a:rPr lang="zh-CN" altLang="en-US" sz="2800">
                <a:latin typeface="黑体" panose="02010609060101010101" pitchFamily="49" charset="-122"/>
                <a:ea typeface="黑体" panose="02010609060101010101" pitchFamily="49" charset="-122"/>
                <a:cs typeface="黑体" panose="02010609060101010101" pitchFamily="49" charset="-122"/>
              </a:rPr>
              <a:t>是用来创建</a:t>
            </a:r>
            <a:r>
              <a:rPr lang="en-US" altLang="zh-CN" sz="2800">
                <a:latin typeface="黑体" panose="02010609060101010101" pitchFamily="49" charset="-122"/>
                <a:ea typeface="黑体" panose="02010609060101010101" pitchFamily="49" charset="-122"/>
                <a:cs typeface="黑体" panose="02010609060101010101" pitchFamily="49" charset="-122"/>
              </a:rPr>
              <a:t>Python</a:t>
            </a:r>
            <a:r>
              <a:rPr lang="zh-CN" altLang="en-US" sz="2800">
                <a:latin typeface="黑体" panose="02010609060101010101" pitchFamily="49" charset="-122"/>
                <a:ea typeface="黑体" panose="02010609060101010101" pitchFamily="49" charset="-122"/>
                <a:cs typeface="黑体" panose="02010609060101010101" pitchFamily="49" charset="-122"/>
              </a:rPr>
              <a:t>序列的一个对象。使用它可以迭代庞大的序列，且不需要在内存中创建和存储整个序列。</a:t>
            </a:r>
            <a:endParaRPr lang="zh-CN" altLang="en-US" sz="2800">
              <a:latin typeface="黑体" panose="02010609060101010101" pitchFamily="49" charset="-122"/>
              <a:ea typeface="黑体" panose="02010609060101010101" pitchFamily="49" charset="-122"/>
              <a:cs typeface="黑体" panose="02010609060101010101" pitchFamily="49" charset="-122"/>
            </a:endParaRPr>
          </a:p>
        </p:txBody>
      </p:sp>
      <p:sp>
        <p:nvSpPr>
          <p:cNvPr id="7" name="前进箭头"/>
          <p:cNvSpPr/>
          <p:nvPr/>
        </p:nvSpPr>
        <p:spPr>
          <a:xfrm>
            <a:off x="589915" y="118427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 name="前进箭头"/>
          <p:cNvSpPr/>
          <p:nvPr/>
        </p:nvSpPr>
        <p:spPr>
          <a:xfrm>
            <a:off x="589915" y="335597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文本框 8"/>
          <p:cNvSpPr txBox="1"/>
          <p:nvPr/>
        </p:nvSpPr>
        <p:spPr>
          <a:xfrm>
            <a:off x="845185" y="3234690"/>
            <a:ext cx="10477500"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每次迭代生成器时，它会记录上一次调用的位置，并返回下一个值。</a:t>
            </a:r>
            <a:endParaRPr lang="zh-CN" altLang="en-US" sz="2800">
              <a:latin typeface="黑体" panose="02010609060101010101" pitchFamily="49" charset="-122"/>
              <a:ea typeface="黑体" panose="02010609060101010101" pitchFamily="49" charset="-122"/>
            </a:endParaRPr>
          </a:p>
        </p:txBody>
      </p:sp>
      <p:sp>
        <p:nvSpPr>
          <p:cNvPr id="10" name="前进箭头"/>
          <p:cNvSpPr/>
          <p:nvPr/>
        </p:nvSpPr>
        <p:spPr>
          <a:xfrm>
            <a:off x="589915" y="452882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1" name="文本框 10"/>
          <p:cNvSpPr txBox="1"/>
          <p:nvPr/>
        </p:nvSpPr>
        <p:spPr>
          <a:xfrm>
            <a:off x="899160" y="4382770"/>
            <a:ext cx="10222230" cy="138366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创建生成器：</a:t>
            </a:r>
            <a:endParaRPr lang="zh-CN" altLang="en-US" sz="2800">
              <a:latin typeface="黑体" panose="02010609060101010101" pitchFamily="49" charset="-122"/>
              <a:ea typeface="黑体" panose="02010609060101010101" pitchFamily="49" charset="-122"/>
            </a:endParaRPr>
          </a:p>
          <a:p>
            <a:r>
              <a:rPr lang="zh-CN" altLang="en-US" sz="2800">
                <a:latin typeface="Calibri" panose="020F0502020204030204" charset="0"/>
                <a:ea typeface="黑体" panose="02010609060101010101" pitchFamily="49" charset="-122"/>
              </a:rPr>
              <a:t>①生成器推导式。</a:t>
            </a:r>
            <a:endParaRPr lang="zh-CN" altLang="en-US" sz="2800">
              <a:latin typeface="Calibri" panose="020F0502020204030204" charset="0"/>
              <a:ea typeface="黑体" panose="02010609060101010101" pitchFamily="49" charset="-122"/>
            </a:endParaRPr>
          </a:p>
          <a:p>
            <a:r>
              <a:rPr lang="zh-CN" altLang="en-US" sz="2800">
                <a:latin typeface="Calibri" panose="020F0502020204030204" charset="0"/>
                <a:ea typeface="黑体" panose="02010609060101010101" pitchFamily="49" charset="-122"/>
              </a:rPr>
              <a:t>②生成器函数：返回值使用</a:t>
            </a:r>
            <a:r>
              <a:rPr lang="en-US" altLang="zh-CN" sz="2800">
                <a:latin typeface="Calibri" panose="020F0502020204030204" charset="0"/>
                <a:ea typeface="黑体" panose="02010609060101010101" pitchFamily="49" charset="-122"/>
              </a:rPr>
              <a:t>yield</a:t>
            </a:r>
            <a:r>
              <a:rPr lang="zh-CN" altLang="en-US" sz="2800">
                <a:latin typeface="Calibri" panose="020F0502020204030204" charset="0"/>
                <a:ea typeface="黑体" panose="02010609060101010101" pitchFamily="49" charset="-122"/>
              </a:rPr>
              <a:t>语句声明而不是</a:t>
            </a:r>
            <a:r>
              <a:rPr lang="en-US" altLang="zh-CN" sz="2800">
                <a:latin typeface="Calibri" panose="020F0502020204030204" charset="0"/>
                <a:ea typeface="黑体" panose="02010609060101010101" pitchFamily="49" charset="-122"/>
              </a:rPr>
              <a:t>return</a:t>
            </a:r>
            <a:r>
              <a:rPr lang="zh-CN" altLang="en-US" sz="2800">
                <a:latin typeface="Calibri" panose="020F0502020204030204" charset="0"/>
                <a:ea typeface="黑体" panose="02010609060101010101" pitchFamily="49" charset="-122"/>
              </a:rPr>
              <a:t>。</a:t>
            </a:r>
            <a:endParaRPr lang="zh-CN" altLang="en-US" sz="2800">
              <a:latin typeface="Calibri" panose="020F0502020204030204" charset="0"/>
              <a:ea typeface="黑体" panose="02010609060101010101" pitchFamily="49" charset="-122"/>
            </a:endParaRPr>
          </a:p>
        </p:txBody>
      </p:sp>
      <p:sp>
        <p:nvSpPr>
          <p:cNvPr id="12" name="文本框 11"/>
          <p:cNvSpPr txBox="1"/>
          <p:nvPr/>
        </p:nvSpPr>
        <p:spPr>
          <a:xfrm>
            <a:off x="957580" y="2063750"/>
            <a:ext cx="7953375" cy="829945"/>
          </a:xfrm>
          <a:prstGeom prst="rect">
            <a:avLst/>
          </a:prstGeom>
          <a:noFill/>
        </p:spPr>
        <p:txBody>
          <a:bodyPr wrap="square" rtlCol="0">
            <a:spAutoFit/>
          </a:bodyPr>
          <a:p>
            <a:r>
              <a:rPr lang="en-US" altLang="zh-CN" sz="2400">
                <a:latin typeface="Calibri" panose="020F0502020204030204" charset="0"/>
                <a:cs typeface="Calibri" panose="020F0502020204030204" charset="0"/>
              </a:rPr>
              <a:t>sum(range(1 , 101))</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5050</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889000" y="1750695"/>
            <a:ext cx="9979025" cy="444119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4.8</a:t>
            </a:r>
            <a:r>
              <a:rPr lang="en-US" sz="2400">
                <a:latin typeface="+mj-ea"/>
                <a:ea typeface="+mj-ea"/>
              </a:rPr>
              <a:t>  </a:t>
            </a:r>
            <a:r>
              <a:rPr lang="zh-CN" altLang="en-US" sz="2400">
                <a:latin typeface="+mj-ea"/>
                <a:ea typeface="+mj-ea"/>
              </a:rPr>
              <a:t>生成器</a:t>
            </a:r>
            <a:endParaRPr lang="zh-CN" altLang="en-US" sz="2400">
              <a:latin typeface="+mj-ea"/>
              <a:ea typeface="+mj-ea"/>
            </a:endParaRPr>
          </a:p>
        </p:txBody>
      </p:sp>
      <p:sp>
        <p:nvSpPr>
          <p:cNvPr id="7" name="前进箭头"/>
          <p:cNvSpPr/>
          <p:nvPr/>
        </p:nvSpPr>
        <p:spPr>
          <a:xfrm>
            <a:off x="589915" y="118427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898525" y="1066165"/>
            <a:ext cx="926465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编写自己的</a:t>
            </a:r>
            <a:r>
              <a:rPr lang="en-US" altLang="zh-CN" sz="2800">
                <a:latin typeface="Calibri" panose="020F0502020204030204" charset="0"/>
                <a:ea typeface="黑体" panose="02010609060101010101" pitchFamily="49" charset="-122"/>
                <a:cs typeface="Calibri" panose="020F0502020204030204" charset="0"/>
              </a:rPr>
              <a:t>range( )</a:t>
            </a:r>
            <a:r>
              <a:rPr lang="zh-CN" altLang="en-US" sz="2800">
                <a:latin typeface="黑体" panose="02010609060101010101" pitchFamily="49" charset="-122"/>
                <a:ea typeface="黑体" panose="02010609060101010101" pitchFamily="49" charset="-122"/>
              </a:rPr>
              <a:t>函数版本：</a:t>
            </a:r>
            <a:endParaRPr lang="zh-CN" altLang="en-US" sz="2800">
              <a:latin typeface="黑体" panose="02010609060101010101" pitchFamily="49" charset="-122"/>
              <a:ea typeface="黑体" panose="02010609060101010101" pitchFamily="49" charset="-122"/>
            </a:endParaRPr>
          </a:p>
        </p:txBody>
      </p:sp>
      <p:sp>
        <p:nvSpPr>
          <p:cNvPr id="5" name="文本框 4"/>
          <p:cNvSpPr txBox="1"/>
          <p:nvPr/>
        </p:nvSpPr>
        <p:spPr>
          <a:xfrm>
            <a:off x="898525" y="1750695"/>
            <a:ext cx="10008235" cy="4523105"/>
          </a:xfrm>
          <a:prstGeom prst="rect">
            <a:avLst/>
          </a:prstGeom>
          <a:noFill/>
        </p:spPr>
        <p:txBody>
          <a:bodyPr wrap="square" rtlCol="0">
            <a:spAutoFit/>
          </a:bodyPr>
          <a:p>
            <a:r>
              <a:rPr lang="en-US" altLang="zh-CN" sz="2400">
                <a:latin typeface="Calibri" panose="020F0502020204030204" charset="0"/>
                <a:cs typeface="Calibri" panose="020F0502020204030204" charset="0"/>
              </a:rPr>
              <a:t>def  my_range(first = 0 , last = 10 , step = 1):</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number = first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while number &lt; last: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a:t>
            </a:r>
            <a:r>
              <a:rPr lang="en-US" altLang="zh-CN" sz="2400">
                <a:solidFill>
                  <a:srgbClr val="FF0000"/>
                </a:solidFill>
                <a:latin typeface="Calibri" panose="020F0502020204030204" charset="0"/>
                <a:cs typeface="Calibri" panose="020F0502020204030204" charset="0"/>
              </a:rPr>
              <a:t>yield</a:t>
            </a:r>
            <a:r>
              <a:rPr lang="en-US" altLang="zh-CN" sz="2400">
                <a:latin typeface="Calibri" panose="020F0502020204030204" charset="0"/>
                <a:cs typeface="Calibri" panose="020F0502020204030204" charset="0"/>
              </a:rPr>
              <a:t> number</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number += step</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ranger = my_range(1 , 5)     </a:t>
            </a:r>
            <a:r>
              <a:rPr lang="en-US" altLang="zh-CN" sz="2400">
                <a:solidFill>
                  <a:schemeClr val="accent6"/>
                </a:solidFill>
                <a:latin typeface="Calibri" panose="020F0502020204030204" charset="0"/>
                <a:cs typeface="Calibri" panose="020F0502020204030204" charset="0"/>
              </a:rPr>
              <a:t>  </a:t>
            </a:r>
            <a:r>
              <a:rPr lang="en-US" altLang="zh-CN" sz="2000">
                <a:solidFill>
                  <a:schemeClr val="accent6"/>
                </a:solidFill>
                <a:latin typeface="Calibri" panose="020F0502020204030204" charset="0"/>
                <a:cs typeface="Calibri" panose="020F0502020204030204" charset="0"/>
              </a:rPr>
              <a:t>#</a:t>
            </a:r>
            <a:r>
              <a:rPr lang="zh-CN" altLang="en-US" sz="2000">
                <a:solidFill>
                  <a:schemeClr val="accent6"/>
                </a:solidFill>
                <a:latin typeface="Calibri" panose="020F0502020204030204" charset="0"/>
                <a:cs typeface="Calibri" panose="020F0502020204030204" charset="0"/>
              </a:rPr>
              <a:t>返回一个生成器对象</a:t>
            </a:r>
            <a:endParaRPr lang="en-US" altLang="zh-CN" sz="20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for x in ranger:                         </a:t>
            </a:r>
            <a:r>
              <a:rPr lang="en-US" altLang="zh-CN" sz="2000">
                <a:solidFill>
                  <a:schemeClr val="accent6"/>
                </a:solidFill>
                <a:latin typeface="Calibri" panose="020F0502020204030204" charset="0"/>
                <a:cs typeface="Calibri" panose="020F0502020204030204" charset="0"/>
              </a:rPr>
              <a:t>#</a:t>
            </a:r>
            <a:r>
              <a:rPr lang="zh-CN" altLang="en-US" sz="2000">
                <a:solidFill>
                  <a:schemeClr val="accent6"/>
                </a:solidFill>
                <a:latin typeface="Calibri" panose="020F0502020204030204" charset="0"/>
                <a:cs typeface="Calibri" panose="020F0502020204030204" charset="0"/>
              </a:rPr>
              <a:t>可对这个生成器对象进行迭代</a:t>
            </a:r>
            <a:endParaRPr lang="en-US" altLang="zh-CN" sz="2000">
              <a:solidFill>
                <a:schemeClr val="accent6"/>
              </a:solidFill>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print(x)</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1</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2</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3</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4</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4.9</a:t>
            </a:r>
            <a:r>
              <a:rPr lang="en-US" sz="2400">
                <a:latin typeface="+mj-ea"/>
                <a:ea typeface="+mj-ea"/>
              </a:rPr>
              <a:t>  </a:t>
            </a:r>
            <a:r>
              <a:rPr lang="zh-CN" altLang="en-US" sz="2400">
                <a:latin typeface="+mj-ea"/>
                <a:ea typeface="+mj-ea"/>
              </a:rPr>
              <a:t>装饰器</a:t>
            </a:r>
            <a:endParaRPr lang="zh-CN" altLang="en-US" sz="2400">
              <a:latin typeface="+mj-ea"/>
              <a:ea typeface="+mj-ea"/>
            </a:endParaRPr>
          </a:p>
        </p:txBody>
      </p:sp>
      <p:sp>
        <p:nvSpPr>
          <p:cNvPr id="7" name="前进箭头"/>
          <p:cNvSpPr/>
          <p:nvPr/>
        </p:nvSpPr>
        <p:spPr>
          <a:xfrm>
            <a:off x="589915" y="118427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845185" y="1085215"/>
            <a:ext cx="10066655" cy="1383665"/>
          </a:xfrm>
          <a:prstGeom prst="rect">
            <a:avLst/>
          </a:prstGeom>
          <a:noFill/>
        </p:spPr>
        <p:txBody>
          <a:bodyPr wrap="square" rtlCol="0">
            <a:spAutoFit/>
          </a:bodyPr>
          <a:p>
            <a:r>
              <a:rPr lang="zh-CN" altLang="en-US" sz="2800">
                <a:latin typeface="楷体" panose="02010609060101010101" charset="-122"/>
                <a:ea typeface="楷体" panose="02010609060101010101" charset="-122"/>
              </a:rPr>
              <a:t>装饰器</a:t>
            </a:r>
            <a:r>
              <a:rPr lang="zh-CN" altLang="en-US" sz="2800">
                <a:latin typeface="黑体" panose="02010609060101010101" pitchFamily="49" charset="-122"/>
                <a:ea typeface="黑体" panose="02010609060101010101" pitchFamily="49" charset="-122"/>
              </a:rPr>
              <a:t>实质上是一个函数。它把一个函数作为输入并且返回另外一个函数。</a:t>
            </a:r>
            <a:endParaRPr lang="zh-CN" altLang="en-US" sz="2800">
              <a:latin typeface="黑体" panose="02010609060101010101" pitchFamily="49" charset="-122"/>
              <a:ea typeface="黑体" panose="02010609060101010101" pitchFamily="49" charset="-122"/>
            </a:endParaRPr>
          </a:p>
          <a:p>
            <a:endParaRPr lang="zh-CN" altLang="en-US" sz="2800">
              <a:latin typeface="黑体" panose="02010609060101010101" pitchFamily="49" charset="-122"/>
              <a:ea typeface="黑体" panose="02010609060101010101" pitchFamily="49" charset="-122"/>
            </a:endParaRPr>
          </a:p>
        </p:txBody>
      </p:sp>
      <p:sp>
        <p:nvSpPr>
          <p:cNvPr id="5" name="文本框 4"/>
          <p:cNvSpPr txBox="1"/>
          <p:nvPr/>
        </p:nvSpPr>
        <p:spPr>
          <a:xfrm>
            <a:off x="786765" y="3348990"/>
            <a:ext cx="7454900" cy="1383665"/>
          </a:xfrm>
          <a:prstGeom prst="rect">
            <a:avLst/>
          </a:prstGeom>
          <a:noFill/>
        </p:spPr>
        <p:txBody>
          <a:bodyPr wrap="square" rtlCol="0">
            <a:spAutoFit/>
          </a:bodyPr>
          <a:p>
            <a:r>
              <a:rPr lang="en-US" altLang="zh-CN" sz="2400"/>
              <a:t> </a:t>
            </a:r>
            <a:r>
              <a:rPr lang="en-US" altLang="zh-CN" sz="2800">
                <a:latin typeface="Calibri" panose="020F0502020204030204" charset="0"/>
              </a:rPr>
              <a:t>①</a:t>
            </a:r>
            <a:r>
              <a:rPr lang="en-US" altLang="zh-CN" sz="2800"/>
              <a:t>*args </a:t>
            </a:r>
            <a:r>
              <a:rPr lang="zh-CN" altLang="en-US" sz="2800"/>
              <a:t>和 </a:t>
            </a:r>
            <a:r>
              <a:rPr lang="en-US" altLang="zh-CN" sz="2800"/>
              <a:t>**kwargs</a:t>
            </a:r>
            <a:endParaRPr lang="en-US" altLang="zh-CN" sz="2800"/>
          </a:p>
          <a:p>
            <a:r>
              <a:rPr lang="zh-CN" altLang="en-US" sz="2800"/>
              <a:t> </a:t>
            </a:r>
            <a:r>
              <a:rPr lang="zh-CN" altLang="en-US" sz="2800">
                <a:latin typeface="Calibri" panose="020F0502020204030204" charset="0"/>
              </a:rPr>
              <a:t>②</a:t>
            </a:r>
            <a:r>
              <a:rPr lang="zh-CN" altLang="en-US" sz="2800">
                <a:latin typeface="黑体" panose="02010609060101010101" pitchFamily="49" charset="-122"/>
                <a:ea typeface="黑体" panose="02010609060101010101" pitchFamily="49" charset="-122"/>
              </a:rPr>
              <a:t>闭包</a:t>
            </a:r>
            <a:endParaRPr lang="zh-CN" altLang="en-US" sz="2800"/>
          </a:p>
          <a:p>
            <a:r>
              <a:rPr lang="zh-CN" altLang="en-US" sz="2800"/>
              <a:t> </a:t>
            </a:r>
            <a:r>
              <a:rPr lang="zh-CN" altLang="en-US" sz="2800">
                <a:latin typeface="Calibri" panose="020F0502020204030204" charset="0"/>
              </a:rPr>
              <a:t>③</a:t>
            </a:r>
            <a:r>
              <a:rPr lang="zh-CN" altLang="en-US" sz="2800">
                <a:latin typeface="黑体" panose="02010609060101010101" pitchFamily="49" charset="-122"/>
                <a:ea typeface="黑体" panose="02010609060101010101" pitchFamily="49" charset="-122"/>
              </a:rPr>
              <a:t>作为参数的函数</a:t>
            </a:r>
            <a:endParaRPr lang="zh-CN" altLang="en-US" sz="2800">
              <a:latin typeface="黑体" panose="02010609060101010101" pitchFamily="49" charset="-122"/>
              <a:ea typeface="黑体" panose="02010609060101010101" pitchFamily="49" charset="-122"/>
            </a:endParaRPr>
          </a:p>
        </p:txBody>
      </p:sp>
      <p:sp>
        <p:nvSpPr>
          <p:cNvPr id="11" name="前进箭头"/>
          <p:cNvSpPr/>
          <p:nvPr/>
        </p:nvSpPr>
        <p:spPr>
          <a:xfrm>
            <a:off x="589915" y="263271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2" name="文本框 11"/>
          <p:cNvSpPr txBox="1"/>
          <p:nvPr/>
        </p:nvSpPr>
        <p:spPr>
          <a:xfrm>
            <a:off x="845185" y="2514600"/>
            <a:ext cx="895159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sym typeface="+mn-ea"/>
              </a:rPr>
              <a:t>在装饰器中，通常使用：</a:t>
            </a:r>
            <a:endParaRPr lang="zh-CN" altLang="en-US" sz="2800"/>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779780" y="1173480"/>
            <a:ext cx="9862820" cy="339471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4.9</a:t>
            </a:r>
            <a:r>
              <a:rPr lang="en-US" sz="2400">
                <a:latin typeface="+mj-ea"/>
                <a:ea typeface="+mj-ea"/>
              </a:rPr>
              <a:t>  </a:t>
            </a:r>
            <a:r>
              <a:rPr lang="zh-CN" altLang="en-US" sz="2400">
                <a:latin typeface="+mj-ea"/>
                <a:ea typeface="+mj-ea"/>
              </a:rPr>
              <a:t>装饰器</a:t>
            </a:r>
            <a:endParaRPr lang="zh-CN" altLang="en-US" sz="2400">
              <a:latin typeface="+mj-ea"/>
              <a:ea typeface="+mj-ea"/>
            </a:endParaRPr>
          </a:p>
        </p:txBody>
      </p:sp>
      <p:sp>
        <p:nvSpPr>
          <p:cNvPr id="4" name="文本框 3"/>
          <p:cNvSpPr txBox="1"/>
          <p:nvPr/>
        </p:nvSpPr>
        <p:spPr>
          <a:xfrm>
            <a:off x="713105" y="1183005"/>
            <a:ext cx="10516870" cy="3415030"/>
          </a:xfrm>
          <a:prstGeom prst="rect">
            <a:avLst/>
          </a:prstGeom>
          <a:noFill/>
        </p:spPr>
        <p:txBody>
          <a:bodyPr wrap="square" rtlCol="0">
            <a:spAutoFit/>
          </a:bodyPr>
          <a:p>
            <a:r>
              <a:rPr lang="en-US" altLang="zh-CN" sz="2400">
                <a:latin typeface="Calibri" panose="020F0502020204030204" charset="0"/>
                <a:cs typeface="Calibri" panose="020F0502020204030204" charset="0"/>
              </a:rPr>
              <a:t>def  document_it(func):</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def  new_function(*args , **kwargs):</a:t>
            </a:r>
            <a:endParaRPr lang="en-US" altLang="zh-CN" sz="2400">
              <a:latin typeface="Calibri" panose="020F0502020204030204" charset="0"/>
              <a:cs typeface="Calibri" panose="020F0502020204030204" charset="0"/>
            </a:endParaRPr>
          </a:p>
          <a:p>
            <a:pPr algn="l"/>
            <a:r>
              <a:rPr lang="en-US" altLang="zh-CN" sz="2400">
                <a:latin typeface="Calibri" panose="020F0502020204030204" charset="0"/>
                <a:cs typeface="Calibri" panose="020F0502020204030204" charset="0"/>
              </a:rPr>
              <a:t>                print('Running function: ' , func.__name__)   </a:t>
            </a:r>
            <a:r>
              <a:rPr lang="en-US" altLang="zh-CN" sz="2000">
                <a:solidFill>
                  <a:schemeClr val="accent6"/>
                </a:solidFill>
                <a:latin typeface="Calibri" panose="020F0502020204030204" charset="0"/>
                <a:cs typeface="Calibri" panose="020F0502020204030204" charset="0"/>
              </a:rPr>
              <a:t>#</a:t>
            </a:r>
            <a:r>
              <a:rPr lang="zh-CN" altLang="en-US" sz="2000">
                <a:solidFill>
                  <a:schemeClr val="accent6"/>
                </a:solidFill>
                <a:latin typeface="Calibri" panose="020F0502020204030204" charset="0"/>
                <a:cs typeface="Calibri" panose="020F0502020204030204" charset="0"/>
              </a:rPr>
              <a:t>输出函数的名字</a:t>
            </a:r>
            <a:endParaRPr lang="zh-CN" altLang="en-US" sz="2000">
              <a:solidFill>
                <a:schemeClr val="accent6"/>
              </a:solidFill>
              <a:latin typeface="Calibri" panose="020F0502020204030204" charset="0"/>
              <a:cs typeface="Calibri" panose="020F0502020204030204" charset="0"/>
            </a:endParaRPr>
          </a:p>
          <a:p>
            <a:pPr algn="l"/>
            <a:r>
              <a:rPr lang="zh-CN" altLang="en-US" sz="2000">
                <a:solidFill>
                  <a:schemeClr val="accent6"/>
                </a:solidFill>
                <a:latin typeface="Calibri" panose="020F0502020204030204" charset="0"/>
                <a:cs typeface="Calibri" panose="020F0502020204030204" charset="0"/>
              </a:rPr>
              <a:t>                    </a:t>
            </a:r>
            <a:r>
              <a:rPr lang="en-US" altLang="zh-CN" sz="2400">
                <a:solidFill>
                  <a:schemeClr val="tx1"/>
                </a:solidFill>
                <a:latin typeface="Calibri" panose="020F0502020204030204" charset="0"/>
                <a:cs typeface="Calibri" panose="020F0502020204030204" charset="0"/>
              </a:rPr>
              <a:t>print('Positional arguments: ' , args)                </a:t>
            </a:r>
            <a:r>
              <a:rPr lang="en-US" altLang="zh-CN" sz="2000">
                <a:solidFill>
                  <a:schemeClr val="accent6"/>
                </a:solidFill>
                <a:latin typeface="Calibri" panose="020F0502020204030204" charset="0"/>
                <a:cs typeface="Calibri" panose="020F0502020204030204" charset="0"/>
              </a:rPr>
              <a:t>#</a:t>
            </a:r>
            <a:r>
              <a:rPr lang="zh-CN" altLang="en-US" sz="2000">
                <a:solidFill>
                  <a:schemeClr val="accent6"/>
                </a:solidFill>
                <a:latin typeface="Calibri" panose="020F0502020204030204" charset="0"/>
                <a:cs typeface="Calibri" panose="020F0502020204030204" charset="0"/>
              </a:rPr>
              <a:t>位置参数</a:t>
            </a:r>
            <a:endParaRPr lang="zh-CN" altLang="en-US" sz="2000">
              <a:solidFill>
                <a:schemeClr val="accent6"/>
              </a:solidFill>
              <a:latin typeface="Calibri" panose="020F0502020204030204" charset="0"/>
              <a:cs typeface="Calibri" panose="020F0502020204030204" charset="0"/>
            </a:endParaRPr>
          </a:p>
          <a:p>
            <a:pPr algn="l"/>
            <a:r>
              <a:rPr lang="zh-CN" altLang="en-US" sz="2400">
                <a:solidFill>
                  <a:schemeClr val="tx1"/>
                </a:solidFill>
                <a:latin typeface="Calibri" panose="020F0502020204030204" charset="0"/>
                <a:cs typeface="Calibri" panose="020F0502020204030204" charset="0"/>
              </a:rPr>
              <a:t>                </a:t>
            </a:r>
            <a:r>
              <a:rPr lang="en-US" altLang="zh-CN" sz="2400">
                <a:solidFill>
                  <a:schemeClr val="tx1"/>
                </a:solidFill>
                <a:latin typeface="Calibri" panose="020F0502020204030204" charset="0"/>
                <a:cs typeface="Calibri" panose="020F0502020204030204" charset="0"/>
              </a:rPr>
              <a:t>print('Keyword arguments: ' , kwargs)             </a:t>
            </a:r>
            <a:r>
              <a:rPr lang="en-US" altLang="zh-CN" sz="2000">
                <a:solidFill>
                  <a:schemeClr val="accent6"/>
                </a:solidFill>
                <a:latin typeface="Calibri" panose="020F0502020204030204" charset="0"/>
                <a:cs typeface="Calibri" panose="020F0502020204030204" charset="0"/>
              </a:rPr>
              <a:t>#</a:t>
            </a:r>
            <a:r>
              <a:rPr lang="zh-CN" altLang="en-US" sz="2000">
                <a:solidFill>
                  <a:schemeClr val="accent6"/>
                </a:solidFill>
                <a:latin typeface="Calibri" panose="020F0502020204030204" charset="0"/>
                <a:cs typeface="Calibri" panose="020F0502020204030204" charset="0"/>
              </a:rPr>
              <a:t>关键字参数</a:t>
            </a:r>
            <a:endParaRPr lang="en-US" altLang="zh-CN" sz="2400">
              <a:solidFill>
                <a:schemeClr val="tx1"/>
              </a:solidFill>
              <a:latin typeface="Calibri" panose="020F0502020204030204" charset="0"/>
              <a:cs typeface="Calibri" panose="020F0502020204030204" charset="0"/>
            </a:endParaRPr>
          </a:p>
          <a:p>
            <a:pPr algn="l"/>
            <a:r>
              <a:rPr lang="en-US" altLang="zh-CN" sz="2400">
                <a:solidFill>
                  <a:schemeClr val="tx1"/>
                </a:solidFill>
                <a:latin typeface="Calibri" panose="020F0502020204030204" charset="0"/>
                <a:cs typeface="Calibri" panose="020F0502020204030204" charset="0"/>
              </a:rPr>
              <a:t>                result = func(*args , **kwargs)                            </a:t>
            </a:r>
            <a:r>
              <a:rPr lang="en-US" altLang="zh-CN" sz="2000">
                <a:solidFill>
                  <a:schemeClr val="accent6"/>
                </a:solidFill>
                <a:latin typeface="Calibri" panose="020F0502020204030204" charset="0"/>
                <a:cs typeface="Calibri" panose="020F0502020204030204" charset="0"/>
              </a:rPr>
              <a:t>#</a:t>
            </a:r>
            <a:r>
              <a:rPr lang="zh-CN" altLang="en-US" sz="2000">
                <a:solidFill>
                  <a:schemeClr val="accent6"/>
                </a:solidFill>
                <a:latin typeface="Calibri" panose="020F0502020204030204" charset="0"/>
                <a:cs typeface="Calibri" panose="020F0502020204030204" charset="0"/>
              </a:rPr>
              <a:t>执行含有参数的函数</a:t>
            </a:r>
            <a:endParaRPr lang="en-US" altLang="zh-CN" sz="2000">
              <a:solidFill>
                <a:schemeClr val="accent6"/>
              </a:solidFill>
              <a:latin typeface="Calibri" panose="020F0502020204030204" charset="0"/>
              <a:cs typeface="Calibri" panose="020F0502020204030204" charset="0"/>
            </a:endParaRPr>
          </a:p>
          <a:p>
            <a:pPr algn="l"/>
            <a:r>
              <a:rPr lang="en-US" altLang="zh-CN" sz="2400">
                <a:solidFill>
                  <a:schemeClr val="tx1"/>
                </a:solidFill>
                <a:latin typeface="Calibri" panose="020F0502020204030204" charset="0"/>
                <a:cs typeface="Calibri" panose="020F0502020204030204" charset="0"/>
              </a:rPr>
              <a:t>                print('Result: ' , result)</a:t>
            </a:r>
            <a:endParaRPr lang="en-US" altLang="zh-CN" sz="2400">
              <a:solidFill>
                <a:schemeClr val="tx1"/>
              </a:solidFill>
              <a:latin typeface="Calibri" panose="020F0502020204030204" charset="0"/>
              <a:cs typeface="Calibri" panose="020F0502020204030204" charset="0"/>
            </a:endParaRPr>
          </a:p>
          <a:p>
            <a:pPr algn="l"/>
            <a:r>
              <a:rPr lang="en-US" altLang="zh-CN" sz="2400">
                <a:solidFill>
                  <a:schemeClr val="tx1"/>
                </a:solidFill>
                <a:latin typeface="Calibri" panose="020F0502020204030204" charset="0"/>
                <a:cs typeface="Calibri" panose="020F0502020204030204" charset="0"/>
              </a:rPr>
              <a:t>                return result                                                         </a:t>
            </a:r>
            <a:r>
              <a:rPr lang="en-US" altLang="zh-CN" sz="2000">
                <a:solidFill>
                  <a:schemeClr val="accent6"/>
                </a:solidFill>
                <a:latin typeface="Calibri" panose="020F0502020204030204" charset="0"/>
                <a:cs typeface="Calibri" panose="020F0502020204030204" charset="0"/>
              </a:rPr>
              <a:t>#</a:t>
            </a:r>
            <a:r>
              <a:rPr lang="zh-CN" altLang="en-US" sz="2000">
                <a:solidFill>
                  <a:schemeClr val="accent6"/>
                </a:solidFill>
                <a:latin typeface="Calibri" panose="020F0502020204030204" charset="0"/>
                <a:cs typeface="Calibri" panose="020F0502020204030204" charset="0"/>
              </a:rPr>
              <a:t>返回修改后的函数</a:t>
            </a:r>
            <a:endParaRPr lang="en-US" altLang="zh-CN" sz="2000">
              <a:solidFill>
                <a:schemeClr val="accent6"/>
              </a:solidFill>
              <a:latin typeface="Calibri" panose="020F0502020204030204" charset="0"/>
              <a:cs typeface="Calibri" panose="020F0502020204030204" charset="0"/>
            </a:endParaRPr>
          </a:p>
          <a:p>
            <a:pPr algn="l"/>
            <a:r>
              <a:rPr lang="en-US" altLang="zh-CN" sz="2400">
                <a:solidFill>
                  <a:schemeClr val="tx1"/>
                </a:solidFill>
                <a:latin typeface="Calibri" panose="020F0502020204030204" charset="0"/>
                <a:cs typeface="Calibri" panose="020F0502020204030204" charset="0"/>
              </a:rPr>
              <a:t>        return new_function</a:t>
            </a:r>
            <a:endParaRPr lang="en-US" altLang="zh-CN" sz="2400">
              <a:solidFill>
                <a:schemeClr val="tx1"/>
              </a:solidFill>
              <a:latin typeface="Calibri" panose="020F0502020204030204" charset="0"/>
              <a:cs typeface="Calibri" panose="020F0502020204030204" charset="0"/>
            </a:endParaRPr>
          </a:p>
        </p:txBody>
      </p:sp>
      <p:sp>
        <p:nvSpPr>
          <p:cNvPr id="7" name="文本框 6"/>
          <p:cNvSpPr txBox="1"/>
          <p:nvPr/>
        </p:nvSpPr>
        <p:spPr>
          <a:xfrm>
            <a:off x="937895" y="4939665"/>
            <a:ext cx="768921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如何使用装饰器？</a:t>
            </a:r>
            <a:endParaRPr lang="zh-CN" altLang="en-US" sz="2800">
              <a:latin typeface="黑体" panose="02010609060101010101" pitchFamily="49" charset="-122"/>
              <a:ea typeface="黑体" panose="02010609060101010101" pitchFamily="49" charset="-122"/>
            </a:endParaRPr>
          </a:p>
        </p:txBody>
      </p:sp>
      <p:sp>
        <p:nvSpPr>
          <p:cNvPr id="11" name="前进箭头"/>
          <p:cNvSpPr/>
          <p:nvPr/>
        </p:nvSpPr>
        <p:spPr>
          <a:xfrm>
            <a:off x="638810" y="505777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810895" y="1770380"/>
            <a:ext cx="9890760" cy="411861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4.9</a:t>
            </a:r>
            <a:r>
              <a:rPr lang="en-US" sz="2400">
                <a:latin typeface="+mj-ea"/>
                <a:ea typeface="+mj-ea"/>
              </a:rPr>
              <a:t>  </a:t>
            </a:r>
            <a:r>
              <a:rPr lang="zh-CN" altLang="en-US" sz="2400">
                <a:latin typeface="+mj-ea"/>
                <a:ea typeface="+mj-ea"/>
              </a:rPr>
              <a:t>装饰器</a:t>
            </a:r>
            <a:endParaRPr lang="zh-CN" altLang="en-US" sz="2400">
              <a:latin typeface="+mj-ea"/>
              <a:ea typeface="+mj-ea"/>
            </a:endParaRPr>
          </a:p>
        </p:txBody>
      </p:sp>
      <p:sp>
        <p:nvSpPr>
          <p:cNvPr id="4" name="文本框 3"/>
          <p:cNvSpPr txBox="1"/>
          <p:nvPr/>
        </p:nvSpPr>
        <p:spPr>
          <a:xfrm>
            <a:off x="644525" y="1153795"/>
            <a:ext cx="10448290" cy="521970"/>
          </a:xfrm>
          <a:prstGeom prst="rect">
            <a:avLst/>
          </a:prstGeom>
          <a:noFill/>
        </p:spPr>
        <p:txBody>
          <a:bodyPr wrap="square" rtlCol="0">
            <a:spAutoFit/>
          </a:bodyPr>
          <a:p>
            <a:r>
              <a:rPr lang="zh-CN" altLang="en-US" sz="2800">
                <a:latin typeface="Calibri" panose="020F0502020204030204" charset="0"/>
                <a:ea typeface="黑体" panose="02010609060101010101" pitchFamily="49" charset="-122"/>
              </a:rPr>
              <a:t>①通过人工赋值：</a:t>
            </a:r>
            <a:endParaRPr lang="zh-CN" altLang="en-US" sz="2800">
              <a:latin typeface="Calibri" panose="020F0502020204030204" charset="0"/>
              <a:ea typeface="黑体" panose="02010609060101010101" pitchFamily="49" charset="-122"/>
            </a:endParaRPr>
          </a:p>
        </p:txBody>
      </p:sp>
      <p:sp>
        <p:nvSpPr>
          <p:cNvPr id="5" name="文本框 4"/>
          <p:cNvSpPr txBox="1"/>
          <p:nvPr/>
        </p:nvSpPr>
        <p:spPr>
          <a:xfrm>
            <a:off x="829945" y="1750695"/>
            <a:ext cx="9920605" cy="4154170"/>
          </a:xfrm>
          <a:prstGeom prst="rect">
            <a:avLst/>
          </a:prstGeom>
          <a:noFill/>
        </p:spPr>
        <p:txBody>
          <a:bodyPr wrap="square" rtlCol="0">
            <a:spAutoFit/>
          </a:bodyPr>
          <a:p>
            <a:r>
              <a:rPr lang="en-US" altLang="zh-CN" sz="2400">
                <a:latin typeface="Calibri" panose="020F0502020204030204" charset="0"/>
                <a:cs typeface="Calibri" panose="020F0502020204030204" charset="0"/>
              </a:rPr>
              <a:t>def  add_ints(a , b)</a:t>
            </a:r>
            <a:r>
              <a:rPr lang="zh-CN" altLang="en-US" sz="2400">
                <a:latin typeface="Calibri" panose="020F0502020204030204" charset="0"/>
                <a:cs typeface="Calibri" panose="020F0502020204030204" charset="0"/>
              </a:rPr>
              <a: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return a+b</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add_ints(3 , 5)</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8</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cooler_add_ints  = document_it(add_ints)      </a:t>
            </a:r>
            <a:r>
              <a:rPr lang="en-US" altLang="zh-CN" sz="2400">
                <a:solidFill>
                  <a:schemeClr val="accent6"/>
                </a:solidFill>
                <a:latin typeface="黑体" panose="02010609060101010101" pitchFamily="49" charset="-122"/>
                <a:ea typeface="黑体" panose="02010609060101010101" pitchFamily="49" charset="-122"/>
                <a:cs typeface="黑体" panose="02010609060101010101" pitchFamily="49" charset="-122"/>
              </a:rPr>
              <a:t> #</a:t>
            </a:r>
            <a:r>
              <a:rPr lang="zh-CN" altLang="en-US" sz="2400">
                <a:solidFill>
                  <a:schemeClr val="accent6"/>
                </a:solidFill>
                <a:latin typeface="黑体" panose="02010609060101010101" pitchFamily="49" charset="-122"/>
                <a:ea typeface="黑体" panose="02010609060101010101" pitchFamily="49" charset="-122"/>
                <a:cs typeface="黑体" panose="02010609060101010101" pitchFamily="49" charset="-122"/>
              </a:rPr>
              <a:t>人工对装饰器赋值</a:t>
            </a:r>
            <a:endParaRPr lang="zh-CN" altLang="en-US"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cooler_add_ints(3 , 5)</a:t>
            </a:r>
            <a:endParaRPr lang="en-US" altLang="zh-CN" sz="2400">
              <a:latin typeface="Calibri" panose="020F0502020204030204" charset="0"/>
              <a:cs typeface="Calibri" panose="020F0502020204030204" charset="0"/>
            </a:endParaRPr>
          </a:p>
          <a:p>
            <a:pPr algn="l"/>
            <a:r>
              <a:rPr lang="en-US" altLang="zh-CN" sz="2400">
                <a:solidFill>
                  <a:schemeClr val="accent2">
                    <a:lumMod val="50000"/>
                  </a:schemeClr>
                </a:solidFill>
                <a:latin typeface="Calibri" panose="020F0502020204030204" charset="0"/>
                <a:cs typeface="Calibri" panose="020F0502020204030204" charset="0"/>
                <a:sym typeface="+mn-ea"/>
              </a:rPr>
              <a:t>Running function: </a:t>
            </a:r>
            <a:r>
              <a:rPr lang="en-US" sz="2400">
                <a:solidFill>
                  <a:schemeClr val="accent2">
                    <a:lumMod val="50000"/>
                  </a:schemeClr>
                </a:solidFill>
                <a:latin typeface="Calibri" panose="020F0502020204030204" charset="0"/>
                <a:cs typeface="Calibri" panose="020F0502020204030204" charset="0"/>
                <a:sym typeface="+mn-ea"/>
              </a:rPr>
              <a:t>add_ints</a:t>
            </a:r>
            <a:r>
              <a:rPr lang="zh-CN" altLang="en-US" sz="2400">
                <a:solidFill>
                  <a:schemeClr val="accent2">
                    <a:lumMod val="50000"/>
                  </a:schemeClr>
                </a:solidFill>
                <a:latin typeface="Calibri" panose="020F0502020204030204" charset="0"/>
                <a:cs typeface="Calibri" panose="020F0502020204030204" charset="0"/>
                <a:sym typeface="+mn-ea"/>
              </a:rPr>
              <a:t>                 </a:t>
            </a:r>
            <a:endParaRPr lang="zh-CN" altLang="en-US" sz="2400">
              <a:solidFill>
                <a:schemeClr val="accent2">
                  <a:lumMod val="50000"/>
                </a:schemeClr>
              </a:solidFill>
              <a:latin typeface="Calibri" panose="020F0502020204030204" charset="0"/>
              <a:cs typeface="Calibri" panose="020F0502020204030204" charset="0"/>
              <a:sym typeface="+mn-ea"/>
            </a:endParaRPr>
          </a:p>
          <a:p>
            <a:pPr algn="l"/>
            <a:r>
              <a:rPr lang="en-US" altLang="zh-CN" sz="2400">
                <a:solidFill>
                  <a:schemeClr val="accent2">
                    <a:lumMod val="50000"/>
                  </a:schemeClr>
                </a:solidFill>
                <a:latin typeface="Calibri" panose="020F0502020204030204" charset="0"/>
                <a:cs typeface="Calibri" panose="020F0502020204030204" charset="0"/>
                <a:sym typeface="+mn-ea"/>
              </a:rPr>
              <a:t>Positional arguments: </a:t>
            </a:r>
            <a:r>
              <a:rPr lang="en-US" sz="2400">
                <a:solidFill>
                  <a:schemeClr val="accent2">
                    <a:lumMod val="50000"/>
                  </a:schemeClr>
                </a:solidFill>
                <a:latin typeface="Calibri" panose="020F0502020204030204" charset="0"/>
                <a:cs typeface="Calibri" panose="020F0502020204030204" charset="0"/>
                <a:sym typeface="+mn-ea"/>
              </a:rPr>
              <a:t>(3 ,5)</a:t>
            </a:r>
            <a:endParaRPr lang="zh-CN" altLang="en-US" sz="2400">
              <a:solidFill>
                <a:schemeClr val="accent2">
                  <a:lumMod val="50000"/>
                </a:schemeClr>
              </a:solidFill>
              <a:latin typeface="Calibri" panose="020F0502020204030204" charset="0"/>
              <a:cs typeface="Calibri" panose="020F0502020204030204" charset="0"/>
            </a:endParaRPr>
          </a:p>
          <a:p>
            <a:pPr algn="l"/>
            <a:r>
              <a:rPr lang="en-US" altLang="zh-CN" sz="2400">
                <a:solidFill>
                  <a:schemeClr val="accent2">
                    <a:lumMod val="50000"/>
                  </a:schemeClr>
                </a:solidFill>
                <a:latin typeface="Calibri" panose="020F0502020204030204" charset="0"/>
                <a:cs typeface="Calibri" panose="020F0502020204030204" charset="0"/>
                <a:sym typeface="+mn-ea"/>
              </a:rPr>
              <a:t>Keyword arguments: { }</a:t>
            </a:r>
            <a:endParaRPr lang="en-US" altLang="zh-CN" sz="2400">
              <a:solidFill>
                <a:schemeClr val="accent2">
                  <a:lumMod val="50000"/>
                </a:schemeClr>
              </a:solidFill>
              <a:latin typeface="Calibri" panose="020F0502020204030204" charset="0"/>
              <a:cs typeface="Calibri" panose="020F0502020204030204" charset="0"/>
              <a:sym typeface="+mn-ea"/>
            </a:endParaRPr>
          </a:p>
          <a:p>
            <a:pPr algn="l"/>
            <a:r>
              <a:rPr lang="en-US" altLang="zh-CN" sz="2400">
                <a:solidFill>
                  <a:schemeClr val="accent2">
                    <a:lumMod val="50000"/>
                  </a:schemeClr>
                </a:solidFill>
                <a:latin typeface="Calibri" panose="020F0502020204030204" charset="0"/>
                <a:cs typeface="Calibri" panose="020F0502020204030204" charset="0"/>
              </a:rPr>
              <a:t>Result: 8</a:t>
            </a:r>
            <a:endParaRPr lang="en-US" altLang="zh-CN" sz="2400">
              <a:solidFill>
                <a:schemeClr val="accent2">
                  <a:lumMod val="50000"/>
                </a:schemeClr>
              </a:solidFill>
              <a:latin typeface="Calibri" panose="020F0502020204030204" charset="0"/>
              <a:cs typeface="Calibri" panose="020F0502020204030204" charset="0"/>
            </a:endParaRPr>
          </a:p>
          <a:p>
            <a:pPr algn="l"/>
            <a:r>
              <a:rPr lang="en-US" altLang="zh-CN" sz="2400">
                <a:solidFill>
                  <a:schemeClr val="accent2">
                    <a:lumMod val="50000"/>
                  </a:schemeClr>
                </a:solidFill>
                <a:latin typeface="Calibri" panose="020F0502020204030204" charset="0"/>
                <a:cs typeface="Calibri" panose="020F0502020204030204" charset="0"/>
              </a:rPr>
              <a:t>8</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702945" y="1740535"/>
            <a:ext cx="10027920" cy="346329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4.9</a:t>
            </a:r>
            <a:r>
              <a:rPr lang="en-US" sz="2400">
                <a:latin typeface="+mj-ea"/>
                <a:ea typeface="+mj-ea"/>
              </a:rPr>
              <a:t>  </a:t>
            </a:r>
            <a:r>
              <a:rPr lang="zh-CN" altLang="en-US" sz="2400">
                <a:latin typeface="+mj-ea"/>
                <a:ea typeface="+mj-ea"/>
              </a:rPr>
              <a:t>装饰器</a:t>
            </a:r>
            <a:endParaRPr lang="zh-CN" altLang="en-US" sz="2400">
              <a:latin typeface="+mj-ea"/>
              <a:ea typeface="+mj-ea"/>
            </a:endParaRPr>
          </a:p>
        </p:txBody>
      </p:sp>
      <p:sp>
        <p:nvSpPr>
          <p:cNvPr id="4" name="文本框 3"/>
          <p:cNvSpPr txBox="1"/>
          <p:nvPr/>
        </p:nvSpPr>
        <p:spPr>
          <a:xfrm>
            <a:off x="497840" y="1075690"/>
            <a:ext cx="10653395" cy="521970"/>
          </a:xfrm>
          <a:prstGeom prst="rect">
            <a:avLst/>
          </a:prstGeom>
          <a:noFill/>
        </p:spPr>
        <p:txBody>
          <a:bodyPr wrap="square" rtlCol="0">
            <a:spAutoFit/>
          </a:bodyPr>
          <a:p>
            <a:r>
              <a:rPr lang="zh-CN" altLang="en-US" sz="2800">
                <a:latin typeface="Calibri" panose="020F0502020204030204" charset="0"/>
                <a:ea typeface="黑体" panose="02010609060101010101" pitchFamily="49" charset="-122"/>
              </a:rPr>
              <a:t>②直接在要装饰的函数前添加装饰器名字 </a:t>
            </a:r>
            <a:r>
              <a:rPr lang="en-US" altLang="zh-CN" sz="2800">
                <a:latin typeface="Calibri" panose="020F0502020204030204" charset="0"/>
                <a:ea typeface="黑体" panose="02010609060101010101" pitchFamily="49" charset="-122"/>
              </a:rPr>
              <a:t>@decorator_name</a:t>
            </a:r>
            <a:endParaRPr lang="en-US" altLang="zh-CN" sz="2800">
              <a:latin typeface="Calibri" panose="020F0502020204030204" charset="0"/>
              <a:ea typeface="黑体" panose="02010609060101010101" pitchFamily="49" charset="-122"/>
            </a:endParaRPr>
          </a:p>
        </p:txBody>
      </p:sp>
      <p:sp>
        <p:nvSpPr>
          <p:cNvPr id="5" name="文本框 4"/>
          <p:cNvSpPr txBox="1"/>
          <p:nvPr/>
        </p:nvSpPr>
        <p:spPr>
          <a:xfrm>
            <a:off x="713105" y="1770380"/>
            <a:ext cx="10095865" cy="3415030"/>
          </a:xfrm>
          <a:prstGeom prst="rect">
            <a:avLst/>
          </a:prstGeom>
          <a:noFill/>
        </p:spPr>
        <p:txBody>
          <a:bodyPr wrap="square" rtlCol="0">
            <a:spAutoFit/>
          </a:bodyPr>
          <a:p>
            <a:r>
              <a:rPr lang="en-US" altLang="zh-CN" sz="2400">
                <a:latin typeface="Calibri" panose="020F0502020204030204" charset="0"/>
                <a:cs typeface="Calibri" panose="020F0502020204030204" charset="0"/>
              </a:rPr>
              <a:t>@document_it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def  add_ints(a , b)</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        return a+b</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add_ints(3 , 5)</a:t>
            </a:r>
            <a:endParaRPr lang="en-US" altLang="zh-CN" sz="2400">
              <a:latin typeface="Calibri" panose="020F0502020204030204" charset="0"/>
              <a:cs typeface="Calibri" panose="020F0502020204030204" charset="0"/>
            </a:endParaRPr>
          </a:p>
          <a:p>
            <a:pPr algn="l"/>
            <a:r>
              <a:rPr lang="en-US" altLang="zh-CN" sz="2400">
                <a:solidFill>
                  <a:schemeClr val="accent2">
                    <a:lumMod val="50000"/>
                  </a:schemeClr>
                </a:solidFill>
                <a:latin typeface="Calibri" panose="020F0502020204030204" charset="0"/>
                <a:cs typeface="Calibri" panose="020F0502020204030204" charset="0"/>
                <a:sym typeface="+mn-ea"/>
              </a:rPr>
              <a:t>Running function: </a:t>
            </a:r>
            <a:r>
              <a:rPr lang="en-US" sz="2400">
                <a:solidFill>
                  <a:schemeClr val="accent2">
                    <a:lumMod val="50000"/>
                  </a:schemeClr>
                </a:solidFill>
                <a:latin typeface="Calibri" panose="020F0502020204030204" charset="0"/>
                <a:cs typeface="Calibri" panose="020F0502020204030204" charset="0"/>
                <a:sym typeface="+mn-ea"/>
              </a:rPr>
              <a:t>add_ints</a:t>
            </a:r>
            <a:r>
              <a:rPr lang="zh-CN" altLang="en-US" sz="2400">
                <a:solidFill>
                  <a:schemeClr val="accent2">
                    <a:lumMod val="50000"/>
                  </a:schemeClr>
                </a:solidFill>
                <a:latin typeface="Calibri" panose="020F0502020204030204" charset="0"/>
                <a:cs typeface="Calibri" panose="020F0502020204030204" charset="0"/>
                <a:sym typeface="+mn-ea"/>
              </a:rPr>
              <a:t>                 </a:t>
            </a:r>
            <a:endParaRPr lang="zh-CN" altLang="en-US" sz="2400">
              <a:solidFill>
                <a:schemeClr val="accent2">
                  <a:lumMod val="50000"/>
                </a:schemeClr>
              </a:solidFill>
              <a:latin typeface="Calibri" panose="020F0502020204030204" charset="0"/>
              <a:cs typeface="Calibri" panose="020F0502020204030204" charset="0"/>
              <a:sym typeface="+mn-ea"/>
            </a:endParaRPr>
          </a:p>
          <a:p>
            <a:pPr algn="l"/>
            <a:r>
              <a:rPr lang="en-US" altLang="zh-CN" sz="2400">
                <a:solidFill>
                  <a:schemeClr val="accent2">
                    <a:lumMod val="50000"/>
                  </a:schemeClr>
                </a:solidFill>
                <a:latin typeface="Calibri" panose="020F0502020204030204" charset="0"/>
                <a:cs typeface="Calibri" panose="020F0502020204030204" charset="0"/>
                <a:sym typeface="+mn-ea"/>
              </a:rPr>
              <a:t>Positional arguments: </a:t>
            </a:r>
            <a:r>
              <a:rPr lang="en-US" sz="2400">
                <a:solidFill>
                  <a:schemeClr val="accent2">
                    <a:lumMod val="50000"/>
                  </a:schemeClr>
                </a:solidFill>
                <a:latin typeface="Calibri" panose="020F0502020204030204" charset="0"/>
                <a:cs typeface="Calibri" panose="020F0502020204030204" charset="0"/>
                <a:sym typeface="+mn-ea"/>
              </a:rPr>
              <a:t>(3 ,5)</a:t>
            </a:r>
            <a:endParaRPr lang="zh-CN" altLang="en-US" sz="2400">
              <a:solidFill>
                <a:schemeClr val="accent2">
                  <a:lumMod val="50000"/>
                </a:schemeClr>
              </a:solidFill>
              <a:latin typeface="Calibri" panose="020F0502020204030204" charset="0"/>
              <a:cs typeface="Calibri" panose="020F0502020204030204" charset="0"/>
            </a:endParaRPr>
          </a:p>
          <a:p>
            <a:pPr algn="l"/>
            <a:r>
              <a:rPr lang="en-US" altLang="zh-CN" sz="2400">
                <a:solidFill>
                  <a:schemeClr val="accent2">
                    <a:lumMod val="50000"/>
                  </a:schemeClr>
                </a:solidFill>
                <a:latin typeface="Calibri" panose="020F0502020204030204" charset="0"/>
                <a:cs typeface="Calibri" panose="020F0502020204030204" charset="0"/>
                <a:sym typeface="+mn-ea"/>
              </a:rPr>
              <a:t>Keyword arguments: { }</a:t>
            </a:r>
            <a:endParaRPr lang="en-US" altLang="zh-CN" sz="2400">
              <a:solidFill>
                <a:schemeClr val="accent2">
                  <a:lumMod val="50000"/>
                </a:schemeClr>
              </a:solidFill>
              <a:latin typeface="Calibri" panose="020F0502020204030204" charset="0"/>
              <a:cs typeface="Calibri" panose="020F0502020204030204" charset="0"/>
              <a:sym typeface="+mn-ea"/>
            </a:endParaRPr>
          </a:p>
          <a:p>
            <a:pPr algn="l"/>
            <a:r>
              <a:rPr lang="en-US" altLang="zh-CN" sz="2400">
                <a:solidFill>
                  <a:schemeClr val="accent2">
                    <a:lumMod val="50000"/>
                  </a:schemeClr>
                </a:solidFill>
                <a:latin typeface="Calibri" panose="020F0502020204030204" charset="0"/>
                <a:cs typeface="Calibri" panose="020F0502020204030204" charset="0"/>
                <a:sym typeface="+mn-ea"/>
              </a:rPr>
              <a:t>Result: 8</a:t>
            </a:r>
            <a:endParaRPr lang="en-US" altLang="zh-CN" sz="2400">
              <a:solidFill>
                <a:schemeClr val="accent2">
                  <a:lumMod val="50000"/>
                </a:schemeClr>
              </a:solidFill>
              <a:latin typeface="Calibri" panose="020F0502020204030204" charset="0"/>
              <a:cs typeface="Calibri" panose="020F0502020204030204" charset="0"/>
            </a:endParaRPr>
          </a:p>
          <a:p>
            <a:pPr algn="l"/>
            <a:r>
              <a:rPr lang="en-US" altLang="zh-CN" sz="2400">
                <a:solidFill>
                  <a:schemeClr val="accent2">
                    <a:lumMod val="50000"/>
                  </a:schemeClr>
                </a:solidFill>
                <a:latin typeface="Calibri" panose="020F0502020204030204" charset="0"/>
                <a:cs typeface="Calibri" panose="020F0502020204030204" charset="0"/>
                <a:sym typeface="+mn-ea"/>
              </a:rPr>
              <a:t>8</a:t>
            </a:r>
            <a:endParaRPr lang="en-US" altLang="zh-CN" sz="2400">
              <a:latin typeface="Calibri" panose="020F0502020204030204" charset="0"/>
              <a:cs typeface="Calibri" panose="020F0502020204030204" charset="0"/>
            </a:endParaRPr>
          </a:p>
        </p:txBody>
      </p:sp>
      <p:sp>
        <p:nvSpPr>
          <p:cNvPr id="11" name="前进箭头"/>
          <p:cNvSpPr/>
          <p:nvPr/>
        </p:nvSpPr>
        <p:spPr>
          <a:xfrm>
            <a:off x="638810" y="538035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 name="文本框 7"/>
          <p:cNvSpPr txBox="1"/>
          <p:nvPr/>
        </p:nvSpPr>
        <p:spPr>
          <a:xfrm>
            <a:off x="947420" y="5282565"/>
            <a:ext cx="10478135"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一个函数可以有多个装饰器。靠近函数定义的最先执行，然后依次执行上面的。</a:t>
            </a:r>
            <a:endParaRPr lang="zh-CN" altLang="en-US" sz="2800">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nvSpPr>
        <p:spPr>
          <a:xfrm>
            <a:off x="781050" y="3110230"/>
            <a:ext cx="10154920" cy="193865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4.10</a:t>
            </a:r>
            <a:r>
              <a:rPr lang="en-US" sz="2400">
                <a:latin typeface="+mj-ea"/>
                <a:ea typeface="+mj-ea"/>
              </a:rPr>
              <a:t> </a:t>
            </a:r>
            <a:r>
              <a:rPr lang="zh-CN" sz="2400">
                <a:latin typeface="+mj-ea"/>
                <a:ea typeface="+mj-ea"/>
              </a:rPr>
              <a:t>命名空间和作用域</a:t>
            </a:r>
            <a:endParaRPr lang="zh-CN" sz="2400">
              <a:latin typeface="+mj-ea"/>
              <a:ea typeface="+mj-ea"/>
            </a:endParaRPr>
          </a:p>
        </p:txBody>
      </p:sp>
      <p:sp>
        <p:nvSpPr>
          <p:cNvPr id="11" name="前进箭头"/>
          <p:cNvSpPr/>
          <p:nvPr/>
        </p:nvSpPr>
        <p:spPr>
          <a:xfrm>
            <a:off x="638810" y="121285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894080" y="2171700"/>
            <a:ext cx="10213340"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每个程序的主要部分定义了</a:t>
            </a:r>
            <a:r>
              <a:rPr lang="zh-CN" altLang="en-US" sz="2800">
                <a:latin typeface="楷体" panose="02010609060101010101" charset="-122"/>
                <a:ea typeface="楷体" panose="02010609060101010101" charset="-122"/>
              </a:rPr>
              <a:t>全局命名空间</a:t>
            </a:r>
            <a:r>
              <a:rPr lang="zh-CN" altLang="en-US" sz="2800">
                <a:latin typeface="黑体" panose="02010609060101010101" pitchFamily="49" charset="-122"/>
                <a:ea typeface="黑体" panose="02010609060101010101" pitchFamily="49" charset="-122"/>
              </a:rPr>
              <a:t>，在这个命名空间的变量是</a:t>
            </a:r>
            <a:r>
              <a:rPr lang="zh-CN" altLang="en-US" sz="2800">
                <a:latin typeface="楷体" panose="02010609060101010101" charset="-122"/>
                <a:ea typeface="楷体" panose="02010609060101010101" charset="-122"/>
              </a:rPr>
              <a:t>全局变量</a:t>
            </a:r>
            <a:r>
              <a:rPr lang="zh-CN" altLang="en-US" sz="2800">
                <a:latin typeface="黑体" panose="02010609060101010101" pitchFamily="49" charset="-122"/>
                <a:ea typeface="黑体" panose="02010609060101010101" pitchFamily="49" charset="-122"/>
              </a:rPr>
              <a:t>。</a:t>
            </a:r>
            <a:endParaRPr lang="zh-CN" altLang="en-US" sz="2800">
              <a:latin typeface="黑体" panose="02010609060101010101" pitchFamily="49" charset="-122"/>
              <a:ea typeface="黑体" panose="02010609060101010101" pitchFamily="49" charset="-122"/>
            </a:endParaRPr>
          </a:p>
        </p:txBody>
      </p:sp>
      <p:sp>
        <p:nvSpPr>
          <p:cNvPr id="5" name="文本框 4"/>
          <p:cNvSpPr txBox="1"/>
          <p:nvPr/>
        </p:nvSpPr>
        <p:spPr>
          <a:xfrm>
            <a:off x="944880" y="1094740"/>
            <a:ext cx="10301605" cy="953135"/>
          </a:xfrm>
          <a:prstGeom prst="rect">
            <a:avLst/>
          </a:prstGeom>
          <a:noFill/>
        </p:spPr>
        <p:txBody>
          <a:bodyPr wrap="square" rtlCol="0">
            <a:spAutoFit/>
          </a:bodyPr>
          <a:p>
            <a:r>
              <a:rPr lang="zh-CN" altLang="en-US" sz="2800">
                <a:latin typeface="楷体" panose="02010609060101010101" charset="-122"/>
                <a:ea typeface="楷体" panose="02010609060101010101" charset="-122"/>
              </a:rPr>
              <a:t>命名空间</a:t>
            </a:r>
            <a:r>
              <a:rPr lang="zh-CN" altLang="en-US" sz="2800">
                <a:latin typeface="黑体" panose="02010609060101010101" pitchFamily="49" charset="-122"/>
                <a:ea typeface="黑体" panose="02010609060101010101" pitchFamily="49" charset="-122"/>
              </a:rPr>
              <a:t>是从名字到对象的映射。</a:t>
            </a:r>
            <a:r>
              <a:rPr lang="zh-CN" altLang="en-US" sz="2800">
                <a:latin typeface="楷体" panose="02010609060101010101" charset="-122"/>
                <a:ea typeface="楷体" panose="02010609060101010101" charset="-122"/>
              </a:rPr>
              <a:t>作用域</a:t>
            </a:r>
            <a:r>
              <a:rPr lang="zh-CN" altLang="en-US" sz="2800">
                <a:latin typeface="黑体" panose="02010609060101010101" pitchFamily="49" charset="-122"/>
                <a:ea typeface="黑体" panose="02010609060101010101" pitchFamily="49" charset="-122"/>
              </a:rPr>
              <a:t>是Python的一块文本区域，这个区域中，命名空间可以被“直接访问”。</a:t>
            </a:r>
            <a:endParaRPr lang="zh-CN" altLang="en-US" sz="2800">
              <a:latin typeface="黑体" panose="02010609060101010101" pitchFamily="49" charset="-122"/>
              <a:ea typeface="黑体" panose="02010609060101010101" pitchFamily="49" charset="-122"/>
            </a:endParaRPr>
          </a:p>
        </p:txBody>
      </p:sp>
      <p:sp>
        <p:nvSpPr>
          <p:cNvPr id="7" name="前进箭头"/>
          <p:cNvSpPr/>
          <p:nvPr/>
        </p:nvSpPr>
        <p:spPr>
          <a:xfrm>
            <a:off x="689610" y="225996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 name="文本框 7"/>
          <p:cNvSpPr txBox="1"/>
          <p:nvPr/>
        </p:nvSpPr>
        <p:spPr>
          <a:xfrm>
            <a:off x="781050" y="3110230"/>
            <a:ext cx="10497820" cy="1938020"/>
          </a:xfrm>
          <a:prstGeom prst="rect">
            <a:avLst/>
          </a:prstGeom>
          <a:noFill/>
        </p:spPr>
        <p:txBody>
          <a:bodyPr wrap="square" rtlCol="0">
            <a:spAutoFit/>
          </a:bodyPr>
          <a:p>
            <a:r>
              <a:rPr lang="en-US" altLang="zh-CN" sz="2400">
                <a:latin typeface="Calibri" panose="020F0502020204030204" charset="0"/>
                <a:cs typeface="Calibri" panose="020F0502020204030204" charset="0"/>
              </a:rPr>
              <a:t>animal = 'fruitbat'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def  print_global( ):</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print('inside print_global: ' , animal)</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print_global( )</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sym typeface="+mn-ea"/>
              </a:rPr>
              <a:t>inside print_global: fruitbat</a:t>
            </a:r>
            <a:endParaRPr lang="en-US" altLang="zh-CN" sz="2400">
              <a:solidFill>
                <a:schemeClr val="accent2">
                  <a:lumMod val="50000"/>
                </a:schemeClr>
              </a:solidFill>
              <a:latin typeface="Calibri" panose="020F0502020204030204" charset="0"/>
              <a:cs typeface="Calibri" panose="020F0502020204030204" charset="0"/>
              <a:sym typeface="+mn-ea"/>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638810" y="2469515"/>
            <a:ext cx="10340340" cy="275971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8" name="文本框 7"/>
          <p:cNvSpPr txBox="1"/>
          <p:nvPr/>
        </p:nvSpPr>
        <p:spPr>
          <a:xfrm>
            <a:off x="674370" y="2552700"/>
            <a:ext cx="10497820" cy="2676525"/>
          </a:xfrm>
          <a:prstGeom prst="rect">
            <a:avLst/>
          </a:prstGeom>
          <a:noFill/>
        </p:spPr>
        <p:txBody>
          <a:bodyPr wrap="square" rtlCol="0">
            <a:spAutoFit/>
          </a:bodyPr>
          <a:p>
            <a:r>
              <a:rPr lang="en-US" altLang="zh-CN" sz="2400">
                <a:latin typeface="Calibri" panose="020F0502020204030204" charset="0"/>
                <a:cs typeface="Calibri" panose="020F0502020204030204" charset="0"/>
              </a:rPr>
              <a:t>animal = 'fruitbat'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def  change_and_print_global( ):</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print('inside change_and_print_global: ' , animal)</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animal = 'wombat'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print('after the change: ' , animal)</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change_and_print_global( )  </a:t>
            </a:r>
            <a:endParaRPr lang="zh-CN" altLang="en-US" sz="2400">
              <a:solidFill>
                <a:schemeClr val="accent6"/>
              </a:solidFill>
              <a:latin typeface="黑体" panose="02010609060101010101" pitchFamily="49" charset="-122"/>
              <a:ea typeface="黑体" panose="02010609060101010101" pitchFamily="49" charset="-122"/>
              <a:cs typeface="黑体" panose="02010609060101010101" pitchFamily="49" charset="-122"/>
              <a:sym typeface="+mn-ea"/>
            </a:endParaRPr>
          </a:p>
          <a:p>
            <a:r>
              <a:rPr lang="en-US" altLang="zh-CN" sz="2400">
                <a:solidFill>
                  <a:schemeClr val="accent6"/>
                </a:solidFill>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400">
                <a:solidFill>
                  <a:schemeClr val="accent6"/>
                </a:solidFill>
                <a:latin typeface="黑体" panose="02010609060101010101" pitchFamily="49" charset="-122"/>
                <a:ea typeface="黑体" panose="02010609060101010101" pitchFamily="49" charset="-122"/>
                <a:cs typeface="黑体" panose="02010609060101010101" pitchFamily="49" charset="-122"/>
                <a:sym typeface="+mn-ea"/>
              </a:rPr>
              <a:t>报错</a:t>
            </a:r>
            <a:r>
              <a:rPr lang="zh-CN" altLang="en-US" sz="2400">
                <a:solidFill>
                  <a:schemeClr val="accent6"/>
                </a:solidFill>
                <a:latin typeface="Calibri" panose="020F0502020204030204" charset="0"/>
                <a:ea typeface="黑体" panose="02010609060101010101" pitchFamily="49" charset="-122"/>
                <a:cs typeface="Calibri" panose="020F0502020204030204" charset="0"/>
                <a:sym typeface="+mn-ea"/>
              </a:rPr>
              <a:t>UnboundLocalError: local variable 'animal' referenced before assignment</a:t>
            </a:r>
            <a:endParaRPr lang="zh-CN" altLang="en-US" sz="2400">
              <a:solidFill>
                <a:schemeClr val="accent6"/>
              </a:solidFill>
              <a:latin typeface="Calibri" panose="020F0502020204030204" charset="0"/>
              <a:ea typeface="黑体" panose="02010609060101010101" pitchFamily="49" charset="-122"/>
              <a:cs typeface="Calibri" panose="020F0502020204030204" charset="0"/>
              <a:sym typeface="+mn-ea"/>
            </a:endParaRPr>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4.10</a:t>
            </a:r>
            <a:r>
              <a:rPr lang="en-US" sz="2400">
                <a:latin typeface="+mj-ea"/>
                <a:ea typeface="+mj-ea"/>
              </a:rPr>
              <a:t>  </a:t>
            </a:r>
            <a:r>
              <a:rPr lang="zh-CN" sz="2400">
                <a:latin typeface="+mj-ea"/>
                <a:ea typeface="+mj-ea"/>
              </a:rPr>
              <a:t>命名空间和作用域</a:t>
            </a:r>
            <a:endParaRPr lang="zh-CN" sz="2400">
              <a:latin typeface="+mj-ea"/>
              <a:ea typeface="+mj-ea"/>
            </a:endParaRPr>
          </a:p>
        </p:txBody>
      </p:sp>
      <p:sp>
        <p:nvSpPr>
          <p:cNvPr id="9" name="前进箭头"/>
          <p:cNvSpPr/>
          <p:nvPr/>
        </p:nvSpPr>
        <p:spPr>
          <a:xfrm>
            <a:off x="625475" y="129222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文本框 9"/>
          <p:cNvSpPr txBox="1"/>
          <p:nvPr/>
        </p:nvSpPr>
        <p:spPr>
          <a:xfrm>
            <a:off x="986790" y="1174115"/>
            <a:ext cx="949960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在函数中得到一个全局变量的值并改变它，会报错：</a:t>
            </a:r>
            <a:endParaRPr lang="zh-CN" altLang="en-US" sz="2800">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矩形 9"/>
          <p:cNvSpPr/>
          <p:nvPr/>
        </p:nvSpPr>
        <p:spPr>
          <a:xfrm>
            <a:off x="702945" y="2102485"/>
            <a:ext cx="9949815" cy="410908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5" name="文本框 4"/>
          <p:cNvSpPr txBox="1"/>
          <p:nvPr/>
        </p:nvSpPr>
        <p:spPr>
          <a:xfrm>
            <a:off x="822325" y="1152525"/>
            <a:ext cx="10271760"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为了读取全局变量而不是函数中的局部变量，需要在变量前显示地加关键字</a:t>
            </a:r>
            <a:r>
              <a:rPr lang="en-US" altLang="zh-CN" sz="2800">
                <a:latin typeface="Calibri" panose="020F0502020204030204" charset="0"/>
                <a:ea typeface="黑体" panose="02010609060101010101" pitchFamily="49" charset="-122"/>
                <a:cs typeface="Calibri" panose="020F0502020204030204" charset="0"/>
              </a:rPr>
              <a:t>global</a:t>
            </a:r>
            <a:r>
              <a:rPr lang="zh-CN" altLang="en-US" sz="2800">
                <a:latin typeface="黑体" panose="02010609060101010101" pitchFamily="49" charset="-122"/>
                <a:ea typeface="黑体" panose="02010609060101010101" pitchFamily="49" charset="-122"/>
              </a:rPr>
              <a:t>。</a:t>
            </a:r>
            <a:endParaRPr lang="zh-CN" altLang="en-US" sz="2800">
              <a:latin typeface="黑体" panose="02010609060101010101" pitchFamily="49" charset="-122"/>
              <a:ea typeface="黑体" panose="02010609060101010101" pitchFamily="49" charset="-122"/>
            </a:endParaRPr>
          </a:p>
        </p:txBody>
      </p:sp>
      <p:sp>
        <p:nvSpPr>
          <p:cNvPr id="7" name="前进箭头"/>
          <p:cNvSpPr/>
          <p:nvPr/>
        </p:nvSpPr>
        <p:spPr>
          <a:xfrm>
            <a:off x="625475" y="129222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4.10</a:t>
            </a:r>
            <a:r>
              <a:rPr lang="en-US" sz="2400">
                <a:latin typeface="+mj-ea"/>
                <a:ea typeface="+mj-ea"/>
              </a:rPr>
              <a:t>  </a:t>
            </a:r>
            <a:r>
              <a:rPr lang="zh-CN" sz="2400">
                <a:latin typeface="+mj-ea"/>
                <a:ea typeface="+mj-ea"/>
              </a:rPr>
              <a:t>命名空间和作用域</a:t>
            </a:r>
            <a:endParaRPr lang="zh-CN" sz="2400">
              <a:latin typeface="+mj-ea"/>
              <a:ea typeface="+mj-ea"/>
            </a:endParaRPr>
          </a:p>
        </p:txBody>
      </p:sp>
      <p:sp>
        <p:nvSpPr>
          <p:cNvPr id="9" name="文本框 8"/>
          <p:cNvSpPr txBox="1"/>
          <p:nvPr/>
        </p:nvSpPr>
        <p:spPr>
          <a:xfrm>
            <a:off x="709295" y="2105660"/>
            <a:ext cx="10497820" cy="4154170"/>
          </a:xfrm>
          <a:prstGeom prst="rect">
            <a:avLst/>
          </a:prstGeom>
          <a:noFill/>
        </p:spPr>
        <p:txBody>
          <a:bodyPr wrap="square" rtlCol="0">
            <a:spAutoFit/>
          </a:bodyPr>
          <a:p>
            <a:r>
              <a:rPr lang="en-US" altLang="zh-CN" sz="2400">
                <a:latin typeface="Calibri" panose="020F0502020204030204" charset="0"/>
                <a:cs typeface="Calibri" panose="020F0502020204030204" charset="0"/>
              </a:rPr>
              <a:t>animal = 'fruitbat'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def  change_and_print_global( ):</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a:t>
            </a:r>
            <a:r>
              <a:rPr lang="en-US" altLang="zh-CN" sz="2400">
                <a:solidFill>
                  <a:srgbClr val="FF0000"/>
                </a:solidFill>
                <a:latin typeface="Calibri" panose="020F0502020204030204" charset="0"/>
                <a:cs typeface="Calibri" panose="020F0502020204030204" charset="0"/>
              </a:rPr>
              <a:t>global</a:t>
            </a:r>
            <a:r>
              <a:rPr lang="en-US" altLang="zh-CN" sz="2400">
                <a:latin typeface="Calibri" panose="020F0502020204030204" charset="0"/>
                <a:cs typeface="Calibri" panose="020F0502020204030204" charset="0"/>
              </a:rPr>
              <a:t> animal</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a:t>
            </a:r>
            <a:r>
              <a:rPr lang="en-US" altLang="zh-CN" sz="2400">
                <a:latin typeface="Calibri" panose="020F0502020204030204" charset="0"/>
                <a:cs typeface="Calibri" panose="020F0502020204030204" charset="0"/>
                <a:sym typeface="+mn-ea"/>
              </a:rPr>
              <a:t>animal = 'wombat'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print('inside change_and_print_global: ' , animal)</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animal</a:t>
            </a:r>
            <a:endParaRPr lang="en-US" altLang="zh-CN" sz="2400">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'fruitbat'</a:t>
            </a:r>
            <a:endParaRPr lang="en-US" altLang="zh-CN" sz="2400">
              <a:solidFill>
                <a:schemeClr val="accent2">
                  <a:lumMod val="50000"/>
                </a:schemeClr>
              </a:solidFill>
              <a:latin typeface="Calibri" panose="020F0502020204030204" charset="0"/>
              <a:cs typeface="Calibri" panose="020F0502020204030204" charset="0"/>
              <a:sym typeface="+mn-ea"/>
            </a:endParaRPr>
          </a:p>
          <a:p>
            <a:r>
              <a:rPr lang="en-US" altLang="zh-CN" sz="2400">
                <a:latin typeface="Calibri" panose="020F0502020204030204" charset="0"/>
                <a:cs typeface="Calibri" panose="020F0502020204030204" charset="0"/>
                <a:sym typeface="+mn-ea"/>
              </a:rPr>
              <a:t>change_and_print_global( )  </a:t>
            </a:r>
            <a:endParaRPr lang="zh-CN" altLang="en-US" sz="2400">
              <a:solidFill>
                <a:schemeClr val="accent6"/>
              </a:solidFill>
              <a:latin typeface="黑体" panose="02010609060101010101" pitchFamily="49" charset="-122"/>
              <a:ea typeface="黑体" panose="02010609060101010101" pitchFamily="49" charset="-122"/>
              <a:cs typeface="黑体" panose="02010609060101010101" pitchFamily="49" charset="-122"/>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inside change_and_print_global: wombat</a:t>
            </a:r>
            <a:endParaRPr lang="en-US" altLang="zh-CN" sz="2400">
              <a:solidFill>
                <a:schemeClr val="accent2">
                  <a:lumMod val="50000"/>
                </a:schemeClr>
              </a:solidFill>
              <a:latin typeface="Calibri" panose="020F0502020204030204" charset="0"/>
              <a:cs typeface="Calibri" panose="020F0502020204030204" charset="0"/>
              <a:sym typeface="+mn-ea"/>
            </a:endParaRPr>
          </a:p>
          <a:p>
            <a:r>
              <a:rPr lang="en-US" altLang="zh-CN" sz="2400">
                <a:solidFill>
                  <a:schemeClr val="tx1"/>
                </a:solidFill>
                <a:latin typeface="Calibri" panose="020F0502020204030204" charset="0"/>
                <a:ea typeface="黑体" panose="02010609060101010101" pitchFamily="49" charset="-122"/>
                <a:cs typeface="Calibri" panose="020F0502020204030204" charset="0"/>
                <a:sym typeface="+mn-ea"/>
              </a:rPr>
              <a:t>animal</a:t>
            </a:r>
            <a:endParaRPr lang="en-US" altLang="zh-CN" sz="2400">
              <a:solidFill>
                <a:schemeClr val="accent6"/>
              </a:solidFill>
              <a:latin typeface="Calibri" panose="020F0502020204030204" charset="0"/>
              <a:ea typeface="黑体" panose="02010609060101010101" pitchFamily="49" charset="-122"/>
              <a:cs typeface="Calibri" panose="020F0502020204030204" charset="0"/>
              <a:sym typeface="+mn-ea"/>
            </a:endParaRPr>
          </a:p>
          <a:p>
            <a:r>
              <a:rPr lang="en-US" altLang="zh-CN" sz="2400">
                <a:solidFill>
                  <a:schemeClr val="accent2">
                    <a:lumMod val="50000"/>
                  </a:schemeClr>
                </a:solidFill>
                <a:latin typeface="Calibri" panose="020F0502020204030204" charset="0"/>
                <a:ea typeface="黑体" panose="02010609060101010101" pitchFamily="49" charset="-122"/>
                <a:cs typeface="Calibri" panose="020F0502020204030204" charset="0"/>
                <a:sym typeface="+mn-ea"/>
              </a:rPr>
              <a:t>'wombat'</a:t>
            </a:r>
            <a:endParaRPr lang="en-US" altLang="zh-CN" sz="2400">
              <a:solidFill>
                <a:schemeClr val="accent2">
                  <a:lumMod val="50000"/>
                </a:schemeClr>
              </a:solidFill>
              <a:latin typeface="Calibri" panose="020F0502020204030204" charset="0"/>
              <a:ea typeface="黑体" panose="02010609060101010101" pitchFamily="49" charset="-122"/>
              <a:cs typeface="Calibri" panose="020F0502020204030204" charset="0"/>
              <a:sym typeface="+mn-ea"/>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矩形 9"/>
          <p:cNvSpPr/>
          <p:nvPr/>
        </p:nvSpPr>
        <p:spPr>
          <a:xfrm>
            <a:off x="889000" y="2777490"/>
            <a:ext cx="10272395" cy="261239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4.10</a:t>
            </a:r>
            <a:r>
              <a:rPr lang="en-US" sz="2400">
                <a:latin typeface="+mj-ea"/>
                <a:ea typeface="+mj-ea"/>
              </a:rPr>
              <a:t>  </a:t>
            </a:r>
            <a:r>
              <a:rPr lang="zh-CN" sz="2400">
                <a:latin typeface="+mj-ea"/>
                <a:ea typeface="+mj-ea"/>
              </a:rPr>
              <a:t>命名空间和作用域</a:t>
            </a:r>
            <a:endParaRPr lang="zh-CN" sz="2400">
              <a:latin typeface="+mj-ea"/>
              <a:ea typeface="+mj-ea"/>
            </a:endParaRPr>
          </a:p>
        </p:txBody>
      </p:sp>
      <p:sp>
        <p:nvSpPr>
          <p:cNvPr id="7" name="前进箭头"/>
          <p:cNvSpPr/>
          <p:nvPr/>
        </p:nvSpPr>
        <p:spPr>
          <a:xfrm>
            <a:off x="594360" y="1280795"/>
            <a:ext cx="274955"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869315" y="1114425"/>
            <a:ext cx="10771505" cy="953135"/>
          </a:xfrm>
          <a:prstGeom prst="rect">
            <a:avLst/>
          </a:prstGeom>
          <a:noFill/>
        </p:spPr>
        <p:txBody>
          <a:bodyPr wrap="square" rtlCol="0">
            <a:spAutoFit/>
          </a:bodyPr>
          <a:p>
            <a:r>
              <a:rPr lang="en-US" altLang="zh-CN" sz="2800">
                <a:latin typeface="黑体" panose="02010609060101010101" pitchFamily="49" charset="-122"/>
                <a:ea typeface="黑体" panose="02010609060101010101" pitchFamily="49" charset="-122"/>
              </a:rPr>
              <a:t>Python</a:t>
            </a:r>
            <a:r>
              <a:rPr lang="zh-CN" altLang="en-US" sz="2800">
                <a:latin typeface="黑体" panose="02010609060101010101" pitchFamily="49" charset="-122"/>
                <a:ea typeface="黑体" panose="02010609060101010101" pitchFamily="49" charset="-122"/>
              </a:rPr>
              <a:t>提供了两个获取命名空间内容的函数：</a:t>
            </a:r>
            <a:endParaRPr lang="zh-CN" altLang="en-US" sz="2800">
              <a:latin typeface="Calibri" panose="020F0502020204030204" charset="0"/>
              <a:ea typeface="黑体" panose="02010609060101010101" pitchFamily="49" charset="-122"/>
            </a:endParaRPr>
          </a:p>
          <a:p>
            <a:endParaRPr lang="en-US" altLang="zh-CN" sz="2800">
              <a:latin typeface="Calibri" panose="020F0502020204030204" charset="0"/>
              <a:ea typeface="黑体" panose="02010609060101010101" pitchFamily="49" charset="-122"/>
            </a:endParaRPr>
          </a:p>
        </p:txBody>
      </p:sp>
      <p:sp>
        <p:nvSpPr>
          <p:cNvPr id="5" name="文本框 4"/>
          <p:cNvSpPr txBox="1"/>
          <p:nvPr/>
        </p:nvSpPr>
        <p:spPr>
          <a:xfrm>
            <a:off x="967105" y="1770380"/>
            <a:ext cx="9988550" cy="1106805"/>
          </a:xfrm>
          <a:prstGeom prst="rect">
            <a:avLst/>
          </a:prstGeom>
          <a:noFill/>
        </p:spPr>
        <p:txBody>
          <a:bodyPr wrap="square" rtlCol="0">
            <a:spAutoFit/>
          </a:bodyPr>
          <a:p>
            <a:r>
              <a:rPr lang="zh-CN" altLang="en-US" sz="2400">
                <a:latin typeface="Calibri" panose="020F0502020204030204" charset="0"/>
                <a:ea typeface="黑体" panose="02010609060101010101" pitchFamily="49" charset="-122"/>
                <a:sym typeface="+mn-ea"/>
              </a:rPr>
              <a:t>①</a:t>
            </a:r>
            <a:r>
              <a:rPr lang="en-US" altLang="zh-CN" sz="2400">
                <a:latin typeface="Calibri" panose="020F0502020204030204" charset="0"/>
                <a:ea typeface="黑体" panose="02010609060101010101" pitchFamily="49" charset="-122"/>
                <a:sym typeface="+mn-ea"/>
              </a:rPr>
              <a:t>locals( )</a:t>
            </a:r>
            <a:r>
              <a:rPr lang="zh-CN" altLang="en-US" sz="2400">
                <a:latin typeface="Calibri" panose="020F0502020204030204" charset="0"/>
                <a:ea typeface="黑体" panose="02010609060101010101" pitchFamily="49" charset="-122"/>
                <a:sym typeface="+mn-ea"/>
              </a:rPr>
              <a:t>返回一个局部命名空间内容的字典；</a:t>
            </a:r>
            <a:endParaRPr lang="zh-CN" altLang="en-US" sz="2400">
              <a:latin typeface="Calibri" panose="020F0502020204030204" charset="0"/>
              <a:ea typeface="黑体" panose="02010609060101010101" pitchFamily="49" charset="-122"/>
            </a:endParaRPr>
          </a:p>
          <a:p>
            <a:r>
              <a:rPr lang="zh-CN" altLang="en-US" sz="2400">
                <a:latin typeface="Calibri" panose="020F0502020204030204" charset="0"/>
                <a:ea typeface="黑体" panose="02010609060101010101" pitchFamily="49" charset="-122"/>
                <a:sym typeface="+mn-ea"/>
              </a:rPr>
              <a:t>②</a:t>
            </a:r>
            <a:r>
              <a:rPr lang="en-US" altLang="zh-CN" sz="2400">
                <a:latin typeface="Calibri" panose="020F0502020204030204" charset="0"/>
                <a:ea typeface="黑体" panose="02010609060101010101" pitchFamily="49" charset="-122"/>
                <a:sym typeface="+mn-ea"/>
              </a:rPr>
              <a:t>globals( )</a:t>
            </a:r>
            <a:r>
              <a:rPr lang="zh-CN" altLang="en-US" sz="2400">
                <a:latin typeface="Calibri" panose="020F0502020204030204" charset="0"/>
                <a:ea typeface="黑体" panose="02010609060101010101" pitchFamily="49" charset="-122"/>
                <a:sym typeface="+mn-ea"/>
              </a:rPr>
              <a:t>返回一个全局命名空间内容的字典。</a:t>
            </a:r>
            <a:endParaRPr lang="en-US" altLang="zh-CN">
              <a:latin typeface="Calibri" panose="020F0502020204030204" charset="0"/>
              <a:ea typeface="黑体" panose="02010609060101010101" pitchFamily="49" charset="-122"/>
            </a:endParaRPr>
          </a:p>
          <a:p>
            <a:endParaRPr lang="zh-CN" altLang="en-US"/>
          </a:p>
        </p:txBody>
      </p:sp>
      <p:sp>
        <p:nvSpPr>
          <p:cNvPr id="9" name="文本框 8"/>
          <p:cNvSpPr txBox="1"/>
          <p:nvPr/>
        </p:nvSpPr>
        <p:spPr>
          <a:xfrm>
            <a:off x="869315" y="2797810"/>
            <a:ext cx="10292080" cy="3046095"/>
          </a:xfrm>
          <a:prstGeom prst="rect">
            <a:avLst/>
          </a:prstGeom>
          <a:noFill/>
        </p:spPr>
        <p:txBody>
          <a:bodyPr wrap="square" rtlCol="0">
            <a:spAutoFit/>
          </a:bodyPr>
          <a:p>
            <a:r>
              <a:rPr lang="en-US" altLang="zh-CN" sz="2400">
                <a:latin typeface="Calibri" panose="020F0502020204030204" charset="0"/>
                <a:cs typeface="Calibri" panose="020F0502020204030204" charset="0"/>
                <a:sym typeface="+mn-ea"/>
              </a:rPr>
              <a:t>animal = 'fruitbat'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def  change_local( ):</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a:t>
            </a:r>
            <a:r>
              <a:rPr lang="en-US" altLang="zh-CN" sz="2400">
                <a:latin typeface="Calibri" panose="020F0502020204030204" charset="0"/>
                <a:cs typeface="Calibri" panose="020F0502020204030204" charset="0"/>
                <a:sym typeface="+mn-ea"/>
              </a:rPr>
              <a:t>animal = 'wombat'           </a:t>
            </a:r>
            <a:r>
              <a:rPr lang="en-US" altLang="zh-CN" sz="2400">
                <a:solidFill>
                  <a:schemeClr val="accent6"/>
                </a:solidFill>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400">
                <a:solidFill>
                  <a:schemeClr val="accent6"/>
                </a:solidFill>
                <a:latin typeface="黑体" panose="02010609060101010101" pitchFamily="49" charset="-122"/>
                <a:ea typeface="黑体" panose="02010609060101010101" pitchFamily="49" charset="-122"/>
                <a:cs typeface="黑体" panose="02010609060101010101" pitchFamily="49" charset="-122"/>
                <a:sym typeface="+mn-ea"/>
              </a:rPr>
              <a:t>局部变量</a:t>
            </a:r>
            <a:endParaRPr lang="en-US" altLang="zh-CN" sz="2400">
              <a:solidFill>
                <a:schemeClr val="accent6"/>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a:solidFill>
                  <a:schemeClr val="accent6"/>
                </a:solidFill>
                <a:latin typeface="黑体" panose="02010609060101010101" pitchFamily="49" charset="-122"/>
                <a:ea typeface="黑体" panose="02010609060101010101" pitchFamily="49" charset="-122"/>
                <a:cs typeface="黑体" panose="02010609060101010101" pitchFamily="49" charset="-122"/>
              </a:rPr>
              <a:t>   </a:t>
            </a:r>
            <a:r>
              <a:rPr lang="en-US" altLang="zh-CN" sz="2400">
                <a:solidFill>
                  <a:schemeClr val="tx1"/>
                </a:solidFill>
                <a:latin typeface="Calibri" panose="020F0502020204030204" charset="0"/>
                <a:ea typeface="黑体" panose="02010609060101010101" pitchFamily="49" charset="-122"/>
                <a:cs typeface="Calibri" panose="020F0502020204030204" charset="0"/>
              </a:rPr>
              <a:t> print( 'locals: ' , locals( ) )</a:t>
            </a:r>
            <a:endParaRPr lang="en-US" altLang="zh-CN" sz="2400">
              <a:solidFill>
                <a:schemeClr val="tx1"/>
              </a:solidFill>
              <a:latin typeface="Calibri" panose="020F0502020204030204" charset="0"/>
              <a:ea typeface="黑体" panose="02010609060101010101" pitchFamily="49" charset="-122"/>
              <a:cs typeface="Calibri" panose="020F0502020204030204" charset="0"/>
            </a:endParaRPr>
          </a:p>
          <a:p>
            <a:r>
              <a:rPr lang="en-US" altLang="zh-CN" sz="2400">
                <a:latin typeface="Calibri" panose="020F0502020204030204" charset="0"/>
                <a:cs typeface="Calibri" panose="020F0502020204030204" charset="0"/>
                <a:sym typeface="+mn-ea"/>
              </a:rPr>
              <a:t>change_local( )</a:t>
            </a:r>
            <a:endParaRPr lang="en-US" altLang="zh-CN" sz="2400">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ea typeface="黑体" panose="02010609060101010101" pitchFamily="49" charset="-122"/>
                <a:cs typeface="Calibri" panose="020F0502020204030204" charset="0"/>
              </a:rPr>
              <a:t>locals: {'animal' : 'wombat'}</a:t>
            </a:r>
            <a:endParaRPr lang="en-US" altLang="zh-CN" sz="2400">
              <a:solidFill>
                <a:schemeClr val="tx1"/>
              </a:solidFill>
              <a:latin typeface="Calibri" panose="020F0502020204030204" charset="0"/>
              <a:ea typeface="黑体" panose="02010609060101010101" pitchFamily="49" charset="-122"/>
              <a:cs typeface="Calibri" panose="020F0502020204030204" charset="0"/>
            </a:endParaRPr>
          </a:p>
          <a:p>
            <a:endParaRPr lang="en-US" altLang="zh-CN" sz="2400">
              <a:latin typeface="Calibri" panose="020F0502020204030204" charset="0"/>
              <a:ea typeface="黑体" panose="02010609060101010101" pitchFamily="49" charset="-122"/>
              <a:cs typeface="Calibri" panose="020F0502020204030204" charset="0"/>
              <a:sym typeface="+mn-ea"/>
            </a:endParaRPr>
          </a:p>
          <a:p>
            <a:endParaRPr lang="en-US" altLang="zh-CN" sz="2400">
              <a:solidFill>
                <a:schemeClr val="tx1"/>
              </a:solidFill>
              <a:latin typeface="Calibri" panose="020F0502020204030204" charset="0"/>
              <a:ea typeface="黑体" panose="02010609060101010101" pitchFamily="49" charset="-122"/>
              <a:cs typeface="Calibri" panose="020F0502020204030204"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581660" y="341630"/>
            <a:ext cx="9399270" cy="460375"/>
          </a:xfrm>
          <a:prstGeom prst="rect">
            <a:avLst/>
          </a:prstGeom>
          <a:noFill/>
        </p:spPr>
        <p:txBody>
          <a:bodyPr wrap="square" rtlCol="0">
            <a:spAutoFit/>
          </a:bodyPr>
          <a:p>
            <a:r>
              <a:rPr lang="en-US" altLang="zh-CN" sz="2400"/>
              <a:t>4.2 </a:t>
            </a:r>
            <a:r>
              <a:rPr lang="zh-CN" altLang="en-US" sz="2400"/>
              <a:t>使用 </a:t>
            </a:r>
            <a:r>
              <a:rPr lang="en-US" altLang="zh-CN" sz="2400"/>
              <a:t>\ </a:t>
            </a:r>
            <a:r>
              <a:rPr lang="zh-CN" altLang="en-US" sz="2400"/>
              <a:t>连接</a:t>
            </a:r>
            <a:endParaRPr lang="zh-CN" altLang="en-US" sz="2400"/>
          </a:p>
        </p:txBody>
      </p:sp>
      <p:sp>
        <p:nvSpPr>
          <p:cNvPr id="6" name="矩形 5"/>
          <p:cNvSpPr/>
          <p:nvPr/>
        </p:nvSpPr>
        <p:spPr>
          <a:xfrm>
            <a:off x="955675" y="2082800"/>
            <a:ext cx="9935845" cy="149733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7" name="文本框 6"/>
          <p:cNvSpPr txBox="1"/>
          <p:nvPr/>
        </p:nvSpPr>
        <p:spPr>
          <a:xfrm>
            <a:off x="955675" y="2169795"/>
            <a:ext cx="9363075" cy="1568450"/>
          </a:xfrm>
          <a:prstGeom prst="rect">
            <a:avLst/>
          </a:prstGeom>
          <a:noFill/>
        </p:spPr>
        <p:txBody>
          <a:bodyPr wrap="square" rtlCol="0">
            <a:spAutoFit/>
          </a:bodyPr>
          <a:p>
            <a:r>
              <a:rPr lang="en-US" altLang="zh-CN" sz="2400">
                <a:latin typeface="Calibri" panose="020F0502020204030204" charset="0"/>
                <a:cs typeface="Calibri" panose="020F0502020204030204" charset="0"/>
              </a:rPr>
              <a:t>alphabet </a:t>
            </a:r>
            <a:r>
              <a:rPr lang="en-US" altLang="zh-CN" sz="2400">
                <a:latin typeface="Calibri" panose="020F0502020204030204" charset="0"/>
                <a:cs typeface="Calibri" panose="020F0502020204030204" charset="0"/>
                <a:sym typeface="+mn-ea"/>
              </a:rPr>
              <a:t>= 'abcdefg' + \</a:t>
            </a:r>
            <a:endParaRPr lang="en-US" altLang="zh-CN" sz="2400">
              <a:latin typeface="Calibri" panose="020F0502020204030204" charset="0"/>
              <a:cs typeface="Calibri" panose="020F0502020204030204" charset="0"/>
              <a:sym typeface="+mn-ea"/>
            </a:endParaRPr>
          </a:p>
          <a:p>
            <a:r>
              <a:rPr lang="en-US" altLang="zh-CN" sz="2400">
                <a:latin typeface="Calibri" panose="020F0502020204030204" charset="0"/>
                <a:cs typeface="Calibri" panose="020F0502020204030204" charset="0"/>
                <a:sym typeface="+mn-ea"/>
              </a:rPr>
              <a:t>            'hijklmnop' + \</a:t>
            </a:r>
            <a:endParaRPr lang="en-US" altLang="zh-CN" sz="2400">
              <a:latin typeface="Calibri" panose="020F0502020204030204" charset="0"/>
              <a:cs typeface="Calibri" panose="020F0502020204030204" charset="0"/>
              <a:sym typeface="+mn-ea"/>
            </a:endParaRPr>
          </a:p>
          <a:p>
            <a:r>
              <a:rPr lang="en-US" altLang="zh-CN" sz="2400">
                <a:latin typeface="Calibri" panose="020F0502020204030204" charset="0"/>
                <a:cs typeface="Calibri" panose="020F0502020204030204" charset="0"/>
                <a:sym typeface="+mn-ea"/>
              </a:rPr>
              <a:t>            'qrstuvwxyz'</a:t>
            </a:r>
            <a:endParaRPr lang="en-US" altLang="zh-CN" sz="2400">
              <a:latin typeface="Calibri" panose="020F0502020204030204" charset="0"/>
              <a:cs typeface="Calibri" panose="020F0502020204030204" charset="0"/>
            </a:endParaRPr>
          </a:p>
          <a:p>
            <a:endParaRPr lang="en-US" altLang="zh-CN" sz="2400">
              <a:latin typeface="Calibri" panose="020F0502020204030204" charset="0"/>
              <a:cs typeface="Calibri" panose="020F0502020204030204" charset="0"/>
            </a:endParaRPr>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文本框 8"/>
          <p:cNvSpPr txBox="1"/>
          <p:nvPr/>
        </p:nvSpPr>
        <p:spPr>
          <a:xfrm>
            <a:off x="890270" y="1224915"/>
            <a:ext cx="705167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或者，使用连接符一步就可以完成：</a:t>
            </a:r>
            <a:endParaRPr lang="zh-CN" altLang="en-US" sz="2800">
              <a:latin typeface="黑体" panose="02010609060101010101" pitchFamily="49" charset="-122"/>
              <a:ea typeface="黑体" panose="02010609060101010101" pitchFamily="49"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638810" y="1047750"/>
            <a:ext cx="10634345" cy="491109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4.10</a:t>
            </a:r>
            <a:r>
              <a:rPr lang="en-US" sz="2400">
                <a:latin typeface="+mj-ea"/>
                <a:ea typeface="+mj-ea"/>
              </a:rPr>
              <a:t>  </a:t>
            </a:r>
            <a:r>
              <a:rPr lang="zh-CN" sz="2400">
                <a:latin typeface="+mj-ea"/>
                <a:ea typeface="+mj-ea"/>
              </a:rPr>
              <a:t>命名空间和作用域</a:t>
            </a:r>
            <a:endParaRPr lang="zh-CN" sz="2400">
              <a:latin typeface="+mj-ea"/>
              <a:ea typeface="+mj-ea"/>
            </a:endParaRPr>
          </a:p>
        </p:txBody>
      </p:sp>
      <p:sp>
        <p:nvSpPr>
          <p:cNvPr id="5" name="文本框 4"/>
          <p:cNvSpPr txBox="1"/>
          <p:nvPr/>
        </p:nvSpPr>
        <p:spPr>
          <a:xfrm>
            <a:off x="638810" y="1066165"/>
            <a:ext cx="10653395" cy="4892675"/>
          </a:xfrm>
          <a:prstGeom prst="rect">
            <a:avLst/>
          </a:prstGeom>
          <a:noFill/>
        </p:spPr>
        <p:txBody>
          <a:bodyPr wrap="square" rtlCol="0">
            <a:spAutoFit/>
          </a:bodyPr>
          <a:p>
            <a:r>
              <a:rPr lang="en-US" altLang="zh-CN" sz="2400">
                <a:latin typeface="Calibri" panose="020F0502020204030204" charset="0"/>
                <a:cs typeface="Calibri" panose="020F0502020204030204" charset="0"/>
              </a:rPr>
              <a:t>print( 'globals' , globals( ) )      </a:t>
            </a:r>
            <a:r>
              <a:rPr lang="en-US" altLang="zh-CN" sz="2400">
                <a:solidFill>
                  <a:schemeClr val="accent6"/>
                </a:solidFill>
                <a:latin typeface="黑体" panose="02010609060101010101" pitchFamily="49" charset="-122"/>
                <a:ea typeface="黑体" panose="02010609060101010101" pitchFamily="49" charset="-122"/>
                <a:cs typeface="黑体" panose="02010609060101010101" pitchFamily="49" charset="-122"/>
              </a:rPr>
              <a:t>#</a:t>
            </a:r>
            <a:r>
              <a:rPr lang="zh-CN" altLang="en-US" sz="2400">
                <a:solidFill>
                  <a:schemeClr val="accent6"/>
                </a:solidFill>
                <a:latin typeface="黑体" panose="02010609060101010101" pitchFamily="49" charset="-122"/>
                <a:ea typeface="黑体" panose="02010609060101010101" pitchFamily="49" charset="-122"/>
                <a:cs typeface="黑体" panose="02010609060101010101" pitchFamily="49" charset="-122"/>
              </a:rPr>
              <a:t>全局命名空间含有全局变量以及其他一些东西</a:t>
            </a:r>
            <a:endParaRPr lang="en-US" altLang="zh-CN" sz="2400">
              <a:solidFill>
                <a:schemeClr val="accent6"/>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a:solidFill>
                  <a:schemeClr val="accent2">
                    <a:lumMod val="50000"/>
                  </a:schemeClr>
                </a:solidFill>
                <a:latin typeface="Calibri" panose="020F0502020204030204" charset="0"/>
                <a:cs typeface="Calibri" panose="020F0502020204030204" charset="0"/>
              </a:rPr>
              <a:t>globals:  {'__name__': '__main__',</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'__doc__': None, </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'__package__': None, </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'__loader__': &lt;_frozen_importlib_external.SourceFileLoader object at 0x0000020D27C76128&gt;,</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'__spec__': None, </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'__annotations__': {},</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'__builtins__': &lt;module 'builtins' (built-in)&gt;,</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'__file__': 'C:/Users/PycharmProjects/untitled/test.py',</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'__cached__': None, </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rgbClr val="FF0000"/>
                </a:solidFill>
                <a:latin typeface="Calibri" panose="020F0502020204030204" charset="0"/>
                <a:cs typeface="Calibri" panose="020F0502020204030204" charset="0"/>
              </a:rPr>
              <a:t>'animal': 'fruitbat', </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'change_local': &lt;function change_local at 0x0000020D27DD9840&gt;}</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880745" y="2724785"/>
            <a:ext cx="10115550" cy="274891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4.11</a:t>
            </a:r>
            <a:r>
              <a:rPr lang="en-US" sz="2400">
                <a:latin typeface="+mj-ea"/>
                <a:ea typeface="+mj-ea"/>
              </a:rPr>
              <a:t>  </a:t>
            </a:r>
            <a:r>
              <a:rPr lang="zh-CN" sz="2400">
                <a:latin typeface="+mj-ea"/>
                <a:ea typeface="+mj-ea"/>
              </a:rPr>
              <a:t>使用</a:t>
            </a:r>
            <a:r>
              <a:rPr lang="en-US" altLang="zh-CN" sz="2400">
                <a:latin typeface="+mj-ea"/>
                <a:ea typeface="+mj-ea"/>
              </a:rPr>
              <a:t>try</a:t>
            </a:r>
            <a:r>
              <a:rPr lang="zh-CN" altLang="en-US" sz="2400">
                <a:latin typeface="+mj-ea"/>
                <a:ea typeface="+mj-ea"/>
              </a:rPr>
              <a:t>和</a:t>
            </a:r>
            <a:r>
              <a:rPr lang="en-US" altLang="zh-CN" sz="2400">
                <a:latin typeface="+mj-ea"/>
                <a:ea typeface="+mj-ea"/>
              </a:rPr>
              <a:t>except</a:t>
            </a:r>
            <a:r>
              <a:rPr lang="zh-CN" altLang="en-US" sz="2400">
                <a:latin typeface="+mj-ea"/>
                <a:ea typeface="+mj-ea"/>
              </a:rPr>
              <a:t>处理错误</a:t>
            </a:r>
            <a:endParaRPr lang="zh-CN" altLang="en-US" sz="2400">
              <a:latin typeface="+mj-ea"/>
              <a:ea typeface="+mj-ea"/>
            </a:endParaRPr>
          </a:p>
        </p:txBody>
      </p:sp>
      <p:sp>
        <p:nvSpPr>
          <p:cNvPr id="7" name="前进箭头"/>
          <p:cNvSpPr/>
          <p:nvPr/>
        </p:nvSpPr>
        <p:spPr>
          <a:xfrm>
            <a:off x="625475" y="129222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文本框 1"/>
          <p:cNvSpPr txBox="1"/>
          <p:nvPr/>
        </p:nvSpPr>
        <p:spPr>
          <a:xfrm>
            <a:off x="910590" y="1140460"/>
            <a:ext cx="10497185" cy="138366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执行可能出错的代码时，需要适当的</a:t>
            </a:r>
            <a:r>
              <a:rPr lang="zh-CN" altLang="en-US" sz="2800">
                <a:latin typeface="楷体" panose="02010609060101010101" charset="-122"/>
                <a:ea typeface="楷体" panose="02010609060101010101" charset="-122"/>
              </a:rPr>
              <a:t>异常处理程序</a:t>
            </a:r>
            <a:r>
              <a:rPr lang="zh-CN" altLang="en-US" sz="2800">
                <a:latin typeface="黑体" panose="02010609060101010101" pitchFamily="49" charset="-122"/>
                <a:ea typeface="黑体" panose="02010609060101010101" pitchFamily="49" charset="-122"/>
              </a:rPr>
              <a:t>用于阻止潜在的错误发生。在不能提供自己的异常捕获代码时，</a:t>
            </a:r>
            <a:r>
              <a:rPr lang="en-US" altLang="zh-CN" sz="2800">
                <a:latin typeface="黑体" panose="02010609060101010101" pitchFamily="49" charset="-122"/>
                <a:ea typeface="黑体" panose="02010609060101010101" pitchFamily="49" charset="-122"/>
              </a:rPr>
              <a:t>Python</a:t>
            </a:r>
            <a:r>
              <a:rPr lang="zh-CN" altLang="en-US" sz="2800">
                <a:latin typeface="黑体" panose="02010609060101010101" pitchFamily="49" charset="-122"/>
                <a:ea typeface="黑体" panose="02010609060101010101" pitchFamily="49" charset="-122"/>
              </a:rPr>
              <a:t>会输出错误消息和关于错误发生处的消息，然后终止程序。例如：</a:t>
            </a:r>
            <a:endParaRPr lang="zh-CN" altLang="en-US" sz="2800">
              <a:latin typeface="黑体" panose="02010609060101010101" pitchFamily="49" charset="-122"/>
              <a:ea typeface="黑体" panose="02010609060101010101" pitchFamily="49" charset="-122"/>
            </a:endParaRPr>
          </a:p>
        </p:txBody>
      </p:sp>
      <p:sp>
        <p:nvSpPr>
          <p:cNvPr id="3" name="文本框 2"/>
          <p:cNvSpPr txBox="1"/>
          <p:nvPr/>
        </p:nvSpPr>
        <p:spPr>
          <a:xfrm>
            <a:off x="880745" y="2724785"/>
            <a:ext cx="10556240" cy="2676525"/>
          </a:xfrm>
          <a:prstGeom prst="rect">
            <a:avLst/>
          </a:prstGeom>
          <a:noFill/>
        </p:spPr>
        <p:txBody>
          <a:bodyPr wrap="square" rtlCol="0">
            <a:spAutoFit/>
          </a:bodyPr>
          <a:p>
            <a:r>
              <a:rPr lang="en-US" altLang="zh-CN" sz="2400">
                <a:latin typeface="Calibri" panose="020F0502020204030204" charset="0"/>
                <a:cs typeface="Calibri" panose="020F0502020204030204" charset="0"/>
              </a:rPr>
              <a:t>short_list = [1 , 2 , 3]</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position = 5</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short_list[position]</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Traceback (most recent call last):</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  File "C:/Users/PycharmProjects/untitled/test.py", line 3, in &lt;module&gt;</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    short_list[position]</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IndexError: list index out of range</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683260" y="1789430"/>
            <a:ext cx="10233660" cy="306260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7" name="前进箭头"/>
          <p:cNvSpPr/>
          <p:nvPr/>
        </p:nvSpPr>
        <p:spPr>
          <a:xfrm>
            <a:off x="633730" y="125222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889000" y="1134110"/>
            <a:ext cx="1018413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使用</a:t>
            </a:r>
            <a:r>
              <a:rPr lang="en-US" altLang="zh-CN" sz="2800">
                <a:latin typeface="黑体" panose="02010609060101010101" pitchFamily="49" charset="-122"/>
                <a:ea typeface="黑体" panose="02010609060101010101" pitchFamily="49" charset="-122"/>
              </a:rPr>
              <a:t>try</a:t>
            </a:r>
            <a:r>
              <a:rPr lang="zh-CN" altLang="en-US" sz="2800">
                <a:latin typeface="黑体" panose="02010609060101010101" pitchFamily="49" charset="-122"/>
                <a:ea typeface="黑体" panose="02010609060101010101" pitchFamily="49" charset="-122"/>
              </a:rPr>
              <a:t>和</a:t>
            </a:r>
            <a:r>
              <a:rPr lang="en-US" altLang="zh-CN" sz="2800">
                <a:latin typeface="黑体" panose="02010609060101010101" pitchFamily="49" charset="-122"/>
                <a:ea typeface="黑体" panose="02010609060101010101" pitchFamily="49" charset="-122"/>
              </a:rPr>
              <a:t>except</a:t>
            </a:r>
            <a:r>
              <a:rPr lang="zh-CN" altLang="en-US" sz="2800">
                <a:latin typeface="黑体" panose="02010609060101010101" pitchFamily="49" charset="-122"/>
                <a:ea typeface="黑体" panose="02010609060101010101" pitchFamily="49" charset="-122"/>
              </a:rPr>
              <a:t>提供错误处理程序：</a:t>
            </a:r>
            <a:endParaRPr lang="zh-CN" altLang="en-US" sz="2800">
              <a:latin typeface="黑体" panose="02010609060101010101" pitchFamily="49" charset="-122"/>
              <a:ea typeface="黑体" panose="02010609060101010101" pitchFamily="49" charset="-122"/>
            </a:endParaRPr>
          </a:p>
        </p:txBody>
      </p:sp>
      <p:sp>
        <p:nvSpPr>
          <p:cNvPr id="5" name="文本框 4"/>
          <p:cNvSpPr txBox="1"/>
          <p:nvPr/>
        </p:nvSpPr>
        <p:spPr>
          <a:xfrm>
            <a:off x="683260" y="1789430"/>
            <a:ext cx="10399395" cy="3046095"/>
          </a:xfrm>
          <a:prstGeom prst="rect">
            <a:avLst/>
          </a:prstGeom>
          <a:noFill/>
        </p:spPr>
        <p:txBody>
          <a:bodyPr wrap="square" rtlCol="0">
            <a:spAutoFit/>
          </a:bodyPr>
          <a:p>
            <a:r>
              <a:rPr lang="en-US" altLang="zh-CN" sz="2400">
                <a:latin typeface="Calibri" panose="020F0502020204030204" charset="0"/>
                <a:cs typeface="Calibri" panose="020F0502020204030204" charset="0"/>
              </a:rPr>
              <a:t>short_list = [1 , 2 ,3]</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position = 5</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try:              </a:t>
            </a:r>
            <a:r>
              <a:rPr lang="en-US" altLang="zh-CN" sz="2400">
                <a:solidFill>
                  <a:schemeClr val="accent6"/>
                </a:solidFill>
                <a:latin typeface="黑体" panose="02010609060101010101" pitchFamily="49" charset="-122"/>
                <a:ea typeface="黑体" panose="02010609060101010101" pitchFamily="49" charset="-122"/>
                <a:cs typeface="黑体" panose="02010609060101010101" pitchFamily="49" charset="-122"/>
              </a:rPr>
              <a:t>#</a:t>
            </a:r>
            <a:r>
              <a:rPr lang="zh-CN" altLang="en-US" sz="2400">
                <a:solidFill>
                  <a:schemeClr val="accent6"/>
                </a:solidFill>
                <a:latin typeface="黑体" panose="02010609060101010101" pitchFamily="49" charset="-122"/>
                <a:ea typeface="黑体" panose="02010609060101010101" pitchFamily="49" charset="-122"/>
                <a:cs typeface="黑体" panose="02010609060101010101" pitchFamily="49" charset="-122"/>
              </a:rPr>
              <a:t>执行</a:t>
            </a:r>
            <a:r>
              <a:rPr lang="en-US" altLang="zh-CN" sz="2400">
                <a:solidFill>
                  <a:schemeClr val="accent6"/>
                </a:solidFill>
                <a:latin typeface="黑体" panose="02010609060101010101" pitchFamily="49" charset="-122"/>
                <a:ea typeface="黑体" panose="02010609060101010101" pitchFamily="49" charset="-122"/>
                <a:cs typeface="黑体" panose="02010609060101010101" pitchFamily="49" charset="-122"/>
              </a:rPr>
              <a:t>try</a:t>
            </a:r>
            <a:r>
              <a:rPr lang="zh-CN" altLang="en-US" sz="2400">
                <a:solidFill>
                  <a:schemeClr val="accent6"/>
                </a:solidFill>
                <a:latin typeface="黑体" panose="02010609060101010101" pitchFamily="49" charset="-122"/>
                <a:ea typeface="黑体" panose="02010609060101010101" pitchFamily="49" charset="-122"/>
                <a:cs typeface="黑体" panose="02010609060101010101" pitchFamily="49" charset="-122"/>
              </a:rPr>
              <a:t>中代码，若出错则抛出异常，然后执行</a:t>
            </a:r>
            <a:r>
              <a:rPr lang="en-US" altLang="zh-CN" sz="2400">
                <a:solidFill>
                  <a:schemeClr val="accent6"/>
                </a:solidFill>
                <a:latin typeface="黑体" panose="02010609060101010101" pitchFamily="49" charset="-122"/>
                <a:ea typeface="黑体" panose="02010609060101010101" pitchFamily="49" charset="-122"/>
                <a:cs typeface="黑体" panose="02010609060101010101" pitchFamily="49" charset="-122"/>
              </a:rPr>
              <a:t>except</a:t>
            </a:r>
            <a:r>
              <a:rPr lang="zh-CN" altLang="en-US" sz="2400">
                <a:solidFill>
                  <a:schemeClr val="accent6"/>
                </a:solidFill>
                <a:latin typeface="黑体" panose="02010609060101010101" pitchFamily="49" charset="-122"/>
                <a:ea typeface="黑体" panose="02010609060101010101" pitchFamily="49" charset="-122"/>
                <a:cs typeface="黑体" panose="02010609060101010101" pitchFamily="49" charset="-122"/>
              </a:rPr>
              <a:t>中的代码</a:t>
            </a:r>
            <a:endParaRPr lang="en-US" altLang="zh-CN" sz="2400">
              <a:solidFill>
                <a:schemeClr val="accent6"/>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a:latin typeface="Calibri" panose="020F0502020204030204" charset="0"/>
                <a:cs typeface="Calibri" panose="020F0502020204030204" charset="0"/>
              </a:rPr>
              <a:t>      short_list[position]</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except: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print('Need a position between 0 and' , len(short_list)-1 , 'but got' , position)</a:t>
            </a:r>
            <a:endParaRPr lang="en-US" altLang="zh-CN" sz="2400">
              <a:latin typeface="Calibri" panose="020F0502020204030204" charset="0"/>
              <a:cs typeface="Calibri" panose="020F0502020204030204" charset="0"/>
            </a:endParaRPr>
          </a:p>
          <a:p>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Need a position between 0 and 2 but got 5</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8" name="文本框 7"/>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4.11</a:t>
            </a:r>
            <a:r>
              <a:rPr lang="en-US" sz="2400">
                <a:latin typeface="+mj-ea"/>
                <a:ea typeface="+mj-ea"/>
              </a:rPr>
              <a:t>  </a:t>
            </a:r>
            <a:r>
              <a:rPr lang="zh-CN" sz="2400">
                <a:latin typeface="+mj-ea"/>
                <a:ea typeface="+mj-ea"/>
              </a:rPr>
              <a:t>使用</a:t>
            </a:r>
            <a:r>
              <a:rPr lang="en-US" altLang="zh-CN" sz="2400">
                <a:latin typeface="+mj-ea"/>
                <a:ea typeface="+mj-ea"/>
              </a:rPr>
              <a:t>try</a:t>
            </a:r>
            <a:r>
              <a:rPr lang="zh-CN" altLang="en-US" sz="2400">
                <a:latin typeface="+mj-ea"/>
                <a:ea typeface="+mj-ea"/>
              </a:rPr>
              <a:t>和</a:t>
            </a:r>
            <a:r>
              <a:rPr lang="en-US" altLang="zh-CN" sz="2400">
                <a:latin typeface="+mj-ea"/>
                <a:ea typeface="+mj-ea"/>
              </a:rPr>
              <a:t>except</a:t>
            </a:r>
            <a:r>
              <a:rPr lang="zh-CN" altLang="en-US" sz="2400">
                <a:latin typeface="+mj-ea"/>
                <a:ea typeface="+mj-ea"/>
              </a:rPr>
              <a:t>处理错误</a:t>
            </a:r>
            <a:endParaRPr lang="zh-CN" altLang="en-US" sz="2400">
              <a:latin typeface="+mj-ea"/>
              <a:ea typeface="+mj-ea"/>
            </a:endParaRPr>
          </a:p>
        </p:txBody>
      </p:sp>
      <p:sp>
        <p:nvSpPr>
          <p:cNvPr id="9" name="前进箭头"/>
          <p:cNvSpPr/>
          <p:nvPr/>
        </p:nvSpPr>
        <p:spPr>
          <a:xfrm>
            <a:off x="633730" y="515556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文本框 9"/>
          <p:cNvSpPr txBox="1"/>
          <p:nvPr/>
        </p:nvSpPr>
        <p:spPr>
          <a:xfrm>
            <a:off x="908685" y="5008245"/>
            <a:ext cx="10340340"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有时需要除了异常类型以外其他的异常细节，可以使用：</a:t>
            </a:r>
            <a:endParaRPr lang="zh-CN" altLang="en-US" sz="2800">
              <a:latin typeface="黑体" panose="02010609060101010101" pitchFamily="49" charset="-122"/>
              <a:ea typeface="黑体" panose="02010609060101010101" pitchFamily="49" charset="-122"/>
            </a:endParaRPr>
          </a:p>
          <a:p>
            <a:r>
              <a:rPr lang="en-US" altLang="zh-CN" sz="2800" i="1">
                <a:solidFill>
                  <a:srgbClr val="0070C0"/>
                </a:solidFill>
                <a:latin typeface="Calibri" panose="020F0502020204030204" charset="0"/>
                <a:ea typeface="黑体" panose="02010609060101010101" pitchFamily="49" charset="-122"/>
                <a:cs typeface="Calibri" panose="020F0502020204030204" charset="0"/>
              </a:rPr>
              <a:t>except</a:t>
            </a:r>
            <a:r>
              <a:rPr lang="en-US" altLang="zh-CN" sz="2800" i="1">
                <a:latin typeface="Calibri" panose="020F0502020204030204" charset="0"/>
                <a:ea typeface="黑体" panose="02010609060101010101" pitchFamily="49" charset="-122"/>
                <a:cs typeface="Calibri" panose="020F0502020204030204" charset="0"/>
              </a:rPr>
              <a:t> exceptiontype </a:t>
            </a:r>
            <a:r>
              <a:rPr lang="en-US" altLang="zh-CN" sz="2800" i="1">
                <a:solidFill>
                  <a:srgbClr val="0070C0"/>
                </a:solidFill>
                <a:latin typeface="Calibri" panose="020F0502020204030204" charset="0"/>
                <a:ea typeface="黑体" panose="02010609060101010101" pitchFamily="49" charset="-122"/>
                <a:cs typeface="Calibri" panose="020F0502020204030204" charset="0"/>
              </a:rPr>
              <a:t>as </a:t>
            </a:r>
            <a:r>
              <a:rPr lang="en-US" altLang="zh-CN" sz="2800" i="1">
                <a:latin typeface="Calibri" panose="020F0502020204030204" charset="0"/>
                <a:ea typeface="黑体" panose="02010609060101010101" pitchFamily="49" charset="-122"/>
                <a:cs typeface="Calibri" panose="020F0502020204030204" charset="0"/>
              </a:rPr>
              <a:t>name</a:t>
            </a:r>
            <a:endParaRPr lang="en-US" altLang="zh-CN" sz="2800" i="1">
              <a:latin typeface="Calibri" panose="020F0502020204030204" charset="0"/>
              <a:ea typeface="黑体" panose="02010609060101010101" pitchFamily="49" charset="-122"/>
              <a:cs typeface="Calibri" panose="020F0502020204030204" charset="0"/>
            </a:endParaRPr>
          </a:p>
        </p:txBody>
      </p:sp>
      <p:sp>
        <p:nvSpPr>
          <p:cNvPr id="11" name="灯片编号占位符 10"/>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575945" y="1586865"/>
            <a:ext cx="10928350" cy="457835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8" name="文本框 7"/>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4.11</a:t>
            </a:r>
            <a:r>
              <a:rPr lang="en-US" sz="2400">
                <a:latin typeface="+mj-ea"/>
                <a:ea typeface="+mj-ea"/>
              </a:rPr>
              <a:t>  </a:t>
            </a:r>
            <a:r>
              <a:rPr lang="zh-CN" sz="2400">
                <a:latin typeface="+mj-ea"/>
                <a:ea typeface="+mj-ea"/>
              </a:rPr>
              <a:t>使用</a:t>
            </a:r>
            <a:r>
              <a:rPr lang="en-US" altLang="zh-CN" sz="2400">
                <a:latin typeface="+mj-ea"/>
                <a:ea typeface="+mj-ea"/>
              </a:rPr>
              <a:t>try</a:t>
            </a:r>
            <a:r>
              <a:rPr lang="zh-CN" altLang="en-US" sz="2400">
                <a:latin typeface="+mj-ea"/>
                <a:ea typeface="+mj-ea"/>
              </a:rPr>
              <a:t>和</a:t>
            </a:r>
            <a:r>
              <a:rPr lang="en-US" altLang="zh-CN" sz="2400">
                <a:latin typeface="+mj-ea"/>
                <a:ea typeface="+mj-ea"/>
              </a:rPr>
              <a:t>except</a:t>
            </a:r>
            <a:r>
              <a:rPr lang="zh-CN" altLang="en-US" sz="2400">
                <a:latin typeface="+mj-ea"/>
                <a:ea typeface="+mj-ea"/>
              </a:rPr>
              <a:t>处理错误</a:t>
            </a:r>
            <a:endParaRPr lang="zh-CN" altLang="en-US" sz="2400">
              <a:latin typeface="+mj-ea"/>
              <a:ea typeface="+mj-ea"/>
            </a:endParaRPr>
          </a:p>
        </p:txBody>
      </p:sp>
      <p:sp>
        <p:nvSpPr>
          <p:cNvPr id="4" name="文本框 3"/>
          <p:cNvSpPr txBox="1"/>
          <p:nvPr/>
        </p:nvSpPr>
        <p:spPr>
          <a:xfrm>
            <a:off x="575945" y="1614170"/>
            <a:ext cx="10918190" cy="4523105"/>
          </a:xfrm>
          <a:prstGeom prst="rect">
            <a:avLst/>
          </a:prstGeom>
          <a:noFill/>
        </p:spPr>
        <p:txBody>
          <a:bodyPr wrap="square" rtlCol="0">
            <a:spAutoFit/>
          </a:bodyPr>
          <a:p>
            <a:r>
              <a:rPr lang="en-US" altLang="zh-CN" sz="2400">
                <a:latin typeface="Calibri" panose="020F0502020204030204" charset="0"/>
                <a:cs typeface="Calibri" panose="020F0502020204030204" charset="0"/>
              </a:rPr>
              <a:t>short_list = [1 , 2 , 3]</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while True:</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value = input('Position [q to quit]?')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if value == 'q':</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break</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try:</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position = int(value)</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print(short_list[position])</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a:t>
            </a:r>
            <a:r>
              <a:rPr lang="en-US" altLang="zh-CN" sz="2400">
                <a:solidFill>
                  <a:srgbClr val="0070C0"/>
                </a:solidFill>
                <a:latin typeface="Calibri" panose="020F0502020204030204" charset="0"/>
                <a:cs typeface="Calibri" panose="020F0502020204030204" charset="0"/>
              </a:rPr>
              <a:t>except</a:t>
            </a:r>
            <a:r>
              <a:rPr lang="en-US" altLang="zh-CN" sz="2400">
                <a:latin typeface="Calibri" panose="020F0502020204030204" charset="0"/>
                <a:cs typeface="Calibri" panose="020F0502020204030204" charset="0"/>
              </a:rPr>
              <a:t> IndexError</a:t>
            </a:r>
            <a:r>
              <a:rPr lang="en-US" altLang="zh-CN" sz="2400">
                <a:solidFill>
                  <a:srgbClr val="0070C0"/>
                </a:solidFill>
                <a:latin typeface="Calibri" panose="020F0502020204030204" charset="0"/>
                <a:cs typeface="Calibri" panose="020F0502020204030204" charset="0"/>
              </a:rPr>
              <a:t> as</a:t>
            </a:r>
            <a:r>
              <a:rPr lang="en-US" altLang="zh-CN" sz="2400">
                <a:latin typeface="Calibri" panose="020F0502020204030204" charset="0"/>
                <a:cs typeface="Calibri" panose="020F0502020204030204" charset="0"/>
              </a:rPr>
              <a:t> err:      </a:t>
            </a:r>
            <a:r>
              <a:rPr lang="en-US" altLang="zh-CN" sz="2400">
                <a:solidFill>
                  <a:schemeClr val="accent6"/>
                </a:solidFill>
                <a:latin typeface="黑体" panose="02010609060101010101" pitchFamily="49" charset="-122"/>
                <a:ea typeface="黑体" panose="02010609060101010101" pitchFamily="49" charset="-122"/>
                <a:cs typeface="黑体" panose="02010609060101010101" pitchFamily="49" charset="-122"/>
              </a:rPr>
              <a:t>#</a:t>
            </a:r>
            <a:r>
              <a:rPr lang="zh-CN" altLang="en-US" sz="2400">
                <a:solidFill>
                  <a:schemeClr val="accent6"/>
                </a:solidFill>
                <a:latin typeface="黑体" panose="02010609060101010101" pitchFamily="49" charset="-122"/>
                <a:ea typeface="黑体" panose="02010609060101010101" pitchFamily="49" charset="-122"/>
                <a:cs typeface="黑体" panose="02010609060101010101" pitchFamily="49" charset="-122"/>
              </a:rPr>
              <a:t>索引一个序列的非法位置抛出的异常</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print('Bad index: ' , position)</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except Exception as other:     </a:t>
            </a:r>
            <a:r>
              <a:rPr lang="en-US" altLang="zh-CN" sz="2400">
                <a:solidFill>
                  <a:schemeClr val="accent6"/>
                </a:solidFill>
                <a:latin typeface="黑体" panose="02010609060101010101" pitchFamily="49" charset="-122"/>
                <a:ea typeface="黑体" panose="02010609060101010101" pitchFamily="49" charset="-122"/>
                <a:cs typeface="黑体" panose="02010609060101010101" pitchFamily="49" charset="-122"/>
              </a:rPr>
              <a:t>#</a:t>
            </a:r>
            <a:r>
              <a:rPr lang="zh-CN" altLang="en-US" sz="2400">
                <a:solidFill>
                  <a:schemeClr val="accent6"/>
                </a:solidFill>
                <a:latin typeface="黑体" panose="02010609060101010101" pitchFamily="49" charset="-122"/>
                <a:ea typeface="黑体" panose="02010609060101010101" pitchFamily="49" charset="-122"/>
                <a:cs typeface="黑体" panose="02010609060101010101" pitchFamily="49" charset="-122"/>
              </a:rPr>
              <a:t>其他的异常</a:t>
            </a:r>
            <a:endParaRPr lang="en-US" altLang="zh-CN" sz="2400">
              <a:solidFill>
                <a:schemeClr val="accent6"/>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a:latin typeface="Calibri" panose="020F0502020204030204" charset="0"/>
                <a:cs typeface="Calibri" panose="020F0502020204030204" charset="0"/>
              </a:rPr>
              <a:t>            print('Something else broke: ' , other)</a:t>
            </a:r>
            <a:endParaRPr lang="en-US" altLang="zh-CN" sz="2400">
              <a:latin typeface="Calibri" panose="020F0502020204030204" charset="0"/>
              <a:cs typeface="Calibri" panose="020F0502020204030204" charset="0"/>
            </a:endParaRPr>
          </a:p>
        </p:txBody>
      </p:sp>
      <p:sp>
        <p:nvSpPr>
          <p:cNvPr id="6" name="文本框 5"/>
          <p:cNvSpPr txBox="1"/>
          <p:nvPr/>
        </p:nvSpPr>
        <p:spPr>
          <a:xfrm>
            <a:off x="536575" y="1007110"/>
            <a:ext cx="393319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例</a:t>
            </a:r>
            <a:r>
              <a:rPr lang="zh-CN" altLang="en-US" sz="2800"/>
              <a:t>：</a:t>
            </a:r>
            <a:endParaRPr lang="zh-CN" altLang="en-US" sz="2800"/>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663575" y="2096135"/>
            <a:ext cx="9959340" cy="267081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8" name="文本框 7"/>
          <p:cNvSpPr txBox="1"/>
          <p:nvPr/>
        </p:nvSpPr>
        <p:spPr>
          <a:xfrm>
            <a:off x="663575" y="391160"/>
            <a:ext cx="8891270" cy="460375"/>
          </a:xfrm>
          <a:prstGeom prst="rect">
            <a:avLst/>
          </a:prstGeom>
          <a:noFill/>
        </p:spPr>
        <p:txBody>
          <a:bodyPr wrap="square" rtlCol="0">
            <a:spAutoFit/>
          </a:bodyPr>
          <a:p>
            <a:r>
              <a:rPr lang="en-US" altLang="zh-CN" sz="2400">
                <a:latin typeface="+mj-ea"/>
                <a:ea typeface="+mj-ea"/>
              </a:rPr>
              <a:t>4.11</a:t>
            </a:r>
            <a:r>
              <a:rPr lang="en-US" sz="2400">
                <a:latin typeface="+mj-ea"/>
                <a:ea typeface="+mj-ea"/>
              </a:rPr>
              <a:t>  </a:t>
            </a:r>
            <a:r>
              <a:rPr lang="zh-CN" sz="2400">
                <a:latin typeface="+mj-ea"/>
                <a:ea typeface="+mj-ea"/>
              </a:rPr>
              <a:t>使用</a:t>
            </a:r>
            <a:r>
              <a:rPr lang="en-US" altLang="zh-CN" sz="2400">
                <a:latin typeface="+mj-ea"/>
                <a:ea typeface="+mj-ea"/>
              </a:rPr>
              <a:t>try</a:t>
            </a:r>
            <a:r>
              <a:rPr lang="zh-CN" altLang="en-US" sz="2400">
                <a:latin typeface="+mj-ea"/>
                <a:ea typeface="+mj-ea"/>
              </a:rPr>
              <a:t>和</a:t>
            </a:r>
            <a:r>
              <a:rPr lang="en-US" altLang="zh-CN" sz="2400">
                <a:latin typeface="+mj-ea"/>
                <a:ea typeface="+mj-ea"/>
              </a:rPr>
              <a:t>except</a:t>
            </a:r>
            <a:r>
              <a:rPr lang="zh-CN" altLang="en-US" sz="2400">
                <a:latin typeface="+mj-ea"/>
                <a:ea typeface="+mj-ea"/>
              </a:rPr>
              <a:t>处理错误</a:t>
            </a:r>
            <a:endParaRPr lang="zh-CN" altLang="en-US" sz="2400">
              <a:latin typeface="+mj-ea"/>
              <a:ea typeface="+mj-ea"/>
            </a:endParaRPr>
          </a:p>
        </p:txBody>
      </p:sp>
      <p:sp>
        <p:nvSpPr>
          <p:cNvPr id="4" name="文本框 3"/>
          <p:cNvSpPr txBox="1"/>
          <p:nvPr/>
        </p:nvSpPr>
        <p:spPr>
          <a:xfrm>
            <a:off x="663575" y="2090420"/>
            <a:ext cx="10116185" cy="2676525"/>
          </a:xfrm>
          <a:prstGeom prst="rect">
            <a:avLst/>
          </a:prstGeom>
          <a:noFill/>
        </p:spPr>
        <p:txBody>
          <a:bodyPr wrap="square" rtlCol="0">
            <a:spAutoFit/>
          </a:bodyPr>
          <a:p>
            <a:r>
              <a:rPr lang="en-US" altLang="zh-CN" sz="2400">
                <a:latin typeface="Calibri" panose="020F0502020204030204" charset="0"/>
                <a:cs typeface="Calibri" panose="020F0502020204030204" charset="0"/>
                <a:sym typeface="+mn-ea"/>
              </a:rPr>
              <a:t>Position [q to quit]?  1</a:t>
            </a:r>
            <a:endParaRPr lang="en-US" altLang="zh-CN" sz="2400">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rPr>
              <a:t>2</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Position [q to quit]? 3</a:t>
            </a:r>
            <a:endParaRPr lang="en-US" altLang="zh-CN" sz="2400">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Bad index: 3</a:t>
            </a:r>
            <a:endParaRPr lang="en-US" altLang="zh-CN" sz="2400">
              <a:latin typeface="Calibri" panose="020F0502020204030204" charset="0"/>
              <a:cs typeface="Calibri" panose="020F0502020204030204" charset="0"/>
              <a:sym typeface="+mn-ea"/>
            </a:endParaRPr>
          </a:p>
          <a:p>
            <a:r>
              <a:rPr lang="en-US" altLang="zh-CN" sz="2400">
                <a:latin typeface="Calibri" panose="020F0502020204030204" charset="0"/>
                <a:cs typeface="Calibri" panose="020F0502020204030204" charset="0"/>
                <a:sym typeface="+mn-ea"/>
              </a:rPr>
              <a:t>Position [q to quit]? two</a:t>
            </a:r>
            <a:endParaRPr lang="en-US" altLang="zh-CN" sz="2400">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rPr>
              <a:t>Something else broke:  invalid literal for int( ) with base 10: 'two'</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Position [q to quit]? q</a:t>
            </a:r>
            <a:endParaRPr lang="en-US" altLang="zh-CN" sz="2400">
              <a:latin typeface="Calibri" panose="020F0502020204030204" charset="0"/>
              <a:cs typeface="Calibri" panose="020F0502020204030204" charset="0"/>
            </a:endParaRPr>
          </a:p>
        </p:txBody>
      </p:sp>
      <p:sp>
        <p:nvSpPr>
          <p:cNvPr id="7" name="前进箭头"/>
          <p:cNvSpPr/>
          <p:nvPr/>
        </p:nvSpPr>
        <p:spPr>
          <a:xfrm>
            <a:off x="663575" y="129159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 name="文本框 5"/>
          <p:cNvSpPr txBox="1"/>
          <p:nvPr/>
        </p:nvSpPr>
        <p:spPr>
          <a:xfrm>
            <a:off x="908685" y="1173480"/>
            <a:ext cx="3648710" cy="521970"/>
          </a:xfrm>
          <a:prstGeom prst="rect">
            <a:avLst/>
          </a:prstGeom>
          <a:noFill/>
        </p:spPr>
        <p:txBody>
          <a:bodyPr wrap="square" rtlCol="0">
            <a:spAutoFit/>
          </a:bodyPr>
          <a:p>
            <a:r>
              <a:rPr lang="en-US" altLang="zh-CN" sz="2800">
                <a:latin typeface="Calibri" panose="020F0502020204030204" charset="0"/>
                <a:cs typeface="Calibri" panose="020F0502020204030204" charset="0"/>
              </a:rPr>
              <a:t>Test:</a:t>
            </a:r>
            <a:endParaRPr lang="en-US" altLang="zh-CN" sz="2800">
              <a:latin typeface="Calibri" panose="020F0502020204030204" charset="0"/>
              <a:cs typeface="Calibri" panose="020F0502020204030204" charset="0"/>
            </a:endParaRPr>
          </a:p>
        </p:txBody>
      </p:sp>
      <p:sp>
        <p:nvSpPr>
          <p:cNvPr id="9" name="灯片编号占位符 8"/>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矩形 9"/>
          <p:cNvSpPr/>
          <p:nvPr/>
        </p:nvSpPr>
        <p:spPr>
          <a:xfrm>
            <a:off x="693420" y="2317750"/>
            <a:ext cx="11073765" cy="379603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8" name="文本框 7"/>
          <p:cNvSpPr txBox="1"/>
          <p:nvPr/>
        </p:nvSpPr>
        <p:spPr>
          <a:xfrm>
            <a:off x="663575" y="391160"/>
            <a:ext cx="8891270" cy="460375"/>
          </a:xfrm>
          <a:prstGeom prst="rect">
            <a:avLst/>
          </a:prstGeom>
          <a:noFill/>
        </p:spPr>
        <p:txBody>
          <a:bodyPr wrap="square" rtlCol="0">
            <a:spAutoFit/>
          </a:bodyPr>
          <a:p>
            <a:r>
              <a:rPr lang="en-US" altLang="zh-CN" sz="2400">
                <a:latin typeface="+mj-ea"/>
                <a:ea typeface="+mj-ea"/>
              </a:rPr>
              <a:t>4.12</a:t>
            </a:r>
            <a:r>
              <a:rPr lang="en-US" sz="2400">
                <a:latin typeface="+mj-ea"/>
                <a:ea typeface="+mj-ea"/>
              </a:rPr>
              <a:t>  </a:t>
            </a:r>
            <a:r>
              <a:rPr lang="zh-CN" altLang="en-US" sz="2400">
                <a:latin typeface="+mj-ea"/>
                <a:ea typeface="+mj-ea"/>
              </a:rPr>
              <a:t>编写自己的异常</a:t>
            </a:r>
            <a:endParaRPr lang="zh-CN" altLang="en-US" sz="2400">
              <a:latin typeface="+mj-ea"/>
              <a:ea typeface="+mj-ea"/>
            </a:endParaRPr>
          </a:p>
        </p:txBody>
      </p:sp>
      <p:sp>
        <p:nvSpPr>
          <p:cNvPr id="6" name="文本框 5"/>
          <p:cNvSpPr txBox="1"/>
          <p:nvPr/>
        </p:nvSpPr>
        <p:spPr>
          <a:xfrm>
            <a:off x="918845" y="1055370"/>
            <a:ext cx="1023302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cs typeface="黑体" panose="02010609060101010101" pitchFamily="49" charset="-122"/>
              </a:rPr>
              <a:t>一个异常是一个类，即类</a:t>
            </a:r>
            <a:r>
              <a:rPr lang="en-US" altLang="zh-CN" sz="2800">
                <a:latin typeface="Calibri" panose="020F0502020204030204" charset="0"/>
                <a:ea typeface="黑体" panose="02010609060101010101" pitchFamily="49" charset="-122"/>
                <a:cs typeface="Calibri" panose="020F0502020204030204" charset="0"/>
              </a:rPr>
              <a:t>Exception</a:t>
            </a:r>
            <a:r>
              <a:rPr lang="zh-CN" altLang="en-US" sz="2800">
                <a:latin typeface="黑体" panose="02010609060101010101" pitchFamily="49" charset="-122"/>
                <a:ea typeface="黑体" panose="02010609060101010101" pitchFamily="49" charset="-122"/>
                <a:cs typeface="黑体" panose="02010609060101010101" pitchFamily="49" charset="-122"/>
              </a:rPr>
              <a:t>的一个子类。</a:t>
            </a:r>
            <a:endParaRPr lang="zh-CN" altLang="en-US" sz="2800">
              <a:latin typeface="黑体" panose="02010609060101010101" pitchFamily="49" charset="-122"/>
              <a:ea typeface="黑体" panose="02010609060101010101" pitchFamily="49" charset="-122"/>
              <a:cs typeface="黑体" panose="02010609060101010101" pitchFamily="49" charset="-122"/>
            </a:endParaRPr>
          </a:p>
        </p:txBody>
      </p:sp>
      <p:sp>
        <p:nvSpPr>
          <p:cNvPr id="7" name="前进箭头"/>
          <p:cNvSpPr/>
          <p:nvPr/>
        </p:nvSpPr>
        <p:spPr>
          <a:xfrm>
            <a:off x="663575" y="117348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419735" y="1695450"/>
            <a:ext cx="1111313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例：编写异常</a:t>
            </a:r>
            <a:r>
              <a:rPr lang="en-US" altLang="zh-CN" sz="2800">
                <a:latin typeface="Calibri" panose="020F0502020204030204" charset="0"/>
                <a:ea typeface="黑体" panose="02010609060101010101" pitchFamily="49" charset="-122"/>
                <a:cs typeface="Calibri" panose="020F0502020204030204" charset="0"/>
              </a:rPr>
              <a:t>UppercaseException</a:t>
            </a:r>
            <a:r>
              <a:rPr lang="en-US" altLang="zh-CN" sz="2800">
                <a:latin typeface="黑体" panose="02010609060101010101" pitchFamily="49" charset="-122"/>
                <a:ea typeface="黑体" panose="02010609060101010101" pitchFamily="49" charset="-122"/>
              </a:rPr>
              <a:t>,</a:t>
            </a:r>
            <a:r>
              <a:rPr lang="zh-CN" altLang="en-US" sz="2800">
                <a:latin typeface="黑体" panose="02010609060101010101" pitchFamily="49" charset="-122"/>
                <a:ea typeface="黑体" panose="02010609060101010101" pitchFamily="49" charset="-122"/>
              </a:rPr>
              <a:t>在字符串中碰到大写字母会被抛出。</a:t>
            </a:r>
            <a:endParaRPr lang="zh-CN" altLang="en-US" sz="2800">
              <a:latin typeface="黑体" panose="02010609060101010101" pitchFamily="49" charset="-122"/>
              <a:ea typeface="黑体" panose="02010609060101010101" pitchFamily="49" charset="-122"/>
            </a:endParaRPr>
          </a:p>
        </p:txBody>
      </p:sp>
      <p:sp>
        <p:nvSpPr>
          <p:cNvPr id="9" name="文本框 8"/>
          <p:cNvSpPr txBox="1"/>
          <p:nvPr/>
        </p:nvSpPr>
        <p:spPr>
          <a:xfrm>
            <a:off x="663575" y="2317750"/>
            <a:ext cx="11426190" cy="3784600"/>
          </a:xfrm>
          <a:prstGeom prst="rect">
            <a:avLst/>
          </a:prstGeom>
          <a:noFill/>
        </p:spPr>
        <p:txBody>
          <a:bodyPr wrap="square" rtlCol="0">
            <a:spAutoFit/>
          </a:bodyPr>
          <a:p>
            <a:r>
              <a:rPr lang="en-US" altLang="zh-CN" sz="2400">
                <a:latin typeface="Calibri" panose="020F0502020204030204" charset="0"/>
                <a:cs typeface="Calibri" panose="020F0502020204030204" charset="0"/>
              </a:rPr>
              <a:t>class UppercaseException(Exception):      </a:t>
            </a:r>
            <a:r>
              <a:rPr lang="en-US" altLang="zh-CN" sz="2000">
                <a:solidFill>
                  <a:schemeClr val="accent6"/>
                </a:solidFill>
                <a:latin typeface="Calibri" panose="020F0502020204030204" charset="0"/>
                <a:cs typeface="Calibri" panose="020F0502020204030204" charset="0"/>
              </a:rPr>
              <a:t>#</a:t>
            </a:r>
            <a:r>
              <a:rPr lang="zh-CN" altLang="en-US" sz="2000">
                <a:solidFill>
                  <a:schemeClr val="accent6"/>
                </a:solidFill>
                <a:latin typeface="Calibri" panose="020F0502020204030204" charset="0"/>
                <a:cs typeface="Calibri" panose="020F0502020204030204" charset="0"/>
              </a:rPr>
              <a:t>可以继承父类，在抛出异常时输出错误提示</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pass</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words = ['eeenie' , 'meenie' , 'miny' , 'MO']</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for word in words:</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if word.isupper( ):    </a:t>
            </a:r>
            <a:r>
              <a:rPr lang="en-US" altLang="zh-CN" sz="2000">
                <a:solidFill>
                  <a:schemeClr val="accent6"/>
                </a:solidFill>
                <a:latin typeface="Calibri" panose="020F0502020204030204" charset="0"/>
                <a:cs typeface="Calibri" panose="020F0502020204030204" charset="0"/>
              </a:rPr>
              <a:t>#isupper() 方法检测字符串中字母是否都为大</a:t>
            </a:r>
            <a:r>
              <a:rPr lang="zh-CN" altLang="en-US" sz="2000">
                <a:solidFill>
                  <a:schemeClr val="accent6"/>
                </a:solidFill>
                <a:latin typeface="Calibri" panose="020F0502020204030204" charset="0"/>
                <a:cs typeface="Calibri" panose="020F0502020204030204" charset="0"/>
              </a:rPr>
              <a:t>写，都为大写返回</a:t>
            </a:r>
            <a:r>
              <a:rPr lang="en-US" altLang="zh-CN" sz="2000">
                <a:solidFill>
                  <a:schemeClr val="accent6"/>
                </a:solidFill>
                <a:latin typeface="Calibri" panose="020F0502020204030204" charset="0"/>
                <a:cs typeface="Calibri" panose="020F0502020204030204" charset="0"/>
              </a:rPr>
              <a:t>True</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a:t>
            </a:r>
            <a:r>
              <a:rPr lang="en-US" altLang="zh-CN" sz="2400">
                <a:solidFill>
                  <a:srgbClr val="0070C0"/>
                </a:solidFill>
                <a:latin typeface="Calibri" panose="020F0502020204030204" charset="0"/>
                <a:cs typeface="Calibri" panose="020F0502020204030204" charset="0"/>
              </a:rPr>
              <a:t>rasie</a:t>
            </a:r>
            <a:r>
              <a:rPr lang="en-US" altLang="zh-CN" sz="2400">
                <a:latin typeface="Calibri" panose="020F0502020204030204" charset="0"/>
                <a:cs typeface="Calibri" panose="020F0502020204030204" charset="0"/>
              </a:rPr>
              <a:t> UppercaseException(word)     </a:t>
            </a:r>
            <a:r>
              <a:rPr lang="en-US" altLang="zh-CN" sz="2000">
                <a:latin typeface="Calibri" panose="020F0502020204030204" charset="0"/>
                <a:cs typeface="Calibri" panose="020F0502020204030204" charset="0"/>
              </a:rPr>
              <a:t> </a:t>
            </a:r>
            <a:r>
              <a:rPr lang="en-US" altLang="zh-CN" sz="2000">
                <a:solidFill>
                  <a:schemeClr val="accent6"/>
                </a:solidFill>
                <a:latin typeface="黑体" panose="02010609060101010101" pitchFamily="49" charset="-122"/>
                <a:ea typeface="黑体" panose="02010609060101010101" pitchFamily="49" charset="-122"/>
                <a:cs typeface="黑体" panose="02010609060101010101" pitchFamily="49" charset="-122"/>
              </a:rPr>
              <a:t>#</a:t>
            </a:r>
            <a:r>
              <a:rPr lang="zh-CN" altLang="en-US" sz="2000">
                <a:solidFill>
                  <a:schemeClr val="accent6"/>
                </a:solidFill>
                <a:latin typeface="黑体" panose="02010609060101010101" pitchFamily="49" charset="-122"/>
                <a:ea typeface="黑体" panose="02010609060101010101" pitchFamily="49" charset="-122"/>
                <a:cs typeface="黑体" panose="02010609060101010101" pitchFamily="49" charset="-122"/>
              </a:rPr>
              <a:t>手动抛出自定义的异常</a:t>
            </a:r>
            <a:endParaRPr lang="zh-CN" altLang="en-US" sz="2000">
              <a:solidFill>
                <a:schemeClr val="accent6"/>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a:solidFill>
                  <a:schemeClr val="accent2">
                    <a:lumMod val="50000"/>
                  </a:schemeClr>
                </a:solidFill>
                <a:latin typeface="Calibri" panose="020F0502020204030204" charset="0"/>
                <a:ea typeface="黑体" panose="02010609060101010101" pitchFamily="49" charset="-122"/>
                <a:cs typeface="Calibri" panose="020F0502020204030204" charset="0"/>
              </a:rPr>
              <a:t>Traceback (most recent call last):</a:t>
            </a:r>
            <a:endParaRPr lang="zh-CN" altLang="en-US" sz="2400">
              <a:solidFill>
                <a:schemeClr val="accent2">
                  <a:lumMod val="50000"/>
                </a:schemeClr>
              </a:solidFill>
              <a:latin typeface="Calibri" panose="020F0502020204030204" charset="0"/>
              <a:ea typeface="黑体" panose="02010609060101010101" pitchFamily="49" charset="-122"/>
              <a:cs typeface="Calibri" panose="020F0502020204030204" charset="0"/>
            </a:endParaRPr>
          </a:p>
          <a:p>
            <a:r>
              <a:rPr lang="zh-CN" altLang="en-US" sz="2400">
                <a:solidFill>
                  <a:schemeClr val="accent2">
                    <a:lumMod val="50000"/>
                  </a:schemeClr>
                </a:solidFill>
                <a:latin typeface="Calibri" panose="020F0502020204030204" charset="0"/>
                <a:ea typeface="黑体" panose="02010609060101010101" pitchFamily="49" charset="-122"/>
                <a:cs typeface="Calibri" panose="020F0502020204030204" charset="0"/>
              </a:rPr>
              <a:t>  File "C:/Users/PycharmProjects/untitled/test.py"</a:t>
            </a:r>
            <a:r>
              <a:rPr lang="en-US" altLang="zh-CN" sz="2400">
                <a:solidFill>
                  <a:schemeClr val="accent2">
                    <a:lumMod val="50000"/>
                  </a:schemeClr>
                </a:solidFill>
                <a:latin typeface="Calibri" panose="020F0502020204030204" charset="0"/>
                <a:ea typeface="黑体" panose="02010609060101010101" pitchFamily="49" charset="-122"/>
                <a:cs typeface="Calibri" panose="020F0502020204030204" charset="0"/>
              </a:rPr>
              <a:t>,</a:t>
            </a:r>
            <a:r>
              <a:rPr lang="zh-CN" altLang="en-US" sz="2400">
                <a:solidFill>
                  <a:schemeClr val="accent2">
                    <a:lumMod val="50000"/>
                  </a:schemeClr>
                </a:solidFill>
                <a:latin typeface="Calibri" panose="020F0502020204030204" charset="0"/>
                <a:ea typeface="黑体" panose="02010609060101010101" pitchFamily="49" charset="-122"/>
                <a:cs typeface="Calibri" panose="020F0502020204030204" charset="0"/>
              </a:rPr>
              <a:t> line 6</a:t>
            </a:r>
            <a:r>
              <a:rPr lang="en-US" altLang="zh-CN" sz="2400">
                <a:solidFill>
                  <a:schemeClr val="accent2">
                    <a:lumMod val="50000"/>
                  </a:schemeClr>
                </a:solidFill>
                <a:latin typeface="Calibri" panose="020F0502020204030204" charset="0"/>
                <a:ea typeface="黑体" panose="02010609060101010101" pitchFamily="49" charset="-122"/>
                <a:cs typeface="Calibri" panose="020F0502020204030204" charset="0"/>
              </a:rPr>
              <a:t>,</a:t>
            </a:r>
            <a:r>
              <a:rPr lang="zh-CN" altLang="en-US" sz="2400">
                <a:solidFill>
                  <a:schemeClr val="accent2">
                    <a:lumMod val="50000"/>
                  </a:schemeClr>
                </a:solidFill>
                <a:latin typeface="Calibri" panose="020F0502020204030204" charset="0"/>
                <a:ea typeface="黑体" panose="02010609060101010101" pitchFamily="49" charset="-122"/>
                <a:cs typeface="Calibri" panose="020F0502020204030204" charset="0"/>
              </a:rPr>
              <a:t>in&lt;module&gt;</a:t>
            </a:r>
            <a:endParaRPr lang="zh-CN" altLang="en-US" sz="2400">
              <a:solidFill>
                <a:schemeClr val="accent2">
                  <a:lumMod val="50000"/>
                </a:schemeClr>
              </a:solidFill>
              <a:latin typeface="Calibri" panose="020F0502020204030204" charset="0"/>
              <a:ea typeface="黑体" panose="02010609060101010101" pitchFamily="49" charset="-122"/>
              <a:cs typeface="Calibri" panose="020F0502020204030204" charset="0"/>
            </a:endParaRPr>
          </a:p>
          <a:p>
            <a:r>
              <a:rPr lang="zh-CN" altLang="en-US" sz="2400">
                <a:solidFill>
                  <a:schemeClr val="accent2">
                    <a:lumMod val="50000"/>
                  </a:schemeClr>
                </a:solidFill>
                <a:latin typeface="Calibri" panose="020F0502020204030204" charset="0"/>
                <a:ea typeface="黑体" panose="02010609060101010101" pitchFamily="49" charset="-122"/>
                <a:cs typeface="Calibri" panose="020F0502020204030204" charset="0"/>
              </a:rPr>
              <a:t>    raise UppercaseException(word)</a:t>
            </a:r>
            <a:endParaRPr lang="zh-CN" altLang="en-US" sz="2400">
              <a:solidFill>
                <a:schemeClr val="accent2">
                  <a:lumMod val="50000"/>
                </a:schemeClr>
              </a:solidFill>
              <a:latin typeface="Calibri" panose="020F0502020204030204" charset="0"/>
              <a:ea typeface="黑体" panose="02010609060101010101" pitchFamily="49" charset="-122"/>
              <a:cs typeface="Calibri" panose="020F0502020204030204" charset="0"/>
            </a:endParaRPr>
          </a:p>
          <a:p>
            <a:r>
              <a:rPr lang="zh-CN" altLang="en-US" sz="2400">
                <a:solidFill>
                  <a:schemeClr val="accent2">
                    <a:lumMod val="50000"/>
                  </a:schemeClr>
                </a:solidFill>
                <a:latin typeface="Calibri" panose="020F0502020204030204" charset="0"/>
                <a:ea typeface="黑体" panose="02010609060101010101" pitchFamily="49" charset="-122"/>
                <a:cs typeface="Calibri" panose="020F0502020204030204" charset="0"/>
              </a:rPr>
              <a:t>__main__.UppercaseException: </a:t>
            </a:r>
            <a:r>
              <a:rPr lang="zh-CN" altLang="en-US" sz="2400">
                <a:solidFill>
                  <a:srgbClr val="FF0000"/>
                </a:solidFill>
                <a:latin typeface="Calibri" panose="020F0502020204030204" charset="0"/>
                <a:ea typeface="黑体" panose="02010609060101010101" pitchFamily="49" charset="-122"/>
                <a:cs typeface="Calibri" panose="020F0502020204030204" charset="0"/>
              </a:rPr>
              <a:t>MO</a:t>
            </a:r>
            <a:endParaRPr lang="zh-CN" altLang="en-US" sz="2400">
              <a:solidFill>
                <a:srgbClr val="FF0000"/>
              </a:solidFill>
              <a:latin typeface="Calibri" panose="020F0502020204030204" charset="0"/>
              <a:ea typeface="黑体" panose="02010609060101010101" pitchFamily="49" charset="-122"/>
              <a:cs typeface="Calibri" panose="020F0502020204030204" charset="0"/>
            </a:endParaRPr>
          </a:p>
        </p:txBody>
      </p:sp>
      <p:sp>
        <p:nvSpPr>
          <p:cNvPr id="11" name="灯片编号占位符 10"/>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581660" y="313690"/>
            <a:ext cx="6525260" cy="460375"/>
          </a:xfrm>
          <a:prstGeom prst="rect">
            <a:avLst/>
          </a:prstGeom>
          <a:noFill/>
        </p:spPr>
        <p:txBody>
          <a:bodyPr wrap="square" rtlCol="0">
            <a:spAutoFit/>
          </a:bodyPr>
          <a:p>
            <a:r>
              <a:rPr lang="en-US" altLang="zh-CN" sz="2400">
                <a:latin typeface="+mj-ea"/>
                <a:ea typeface="+mj-ea"/>
              </a:rPr>
              <a:t>4.3 </a:t>
            </a:r>
            <a:r>
              <a:rPr lang="zh-CN" altLang="en-US" sz="2400">
                <a:latin typeface="+mj-ea"/>
                <a:ea typeface="+mj-ea"/>
              </a:rPr>
              <a:t>使用 </a:t>
            </a:r>
            <a:r>
              <a:rPr lang="en-US" altLang="zh-CN" sz="2400">
                <a:latin typeface="Calibri" panose="020F0502020204030204" charset="0"/>
                <a:ea typeface="+mj-ea"/>
                <a:cs typeface="Calibri" panose="020F0502020204030204" charset="0"/>
              </a:rPr>
              <a:t>if</a:t>
            </a:r>
            <a:r>
              <a:rPr lang="zh-CN" altLang="en-US" sz="2400">
                <a:latin typeface="Calibri" panose="020F0502020204030204" charset="0"/>
                <a:ea typeface="+mj-ea"/>
                <a:cs typeface="Calibri" panose="020F0502020204030204" charset="0"/>
              </a:rPr>
              <a:t>、</a:t>
            </a:r>
            <a:r>
              <a:rPr lang="en-US" altLang="zh-CN" sz="2400">
                <a:latin typeface="Calibri" panose="020F0502020204030204" charset="0"/>
                <a:ea typeface="+mj-ea"/>
                <a:cs typeface="Calibri" panose="020F0502020204030204" charset="0"/>
              </a:rPr>
              <a:t>elif </a:t>
            </a:r>
            <a:r>
              <a:rPr lang="zh-CN" altLang="en-US" sz="2400">
                <a:latin typeface="+mj-ea"/>
                <a:ea typeface="+mj-ea"/>
              </a:rPr>
              <a:t>和 </a:t>
            </a:r>
            <a:r>
              <a:rPr lang="en-US" altLang="zh-CN" sz="2400">
                <a:latin typeface="Calibri" panose="020F0502020204030204" charset="0"/>
                <a:ea typeface="+mj-ea"/>
                <a:cs typeface="Calibri" panose="020F0502020204030204" charset="0"/>
              </a:rPr>
              <a:t>else</a:t>
            </a:r>
            <a:r>
              <a:rPr lang="zh-CN" altLang="en-US" sz="2400">
                <a:latin typeface="+mj-ea"/>
                <a:ea typeface="+mj-ea"/>
              </a:rPr>
              <a:t>进行比较</a:t>
            </a:r>
            <a:endParaRPr lang="zh-CN" altLang="en-US" sz="2400">
              <a:latin typeface="+mj-ea"/>
              <a:ea typeface="+mj-ea"/>
            </a:endParaRPr>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
        <p:nvSpPr>
          <p:cNvPr id="7" name="矩形 6"/>
          <p:cNvSpPr/>
          <p:nvPr/>
        </p:nvSpPr>
        <p:spPr>
          <a:xfrm>
            <a:off x="812165" y="1201420"/>
            <a:ext cx="10175875" cy="197231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8" name="文本框 7"/>
          <p:cNvSpPr txBox="1"/>
          <p:nvPr/>
        </p:nvSpPr>
        <p:spPr>
          <a:xfrm>
            <a:off x="812800" y="1201420"/>
            <a:ext cx="6747510" cy="1938020"/>
          </a:xfrm>
          <a:prstGeom prst="rect">
            <a:avLst/>
          </a:prstGeom>
          <a:noFill/>
        </p:spPr>
        <p:txBody>
          <a:bodyPr wrap="square" rtlCol="0">
            <a:spAutoFit/>
          </a:bodyPr>
          <a:p>
            <a:r>
              <a:rPr lang="en-US" altLang="zh-CN" sz="2400">
                <a:latin typeface="Calibri" panose="020F0502020204030204" charset="0"/>
                <a:cs typeface="Calibri" panose="020F0502020204030204" charset="0"/>
              </a:rPr>
              <a:t>disaster = True</a:t>
            </a:r>
            <a:endParaRPr lang="en-US" altLang="zh-CN" sz="2400">
              <a:latin typeface="Calibri" panose="020F0502020204030204" charset="0"/>
              <a:cs typeface="Calibri" panose="020F0502020204030204" charset="0"/>
            </a:endParaRPr>
          </a:p>
          <a:p>
            <a:r>
              <a:rPr lang="en-US" altLang="zh-CN" sz="2400">
                <a:solidFill>
                  <a:schemeClr val="accent5">
                    <a:lumMod val="75000"/>
                  </a:schemeClr>
                </a:solidFill>
                <a:latin typeface="Calibri" panose="020F0502020204030204" charset="0"/>
                <a:cs typeface="Calibri" panose="020F0502020204030204" charset="0"/>
              </a:rPr>
              <a:t>if</a:t>
            </a:r>
            <a:r>
              <a:rPr lang="en-US" altLang="zh-CN" sz="2400">
                <a:solidFill>
                  <a:schemeClr val="accent1"/>
                </a:solidFill>
                <a:latin typeface="Calibri" panose="020F0502020204030204" charset="0"/>
                <a:cs typeface="Calibri" panose="020F0502020204030204" charset="0"/>
              </a:rPr>
              <a:t> </a:t>
            </a:r>
            <a:r>
              <a:rPr lang="en-US" altLang="zh-CN" sz="2400">
                <a:latin typeface="Calibri" panose="020F0502020204030204" charset="0"/>
                <a:cs typeface="Calibri" panose="020F0502020204030204" charset="0"/>
              </a:rPr>
              <a:t> disaster</a:t>
            </a:r>
            <a:r>
              <a:rPr lang="en-US" altLang="zh-CN" sz="2400">
                <a:solidFill>
                  <a:srgbClr val="FF0000"/>
                </a:solidFill>
                <a:latin typeface="Calibri" panose="020F0502020204030204" charset="0"/>
                <a:cs typeface="Calibri" panose="020F0502020204030204" charset="0"/>
              </a:rPr>
              <a: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print(“Woe!”)</a:t>
            </a:r>
            <a:endParaRPr lang="en-US" altLang="zh-CN" sz="2400">
              <a:latin typeface="Calibri" panose="020F0502020204030204" charset="0"/>
              <a:cs typeface="Calibri" panose="020F0502020204030204" charset="0"/>
            </a:endParaRPr>
          </a:p>
          <a:p>
            <a:r>
              <a:rPr lang="en-US" altLang="zh-CN" sz="2400">
                <a:solidFill>
                  <a:schemeClr val="accent5">
                    <a:lumMod val="75000"/>
                  </a:schemeClr>
                </a:solidFill>
                <a:latin typeface="Calibri" panose="020F0502020204030204" charset="0"/>
                <a:cs typeface="Calibri" panose="020F0502020204030204" charset="0"/>
              </a:rPr>
              <a:t>else</a:t>
            </a:r>
            <a:r>
              <a:rPr lang="en-US" altLang="zh-CN" sz="2400">
                <a:solidFill>
                  <a:srgbClr val="FF0000"/>
                </a:solidFill>
                <a:latin typeface="Calibri" panose="020F0502020204030204" charset="0"/>
                <a:cs typeface="Calibri" panose="020F0502020204030204" charset="0"/>
              </a:rPr>
              <a: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print(“Whee!”)</a:t>
            </a:r>
            <a:endParaRPr lang="en-US" altLang="zh-CN" sz="2400">
              <a:latin typeface="Calibri" panose="020F0502020204030204" charset="0"/>
              <a:cs typeface="Calibri" panose="020F0502020204030204" charset="0"/>
            </a:endParaRPr>
          </a:p>
        </p:txBody>
      </p:sp>
      <p:sp>
        <p:nvSpPr>
          <p:cNvPr id="9" name="文本框 8"/>
          <p:cNvSpPr txBox="1"/>
          <p:nvPr/>
        </p:nvSpPr>
        <p:spPr>
          <a:xfrm>
            <a:off x="1068070" y="3511550"/>
            <a:ext cx="9661525" cy="138366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程序中，</a:t>
            </a:r>
            <a:r>
              <a:rPr lang="en-US" altLang="zh-CN" sz="2800">
                <a:latin typeface="Calibri" panose="020F0502020204030204" charset="0"/>
                <a:ea typeface="黑体" panose="02010609060101010101" pitchFamily="49" charset="-122"/>
                <a:cs typeface="Calibri" panose="020F0502020204030204" charset="0"/>
              </a:rPr>
              <a:t>if</a:t>
            </a:r>
            <a:r>
              <a:rPr lang="zh-CN" altLang="en-US" sz="2800">
                <a:latin typeface="黑体" panose="02010609060101010101" pitchFamily="49" charset="-122"/>
                <a:ea typeface="黑体" panose="02010609060101010101" pitchFamily="49" charset="-122"/>
              </a:rPr>
              <a:t>和</a:t>
            </a:r>
            <a:r>
              <a:rPr lang="en-US" altLang="zh-CN" sz="2800">
                <a:latin typeface="Calibri" panose="020F0502020204030204" charset="0"/>
                <a:ea typeface="黑体" panose="02010609060101010101" pitchFamily="49" charset="-122"/>
                <a:cs typeface="Calibri" panose="020F0502020204030204" charset="0"/>
              </a:rPr>
              <a:t>else</a:t>
            </a:r>
            <a:r>
              <a:rPr lang="zh-CN" altLang="en-US" sz="2800">
                <a:latin typeface="黑体" panose="02010609060101010101" pitchFamily="49" charset="-122"/>
                <a:ea typeface="黑体" panose="02010609060101010101" pitchFamily="49" charset="-122"/>
              </a:rPr>
              <a:t>两行是</a:t>
            </a:r>
            <a:r>
              <a:rPr lang="en-US" altLang="zh-CN" sz="2800">
                <a:latin typeface="黑体" panose="02010609060101010101" pitchFamily="49" charset="-122"/>
                <a:ea typeface="黑体" panose="02010609060101010101" pitchFamily="49" charset="-122"/>
              </a:rPr>
              <a:t>Python</a:t>
            </a:r>
            <a:r>
              <a:rPr lang="zh-CN" altLang="en-US" sz="2800">
                <a:latin typeface="黑体" panose="02010609060101010101" pitchFamily="49" charset="-122"/>
                <a:ea typeface="黑体" panose="02010609060101010101" pitchFamily="49" charset="-122"/>
              </a:rPr>
              <a:t>用来声明判断条件是否满足的</a:t>
            </a:r>
            <a:r>
              <a:rPr lang="zh-CN" altLang="en-US" sz="2800">
                <a:latin typeface="楷体" panose="02010609060101010101" charset="-122"/>
                <a:ea typeface="楷体" panose="02010609060101010101" charset="-122"/>
              </a:rPr>
              <a:t>语句。</a:t>
            </a:r>
            <a:r>
              <a:rPr lang="en-US" altLang="zh-CN" sz="2800">
                <a:latin typeface="Calibri" panose="020F0502020204030204" charset="0"/>
                <a:ea typeface="黑体" panose="02010609060101010101" pitchFamily="49" charset="-122"/>
                <a:cs typeface="Calibri" panose="020F0502020204030204" charset="0"/>
              </a:rPr>
              <a:t>print( )</a:t>
            </a:r>
            <a:r>
              <a:rPr lang="zh-CN" altLang="en-US" sz="2800">
                <a:latin typeface="黑体" panose="02010609060101010101" pitchFamily="49" charset="-122"/>
                <a:ea typeface="黑体" panose="02010609060101010101" pitchFamily="49" charset="-122"/>
              </a:rPr>
              <a:t>是将字符打印到屏幕的</a:t>
            </a:r>
            <a:r>
              <a:rPr lang="en-US" altLang="zh-CN" sz="2800">
                <a:latin typeface="Calibri" panose="020F0502020204030204" charset="0"/>
                <a:ea typeface="黑体" panose="02010609060101010101" pitchFamily="49" charset="-122"/>
                <a:cs typeface="Calibri" panose="020F0502020204030204" charset="0"/>
              </a:rPr>
              <a:t>Python</a:t>
            </a:r>
            <a:r>
              <a:rPr lang="zh-CN" altLang="en-US" sz="2800">
                <a:latin typeface="黑体" panose="02010609060101010101" pitchFamily="49" charset="-122"/>
                <a:ea typeface="黑体" panose="02010609060101010101" pitchFamily="49" charset="-122"/>
              </a:rPr>
              <a:t>的内建函数。</a:t>
            </a:r>
            <a:endParaRPr lang="zh-CN" altLang="en-US" sz="2800">
              <a:latin typeface="黑体" panose="02010609060101010101" pitchFamily="49" charset="-122"/>
              <a:ea typeface="黑体" panose="02010609060101010101" pitchFamily="49" charset="-122"/>
            </a:endParaRPr>
          </a:p>
          <a:p>
            <a:endParaRPr lang="zh-CN" altLang="en-US" sz="2800">
              <a:latin typeface="黑体" panose="02010609060101010101" pitchFamily="49" charset="-122"/>
              <a:ea typeface="黑体" panose="02010609060101010101" pitchFamily="49" charset="-122"/>
            </a:endParaRPr>
          </a:p>
        </p:txBody>
      </p:sp>
      <p:sp>
        <p:nvSpPr>
          <p:cNvPr id="11" name="前进箭头"/>
          <p:cNvSpPr/>
          <p:nvPr/>
        </p:nvSpPr>
        <p:spPr>
          <a:xfrm>
            <a:off x="812800" y="4652645"/>
            <a:ext cx="255270" cy="285115"/>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2" name="文本框 11"/>
          <p:cNvSpPr txBox="1"/>
          <p:nvPr/>
        </p:nvSpPr>
        <p:spPr>
          <a:xfrm>
            <a:off x="1068070" y="4563110"/>
            <a:ext cx="9209405"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每一个</a:t>
            </a:r>
            <a:r>
              <a:rPr lang="en-US" altLang="zh-CN" sz="2800">
                <a:latin typeface="Calibri" panose="020F0502020204030204" charset="0"/>
                <a:ea typeface="黑体" panose="02010609060101010101" pitchFamily="49" charset="-122"/>
                <a:cs typeface="Calibri" panose="020F0502020204030204" charset="0"/>
              </a:rPr>
              <a:t>print( )</a:t>
            </a:r>
            <a:r>
              <a:rPr lang="zh-CN" altLang="en-US" sz="2800">
                <a:latin typeface="黑体" panose="02010609060101010101" pitchFamily="49" charset="-122"/>
                <a:ea typeface="黑体" panose="02010609060101010101" pitchFamily="49" charset="-122"/>
              </a:rPr>
              <a:t>在判断语句之后要缩进，推荐的代码缩进风格</a:t>
            </a:r>
            <a:r>
              <a:rPr lang="en-US" altLang="zh-CN" sz="2800">
                <a:latin typeface="黑体" panose="02010609060101010101" pitchFamily="49" charset="-122"/>
                <a:ea typeface="黑体" panose="02010609060101010101" pitchFamily="49" charset="-122"/>
              </a:rPr>
              <a:t>PEP-8</a:t>
            </a:r>
            <a:r>
              <a:rPr lang="zh-CN" altLang="en-US" sz="2800">
                <a:latin typeface="黑体" panose="02010609060101010101" pitchFamily="49" charset="-122"/>
                <a:ea typeface="黑体" panose="02010609060101010101" pitchFamily="49" charset="-122"/>
              </a:rPr>
              <a:t>使用四个空格。</a:t>
            </a:r>
            <a:endParaRPr lang="zh-CN" altLang="en-US" sz="2800">
              <a:latin typeface="黑体" panose="02010609060101010101" pitchFamily="49" charset="-122"/>
              <a:ea typeface="黑体" panose="02010609060101010101" pitchFamily="49" charset="-122"/>
            </a:endParaRPr>
          </a:p>
        </p:txBody>
      </p:sp>
      <p:sp>
        <p:nvSpPr>
          <p:cNvPr id="13" name="前进箭头"/>
          <p:cNvSpPr/>
          <p:nvPr/>
        </p:nvSpPr>
        <p:spPr>
          <a:xfrm>
            <a:off x="812165" y="360108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1207135" y="1675765"/>
            <a:ext cx="10594975" cy="450469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文本框 5"/>
          <p:cNvSpPr txBox="1"/>
          <p:nvPr/>
        </p:nvSpPr>
        <p:spPr>
          <a:xfrm>
            <a:off x="525780" y="332105"/>
            <a:ext cx="8891270" cy="460375"/>
          </a:xfrm>
          <a:prstGeom prst="rect">
            <a:avLst/>
          </a:prstGeom>
          <a:noFill/>
        </p:spPr>
        <p:txBody>
          <a:bodyPr wrap="square" rtlCol="0">
            <a:spAutoFit/>
          </a:bodyPr>
          <a:p>
            <a:r>
              <a:rPr lang="en-US" altLang="zh-CN" sz="2400">
                <a:latin typeface="+mj-ea"/>
                <a:ea typeface="+mj-ea"/>
              </a:rPr>
              <a:t>4.3 </a:t>
            </a:r>
            <a:r>
              <a:rPr lang="zh-CN" altLang="en-US" sz="2400">
                <a:latin typeface="+mj-ea"/>
                <a:ea typeface="+mj-ea"/>
                <a:sym typeface="+mn-ea"/>
              </a:rPr>
              <a:t>使用 </a:t>
            </a:r>
            <a:r>
              <a:rPr lang="en-US" altLang="zh-CN" sz="2400">
                <a:latin typeface="Calibri" panose="020F0502020204030204" charset="0"/>
                <a:ea typeface="+mj-ea"/>
                <a:cs typeface="Calibri" panose="020F0502020204030204" charset="0"/>
                <a:sym typeface="+mn-ea"/>
              </a:rPr>
              <a:t>if</a:t>
            </a:r>
            <a:r>
              <a:rPr lang="zh-CN" altLang="en-US" sz="2400">
                <a:latin typeface="Calibri" panose="020F0502020204030204" charset="0"/>
                <a:ea typeface="+mj-ea"/>
                <a:cs typeface="Calibri" panose="020F0502020204030204" charset="0"/>
                <a:sym typeface="+mn-ea"/>
              </a:rPr>
              <a:t>、</a:t>
            </a:r>
            <a:r>
              <a:rPr lang="en-US" altLang="zh-CN" sz="2400">
                <a:latin typeface="Calibri" panose="020F0502020204030204" charset="0"/>
                <a:ea typeface="+mj-ea"/>
                <a:cs typeface="Calibri" panose="020F0502020204030204" charset="0"/>
                <a:sym typeface="+mn-ea"/>
              </a:rPr>
              <a:t>elif </a:t>
            </a:r>
            <a:r>
              <a:rPr lang="zh-CN" altLang="en-US" sz="2400">
                <a:latin typeface="+mj-ea"/>
                <a:ea typeface="+mj-ea"/>
                <a:sym typeface="+mn-ea"/>
              </a:rPr>
              <a:t>和 </a:t>
            </a:r>
            <a:r>
              <a:rPr lang="en-US" altLang="zh-CN" sz="2400">
                <a:latin typeface="Calibri" panose="020F0502020204030204" charset="0"/>
                <a:ea typeface="+mj-ea"/>
                <a:cs typeface="Calibri" panose="020F0502020204030204" charset="0"/>
                <a:sym typeface="+mn-ea"/>
              </a:rPr>
              <a:t>else</a:t>
            </a:r>
            <a:r>
              <a:rPr lang="zh-CN" altLang="en-US" sz="2400">
                <a:latin typeface="+mj-ea"/>
                <a:ea typeface="+mj-ea"/>
                <a:sym typeface="+mn-ea"/>
              </a:rPr>
              <a:t>进行比较</a:t>
            </a:r>
            <a:endParaRPr lang="en-US" altLang="zh-CN" sz="2400">
              <a:latin typeface="+mj-ea"/>
              <a:ea typeface="+mj-ea"/>
            </a:endParaRPr>
          </a:p>
        </p:txBody>
      </p:sp>
      <p:sp>
        <p:nvSpPr>
          <p:cNvPr id="2" name="文本框 1"/>
          <p:cNvSpPr txBox="1"/>
          <p:nvPr/>
        </p:nvSpPr>
        <p:spPr>
          <a:xfrm>
            <a:off x="1235710" y="1153795"/>
            <a:ext cx="1025334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可以根据需要进行多层判断语句的嵌套。</a:t>
            </a:r>
            <a:endParaRPr lang="zh-CN" altLang="en-US" sz="2800">
              <a:latin typeface="黑体" panose="02010609060101010101" pitchFamily="49" charset="-122"/>
              <a:ea typeface="黑体" panose="02010609060101010101" pitchFamily="49" charset="-122"/>
            </a:endParaRPr>
          </a:p>
        </p:txBody>
      </p:sp>
      <p:sp>
        <p:nvSpPr>
          <p:cNvPr id="13" name="前进箭头"/>
          <p:cNvSpPr/>
          <p:nvPr/>
        </p:nvSpPr>
        <p:spPr>
          <a:xfrm>
            <a:off x="850900" y="124142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文本框 2"/>
          <p:cNvSpPr txBox="1"/>
          <p:nvPr/>
        </p:nvSpPr>
        <p:spPr>
          <a:xfrm>
            <a:off x="1235710" y="1675765"/>
            <a:ext cx="8834120" cy="5262245"/>
          </a:xfrm>
          <a:prstGeom prst="rect">
            <a:avLst/>
          </a:prstGeom>
          <a:noFill/>
        </p:spPr>
        <p:txBody>
          <a:bodyPr wrap="square" rtlCol="0">
            <a:spAutoFit/>
          </a:bodyPr>
          <a:p>
            <a:r>
              <a:rPr lang="en-US" altLang="zh-CN" sz="2400">
                <a:latin typeface="Calibri" panose="020F0502020204030204" charset="0"/>
                <a:cs typeface="Calibri" panose="020F0502020204030204" charset="0"/>
              </a:rPr>
              <a:t>furry = True</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small = True</a:t>
            </a:r>
            <a:endParaRPr lang="en-US" altLang="zh-CN" sz="2400">
              <a:latin typeface="Calibri" panose="020F0502020204030204" charset="0"/>
              <a:cs typeface="Calibri" panose="020F0502020204030204" charset="0"/>
            </a:endParaRPr>
          </a:p>
          <a:p>
            <a:r>
              <a:rPr lang="en-US" altLang="zh-CN" sz="2400">
                <a:solidFill>
                  <a:srgbClr val="FF0000"/>
                </a:solidFill>
                <a:latin typeface="Calibri" panose="020F0502020204030204" charset="0"/>
                <a:cs typeface="Calibri" panose="020F0502020204030204" charset="0"/>
              </a:rPr>
              <a:t>if</a:t>
            </a:r>
            <a:r>
              <a:rPr lang="en-US" altLang="zh-CN" sz="2400">
                <a:latin typeface="Calibri" panose="020F0502020204030204" charset="0"/>
                <a:cs typeface="Calibri" panose="020F0502020204030204" charset="0"/>
              </a:rPr>
              <a:t>  furry:</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if  small:</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print(“It's a cat.”)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else:</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print(“It's a bear!”)</a:t>
            </a:r>
            <a:endParaRPr lang="en-US" altLang="zh-CN" sz="2400">
              <a:latin typeface="Calibri" panose="020F0502020204030204" charset="0"/>
              <a:cs typeface="Calibri" panose="020F0502020204030204" charset="0"/>
            </a:endParaRPr>
          </a:p>
          <a:p>
            <a:r>
              <a:rPr lang="en-US" altLang="zh-CN" sz="2400">
                <a:solidFill>
                  <a:srgbClr val="FF0000"/>
                </a:solidFill>
                <a:latin typeface="Calibri" panose="020F0502020204030204" charset="0"/>
                <a:cs typeface="Calibri" panose="020F0502020204030204" charset="0"/>
              </a:rPr>
              <a:t>else:</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if small:</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a:t>
            </a:r>
            <a:r>
              <a:rPr lang="en-US" altLang="zh-CN" sz="2400">
                <a:latin typeface="Calibri" panose="020F0502020204030204" charset="0"/>
                <a:cs typeface="Calibri" panose="020F0502020204030204" charset="0"/>
                <a:sym typeface="+mn-ea"/>
              </a:rPr>
              <a:t>(“It's a skink!”)</a:t>
            </a:r>
            <a:endParaRPr lang="en-US" altLang="zh-CN" sz="2400">
              <a:latin typeface="Calibri" panose="020F0502020204030204" charset="0"/>
              <a:cs typeface="Calibri" panose="020F0502020204030204" charset="0"/>
              <a:sym typeface="+mn-ea"/>
            </a:endParaRPr>
          </a:p>
          <a:p>
            <a:r>
              <a:rPr lang="en-US" altLang="zh-CN" sz="2400">
                <a:latin typeface="Calibri" panose="020F0502020204030204" charset="0"/>
                <a:cs typeface="Calibri" panose="020F0502020204030204" charset="0"/>
                <a:sym typeface="+mn-ea"/>
              </a:rPr>
              <a:t>     else:</a:t>
            </a:r>
            <a:endParaRPr lang="en-US" altLang="zh-CN" sz="2400">
              <a:latin typeface="Calibri" panose="020F0502020204030204" charset="0"/>
              <a:cs typeface="Calibri" panose="020F0502020204030204" charset="0"/>
              <a:sym typeface="+mn-ea"/>
            </a:endParaRPr>
          </a:p>
          <a:p>
            <a:r>
              <a:rPr lang="en-US" altLang="zh-CN" sz="2400">
                <a:latin typeface="Calibri" panose="020F0502020204030204" charset="0"/>
                <a:cs typeface="Calibri" panose="020F0502020204030204" charset="0"/>
              </a:rPr>
              <a:t>            </a:t>
            </a:r>
            <a:r>
              <a:rPr lang="en-US" altLang="zh-CN" sz="2400">
                <a:latin typeface="Calibri" panose="020F0502020204030204" charset="0"/>
                <a:cs typeface="Calibri" panose="020F0502020204030204" charset="0"/>
                <a:sym typeface="+mn-ea"/>
              </a:rPr>
              <a:t>print(“It's a human.”)</a:t>
            </a:r>
            <a:endParaRPr lang="en-US" altLang="zh-CN" sz="2400">
              <a:latin typeface="Calibri" panose="020F0502020204030204" charset="0"/>
              <a:cs typeface="Calibri" panose="020F0502020204030204" charset="0"/>
              <a:sym typeface="+mn-ea"/>
            </a:endParaRPr>
          </a:p>
          <a:p>
            <a:endParaRPr lang="en-US" altLang="zh-CN" sz="2400">
              <a:latin typeface="Calibri" panose="020F0502020204030204" charset="0"/>
              <a:cs typeface="Calibri" panose="020F0502020204030204" charset="0"/>
            </a:endParaRPr>
          </a:p>
          <a:p>
            <a:endParaRPr lang="en-US" altLang="zh-CN" sz="2400">
              <a:latin typeface="Calibri" panose="020F0502020204030204" charset="0"/>
              <a:cs typeface="Calibri" panose="020F0502020204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nvSpPr>
        <p:spPr>
          <a:xfrm>
            <a:off x="1021715" y="1838325"/>
            <a:ext cx="9674860" cy="344424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文本框 5"/>
          <p:cNvSpPr txBox="1"/>
          <p:nvPr/>
        </p:nvSpPr>
        <p:spPr>
          <a:xfrm>
            <a:off x="525780" y="332105"/>
            <a:ext cx="8891270" cy="460375"/>
          </a:xfrm>
          <a:prstGeom prst="rect">
            <a:avLst/>
          </a:prstGeom>
          <a:noFill/>
        </p:spPr>
        <p:txBody>
          <a:bodyPr wrap="square" rtlCol="0">
            <a:spAutoFit/>
          </a:bodyPr>
          <a:p>
            <a:r>
              <a:rPr lang="en-US" altLang="zh-CN" sz="2400">
                <a:latin typeface="+mj-ea"/>
                <a:ea typeface="+mj-ea"/>
              </a:rPr>
              <a:t>4.3 </a:t>
            </a:r>
            <a:r>
              <a:rPr lang="zh-CN" altLang="en-US" sz="2400">
                <a:latin typeface="+mj-ea"/>
                <a:ea typeface="+mj-ea"/>
                <a:sym typeface="+mn-ea"/>
              </a:rPr>
              <a:t>使用 </a:t>
            </a:r>
            <a:r>
              <a:rPr lang="en-US" altLang="zh-CN" sz="2400">
                <a:latin typeface="Calibri" panose="020F0502020204030204" charset="0"/>
                <a:ea typeface="+mj-ea"/>
                <a:cs typeface="Calibri" panose="020F0502020204030204" charset="0"/>
                <a:sym typeface="+mn-ea"/>
              </a:rPr>
              <a:t>if</a:t>
            </a:r>
            <a:r>
              <a:rPr lang="zh-CN" altLang="en-US" sz="2400">
                <a:latin typeface="Calibri" panose="020F0502020204030204" charset="0"/>
                <a:ea typeface="+mj-ea"/>
                <a:cs typeface="Calibri" panose="020F0502020204030204" charset="0"/>
                <a:sym typeface="+mn-ea"/>
              </a:rPr>
              <a:t>、</a:t>
            </a:r>
            <a:r>
              <a:rPr lang="en-US" altLang="zh-CN" sz="2400">
                <a:latin typeface="Calibri" panose="020F0502020204030204" charset="0"/>
                <a:ea typeface="+mj-ea"/>
                <a:cs typeface="Calibri" panose="020F0502020204030204" charset="0"/>
                <a:sym typeface="+mn-ea"/>
              </a:rPr>
              <a:t>elif </a:t>
            </a:r>
            <a:r>
              <a:rPr lang="zh-CN" altLang="en-US" sz="2400">
                <a:latin typeface="+mj-ea"/>
                <a:ea typeface="+mj-ea"/>
                <a:sym typeface="+mn-ea"/>
              </a:rPr>
              <a:t>和 </a:t>
            </a:r>
            <a:r>
              <a:rPr lang="en-US" altLang="zh-CN" sz="2400">
                <a:latin typeface="Calibri" panose="020F0502020204030204" charset="0"/>
                <a:ea typeface="+mj-ea"/>
                <a:cs typeface="Calibri" panose="020F0502020204030204" charset="0"/>
                <a:sym typeface="+mn-ea"/>
              </a:rPr>
              <a:t>else</a:t>
            </a:r>
            <a:r>
              <a:rPr lang="zh-CN" altLang="en-US" sz="2400">
                <a:latin typeface="+mj-ea"/>
                <a:ea typeface="+mj-ea"/>
                <a:sym typeface="+mn-ea"/>
              </a:rPr>
              <a:t>进行比较</a:t>
            </a:r>
            <a:endParaRPr lang="en-US" altLang="zh-CN" sz="2400">
              <a:latin typeface="+mj-ea"/>
              <a:ea typeface="+mj-ea"/>
            </a:endParaRPr>
          </a:p>
        </p:txBody>
      </p:sp>
      <p:sp>
        <p:nvSpPr>
          <p:cNvPr id="13" name="前进箭头"/>
          <p:cNvSpPr/>
          <p:nvPr/>
        </p:nvSpPr>
        <p:spPr>
          <a:xfrm>
            <a:off x="525780" y="124142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文本框 1"/>
          <p:cNvSpPr txBox="1"/>
          <p:nvPr/>
        </p:nvSpPr>
        <p:spPr>
          <a:xfrm>
            <a:off x="864870" y="1154430"/>
            <a:ext cx="1072197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cs typeface="Calibri" panose="020F0502020204030204" charset="0"/>
              </a:rPr>
              <a:t>如果要检查超过两个条件，可以使用</a:t>
            </a:r>
            <a:r>
              <a:rPr lang="en-US" altLang="zh-CN" sz="2800">
                <a:latin typeface="Calibri" panose="020F0502020204030204" charset="0"/>
                <a:ea typeface="黑体" panose="02010609060101010101" pitchFamily="49" charset="-122"/>
                <a:cs typeface="Calibri" panose="020F0502020204030204" charset="0"/>
              </a:rPr>
              <a:t>if</a:t>
            </a:r>
            <a:r>
              <a:rPr lang="zh-CN" altLang="en-US" sz="2800">
                <a:latin typeface="Calibri" panose="020F0502020204030204" charset="0"/>
                <a:ea typeface="黑体" panose="02010609060101010101" pitchFamily="49" charset="-122"/>
                <a:cs typeface="Calibri" panose="020F0502020204030204" charset="0"/>
              </a:rPr>
              <a:t>、</a:t>
            </a:r>
            <a:r>
              <a:rPr lang="en-US" altLang="zh-CN" sz="2800">
                <a:latin typeface="Calibri" panose="020F0502020204030204" charset="0"/>
                <a:ea typeface="黑体" panose="02010609060101010101" pitchFamily="49" charset="-122"/>
                <a:cs typeface="Calibri" panose="020F0502020204030204" charset="0"/>
              </a:rPr>
              <a:t>elif</a:t>
            </a:r>
            <a:r>
              <a:rPr lang="en-US" altLang="zh-CN" sz="2800">
                <a:latin typeface="黑体" panose="02010609060101010101" pitchFamily="49" charset="-122"/>
                <a:ea typeface="黑体" panose="02010609060101010101" pitchFamily="49" charset="-122"/>
                <a:cs typeface="Calibri" panose="020F0502020204030204" charset="0"/>
              </a:rPr>
              <a:t>(</a:t>
            </a:r>
            <a:r>
              <a:rPr lang="zh-CN" altLang="en-US" sz="2800">
                <a:latin typeface="黑体" panose="02010609060101010101" pitchFamily="49" charset="-122"/>
                <a:ea typeface="黑体" panose="02010609060101010101" pitchFamily="49" charset="-122"/>
                <a:cs typeface="Calibri" panose="020F0502020204030204" charset="0"/>
              </a:rPr>
              <a:t>即</a:t>
            </a:r>
            <a:r>
              <a:rPr lang="en-US" altLang="zh-CN" sz="2800">
                <a:latin typeface="Calibri" panose="020F0502020204030204" charset="0"/>
                <a:ea typeface="黑体" panose="02010609060101010101" pitchFamily="49" charset="-122"/>
                <a:cs typeface="Calibri" panose="020F0502020204030204" charset="0"/>
              </a:rPr>
              <a:t>else if</a:t>
            </a:r>
            <a:r>
              <a:rPr lang="en-US" altLang="zh-CN" sz="2800">
                <a:latin typeface="黑体" panose="02010609060101010101" pitchFamily="49" charset="-122"/>
                <a:ea typeface="黑体" panose="02010609060101010101" pitchFamily="49" charset="-122"/>
                <a:cs typeface="Calibri" panose="020F0502020204030204" charset="0"/>
              </a:rPr>
              <a:t>)</a:t>
            </a:r>
            <a:r>
              <a:rPr lang="zh-CN" altLang="en-US" sz="2800">
                <a:latin typeface="黑体" panose="02010609060101010101" pitchFamily="49" charset="-122"/>
                <a:ea typeface="黑体" panose="02010609060101010101" pitchFamily="49" charset="-122"/>
                <a:cs typeface="Calibri" panose="020F0502020204030204" charset="0"/>
              </a:rPr>
              <a:t>和</a:t>
            </a:r>
            <a:r>
              <a:rPr lang="en-US" altLang="zh-CN" sz="2800">
                <a:latin typeface="Calibri" panose="020F0502020204030204" charset="0"/>
                <a:ea typeface="黑体" panose="02010609060101010101" pitchFamily="49" charset="-122"/>
                <a:cs typeface="Calibri" panose="020F0502020204030204" charset="0"/>
              </a:rPr>
              <a:t>else</a:t>
            </a:r>
            <a:r>
              <a:rPr lang="en-US" altLang="zh-CN" sz="2800">
                <a:latin typeface="黑体" panose="02010609060101010101" pitchFamily="49" charset="-122"/>
                <a:ea typeface="黑体" panose="02010609060101010101" pitchFamily="49" charset="-122"/>
                <a:cs typeface="Calibri" panose="020F0502020204030204" charset="0"/>
              </a:rPr>
              <a:t>:</a:t>
            </a:r>
            <a:endParaRPr lang="en-US" altLang="zh-CN" sz="2800">
              <a:latin typeface="黑体" panose="02010609060101010101" pitchFamily="49" charset="-122"/>
              <a:ea typeface="黑体" panose="02010609060101010101" pitchFamily="49" charset="-122"/>
              <a:cs typeface="Calibri" panose="020F0502020204030204" charset="0"/>
            </a:endParaRPr>
          </a:p>
        </p:txBody>
      </p:sp>
      <p:sp>
        <p:nvSpPr>
          <p:cNvPr id="7" name="文本框 6"/>
          <p:cNvSpPr txBox="1"/>
          <p:nvPr/>
        </p:nvSpPr>
        <p:spPr>
          <a:xfrm>
            <a:off x="1021080" y="1789430"/>
            <a:ext cx="9401810" cy="3415030"/>
          </a:xfrm>
          <a:prstGeom prst="rect">
            <a:avLst/>
          </a:prstGeom>
          <a:noFill/>
        </p:spPr>
        <p:txBody>
          <a:bodyPr wrap="square" rtlCol="0">
            <a:spAutoFit/>
          </a:bodyPr>
          <a:p>
            <a:r>
              <a:rPr lang="en-US" altLang="zh-CN" sz="2400">
                <a:latin typeface="Calibri" panose="020F0502020204030204" charset="0"/>
                <a:cs typeface="Calibri" panose="020F0502020204030204" charset="0"/>
              </a:rPr>
              <a:t>color = “puce”</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if  color == “red”:</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print(“It's a tomato”)</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elif  color == “green”:</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a:t>
            </a:r>
            <a:r>
              <a:rPr lang="en-US" altLang="zh-CN" sz="2400">
                <a:latin typeface="Calibri" panose="020F0502020204030204" charset="0"/>
                <a:cs typeface="Calibri" panose="020F0502020204030204" charset="0"/>
                <a:sym typeface="+mn-ea"/>
              </a:rPr>
              <a:t>(“It's a green pepper”)</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elif  color == “bee purple”:</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      print(“I don't know what it is”)</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else:</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print(“I've never heard of the color” , color)</a:t>
            </a:r>
            <a:endParaRPr lang="en-US" altLang="zh-CN" sz="2400">
              <a:latin typeface="Calibri" panose="020F0502020204030204" charset="0"/>
              <a:cs typeface="Calibri" panose="020F0502020204030204" charset="0"/>
            </a:endParaRPr>
          </a:p>
        </p:txBody>
      </p:sp>
    </p:spTree>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4553"/>
</p:tagLst>
</file>

<file path=ppt/tags/tag10.xml><?xml version="1.0" encoding="utf-8"?>
<p:tagLst xmlns:p="http://schemas.openxmlformats.org/presentationml/2006/main">
  <p:tag name="KSO_WM_TEMPLATE_THUMBS_INDEX" val="1、4、5、8、12、16、23、25、27、"/>
  <p:tag name="KSO_WM_TEMPLATE_CATEGORY" val="custom"/>
  <p:tag name="KSO_WM_TEMPLATE_INDEX" val="160539"/>
  <p:tag name="KSO_WM_TAG_VERSION" val="1.0"/>
  <p:tag name="KSO_WM_SLIDE_ID" val="custom160539_1"/>
  <p:tag name="KSO_WM_SLIDE_INDEX" val="1"/>
  <p:tag name="KSO_WM_SLIDE_ITEM_CNT" val="2"/>
  <p:tag name="KSO_WM_SLIDE_LAYOUT" val="a_b"/>
  <p:tag name="KSO_WM_SLIDE_LAYOUT_CNT" val="1_1"/>
  <p:tag name="KSO_WM_SLIDE_TYPE" val="title"/>
  <p:tag name="KSO_WM_BEAUTIFY_FLAG" val="#wm#"/>
  <p:tag name="KSO_WM_SLIDE_SUBTYPE" val="pureTxt"/>
</p:tagLst>
</file>

<file path=ppt/tags/tag2.xml><?xml version="1.0" encoding="utf-8"?>
<p:tagLst xmlns:p="http://schemas.openxmlformats.org/presentationml/2006/main">
  <p:tag name="KSO_WM_TAG_VERSION" val="1.0"/>
  <p:tag name="KSO_WM_TEMPLATE_CATEGORY" val="custom"/>
  <p:tag name="KSO_WM_TEMPLATE_INDEX" val="20184553"/>
</p:tagLst>
</file>

<file path=ppt/tags/tag3.xml><?xml version="1.0" encoding="utf-8"?>
<p:tagLst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4.xml><?xml version="1.0" encoding="utf-8"?>
<p:tagLst xmlns:p="http://schemas.openxmlformats.org/presentationml/2006/main">
  <p:tag name="MH" val="20150921105644"/>
  <p:tag name="MH_LIBRARY" val="GRAPHIC"/>
  <p:tag name="MH_ORDER" val="直接连接符 3"/>
</p:tagLst>
</file>

<file path=ppt/tags/tag5.xml><?xml version="1.0" encoding="utf-8"?>
<p:tagLst xmlns:p="http://schemas.openxmlformats.org/presentationml/2006/main">
  <p:tag name="MH" val="20150921105644"/>
  <p:tag name="MH_LIBRARY" val="GRAPHIC"/>
  <p:tag name="MH_ORDER" val="直接连接符 4"/>
</p:tagLst>
</file>

<file path=ppt/tags/tag6.xml><?xml version="1.0" encoding="utf-8"?>
<p:tagLst xmlns:p="http://schemas.openxmlformats.org/presentationml/2006/main">
  <p:tag name="KSO_WM_TAG_VERSION" val="1.0"/>
  <p:tag name="KSO_WM_TEMPLATE_CATEGORY" val="custom"/>
  <p:tag name="KSO_WM_TEMPLATE_INDEX" val="160539"/>
</p:tagLst>
</file>

<file path=ppt/tags/tag7.xml><?xml version="1.0" encoding="utf-8"?>
<p:tagLst xmlns:p="http://schemas.openxmlformats.org/presentationml/2006/main">
  <p:tag name="KSO_WM_TAG_VERSION" val="1.0"/>
  <p:tag name="KSO_WM_TEMPLATE_CATEGORY" val="custom"/>
  <p:tag name="KSO_WM_TEMPLATE_INDEX" val="160539"/>
</p:tagLst>
</file>

<file path=ppt/tags/tag8.xml><?xml version="1.0" encoding="utf-8"?>
<p:tagLst xmlns:p="http://schemas.openxmlformats.org/presentationml/2006/main">
  <p:tag name="KSO_WM_TEMPLATE_THUMBS_INDEX" val="1、4、5、8、12、16、23、25、27"/>
  <p:tag name="KSO_WM_TEMPLATE_CATEGORY" val="custom"/>
  <p:tag name="KSO_WM_TEMPLATE_INDEX" val="160539"/>
  <p:tag name="KSO_WM_TAG_VERSION" val="1.0"/>
  <p:tag name="KSO_WM_BEAUTIFY_FLAG" val="#wm#"/>
</p:tagLst>
</file>

<file path=ppt/tags/tag9.xml><?xml version="1.0" encoding="utf-8"?>
<p:tagLst xmlns:p="http://schemas.openxmlformats.org/presentationml/2006/main">
  <p:tag name="KSO_WM_TEMPLATE_CATEGORY" val="custom"/>
  <p:tag name="KSO_WM_TEMPLATE_INDEX" val="160539"/>
  <p:tag name="KSO_WM_TAG_VERSION" val="1.0"/>
  <p:tag name="KSO_WM_BEAUTIFY_FLAG" val="#wm#"/>
  <p:tag name="KSO_WM_UNIT_TYPE" val="a"/>
  <p:tag name="KSO_WM_UNIT_INDEX" val="1"/>
  <p:tag name="KSO_WM_UNIT_ID" val="custom160539_1*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17"/>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lang="zh-CN" altLang="en-US"/>
        </a:defPPr>
      </a:lstStyle>
      <a:style>
        <a:lnRef idx="2">
          <a:schemeClr val="dk1"/>
        </a:lnRef>
        <a:fillRef idx="1">
          <a:schemeClr val="lt1"/>
        </a:fillRef>
        <a:effectRef idx="0">
          <a:schemeClr val="dk1"/>
        </a:effectRef>
        <a:fontRef idx="minor">
          <a:schemeClr val="dk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000120140530A99PPBG">
  <a:themeElements>
    <a:clrScheme name="160539">
      <a:dk1>
        <a:srgbClr val="5F5F5F"/>
      </a:dk1>
      <a:lt1>
        <a:srgbClr val="FFFFFF"/>
      </a:lt1>
      <a:dk2>
        <a:srgbClr val="5F5F5F"/>
      </a:dk2>
      <a:lt2>
        <a:srgbClr val="FFFFFF"/>
      </a:lt2>
      <a:accent1>
        <a:srgbClr val="1198EB"/>
      </a:accent1>
      <a:accent2>
        <a:srgbClr val="628EE3"/>
      </a:accent2>
      <a:accent3>
        <a:srgbClr val="2BC3B5"/>
      </a:accent3>
      <a:accent4>
        <a:srgbClr val="92D050"/>
      </a:accent4>
      <a:accent5>
        <a:srgbClr val="FFC000"/>
      </a:accent5>
      <a:accent6>
        <a:srgbClr val="C00000"/>
      </a:accent6>
      <a:hlink>
        <a:srgbClr val="00B0F0"/>
      </a:hlink>
      <a:folHlink>
        <a:srgbClr val="AFB2B4"/>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16765</Words>
  <Application>WPS 演示</Application>
  <PresentationFormat>宽屏</PresentationFormat>
  <Paragraphs>1117</Paragraphs>
  <Slides>65</Slides>
  <Notes>31</Notes>
  <HiddenSlides>0</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1</vt:i4>
      </vt:variant>
      <vt:variant>
        <vt:lpstr>幻灯片标题</vt:lpstr>
      </vt:variant>
      <vt:variant>
        <vt:i4>65</vt:i4>
      </vt:variant>
    </vt:vector>
  </HeadingPairs>
  <TitlesOfParts>
    <vt:vector size="84" baseType="lpstr">
      <vt:lpstr>Arial</vt:lpstr>
      <vt:lpstr>宋体</vt:lpstr>
      <vt:lpstr>Wingdings</vt:lpstr>
      <vt:lpstr>黑体</vt:lpstr>
      <vt:lpstr>Calibri</vt:lpstr>
      <vt:lpstr>Microsoft JhengHei</vt:lpstr>
      <vt:lpstr>Bodoni MT</vt:lpstr>
      <vt:lpstr>Arial Narrow</vt:lpstr>
      <vt:lpstr>楷体</vt:lpstr>
      <vt:lpstr>微软雅黑</vt:lpstr>
      <vt:lpstr>Arial Unicode MS</vt:lpstr>
      <vt:lpstr>Webdings</vt:lpstr>
      <vt:lpstr>幼圆</vt:lpstr>
      <vt:lpstr>Bell MT</vt:lpstr>
      <vt:lpstr>Calibri</vt:lpstr>
      <vt:lpstr>华文琥珀</vt:lpstr>
      <vt:lpstr>Office 主题</vt:lpstr>
      <vt:lpstr>A000120140530A99PPBG</vt:lpstr>
      <vt:lpstr>Equation.KSEE3</vt:lpstr>
      <vt:lpstr>LOREM IPSUM DOLOR</vt:lpstr>
      <vt:lpstr>4.1 使用#注释</vt:lpstr>
      <vt:lpstr>4.1 使用#注释</vt:lpstr>
      <vt:lpstr>4.1 使用#注释</vt:lpstr>
      <vt:lpstr>4.2 使用 \ 连接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yiwali</cp:lastModifiedBy>
  <cp:revision>24</cp:revision>
  <dcterms:created xsi:type="dcterms:W3CDTF">2018-03-01T02:03:00Z</dcterms:created>
  <dcterms:modified xsi:type="dcterms:W3CDTF">2018-10-05T07:27:57Z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