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4" r:id="rId5"/>
    <p:sldMasterId id="2147483695" r:id="rId6"/>
  </p:sldMasterIdLst>
  <p:notesMasterIdLst>
    <p:notesMasterId r:id="rId8"/>
  </p:notesMasterIdLst>
  <p:sldIdLst>
    <p:sldId id="258" r:id="rId7"/>
    <p:sldId id="260" r:id="rId9"/>
    <p:sldId id="312" r:id="rId10"/>
    <p:sldId id="281" r:id="rId11"/>
    <p:sldId id="306" r:id="rId12"/>
    <p:sldId id="282" r:id="rId13"/>
    <p:sldId id="335" r:id="rId14"/>
    <p:sldId id="336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68" r:id="rId26"/>
    <p:sldId id="369" r:id="rId27"/>
    <p:sldId id="370" r:id="rId28"/>
    <p:sldId id="371" r:id="rId29"/>
    <p:sldId id="372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6" r:id="rId42"/>
    <p:sldId id="387" r:id="rId43"/>
    <p:sldId id="388" r:id="rId44"/>
    <p:sldId id="389" r:id="rId45"/>
    <p:sldId id="390" r:id="rId46"/>
    <p:sldId id="391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407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29" r:id="rId8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7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44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3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交流：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自己设计程序设计语言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82420"/>
            <a:ext cx="6858000" cy="19278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29310" y="1062990"/>
            <a:ext cx="8315325" cy="17780"/>
          </a:xfrm>
          <a:prstGeom prst="line">
            <a:avLst/>
          </a:prstGeom>
          <a:ln w="25400" cmpd="sng">
            <a:solidFill>
              <a:srgbClr val="270E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ba4b730addc9c83ae6ccf137278807b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75020" y="383540"/>
            <a:ext cx="2640330" cy="518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793875"/>
            <a:ext cx="6858000" cy="1367790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</a:rPr>
              <a:t>Python </a:t>
            </a:r>
            <a:r>
              <a:rPr lang="zh-CN" altLang="en-US" sz="4400" dirty="0"/>
              <a:t>语言及其应用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6802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zh-CN"/>
              <a:t>自动化学院，</a:t>
            </a:r>
            <a:r>
              <a:rPr lang="zh-CN" altLang="en-US"/>
              <a:t>程序设计实训</a:t>
            </a:r>
            <a:endParaRPr lang="zh-CN" altLang="en-US"/>
          </a:p>
          <a:p>
            <a:r>
              <a:rPr lang="zh-CN" altLang="en-US"/>
              <a:t>高丽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3.2.</a:t>
            </a:r>
            <a:r>
              <a:rPr lang="en-US" altLang="zh-CN" sz="2500" b="1"/>
              <a:t>3</a:t>
            </a:r>
            <a:r>
              <a:rPr lang="zh-CN" altLang="en-US" sz="2500" b="1"/>
              <a:t>　使用[offset]获取元素</a:t>
            </a:r>
            <a:endParaRPr lang="zh-CN" altLang="en-US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641350" y="2980055"/>
            <a:ext cx="80791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marxes[0]</a:t>
            </a:r>
            <a:endParaRPr lang="zh-CN" altLang="en-US"/>
          </a:p>
          <a:p>
            <a:pPr lvl="1"/>
            <a:r>
              <a:rPr lang="zh-CN" altLang="en-US"/>
              <a:t>'Groucho'</a:t>
            </a:r>
            <a:endParaRPr lang="zh-CN" altLang="en-US"/>
          </a:p>
          <a:p>
            <a:pPr lvl="1"/>
            <a:r>
              <a:rPr lang="zh-CN" altLang="en-US"/>
              <a:t>&gt;&gt;&gt; marxes[1]</a:t>
            </a:r>
            <a:endParaRPr lang="zh-CN" altLang="en-US"/>
          </a:p>
          <a:p>
            <a:pPr lvl="1"/>
            <a:r>
              <a:rPr lang="zh-CN" altLang="en-US"/>
              <a:t>'Chico'</a:t>
            </a:r>
            <a:endParaRPr lang="zh-CN" altLang="en-US"/>
          </a:p>
          <a:p>
            <a:pPr lvl="1"/>
            <a:r>
              <a:rPr lang="zh-CN" altLang="en-US"/>
              <a:t>&gt;&gt;&gt; marxes[2]</a:t>
            </a:r>
            <a:endParaRPr lang="zh-CN" altLang="en-US"/>
          </a:p>
          <a:p>
            <a:pPr lvl="1"/>
            <a:r>
              <a:rPr lang="zh-CN" altLang="en-US"/>
              <a:t>'Harpo</a:t>
            </a:r>
            <a:r>
              <a:rPr lang="en-US" altLang="zh-CN"/>
              <a:t>'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382895" y="3820795"/>
            <a:ext cx="6892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&gt;&gt;&gt; marxes[-1]</a:t>
            </a:r>
            <a:endParaRPr lang="zh-CN" altLang="en-US"/>
          </a:p>
          <a:p>
            <a:r>
              <a:rPr lang="zh-CN" altLang="en-US"/>
              <a:t>'Harpo'</a:t>
            </a:r>
            <a:endParaRPr lang="zh-CN" altLang="en-US"/>
          </a:p>
          <a:p>
            <a:r>
              <a:rPr lang="zh-CN" altLang="en-US"/>
              <a:t>&gt;&gt;&gt; marxes[-2]</a:t>
            </a:r>
            <a:endParaRPr lang="zh-CN" altLang="en-US"/>
          </a:p>
          <a:p>
            <a:r>
              <a:rPr lang="zh-CN" altLang="en-US"/>
              <a:t>'Chico'</a:t>
            </a:r>
            <a:endParaRPr lang="zh-CN" altLang="en-US"/>
          </a:p>
          <a:p>
            <a:r>
              <a:rPr lang="zh-CN" altLang="en-US"/>
              <a:t>&gt;&gt;&gt; marxes[-3]</a:t>
            </a:r>
            <a:endParaRPr lang="zh-CN" altLang="en-US"/>
          </a:p>
          <a:p>
            <a:r>
              <a:rPr lang="zh-CN" altLang="en-US"/>
              <a:t>'Groucho'</a:t>
            </a:r>
            <a:endParaRPr lang="zh-CN" altLang="en-US"/>
          </a:p>
          <a:p>
            <a:r>
              <a:rPr lang="zh-CN" altLang="en-US"/>
              <a:t>&gt;&gt;&gt;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020570"/>
            <a:ext cx="7606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和字符串一样，通过偏移量可以从列表中提取对应位置的元素：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39775" y="2850515"/>
            <a:ext cx="7428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同样，负偏移量代表从尾部开始计数：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0069 0.113241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5" grpId="0"/>
      <p:bldP spid="10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3.2.</a:t>
            </a:r>
            <a:r>
              <a:rPr lang="en-US" altLang="zh-CN" sz="2500" b="1"/>
              <a:t>3</a:t>
            </a:r>
            <a:r>
              <a:rPr lang="zh-CN" altLang="en-US" sz="2500" b="1"/>
              <a:t>　使用[offset]获取元素</a:t>
            </a:r>
            <a:endParaRPr lang="zh-CN" altLang="en-US"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641350" y="2029460"/>
            <a:ext cx="7606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指定的偏移量对于待访问列表必须有效——该位置的元素在访问前已正确赋值。</a:t>
            </a:r>
            <a:endParaRPr lang="zh-CN" altLang="en-US" sz="2400"/>
          </a:p>
          <a:p>
            <a:r>
              <a:rPr lang="zh-CN" altLang="en-US" sz="2400"/>
              <a:t>当指定的偏移量小于起始位置或者大于末尾位置时，会产生异常（错误）。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30810" y="3827145"/>
            <a:ext cx="671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marxes[5]</a:t>
            </a:r>
            <a:endParaRPr lang="zh-CN" altLang="en-US"/>
          </a:p>
          <a:p>
            <a:pPr lvl="1"/>
            <a:r>
              <a:rPr lang="zh-CN" altLang="en-US"/>
              <a:t>Traceback (most recent call last):</a:t>
            </a:r>
            <a:endParaRPr lang="zh-CN" altLang="en-US"/>
          </a:p>
          <a:p>
            <a:pPr lvl="1"/>
            <a:r>
              <a:rPr lang="zh-CN" altLang="en-US"/>
              <a:t> File "&lt;stdin&gt;", line 1, in &lt;module&gt;</a:t>
            </a:r>
            <a:endParaRPr lang="zh-CN" altLang="en-US"/>
          </a:p>
          <a:p>
            <a:pPr lvl="1"/>
            <a:r>
              <a:rPr lang="zh-CN" altLang="en-US"/>
              <a:t>IndexError: list index out of range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97730" y="3827145"/>
            <a:ext cx="4371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&gt;&gt;&gt; marxes = ['Groucho', 'Chico', 'Harpo']</a:t>
            </a:r>
            <a:endParaRPr lang="zh-CN" altLang="en-US">
              <a:sym typeface="+mn-ea"/>
            </a:endParaRPr>
          </a:p>
          <a:p>
            <a:r>
              <a:rPr lang="zh-CN" altLang="en-US"/>
              <a:t>&gt;&gt;&gt; marxes[-5]</a:t>
            </a:r>
            <a:endParaRPr lang="zh-CN" altLang="en-US"/>
          </a:p>
          <a:p>
            <a:r>
              <a:rPr lang="zh-CN" altLang="en-US"/>
              <a:t>Traceback (most recent call last):</a:t>
            </a:r>
            <a:endParaRPr lang="zh-CN" altLang="en-US"/>
          </a:p>
          <a:p>
            <a:r>
              <a:rPr lang="zh-CN" altLang="en-US"/>
              <a:t> File "&lt;stdin&gt;", line 1, in &lt;module&gt;</a:t>
            </a:r>
            <a:endParaRPr lang="zh-CN" altLang="en-US"/>
          </a:p>
          <a:p>
            <a:r>
              <a:rPr lang="zh-CN" altLang="en-US"/>
              <a:t>IndexError: list index out of range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3.2.4　包含列表的列表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641350" y="2029460"/>
            <a:ext cx="803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列表可以包含各种类型的元素，包括其他列表，如下所示：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41350" y="2693035"/>
            <a:ext cx="6710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small_birds = ['hummingbird', 'finch']</a:t>
            </a:r>
            <a:endParaRPr lang="zh-CN" altLang="en-US"/>
          </a:p>
          <a:p>
            <a:pPr lvl="1"/>
            <a:r>
              <a:rPr lang="zh-CN" altLang="en-US"/>
              <a:t>&gt;&gt;&gt; extinct_birds = ['dodo', 'passenger pigeon', 'Norwegian Blue']</a:t>
            </a:r>
            <a:endParaRPr lang="zh-CN" altLang="en-US"/>
          </a:p>
          <a:p>
            <a:pPr lvl="1"/>
            <a:r>
              <a:rPr lang="zh-CN" altLang="en-US"/>
              <a:t>&gt;&gt;&gt; carol_birds = [3, 'French hens', 2, 'turtledoves']</a:t>
            </a:r>
            <a:endParaRPr lang="zh-CN" altLang="en-US"/>
          </a:p>
          <a:p>
            <a:pPr lvl="1"/>
            <a:r>
              <a:rPr lang="zh-CN" altLang="en-US"/>
              <a:t>&gt;&gt;&gt; all_birds = [small_birds,  extinct_birds, 'macaw', carol_birds]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350" y="3891915"/>
            <a:ext cx="845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all_birds</a:t>
            </a:r>
            <a:endParaRPr lang="zh-CN" altLang="en-US"/>
          </a:p>
          <a:p>
            <a:pPr lvl="1"/>
            <a:r>
              <a:rPr lang="zh-CN" altLang="en-US"/>
              <a:t>[['hummingbird', 'finch'], ['dodo', 'passenger pigeon', 'Norwegian Blue'], 'macaw',</a:t>
            </a:r>
            <a:endParaRPr lang="zh-CN" altLang="en-US"/>
          </a:p>
          <a:p>
            <a:pPr lvl="1"/>
            <a:r>
              <a:rPr lang="zh-CN" altLang="en-US"/>
              <a:t>[3, 'French hens', 2, 'turtledoves']]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1350" y="5099050"/>
            <a:ext cx="6658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all_birds[1]</a:t>
            </a:r>
            <a:endParaRPr lang="zh-CN" altLang="en-US"/>
          </a:p>
          <a:p>
            <a:pPr lvl="1"/>
            <a:r>
              <a:rPr lang="zh-CN" altLang="en-US"/>
              <a:t>['dodo', 'passenger pigeon', 'Norwegian Blue']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39720" y="4649470"/>
            <a:ext cx="1471930" cy="544830"/>
            <a:chOff x="4472" y="7322"/>
            <a:chExt cx="2318" cy="858"/>
          </a:xfrm>
        </p:grpSpPr>
        <p:sp>
          <p:nvSpPr>
            <p:cNvPr id="10" name="矩形标注 9"/>
            <p:cNvSpPr/>
            <p:nvPr/>
          </p:nvSpPr>
          <p:spPr>
            <a:xfrm>
              <a:off x="4472" y="7322"/>
              <a:ext cx="2318" cy="858"/>
            </a:xfrm>
            <a:prstGeom prst="wedgeRectCallou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01" y="7358"/>
              <a:ext cx="20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第二个元素还是一个列表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1350" y="5012690"/>
            <a:ext cx="830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如果想要访问 extinct_birds的第一个元素，可以指定双重索引从 all_birds 中提取：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1350" y="5570855"/>
            <a:ext cx="5195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all_birds[1][0]</a:t>
            </a:r>
            <a:endParaRPr lang="zh-CN" altLang="en-US"/>
          </a:p>
          <a:p>
            <a:pPr lvl="1"/>
            <a:r>
              <a:rPr lang="zh-CN" altLang="en-US"/>
              <a:t>'dodo</a:t>
            </a:r>
            <a:r>
              <a:rPr lang="en-US" altLang="zh-CN"/>
              <a:t>'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5" grpId="0"/>
      <p:bldP spid="6" grpId="0"/>
      <p:bldP spid="6" grpId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3.2.5　使用[offset]修改元素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641350" y="1925955"/>
            <a:ext cx="803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通过赋值对它进行修改：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41350" y="2540000"/>
            <a:ext cx="6710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marxes[2] = 'Wanda'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'Wanda']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350" y="3891915"/>
            <a:ext cx="845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>
                <a:solidFill>
                  <a:srgbClr val="FF0000"/>
                </a:solidFill>
              </a:rPr>
              <a:t>!</a:t>
            </a:r>
            <a:r>
              <a:rPr lang="zh-CN" altLang="en-US">
                <a:solidFill>
                  <a:srgbClr val="FF0000"/>
                </a:solidFill>
              </a:rPr>
              <a:t>仍要注意</a:t>
            </a:r>
            <a:r>
              <a:rPr lang="zh-CN" altLang="en-US"/>
              <a:t>：列表的偏移量必须是合法有效的。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1350" y="4524375"/>
            <a:ext cx="8302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通过这种方式无法修改字符串中的指定字符，因为字符串是不可变的。列表是可变的，因此你可以改变列表中的元素个数，以及元素的值。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5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3.2.6　指定范围并使用切片提取元素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1936115"/>
            <a:ext cx="803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使用切片提取列表的一个子序列：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39775" y="2479675"/>
            <a:ext cx="6710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'Chico,' 'Harpo']</a:t>
            </a:r>
            <a:endParaRPr lang="zh-CN" altLang="en-US"/>
          </a:p>
          <a:p>
            <a:pPr lvl="1"/>
            <a:r>
              <a:rPr lang="zh-CN" altLang="en-US"/>
              <a:t>&gt;&gt;&gt; marxes[0:2]</a:t>
            </a:r>
            <a:endParaRPr lang="zh-CN" altLang="en-US"/>
          </a:p>
          <a:p>
            <a:pPr lvl="1"/>
            <a:r>
              <a:rPr lang="zh-CN" altLang="en-US"/>
              <a:t>['Groucho', 'Chico']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3540760"/>
            <a:ext cx="845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>
                <a:solidFill>
                  <a:schemeClr val="accent5"/>
                </a:solidFill>
              </a:rPr>
              <a:t>列表的切片仍然是一个列表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9775" y="4010025"/>
            <a:ext cx="830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与字符串一样，列表的切片也可以设定除 1 以外的步长</a:t>
            </a:r>
            <a:r>
              <a:rPr lang="en-US" altLang="zh-CN" sz="2400"/>
              <a:t>: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06450" y="4572000"/>
            <a:ext cx="542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marxes[::2]</a:t>
            </a:r>
            <a:endParaRPr lang="zh-CN" altLang="en-US"/>
          </a:p>
          <a:p>
            <a:pPr lvl="1"/>
            <a:r>
              <a:rPr lang="zh-CN" altLang="en-US"/>
              <a:t>['Groucho', 'Harpo']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5217160"/>
            <a:ext cx="452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olidFill>
                  <a:schemeClr val="accent5"/>
                </a:solidFill>
                <a:sym typeface="+mn-ea"/>
              </a:rPr>
              <a:t>从列表的开头开始每2 个提取一个元素</a:t>
            </a:r>
            <a:endParaRPr lang="zh-CN" altLang="en-US">
              <a:solidFill>
                <a:schemeClr val="accent5"/>
              </a:solidFill>
            </a:endParaRPr>
          </a:p>
          <a:p>
            <a:pPr lvl="1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775" y="5523230"/>
            <a:ext cx="462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marxes[::-2]</a:t>
            </a:r>
            <a:endParaRPr lang="zh-CN" altLang="en-US"/>
          </a:p>
          <a:p>
            <a:pPr lvl="1"/>
            <a:r>
              <a:rPr lang="zh-CN" altLang="en-US"/>
              <a:t>['Harpo', 'Groucho']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6168390"/>
            <a:ext cx="440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olidFill>
                  <a:schemeClr val="accent5"/>
                </a:solidFill>
              </a:rPr>
              <a:t>从尾部开始提取，步长仍为 2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6450" y="4470400"/>
            <a:ext cx="6849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利用切片还可以巧妙地实现列表逆序：</a:t>
            </a:r>
            <a:endParaRPr lang="zh-CN" altLang="en-US"/>
          </a:p>
          <a:p>
            <a:pPr lvl="1"/>
            <a:r>
              <a:rPr lang="zh-CN" altLang="en-US"/>
              <a:t>&gt;&gt;&gt; marxes[::-1]</a:t>
            </a:r>
            <a:endParaRPr lang="zh-CN" altLang="en-US"/>
          </a:p>
          <a:p>
            <a:pPr lvl="1"/>
            <a:r>
              <a:rPr lang="zh-CN" altLang="en-US"/>
              <a:t>['Harpo', 'Chico', 'Groucho']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3" grpId="1"/>
      <p:bldP spid="6" grpId="0"/>
      <p:bldP spid="9" grpId="0"/>
      <p:bldP spid="10" grpId="0"/>
      <p:bldP spid="11" grpId="1"/>
      <p:bldP spid="6" grpId="1"/>
      <p:bldP spid="10" grpId="1"/>
      <p:bldP spid="9" grpId="1"/>
      <p:bldP spid="11" grpId="2"/>
      <p:bldP spid="14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3.2.7　使用append()添加元素至尾部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1936115"/>
            <a:ext cx="8030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传统的向列表中添加元素的方法是利用 append() 函数将元素一个个添加到尾部：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06450" y="2990215"/>
            <a:ext cx="6710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'Chico,' 'Harpo']</a:t>
            </a:r>
            <a:endParaRPr lang="zh-CN" altLang="en-US"/>
          </a:p>
          <a:p>
            <a:pPr lvl="1"/>
            <a:r>
              <a:rPr lang="zh-CN" altLang="en-US"/>
              <a:t>&gt;&gt;&gt; marxes.append('Zeppo')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'Zeppo']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3.2.8　使用extend()或+=合并列表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1936115"/>
            <a:ext cx="803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 extend() 可以将一个列表合并到另一个列表中：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806450" y="2513965"/>
            <a:ext cx="671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'Zeppo']</a:t>
            </a:r>
            <a:endParaRPr lang="zh-CN" altLang="en-US"/>
          </a:p>
          <a:p>
            <a:pPr lvl="1"/>
            <a:r>
              <a:rPr lang="zh-CN" altLang="en-US"/>
              <a:t>&gt;&gt;&gt; others = ['Gummo', 'Karl']</a:t>
            </a:r>
            <a:endParaRPr lang="zh-CN" altLang="en-US"/>
          </a:p>
          <a:p>
            <a:pPr lvl="1"/>
            <a:r>
              <a:rPr lang="zh-CN" altLang="en-US"/>
              <a:t>&gt;&gt;&gt; marxes.extend(others)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'Zeppo', 'Gummo', 'Karl']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4060190"/>
            <a:ext cx="439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也可以使用 +=：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39775" y="4596765"/>
            <a:ext cx="7143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'Zeppo']</a:t>
            </a:r>
            <a:endParaRPr lang="zh-CN" altLang="en-US"/>
          </a:p>
          <a:p>
            <a:pPr lvl="1"/>
            <a:r>
              <a:rPr lang="zh-CN" altLang="en-US"/>
              <a:t>&gt;&gt;&gt; others = ['Gummo', 'Karl']</a:t>
            </a:r>
            <a:endParaRPr lang="zh-CN" altLang="en-US"/>
          </a:p>
          <a:p>
            <a:pPr lvl="1"/>
            <a:r>
              <a:rPr lang="zh-CN" altLang="en-US"/>
              <a:t>&gt;&gt;&gt; marxes += others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'Zeppo', 'Gummo', 'Karl']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3.2.8　使用extend()或+=合并列表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1936115"/>
            <a:ext cx="803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9775" y="2396490"/>
            <a:ext cx="7539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/>
              <a:t>如果错误地使用了 append()，那么 others 会被当成一个单独的</a:t>
            </a:r>
            <a:r>
              <a:rPr lang="zh-CN" altLang="en-US" sz="2400">
                <a:solidFill>
                  <a:srgbClr val="FF0000"/>
                </a:solidFill>
              </a:rPr>
              <a:t>元素</a:t>
            </a:r>
            <a:r>
              <a:rPr lang="zh-CN" altLang="en-US" sz="2400"/>
              <a:t>进行添加，而不是将其中的内容进行合并：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39775" y="3825875"/>
            <a:ext cx="7143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'Zeppo']</a:t>
            </a:r>
            <a:endParaRPr lang="zh-CN" altLang="en-US"/>
          </a:p>
          <a:p>
            <a:pPr lvl="1"/>
            <a:r>
              <a:rPr lang="zh-CN" altLang="en-US"/>
              <a:t>&gt;&gt;&gt; others = ['Gummo', 'Karl']</a:t>
            </a:r>
            <a:endParaRPr lang="zh-CN" altLang="en-US"/>
          </a:p>
          <a:p>
            <a:pPr lvl="1"/>
            <a:r>
              <a:rPr lang="zh-CN" altLang="en-US"/>
              <a:t>&gt;&gt;&gt; marxes.append(others)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'Zeppo', ['Gummo', 'Karl']]</a:t>
            </a:r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 rot="10800000">
            <a:off x="2379345" y="5402580"/>
            <a:ext cx="4373880" cy="457200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82215" y="5491480"/>
            <a:ext cx="454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再次体现了列表可以包含不同类型的元素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6" grpId="0"/>
      <p:bldP spid="1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3.2.9　使用insert()在指定位置插入元素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1936115"/>
            <a:ext cx="8030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 </a:t>
            </a:r>
            <a:r>
              <a:rPr lang="zh-CN" altLang="en-US" sz="2400">
                <a:solidFill>
                  <a:schemeClr val="tx1"/>
                </a:solidFill>
              </a:rPr>
              <a:t>append() 函数只能将新元素插入到</a:t>
            </a:r>
            <a:r>
              <a:rPr lang="zh-CN" altLang="en-US" sz="2400">
                <a:solidFill>
                  <a:srgbClr val="FF0000"/>
                </a:solidFill>
              </a:rPr>
              <a:t>列表尾部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 </a:t>
            </a:r>
            <a:r>
              <a:rPr lang="zh-CN" altLang="en-US" sz="2400">
                <a:solidFill>
                  <a:schemeClr val="tx1"/>
                </a:solidFill>
              </a:rPr>
              <a:t>insert() 可以将元素插入到列表的</a:t>
            </a:r>
            <a:r>
              <a:rPr lang="zh-CN" altLang="en-US" sz="2400">
                <a:solidFill>
                  <a:srgbClr val="FF0000"/>
                </a:solidFill>
              </a:rPr>
              <a:t>任意位置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775" y="2829560"/>
            <a:ext cx="6442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'Zeppo']</a:t>
            </a:r>
            <a:endParaRPr lang="zh-CN" altLang="en-US"/>
          </a:p>
          <a:p>
            <a:pPr lvl="1"/>
            <a:r>
              <a:rPr lang="zh-CN" altLang="en-US"/>
              <a:t>&gt;&gt;&gt; marxes.insert(3, 'Gummo')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</a:t>
            </a:r>
            <a:r>
              <a:rPr lang="zh-CN" altLang="en-US">
                <a:solidFill>
                  <a:schemeClr val="accent5"/>
                </a:solidFill>
              </a:rPr>
              <a:t>'Gummo'</a:t>
            </a:r>
            <a:r>
              <a:rPr lang="zh-CN" altLang="en-US"/>
              <a:t>, 'Zeppo']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4028440"/>
            <a:ext cx="7246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marxes.insert(10, 'Karl')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'Gummo', 'Zeppo',</a:t>
            </a:r>
            <a:r>
              <a:rPr lang="zh-CN" altLang="en-US">
                <a:solidFill>
                  <a:schemeClr val="accent5"/>
                </a:solidFill>
              </a:rPr>
              <a:t> 'Karl'</a:t>
            </a:r>
            <a:r>
              <a:rPr lang="zh-CN" altLang="en-US"/>
              <a:t>]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775" y="5020945"/>
            <a:ext cx="7837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指定偏移量为 0 可以插入列表头部；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如果指定的偏移量超过了尾部，则会插入到列表最后，就如同 append() 一样，这一操作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不会产生 Python 异常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3.2.10　使用del删除指定位置的元素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2781300"/>
            <a:ext cx="803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撤销刚才最后插入的元素：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9775" y="3149600"/>
            <a:ext cx="6442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</a:t>
            </a:r>
            <a:r>
              <a:rPr lang="zh-CN" altLang="en-US">
                <a:solidFill>
                  <a:schemeClr val="tx1"/>
                </a:solidFill>
              </a:rPr>
              <a:t> del marxes[-1]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'Gummo', 'Zeppo']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2040890"/>
            <a:ext cx="7108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'Gummo', 'Zeppo', 'Karl']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0410" y="4136390"/>
            <a:ext cx="7585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当列表中一个元素被删除后，位于它后面的元素会自动往前移动填补空出的位置，且列表长度减 1。</a:t>
            </a:r>
            <a:r>
              <a:rPr lang="zh-CN" altLang="en-US"/>
              <a:t>再试试从更新后的 marxes 列表中删除 'Harpo'：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0410" y="4838700"/>
            <a:ext cx="7705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'Gummo', 'Zeppo']</a:t>
            </a:r>
            <a:endParaRPr lang="zh-CN" altLang="en-US"/>
          </a:p>
          <a:p>
            <a:pPr lvl="1"/>
            <a:r>
              <a:rPr lang="zh-CN" altLang="en-US"/>
              <a:t>&gt;&gt;&gt; del marxes[2]</a:t>
            </a:r>
            <a:endParaRPr lang="zh-CN" altLang="en-US"/>
          </a:p>
          <a:p>
            <a:pPr lvl="1"/>
            <a:r>
              <a:rPr lang="zh-CN" altLang="en-US"/>
              <a:t>&gt;&gt;&gt; marxes[2]</a:t>
            </a:r>
            <a:endParaRPr lang="zh-CN" altLang="en-US"/>
          </a:p>
          <a:p>
            <a:pPr lvl="1"/>
            <a:r>
              <a:rPr lang="zh-CN" altLang="en-US"/>
              <a:t>'Gummo'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401445"/>
            <a:ext cx="6858000" cy="932180"/>
          </a:xfrm>
        </p:spPr>
        <p:txBody>
          <a:bodyPr anchor="t" anchorCtr="0">
            <a:normAutofit fontScale="90000"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章    </a:t>
            </a:r>
            <a:r>
              <a:rPr sz="4400" dirty="0"/>
              <a:t>Python容器：</a:t>
            </a:r>
            <a:br>
              <a:rPr sz="4400" dirty="0"/>
            </a:br>
            <a:r>
              <a:rPr sz="4400" dirty="0"/>
              <a:t>列表、元组、字典与集合</a:t>
            </a:r>
            <a:endParaRPr sz="4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852930" y="2493010"/>
            <a:ext cx="6858000" cy="4380865"/>
          </a:xfrm>
        </p:spPr>
        <p:txBody>
          <a:bodyPr>
            <a:normAutofit fontScale="80000"/>
          </a:bodyPr>
          <a:lstStyle/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§3.1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列表和元组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§3.2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列表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§3.3  </a:t>
            </a:r>
            <a:r>
              <a:rPr lang="zh-CN" altLang="en-US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§3.4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字典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§3.5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集合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§3.6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比较几种数据结构</a:t>
            </a:r>
            <a:endParaRPr lang="zh-CN" altLang="en-US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80135" algn="l" fontAlgn="auto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§3.7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建立大型数据结构</a:t>
            </a:r>
            <a:r>
              <a:rPr lang="en-US" altLang="zh-CN" sz="1800" dirty="0">
                <a:latin typeface="Times New Roman" panose="02020603050405020304" charset="0"/>
                <a:sym typeface="+mn-ea"/>
              </a:rPr>
              <a:t>              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3.2.10　使用del删除指定位置的元素</a:t>
            </a:r>
            <a:endParaRPr sz="2500" b="1"/>
          </a:p>
        </p:txBody>
      </p:sp>
      <p:sp>
        <p:nvSpPr>
          <p:cNvPr id="10" name="文本框 9"/>
          <p:cNvSpPr txBox="1"/>
          <p:nvPr/>
        </p:nvSpPr>
        <p:spPr>
          <a:xfrm>
            <a:off x="739775" y="2068830"/>
            <a:ext cx="7447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说明：</a:t>
            </a:r>
            <a:endParaRPr lang="zh-CN" altLang="en-US" sz="2400"/>
          </a:p>
          <a:p>
            <a:r>
              <a:rPr lang="zh-CN" altLang="en-US"/>
              <a:t>del 是 Python </a:t>
            </a:r>
            <a:r>
              <a:rPr lang="zh-CN" altLang="en-US">
                <a:solidFill>
                  <a:srgbClr val="FF0000"/>
                </a:solidFill>
              </a:rPr>
              <a:t>语句</a:t>
            </a:r>
            <a:r>
              <a:rPr lang="zh-CN" altLang="en-US"/>
              <a:t>，而不是列表方法，无法通过 marxes[-2].del() 进行调用。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del 就像是赋值语句（=）的逆过程：它将一个 Python 对象与它的名字分离。如果这个对象无其他名称引用，则其占用空间也被会清除。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3.2.11　使用remove()删除具有指定值的元素</a:t>
            </a:r>
            <a:endParaRPr sz="2500" b="1"/>
          </a:p>
        </p:txBody>
      </p:sp>
      <p:sp>
        <p:nvSpPr>
          <p:cNvPr id="10" name="文本框 9"/>
          <p:cNvSpPr txBox="1"/>
          <p:nvPr/>
        </p:nvSpPr>
        <p:spPr>
          <a:xfrm>
            <a:off x="739775" y="2068830"/>
            <a:ext cx="7447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'Gummo', 'Zeppo']</a:t>
            </a:r>
            <a:endParaRPr lang="zh-CN" altLang="en-US"/>
          </a:p>
          <a:p>
            <a:pPr lvl="1"/>
            <a:r>
              <a:rPr lang="zh-CN" altLang="en-US"/>
              <a:t>&gt;&gt;&gt; marxes.remove('Gummo')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'Harpo', 'Zeppo']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3427730"/>
            <a:ext cx="7257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不确定或不关心元素在列表中的位置</a:t>
            </a:r>
            <a:r>
              <a:rPr lang="zh-CN" altLang="en-US"/>
              <a:t>，可以使用 remove() 根据指定的值删除元素。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3.2.12　使用pop()获取并删除指定位置的元素</a:t>
            </a:r>
            <a:endParaRPr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146300"/>
            <a:ext cx="725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 pop() 同样可以获取列表中指定位置的元素，但在获取完成后，该元素会</a:t>
            </a:r>
            <a:r>
              <a:rPr lang="zh-CN" altLang="en-US" sz="2400">
                <a:solidFill>
                  <a:srgbClr val="FF0000"/>
                </a:solidFill>
              </a:rPr>
              <a:t>被自动删除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39775" y="3055620"/>
            <a:ext cx="61220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'Zeppo']</a:t>
            </a:r>
            <a:endParaRPr lang="zh-CN" altLang="en-US"/>
          </a:p>
          <a:p>
            <a:pPr lvl="1"/>
            <a:r>
              <a:rPr lang="zh-CN" altLang="en-US"/>
              <a:t>&gt;&gt;&gt; marxes.pop()</a:t>
            </a:r>
            <a:endParaRPr lang="zh-CN" altLang="en-US"/>
          </a:p>
          <a:p>
            <a:pPr lvl="1"/>
            <a:r>
              <a:rPr lang="zh-CN" altLang="en-US"/>
              <a:t>'Zeppo'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4658360"/>
            <a:ext cx="7256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如果你为 pop() 指定了偏移量，它会返回偏移量对应位置的元素；如果不指定，则</a:t>
            </a:r>
            <a:r>
              <a:rPr lang="zh-CN" altLang="en-US">
                <a:solidFill>
                  <a:srgbClr val="FF0000"/>
                </a:solidFill>
              </a:rPr>
              <a:t>默认使用 -1</a:t>
            </a:r>
            <a:r>
              <a:rPr lang="zh-CN" altLang="en-US"/>
              <a:t>。所以pop() 或 pop(-1) 会返回列表的尾元素。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ldLvl="0" build="allAtOnce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3.2.12　使用pop()获取并删除指定位置的元素</a:t>
            </a:r>
            <a:endParaRPr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146300"/>
            <a:ext cx="7257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如果使用append() 来添加元素到尾部，并通过 pop() 从尾部删除元素，实际上，实现了一个被称为 </a:t>
            </a:r>
            <a:r>
              <a:rPr lang="zh-CN" altLang="en-US" sz="2400">
                <a:solidFill>
                  <a:srgbClr val="FF0000"/>
                </a:solidFill>
              </a:rPr>
              <a:t>LIFO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FF0000"/>
                </a:solidFill>
              </a:rPr>
              <a:t>后进先出</a:t>
            </a:r>
            <a:r>
              <a:rPr lang="zh-CN" altLang="en-US" sz="2400"/>
              <a:t>）队列的数据结构。          </a:t>
            </a:r>
            <a:r>
              <a:rPr lang="en-US" altLang="zh-CN" sz="2400"/>
              <a:t>——</a:t>
            </a:r>
            <a:r>
              <a:rPr lang="en-US" altLang="zh-CN" sz="2400">
                <a:solidFill>
                  <a:srgbClr val="FF0000"/>
                </a:solidFill>
              </a:rPr>
              <a:t>栈</a:t>
            </a:r>
            <a:r>
              <a:rPr lang="en-US" altLang="zh-CN" sz="2400"/>
              <a:t>（stack）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39775" y="3522980"/>
            <a:ext cx="7256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如果使用 pop(0) 来删除元素则创建了一个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FIFO</a:t>
            </a:r>
            <a:r>
              <a:rPr lang="en-US" altLang="zh-CN" sz="2400">
                <a:sym typeface="+mn-ea"/>
              </a:rPr>
              <a:t>（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先进先出</a:t>
            </a:r>
            <a:r>
              <a:rPr lang="en-US" altLang="zh-CN" sz="2400">
                <a:sym typeface="+mn-ea"/>
              </a:rPr>
              <a:t>）队列。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41350" y="4721860"/>
            <a:ext cx="735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这两种数据结构非常有用，你可以不断接收数据，并根据需求对最先到达的数据（FIFO）或最后到达的数据（LIFO）进行处理。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ldLvl="0" build="allAtOnce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3.2.13　使用index()查询具有特定值的元素位置</a:t>
            </a:r>
            <a:endParaRPr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739775" y="2285365"/>
            <a:ext cx="7355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'Zeppo']</a:t>
            </a:r>
            <a:endParaRPr lang="zh-CN" altLang="en-US"/>
          </a:p>
          <a:p>
            <a:pPr lvl="1"/>
            <a:r>
              <a:rPr lang="zh-CN" altLang="en-US"/>
              <a:t>&gt;&gt;&gt; marxes.index('Chico')</a:t>
            </a:r>
            <a:endParaRPr lang="zh-CN" altLang="en-US"/>
          </a:p>
          <a:p>
            <a:pPr lvl="1"/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3.2.14　使用in判断值是否存在</a:t>
            </a:r>
            <a:endParaRPr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739775" y="2285365"/>
            <a:ext cx="73558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'Harpo', 'Zeppo']</a:t>
            </a:r>
            <a:endParaRPr lang="zh-CN" altLang="en-US"/>
          </a:p>
          <a:p>
            <a:pPr lvl="1"/>
            <a:r>
              <a:rPr lang="zh-CN" altLang="en-US"/>
              <a:t>&gt;&gt;&gt; 'Groucho' in marxes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  <a:p>
            <a:pPr lvl="1"/>
            <a:r>
              <a:rPr lang="zh-CN" altLang="en-US"/>
              <a:t>&gt;&gt;&gt; 'Bob' in marxes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350" y="3761740"/>
            <a:ext cx="800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同一个值可能出现在列表的多个位置，但只要至少出现一次，in 就会返回 True：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4258945"/>
            <a:ext cx="5715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words = ['a', 'deer', 'a' 'female', 'deer']</a:t>
            </a:r>
            <a:endParaRPr lang="zh-CN" altLang="en-US"/>
          </a:p>
          <a:p>
            <a:pPr lvl="1"/>
            <a:r>
              <a:rPr lang="zh-CN" altLang="en-US"/>
              <a:t>&gt;&gt;&gt; 'deer' in words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1350" y="5180965"/>
            <a:ext cx="8010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如果经常需要判断一个值是否存在于一个列表中，但并不关心列表中元素之</a:t>
            </a:r>
            <a:endParaRPr lang="zh-CN" altLang="en-US"/>
          </a:p>
          <a:p>
            <a:r>
              <a:rPr lang="zh-CN" altLang="en-US"/>
              <a:t>间的顺序，那么使用 Python 集合进行存储和查找会是更好的选择。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3.2.15　使用count()记录特定值出现的次数</a:t>
            </a:r>
            <a:endParaRPr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739775" y="2069465"/>
            <a:ext cx="73558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marxes.count('Harpo')</a:t>
            </a:r>
            <a:endParaRPr lang="zh-CN" altLang="en-US"/>
          </a:p>
          <a:p>
            <a:pPr lvl="1"/>
            <a:r>
              <a:rPr lang="zh-CN" altLang="en-US"/>
              <a:t>1</a:t>
            </a:r>
            <a:endParaRPr lang="zh-CN" altLang="en-US"/>
          </a:p>
          <a:p>
            <a:pPr lvl="1"/>
            <a:r>
              <a:rPr lang="zh-CN" altLang="en-US"/>
              <a:t>&gt;&gt;&gt; marxes.count('Bob')</a:t>
            </a:r>
            <a:endParaRPr lang="zh-CN" altLang="en-US"/>
          </a:p>
          <a:p>
            <a:pPr lvl="1"/>
            <a:r>
              <a:rPr lang="zh-CN" altLang="en-US"/>
              <a:t>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3701415"/>
            <a:ext cx="8009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snl_skit = ['cheeseburger', 'cheeseburger', 'cheeseburger']</a:t>
            </a:r>
            <a:endParaRPr lang="zh-CN" altLang="en-US"/>
          </a:p>
          <a:p>
            <a:pPr lvl="1"/>
            <a:r>
              <a:rPr lang="zh-CN" altLang="en-US"/>
              <a:t>&gt;&gt;&gt; snl_skit.count('cheeseburger')</a:t>
            </a:r>
            <a:endParaRPr lang="zh-CN" altLang="en-US"/>
          </a:p>
          <a:p>
            <a:pPr lvl="1"/>
            <a:r>
              <a:rPr lang="zh-CN" altLang="en-US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3.2.16　使用join()转换为字符串</a:t>
            </a:r>
            <a:endParaRPr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739775" y="2069465"/>
            <a:ext cx="7355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', '.join(marxes)</a:t>
            </a:r>
            <a:endParaRPr lang="zh-CN" altLang="en-US"/>
          </a:p>
          <a:p>
            <a:pPr lvl="1"/>
            <a:r>
              <a:rPr lang="zh-CN" altLang="en-US"/>
              <a:t>'Groucho, Chico, Harpo'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3055620"/>
            <a:ext cx="7356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</a:t>
            </a:r>
            <a:r>
              <a:rPr lang="en-US" altLang="zh-CN"/>
              <a:t>join</a:t>
            </a:r>
            <a:r>
              <a:rPr lang="zh-CN" altLang="en-US"/>
              <a:t>使用顺序</a:t>
            </a:r>
            <a:r>
              <a:rPr lang="en-US" altLang="zh-CN"/>
              <a:t>——</a:t>
            </a:r>
            <a:r>
              <a:rPr lang="zh-CN" altLang="en-US"/>
              <a:t>join() 实际上是一个</a:t>
            </a:r>
            <a:r>
              <a:rPr lang="zh-CN" altLang="en-US">
                <a:solidFill>
                  <a:srgbClr val="FF0000"/>
                </a:solidFill>
              </a:rPr>
              <a:t>字符串方法</a:t>
            </a:r>
            <a:r>
              <a:rPr lang="zh-CN" altLang="en-US"/>
              <a:t>，而不是列表方法。</a:t>
            </a:r>
            <a:endParaRPr lang="zh-CN" altLang="en-US"/>
          </a:p>
          <a:p>
            <a:r>
              <a:rPr lang="zh-CN" altLang="en-US"/>
              <a:t>不能通过 marxes.join(',') 进行调用。</a:t>
            </a:r>
            <a:endParaRPr lang="zh-CN" altLang="en-US"/>
          </a:p>
          <a:p>
            <a:r>
              <a:rPr lang="zh-CN" altLang="en-US"/>
              <a:t>join() 函数的参数是</a:t>
            </a:r>
            <a:r>
              <a:rPr lang="zh-CN" altLang="en-US">
                <a:solidFill>
                  <a:srgbClr val="FF0000"/>
                </a:solidFill>
              </a:rPr>
              <a:t>字符串或者其他可迭代的包含字符串的序列</a:t>
            </a:r>
            <a:r>
              <a:rPr lang="zh-CN" altLang="en-US"/>
              <a:t>（例如上面例子中的字符串列表），它的</a:t>
            </a:r>
            <a:r>
              <a:rPr lang="zh-CN" altLang="en-US">
                <a:solidFill>
                  <a:srgbClr val="FF0000"/>
                </a:solidFill>
              </a:rPr>
              <a:t>输出</a:t>
            </a:r>
            <a:r>
              <a:rPr lang="zh-CN" altLang="en-US"/>
              <a:t>是一个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4254500"/>
            <a:ext cx="883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可以这样来记忆 join() 的调用顺序：</a:t>
            </a:r>
            <a:r>
              <a:rPr lang="zh-CN" altLang="en-US">
                <a:solidFill>
                  <a:schemeClr val="accent5"/>
                </a:solidFill>
              </a:rPr>
              <a:t>join() 是 split() 的逆过程。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6450" y="4709795"/>
            <a:ext cx="4589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friends = ['Harry', 'Hermione', 'Ron']</a:t>
            </a:r>
            <a:endParaRPr lang="zh-CN" altLang="en-US"/>
          </a:p>
          <a:p>
            <a:pPr lvl="1"/>
            <a:r>
              <a:rPr lang="zh-CN" altLang="en-US"/>
              <a:t>&gt;&gt;&gt; separator = ' * '</a:t>
            </a:r>
            <a:endParaRPr lang="zh-CN" altLang="en-US"/>
          </a:p>
          <a:p>
            <a:pPr lvl="1"/>
            <a:r>
              <a:rPr lang="zh-CN" altLang="en-US"/>
              <a:t>&gt;&gt;&gt; </a:t>
            </a:r>
            <a:r>
              <a:rPr lang="zh-CN" altLang="en-US">
                <a:solidFill>
                  <a:schemeClr val="accent1"/>
                </a:solidFill>
              </a:rPr>
              <a:t>joined = separator.join(friends)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&gt;&gt;&gt; joined</a:t>
            </a:r>
            <a:endParaRPr lang="zh-CN" altLang="en-US"/>
          </a:p>
          <a:p>
            <a:pPr lvl="1"/>
            <a:r>
              <a:rPr lang="zh-CN" altLang="en-US"/>
              <a:t>'Harry * Hermione * Ron'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1575" y="5229225"/>
            <a:ext cx="424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&gt;&gt;&gt; </a:t>
            </a:r>
            <a:r>
              <a:rPr lang="zh-CN" altLang="en-US">
                <a:solidFill>
                  <a:schemeClr val="accent1"/>
                </a:solidFill>
              </a:rPr>
              <a:t>separated = joined.split(separator)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&gt;&gt;&gt; separated</a:t>
            </a:r>
            <a:endParaRPr lang="zh-CN" altLang="en-US"/>
          </a:p>
          <a:p>
            <a:r>
              <a:rPr lang="zh-CN" altLang="en-US"/>
              <a:t>['Harry', 'Hermione', 'Ron']</a:t>
            </a:r>
            <a:endParaRPr lang="zh-CN" altLang="en-US"/>
          </a:p>
          <a:p>
            <a:r>
              <a:rPr lang="zh-CN" altLang="en-US"/>
              <a:t>&gt;&gt;&gt; separated == friends</a:t>
            </a:r>
            <a:endParaRPr lang="zh-CN" altLang="en-US"/>
          </a:p>
          <a:p>
            <a:r>
              <a:rPr lang="zh-CN" altLang="en-US"/>
              <a:t>True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3.2.17　使用sort()重新排列元素</a:t>
            </a:r>
            <a:endParaRPr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38655"/>
            <a:ext cx="73564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在实际应用中，经常需要将列表中的元素按值排序，而不是按照偏移量排序。Python 为此提供了两个函数：</a:t>
            </a:r>
            <a:endParaRPr sz="2400"/>
          </a:p>
          <a:p>
            <a:endParaRPr sz="2400"/>
          </a:p>
          <a:p>
            <a:r>
              <a:rPr sz="2400"/>
              <a:t>• 列表方法 sort() 会对原列表进行排序，</a:t>
            </a:r>
            <a:r>
              <a:rPr sz="2400">
                <a:solidFill>
                  <a:srgbClr val="FF0000"/>
                </a:solidFill>
              </a:rPr>
              <a:t>改变原列表内容</a:t>
            </a:r>
            <a:r>
              <a:rPr sz="2400"/>
              <a:t>；</a:t>
            </a:r>
            <a:endParaRPr sz="2400"/>
          </a:p>
          <a:p>
            <a:r>
              <a:rPr sz="2400"/>
              <a:t>• 通用函数 sorted() 则会返回排好序的列表副本，</a:t>
            </a:r>
            <a:r>
              <a:rPr sz="2400">
                <a:solidFill>
                  <a:srgbClr val="FF0000"/>
                </a:solidFill>
              </a:rPr>
              <a:t>原列表内容不变</a:t>
            </a:r>
            <a:r>
              <a:rPr sz="2400">
                <a:solidFill>
                  <a:schemeClr val="tx1"/>
                </a:solidFill>
              </a:rPr>
              <a:t>。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3.2.17　使用sort()重新排列元素</a:t>
            </a:r>
            <a:endParaRPr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38655"/>
            <a:ext cx="7356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如果列表中的元素都是数字，它们会默认地被排列成从小到大的升序。如果元素都是字符串，则会按照字母表顺序排列：</a:t>
            </a:r>
            <a:endParaRPr sz="2400"/>
          </a:p>
        </p:txBody>
      </p:sp>
      <p:sp>
        <p:nvSpPr>
          <p:cNvPr id="5" name="文本框 4"/>
          <p:cNvSpPr txBox="1"/>
          <p:nvPr/>
        </p:nvSpPr>
        <p:spPr>
          <a:xfrm>
            <a:off x="806450" y="3194050"/>
            <a:ext cx="5939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sorted_marxes = sorted(marxes)</a:t>
            </a:r>
            <a:endParaRPr lang="zh-CN" altLang="en-US"/>
          </a:p>
          <a:p>
            <a:pPr lvl="1"/>
            <a:r>
              <a:rPr lang="zh-CN" altLang="en-US"/>
              <a:t>&gt;&gt;&gt; sorted_marxes</a:t>
            </a:r>
            <a:endParaRPr lang="zh-CN" altLang="en-US"/>
          </a:p>
          <a:p>
            <a:pPr lvl="1"/>
            <a:r>
              <a:rPr lang="zh-CN" altLang="en-US"/>
              <a:t>['Chico', 'Groucho', 'Harpo']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4392930"/>
            <a:ext cx="776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sorted_marxes 是一个副本，它的创建并不会改变原始列表的内容：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4813300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['Groucho', 'Chico', 'Harpo']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5514340"/>
            <a:ext cx="6372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但对 marxes 列表调用列表函数 sort() 则会改变它的内容：</a:t>
            </a:r>
            <a:endParaRPr lang="zh-CN" altLang="en-US"/>
          </a:p>
          <a:p>
            <a:pPr lvl="1"/>
            <a:r>
              <a:rPr lang="zh-CN" altLang="en-US"/>
              <a:t>&gt;&gt;&gt; marxes.sort()</a:t>
            </a:r>
            <a:endParaRPr lang="zh-CN" altLang="en-US"/>
          </a:p>
          <a:p>
            <a:pPr lvl="1"/>
            <a:r>
              <a:rPr lang="zh-CN" altLang="en-US"/>
              <a:t>&gt;&gt;&gt; marxes</a:t>
            </a:r>
            <a:endParaRPr lang="zh-CN" altLang="en-US"/>
          </a:p>
          <a:p>
            <a:pPr lvl="1"/>
            <a:r>
              <a:rPr lang="zh-CN" altLang="en-US"/>
              <a:t>['Chico', 'Groucho', 'Harpo']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3265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</a:rPr>
              <a:t>本章主要知识点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5097145"/>
          </a:xfr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列表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元组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字典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"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集合</a:t>
            </a: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</a:pPr>
            <a:endParaRPr lang="zh-CN" altLang="en-US" sz="25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3.2.17　使用sort()重新排列元素</a:t>
            </a:r>
            <a:endParaRPr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38655"/>
            <a:ext cx="73564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当列表中的所有元素都是同一种类型时（例如 marxes 中都是字符串），sort() 会正常工作。有些时候甚至多种类型也可——例如整型和浮点型——只要它们之间能够自动地互相转换：</a:t>
            </a:r>
            <a:endParaRPr sz="2400"/>
          </a:p>
        </p:txBody>
      </p:sp>
      <p:sp>
        <p:nvSpPr>
          <p:cNvPr id="8" name="文本框 7"/>
          <p:cNvSpPr txBox="1"/>
          <p:nvPr/>
        </p:nvSpPr>
        <p:spPr>
          <a:xfrm>
            <a:off x="739775" y="3507105"/>
            <a:ext cx="5524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numbers = [2, 1, 4.0, 3]</a:t>
            </a:r>
            <a:endParaRPr lang="zh-CN" altLang="en-US"/>
          </a:p>
          <a:p>
            <a:pPr lvl="1"/>
            <a:r>
              <a:rPr lang="zh-CN" altLang="en-US"/>
              <a:t>&gt;&gt;&gt; numbers.sort()</a:t>
            </a:r>
            <a:endParaRPr lang="zh-CN" altLang="en-US"/>
          </a:p>
          <a:p>
            <a:pPr lvl="1"/>
            <a:r>
              <a:rPr lang="zh-CN" altLang="en-US"/>
              <a:t>&gt;&gt;&gt; numbers</a:t>
            </a:r>
            <a:endParaRPr lang="zh-CN" altLang="en-US"/>
          </a:p>
          <a:p>
            <a:pPr lvl="1"/>
            <a:r>
              <a:rPr lang="zh-CN" altLang="en-US"/>
              <a:t>[1, 2, 3, 4.0]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6450" y="4796155"/>
            <a:ext cx="6372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默认的排序是升序的，通过添加参数 reverse=True 可以改变为降序排列：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5441315"/>
            <a:ext cx="5083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numbers = [2, 1, 4.0, 3]</a:t>
            </a:r>
            <a:endParaRPr lang="zh-CN" altLang="en-US"/>
          </a:p>
          <a:p>
            <a:pPr lvl="1"/>
            <a:r>
              <a:rPr lang="zh-CN" altLang="en-US"/>
              <a:t>&gt;&gt;&gt; numbers.sort(reverse=True)</a:t>
            </a:r>
            <a:endParaRPr lang="zh-CN" altLang="en-US"/>
          </a:p>
          <a:p>
            <a:pPr lvl="1"/>
            <a:r>
              <a:rPr lang="zh-CN" altLang="en-US"/>
              <a:t>&gt;&gt;&gt; numbers</a:t>
            </a:r>
            <a:endParaRPr lang="zh-CN" altLang="en-US"/>
          </a:p>
          <a:p>
            <a:pPr lvl="1"/>
            <a:r>
              <a:rPr lang="zh-CN" altLang="en-US"/>
              <a:t>[4.0, 3, 2, 1]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3.2.18　使用len()获取长度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2390140"/>
            <a:ext cx="5524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len(marxes)</a:t>
            </a:r>
            <a:endParaRPr lang="zh-CN" altLang="en-US"/>
          </a:p>
          <a:p>
            <a:pPr lvl="1"/>
            <a:r>
              <a:rPr lang="zh-CN" altLang="en-US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3.3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3.2.19　使用=赋值，使用copy()复制</a:t>
            </a:r>
            <a:endParaRPr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39775" y="2779395"/>
            <a:ext cx="55245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[1, 2, 3]</a:t>
            </a:r>
            <a:endParaRPr lang="zh-CN" altLang="en-US"/>
          </a:p>
          <a:p>
            <a:pPr lvl="1"/>
            <a:r>
              <a:rPr lang="zh-CN" altLang="en-US"/>
              <a:t>&gt;&gt;&gt; a</a:t>
            </a:r>
            <a:endParaRPr lang="zh-CN" altLang="en-US"/>
          </a:p>
          <a:p>
            <a:pPr lvl="1"/>
            <a:r>
              <a:rPr lang="zh-CN" altLang="en-US"/>
              <a:t>[1, 2, 3]</a:t>
            </a:r>
            <a:endParaRPr lang="zh-CN" altLang="en-US"/>
          </a:p>
          <a:p>
            <a:pPr lvl="1"/>
            <a:r>
              <a:rPr lang="zh-CN" altLang="en-US"/>
              <a:t>&gt;&gt;&gt; b = a</a:t>
            </a:r>
            <a:endParaRPr lang="zh-CN" altLang="en-US"/>
          </a:p>
          <a:p>
            <a:pPr lvl="1"/>
            <a:r>
              <a:rPr lang="zh-CN" altLang="en-US"/>
              <a:t>&gt;&gt;&gt; b</a:t>
            </a:r>
            <a:endParaRPr lang="zh-CN" altLang="en-US"/>
          </a:p>
          <a:p>
            <a:pPr lvl="1"/>
            <a:r>
              <a:rPr lang="zh-CN" altLang="en-US"/>
              <a:t>[1, 2, 3]</a:t>
            </a:r>
            <a:endParaRPr lang="zh-CN" altLang="en-US"/>
          </a:p>
          <a:p>
            <a:pPr lvl="1"/>
            <a:r>
              <a:rPr lang="zh-CN" altLang="en-US"/>
              <a:t>&gt;&gt;&gt; a[0] = 'surprise'</a:t>
            </a:r>
            <a:endParaRPr lang="zh-CN" altLang="en-US"/>
          </a:p>
          <a:p>
            <a:pPr lvl="1"/>
            <a:r>
              <a:rPr lang="zh-CN" altLang="en-US"/>
              <a:t>&gt;&gt;&gt; a</a:t>
            </a:r>
            <a:endParaRPr lang="zh-CN" altLang="en-US"/>
          </a:p>
          <a:p>
            <a:pPr lvl="1"/>
            <a:r>
              <a:rPr lang="zh-CN" altLang="en-US"/>
              <a:t>['surprise', 2, 3]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2051685"/>
            <a:ext cx="7586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如果将一个列表赋值给了多个变量，改变其中的任何一处会造成其他变量对应的值也被修改，如下所示：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5428615"/>
            <a:ext cx="623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b</a:t>
            </a:r>
            <a:endParaRPr lang="zh-CN" altLang="en-US"/>
          </a:p>
          <a:p>
            <a:pPr lvl="1"/>
            <a:r>
              <a:rPr lang="zh-CN" altLang="en-US"/>
              <a:t>['surprise', 2, 3]</a:t>
            </a:r>
            <a:endParaRPr lang="zh-CN" altLang="en-US"/>
          </a:p>
        </p:txBody>
      </p:sp>
      <p:sp>
        <p:nvSpPr>
          <p:cNvPr id="11" name="线形标注 2 10"/>
          <p:cNvSpPr/>
          <p:nvPr/>
        </p:nvSpPr>
        <p:spPr>
          <a:xfrm>
            <a:off x="4454525" y="3644265"/>
            <a:ext cx="2814320" cy="1784350"/>
          </a:xfrm>
          <a:prstGeom prst="borderCallout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54525" y="3714115"/>
            <a:ext cx="28746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b 与 a 实际上指向的是同一个对象，因此，无论我们是通过 a 还是通过 b 来修改列表的内容，其结果都会作用于双方。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9775" y="2926715"/>
            <a:ext cx="3377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b</a:t>
            </a:r>
            <a:endParaRPr lang="zh-CN" altLang="en-US"/>
          </a:p>
          <a:p>
            <a:pPr lvl="1"/>
            <a:r>
              <a:rPr lang="zh-CN" altLang="en-US"/>
              <a:t>['surprise', 2, 3]</a:t>
            </a:r>
            <a:endParaRPr lang="zh-CN" altLang="en-US"/>
          </a:p>
          <a:p>
            <a:pPr lvl="1"/>
            <a:r>
              <a:rPr lang="zh-CN" altLang="en-US"/>
              <a:t>&gt;&gt;&gt; b[0] = 'I hate surprises'</a:t>
            </a:r>
            <a:endParaRPr lang="zh-CN" altLang="en-US"/>
          </a:p>
          <a:p>
            <a:pPr lvl="1"/>
            <a:r>
              <a:rPr lang="zh-CN" altLang="en-US"/>
              <a:t>&gt;&gt;&gt; b</a:t>
            </a:r>
            <a:endParaRPr lang="zh-CN" altLang="en-US"/>
          </a:p>
          <a:p>
            <a:pPr lvl="1"/>
            <a:r>
              <a:rPr lang="zh-CN" altLang="en-US"/>
              <a:t>['I hate surprises', 2, 3]</a:t>
            </a:r>
            <a:endParaRPr lang="zh-CN" altLang="en-US"/>
          </a:p>
          <a:p>
            <a:pPr lvl="1"/>
            <a:r>
              <a:rPr lang="zh-CN" altLang="en-US"/>
              <a:t>&gt;&gt;&gt; a</a:t>
            </a:r>
            <a:endParaRPr lang="zh-CN" altLang="en-US"/>
          </a:p>
          <a:p>
            <a:pPr lvl="1"/>
            <a:r>
              <a:rPr lang="zh-CN" altLang="en-US"/>
              <a:t>['I hate surprises', 2, 3]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11" grpId="0" animBg="1"/>
      <p:bldP spid="12" grpId="0"/>
      <p:bldP spid="8" grpId="1"/>
      <p:bldP spid="6" grpId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3.2.19　使用=赋值，使用copy()复制</a:t>
            </a:r>
            <a:endParaRPr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051685"/>
            <a:ext cx="7586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通过下面任意一种方法，都可以将一个列表的值复制到另一个</a:t>
            </a:r>
            <a:r>
              <a:rPr lang="zh-CN" altLang="en-US" sz="2400">
                <a:solidFill>
                  <a:srgbClr val="FF0000"/>
                </a:solidFill>
              </a:rPr>
              <a:t>新的列表</a:t>
            </a:r>
            <a:r>
              <a:rPr lang="zh-CN" altLang="en-US" sz="2400"/>
              <a:t>中：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• 列表 copy() 函数</a:t>
            </a:r>
            <a:endParaRPr lang="zh-CN" altLang="en-US" sz="2400"/>
          </a:p>
          <a:p>
            <a:r>
              <a:rPr lang="zh-CN" altLang="en-US" sz="2400"/>
              <a:t>• list() 转换函数</a:t>
            </a:r>
            <a:endParaRPr lang="zh-CN" altLang="en-US" sz="2400"/>
          </a:p>
          <a:p>
            <a:r>
              <a:rPr lang="zh-CN" altLang="en-US" sz="2400"/>
              <a:t>• 列表分片 [:]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39775" y="4484370"/>
            <a:ext cx="5602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[1, 2, 3]</a:t>
            </a:r>
            <a:endParaRPr lang="zh-CN" altLang="en-US"/>
          </a:p>
          <a:p>
            <a:pPr lvl="1"/>
            <a:r>
              <a:rPr lang="zh-CN" altLang="en-US"/>
              <a:t>&gt;&gt;&gt; b = a.copy()</a:t>
            </a:r>
            <a:endParaRPr lang="zh-CN" altLang="en-US"/>
          </a:p>
          <a:p>
            <a:pPr lvl="1"/>
            <a:r>
              <a:rPr lang="zh-CN" altLang="en-US"/>
              <a:t>&gt;&gt;&gt; c = list(a)</a:t>
            </a:r>
            <a:endParaRPr lang="zh-CN" altLang="en-US"/>
          </a:p>
          <a:p>
            <a:pPr lvl="1"/>
            <a:r>
              <a:rPr lang="zh-CN" altLang="en-US"/>
              <a:t>&gt;&gt;&gt; d = a[:]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961130" y="2827655"/>
            <a:ext cx="2553970" cy="2164080"/>
            <a:chOff x="6238" y="4453"/>
            <a:chExt cx="4022" cy="3408"/>
          </a:xfrm>
        </p:grpSpPr>
        <p:sp>
          <p:nvSpPr>
            <p:cNvPr id="9" name="线形标注 1 8"/>
            <p:cNvSpPr/>
            <p:nvPr/>
          </p:nvSpPr>
          <p:spPr>
            <a:xfrm>
              <a:off x="6238" y="4453"/>
              <a:ext cx="4023" cy="3409"/>
            </a:xfrm>
            <a:prstGeom prst="borderCallout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238" y="4665"/>
              <a:ext cx="3750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再次注意，在这个例子中，b、c、d 都是 a 的复制：它们是自身带有值的新对象，与原始的 a 所指向的列表对象 [1, 2, 3] 没有任何关联。</a:t>
              </a: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09670" y="2962275"/>
            <a:ext cx="377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改变 a 不影响 b、c 和 d 的复制：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30955" y="3445510"/>
            <a:ext cx="49701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&gt;&gt;&gt; a[0] = 'integer lists are boring'</a:t>
            </a:r>
            <a:endParaRPr lang="zh-CN" altLang="en-US"/>
          </a:p>
          <a:p>
            <a:r>
              <a:rPr lang="zh-CN" altLang="en-US"/>
              <a:t>&gt;&gt;&gt; a</a:t>
            </a:r>
            <a:endParaRPr lang="zh-CN" altLang="en-US"/>
          </a:p>
          <a:p>
            <a:r>
              <a:rPr lang="zh-CN" altLang="en-US"/>
              <a:t>['integer lists are boring', 2, 3]</a:t>
            </a:r>
            <a:endParaRPr lang="zh-CN" altLang="en-US"/>
          </a:p>
          <a:p>
            <a:r>
              <a:rPr lang="zh-CN" altLang="en-US"/>
              <a:t>&gt;&gt;&gt; b</a:t>
            </a:r>
            <a:endParaRPr lang="zh-CN" altLang="en-US"/>
          </a:p>
          <a:p>
            <a:r>
              <a:rPr lang="zh-CN" altLang="en-US"/>
              <a:t>[1, 2, 3]</a:t>
            </a:r>
            <a:endParaRPr lang="zh-CN" altLang="en-US"/>
          </a:p>
          <a:p>
            <a:r>
              <a:rPr lang="zh-CN" altLang="en-US"/>
              <a:t>&gt;&gt;&gt; c</a:t>
            </a:r>
            <a:endParaRPr lang="zh-CN" altLang="en-US"/>
          </a:p>
          <a:p>
            <a:r>
              <a:rPr lang="zh-CN" altLang="en-US"/>
              <a:t>[1, 2, 3]</a:t>
            </a:r>
            <a:endParaRPr lang="zh-CN" altLang="en-US"/>
          </a:p>
          <a:p>
            <a:r>
              <a:rPr lang="zh-CN" altLang="en-US"/>
              <a:t>&gt;&gt;&gt; d</a:t>
            </a:r>
            <a:endParaRPr lang="zh-CN" altLang="en-US"/>
          </a:p>
          <a:p>
            <a:r>
              <a:rPr lang="zh-CN" altLang="en-US"/>
              <a:t>[1, 2, 3]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3.3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元组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特点：</a:t>
            </a:r>
            <a:endParaRPr lang="zh-CN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285365"/>
            <a:ext cx="7586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与列表类似，元组也是由</a:t>
            </a:r>
            <a:r>
              <a:rPr lang="zh-CN" altLang="en-US" sz="2400">
                <a:solidFill>
                  <a:srgbClr val="FF0000"/>
                </a:solidFill>
              </a:rPr>
              <a:t>任意类型元素组成</a:t>
            </a:r>
            <a:r>
              <a:rPr lang="zh-CN" altLang="en-US" sz="2400"/>
              <a:t>的序列。与列表不同的是，元组是</a:t>
            </a:r>
            <a:r>
              <a:rPr lang="zh-CN" altLang="en-US" sz="2400">
                <a:solidFill>
                  <a:srgbClr val="FF0000"/>
                </a:solidFill>
              </a:rPr>
              <a:t>不可变</a:t>
            </a:r>
            <a:r>
              <a:rPr lang="zh-CN" altLang="en-US" sz="2400"/>
              <a:t>的，这意味着一旦元组被定义，将无法再进行增加、删除或修改元素等操作。因此，元组就像是一个</a:t>
            </a:r>
            <a:r>
              <a:rPr lang="zh-CN" altLang="en-US" sz="2400">
                <a:solidFill>
                  <a:srgbClr val="FF0000"/>
                </a:solidFill>
              </a:rPr>
              <a:t>常量列表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3.3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元祖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3.3.1　使用()创建元组</a:t>
            </a:r>
            <a:endParaRPr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051685"/>
            <a:ext cx="75863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可以用 () 创建一个空元组：</a:t>
            </a:r>
            <a:endParaRPr lang="zh-CN" altLang="en-US" sz="2400"/>
          </a:p>
          <a:p>
            <a:pPr lvl="1"/>
            <a:r>
              <a:rPr lang="zh-CN" altLang="en-US"/>
              <a:t>&gt;&gt;&gt; empty_tuple = ()</a:t>
            </a:r>
            <a:endParaRPr lang="zh-CN" altLang="en-US"/>
          </a:p>
          <a:p>
            <a:pPr lvl="1"/>
            <a:r>
              <a:rPr lang="zh-CN" altLang="en-US"/>
              <a:t>&gt;&gt;&gt; empty_tuple</a:t>
            </a:r>
            <a:endParaRPr lang="zh-CN" altLang="en-US"/>
          </a:p>
          <a:p>
            <a:pPr lvl="1"/>
            <a:r>
              <a:rPr lang="zh-CN" altLang="en-US"/>
              <a:t>()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3540760"/>
            <a:ext cx="7716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！注意：创建包含一个或多个元素的元组时，每一个元素后面都需要跟着一个逗号，即使只包含一个元素也不能省略：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4185920"/>
            <a:ext cx="4866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one_marx = 'Groucho',</a:t>
            </a:r>
            <a:endParaRPr lang="zh-CN" altLang="en-US"/>
          </a:p>
          <a:p>
            <a:pPr lvl="1"/>
            <a:r>
              <a:rPr lang="zh-CN" altLang="en-US"/>
              <a:t>&gt;&gt;&gt; one_marx</a:t>
            </a:r>
            <a:endParaRPr lang="zh-CN" altLang="en-US"/>
          </a:p>
          <a:p>
            <a:pPr lvl="1"/>
            <a:r>
              <a:rPr lang="zh-CN" altLang="en-US"/>
              <a:t>('Groucho',)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5047615"/>
            <a:ext cx="7526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如果创建的元组所包含的元素数量超过 1，最后一个元素后面的逗号可以省略：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775" y="5692775"/>
            <a:ext cx="4311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&gt;&gt;&gt; marx_tuple = 'Groucho', 'Chico', 'Harpo'</a:t>
            </a:r>
            <a:endParaRPr lang="zh-CN" altLang="en-US"/>
          </a:p>
          <a:p>
            <a:r>
              <a:rPr lang="zh-CN" altLang="en-US"/>
              <a:t>&gt;&gt;&gt; marx_tuple</a:t>
            </a:r>
            <a:endParaRPr lang="zh-CN" altLang="en-US"/>
          </a:p>
          <a:p>
            <a:r>
              <a:rPr lang="zh-CN" altLang="en-US"/>
              <a:t>('Groucho', 'Chico', 'Harpo')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3.3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元祖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3.3.1　使用()创建元组</a:t>
            </a:r>
            <a:endParaRPr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051685"/>
            <a:ext cx="758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可以用括号将所有元素包裹起来，这会使得程序更加清晰：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489200"/>
            <a:ext cx="4866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marx_tuple = ('Groucho', 'Chico', 'Harpo')</a:t>
            </a:r>
            <a:endParaRPr lang="zh-CN" altLang="en-US"/>
          </a:p>
          <a:p>
            <a:pPr lvl="1"/>
            <a:r>
              <a:rPr lang="zh-CN" altLang="en-US"/>
              <a:t>&gt;&gt;&gt; marx_tuple</a:t>
            </a:r>
            <a:endParaRPr lang="zh-CN" altLang="en-US"/>
          </a:p>
          <a:p>
            <a:pPr lvl="1"/>
            <a:r>
              <a:rPr lang="zh-CN" altLang="en-US"/>
              <a:t>('Groucho', 'Chico', 'Harpo')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3489325"/>
            <a:ext cx="752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可以一口气将元组赋值给多个变量：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1350" y="3857625"/>
            <a:ext cx="43116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marx_tuple = ('Groucho', 'Chico', 'Harpo')</a:t>
            </a:r>
            <a:endParaRPr lang="zh-CN" altLang="en-US"/>
          </a:p>
          <a:p>
            <a:pPr lvl="1"/>
            <a:r>
              <a:rPr lang="zh-CN" altLang="en-US"/>
              <a:t>&gt;&gt;&gt; a, b, c = marx_tuple</a:t>
            </a:r>
            <a:endParaRPr lang="zh-CN" altLang="en-US"/>
          </a:p>
          <a:p>
            <a:pPr lvl="1"/>
            <a:r>
              <a:rPr lang="zh-CN" altLang="en-US"/>
              <a:t>&gt;&gt;&gt; a</a:t>
            </a:r>
            <a:endParaRPr lang="zh-CN" altLang="en-US"/>
          </a:p>
          <a:p>
            <a:pPr lvl="1"/>
            <a:r>
              <a:rPr lang="zh-CN" altLang="en-US"/>
              <a:t>'Groucho'</a:t>
            </a:r>
            <a:endParaRPr lang="zh-CN" altLang="en-US"/>
          </a:p>
          <a:p>
            <a:pPr lvl="1"/>
            <a:r>
              <a:rPr lang="zh-CN" altLang="en-US"/>
              <a:t>&gt;&gt;&gt; b</a:t>
            </a:r>
            <a:endParaRPr lang="zh-CN" altLang="en-US"/>
          </a:p>
          <a:p>
            <a:pPr lvl="1"/>
            <a:r>
              <a:rPr lang="zh-CN" altLang="en-US"/>
              <a:t>'Chico'</a:t>
            </a:r>
            <a:endParaRPr lang="zh-CN" altLang="en-US"/>
          </a:p>
          <a:p>
            <a:pPr lvl="1"/>
            <a:r>
              <a:rPr lang="zh-CN" altLang="en-US"/>
              <a:t>&gt;&gt;&gt; c</a:t>
            </a:r>
            <a:endParaRPr lang="zh-CN" altLang="en-US"/>
          </a:p>
          <a:p>
            <a:pPr lvl="1"/>
            <a:r>
              <a:rPr lang="zh-CN" altLang="en-US"/>
              <a:t>'Harpo'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114040" y="5497195"/>
            <a:ext cx="1896110" cy="645160"/>
            <a:chOff x="8477" y="6216"/>
            <a:chExt cx="2986" cy="1016"/>
          </a:xfrm>
        </p:grpSpPr>
        <p:sp>
          <p:nvSpPr>
            <p:cNvPr id="7" name="线形标注 1(带强调线) 6"/>
            <p:cNvSpPr/>
            <p:nvPr/>
          </p:nvSpPr>
          <p:spPr>
            <a:xfrm>
              <a:off x="8477" y="6216"/>
              <a:ext cx="2986" cy="1016"/>
            </a:xfrm>
            <a:prstGeom prst="accentCallout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77" y="6216"/>
              <a:ext cx="27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这个过程被称为元组解包。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3.3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元祖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3.3.1　使用()创建元组</a:t>
            </a:r>
            <a:endParaRPr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051685"/>
            <a:ext cx="7586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可以利用元组在一条语句中对多个变量的值进行交换，而不需要借助临时变量：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799715"/>
            <a:ext cx="7342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password = 's'</a:t>
            </a:r>
            <a:endParaRPr lang="zh-CN" altLang="en-US"/>
          </a:p>
          <a:p>
            <a:pPr lvl="1"/>
            <a:r>
              <a:rPr lang="zh-CN" altLang="en-US"/>
              <a:t>&gt;&gt;&gt; icecream = 't'</a:t>
            </a:r>
            <a:endParaRPr lang="zh-CN" altLang="en-US"/>
          </a:p>
          <a:p>
            <a:pPr lvl="1"/>
            <a:r>
              <a:rPr lang="zh-CN" altLang="en-US"/>
              <a:t>&gt;&gt;&gt; password, icecream = icecream, password</a:t>
            </a:r>
            <a:endParaRPr lang="zh-CN" altLang="en-US"/>
          </a:p>
          <a:p>
            <a:pPr lvl="1"/>
            <a:r>
              <a:rPr lang="zh-CN" altLang="en-US"/>
              <a:t>&gt;&gt;&gt; password</a:t>
            </a:r>
            <a:endParaRPr lang="zh-CN" altLang="en-US"/>
          </a:p>
          <a:p>
            <a:pPr lvl="1"/>
            <a:r>
              <a:rPr lang="zh-CN" altLang="en-US"/>
              <a:t>'t'</a:t>
            </a:r>
            <a:endParaRPr lang="zh-CN" altLang="en-US"/>
          </a:p>
          <a:p>
            <a:pPr lvl="1"/>
            <a:r>
              <a:rPr lang="zh-CN" altLang="en-US"/>
              <a:t>&gt;&gt;&gt; icecream</a:t>
            </a:r>
            <a:endParaRPr lang="zh-CN" altLang="en-US"/>
          </a:p>
          <a:p>
            <a:pPr lvl="1"/>
            <a:r>
              <a:rPr lang="zh-CN" altLang="en-US"/>
              <a:t>'s'</a:t>
            </a:r>
            <a:endParaRPr lang="zh-CN" altLang="en-US"/>
          </a:p>
          <a:p>
            <a:pPr lvl="1"/>
            <a:r>
              <a:rPr lang="zh-CN" altLang="en-US"/>
              <a:t>&gt;&gt;&gt;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6450" y="5106670"/>
            <a:ext cx="654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tuple() 函数可以用其他类型的数据来创建元组：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9775" y="5419725"/>
            <a:ext cx="6175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marx_list = ['Groucho', 'Chico', 'Harpo']</a:t>
            </a:r>
            <a:endParaRPr lang="zh-CN" altLang="en-US"/>
          </a:p>
          <a:p>
            <a:pPr lvl="1"/>
            <a:r>
              <a:rPr lang="zh-CN" altLang="en-US"/>
              <a:t>&gt;&gt;&gt; tuple(marx_list)</a:t>
            </a:r>
            <a:endParaRPr lang="zh-CN" altLang="en-US"/>
          </a:p>
          <a:p>
            <a:pPr lvl="1"/>
            <a:r>
              <a:rPr lang="zh-CN" altLang="en-US"/>
              <a:t>('Groucho', 'Chico', 'Harpo')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3.3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元祖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/>
              <a:t>3.3.2　元组与列表</a:t>
            </a:r>
            <a:endParaRPr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140" y="1853565"/>
            <a:ext cx="7586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在许多地方都可以用元组代替列表，但元组的方法函数与列表相比要少一些——元组没有append()、insert()，等等——因为</a:t>
            </a:r>
            <a:r>
              <a:rPr lang="zh-CN" altLang="en-US" sz="2400">
                <a:solidFill>
                  <a:srgbClr val="FF0000"/>
                </a:solidFill>
              </a:rPr>
              <a:t>一旦创建元组便无法修改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grpSp>
        <p:nvGrpSpPr>
          <p:cNvPr id="10" name="组合 9"/>
          <p:cNvGrpSpPr/>
          <p:nvPr/>
        </p:nvGrpSpPr>
        <p:grpSpPr>
          <a:xfrm>
            <a:off x="1355090" y="3350260"/>
            <a:ext cx="5524500" cy="2120900"/>
            <a:chOff x="2134" y="5276"/>
            <a:chExt cx="8700" cy="3340"/>
          </a:xfrm>
        </p:grpSpPr>
        <p:sp>
          <p:nvSpPr>
            <p:cNvPr id="7" name="云形标注 6"/>
            <p:cNvSpPr/>
            <p:nvPr/>
          </p:nvSpPr>
          <p:spPr>
            <a:xfrm>
              <a:off x="2134" y="5276"/>
              <a:ext cx="8700" cy="3341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67" y="5867"/>
              <a:ext cx="6996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既然列表更加灵活，那为</a:t>
              </a:r>
              <a:endParaRPr lang="zh-CN" altLang="en-US" sz="2400"/>
            </a:p>
            <a:p>
              <a:r>
                <a:rPr lang="zh-CN" altLang="en-US" sz="2400"/>
                <a:t>什么不在所有地方都使用列表呢？</a:t>
              </a:r>
              <a:endParaRPr lang="zh-CN" altLang="en-US" sz="24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39775" y="3171190"/>
            <a:ext cx="76066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• 元组占用的空间较小</a:t>
            </a:r>
            <a:endParaRPr lang="zh-CN" altLang="en-US" sz="2400"/>
          </a:p>
          <a:p>
            <a:r>
              <a:rPr lang="zh-CN" altLang="en-US" sz="2400"/>
              <a:t>• 你不会意外修改元组的值</a:t>
            </a:r>
            <a:endParaRPr lang="zh-CN" altLang="en-US" sz="2400"/>
          </a:p>
          <a:p>
            <a:r>
              <a:rPr lang="zh-CN" altLang="en-US" sz="2400"/>
              <a:t>• 可以将元组用作字典的键（详见 3.4 节）</a:t>
            </a:r>
            <a:endParaRPr lang="zh-CN" altLang="en-US" sz="2400"/>
          </a:p>
          <a:p>
            <a:r>
              <a:rPr lang="zh-CN" altLang="en-US" sz="2400"/>
              <a:t>• 命名元组（详见第 6 章“命名元组”小节）可以作为对象的替代</a:t>
            </a:r>
            <a:endParaRPr lang="zh-CN" altLang="en-US" sz="2400"/>
          </a:p>
          <a:p>
            <a:r>
              <a:rPr lang="zh-CN" altLang="en-US" sz="2400"/>
              <a:t>• 函数的参数是以元组形式传递的（详见 4.7 节）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特点：</a:t>
            </a:r>
            <a:endParaRPr lang="zh-CN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140" y="1853565"/>
            <a:ext cx="75863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字典（dictionary）与列表类似，但其中</a:t>
            </a:r>
            <a:r>
              <a:rPr lang="zh-CN" altLang="en-US" sz="2400">
                <a:solidFill>
                  <a:srgbClr val="FF0000"/>
                </a:solidFill>
              </a:rPr>
              <a:t>元素的顺序无关紧要</a:t>
            </a:r>
            <a:r>
              <a:rPr lang="zh-CN" altLang="en-US" sz="2400"/>
              <a:t>，因为它们不是通过像 0 或 1的偏移量访问的。</a:t>
            </a:r>
            <a:endParaRPr lang="zh-CN" altLang="en-US" sz="2400"/>
          </a:p>
          <a:p>
            <a:r>
              <a:rPr lang="zh-CN" altLang="en-US" sz="2400"/>
              <a:t>取而代之，每个元素拥有与之对应的互不相同的键（key），</a:t>
            </a:r>
            <a:r>
              <a:rPr lang="zh-CN" altLang="en-US" sz="2400">
                <a:solidFill>
                  <a:srgbClr val="FF0000"/>
                </a:solidFill>
              </a:rPr>
              <a:t>需要通过键来访问元素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键通常是字符串，但它还可以是 Python 中其他任意的不可变类型：布尔型、整型、浮点型、元组、字符串，以及其他一些在后面的内容中会见到的类型。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字典是</a:t>
            </a:r>
            <a:r>
              <a:rPr lang="zh-CN" altLang="en-US" sz="2400">
                <a:solidFill>
                  <a:srgbClr val="FF0000"/>
                </a:solidFill>
              </a:rPr>
              <a:t>可变</a:t>
            </a:r>
            <a:r>
              <a:rPr lang="zh-CN" altLang="en-US" sz="2400"/>
              <a:t>的，因此你可以增加、删除或修改其中的键值对。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</a:rPr>
              <a:t>3.1  </a:t>
            </a:r>
            <a:r>
              <a:rPr lang="zh-CN" altLang="en-US" sz="3000" b="1">
                <a:effectLst/>
                <a:latin typeface="Times New Roman" panose="02020603050405020304" charset="0"/>
              </a:rPr>
              <a:t>列表和元组</a:t>
            </a:r>
            <a:endParaRPr lang="zh-CN" altLang="en-US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2282825"/>
          </a:xfrm>
        </p:spPr>
        <p:txBody>
          <a:bodyPr>
            <a:normAutofit lnSpcReduction="10000"/>
          </a:bodyPr>
          <a:lstStyle/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zh-CN" altLang="en-US" sz="2500">
                <a:latin typeface="Times New Roman" panose="02020603050405020304" charset="0"/>
                <a:sym typeface="+mn-ea"/>
              </a:rPr>
              <a:t>在上一章中我们了解到：</a:t>
            </a:r>
            <a:endParaRPr lang="en-US" altLang="zh-CN" sz="2500">
              <a:latin typeface="Times New Roman" panose="02020603050405020304" charset="0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500">
                <a:latin typeface="Times New Roman" panose="02020603050405020304" charset="0"/>
                <a:sym typeface="+mn-ea"/>
              </a:rPr>
              <a:t>	</a:t>
            </a:r>
            <a:r>
              <a:rPr lang="zh-CN" altLang="en-US" sz="2500">
                <a:latin typeface="Times New Roman" panose="02020603050405020304" charset="0"/>
                <a:sym typeface="+mn-ea"/>
              </a:rPr>
              <a:t>字符串</a:t>
            </a:r>
            <a:r>
              <a:rPr lang="en-US" altLang="zh-CN" sz="2500">
                <a:latin typeface="Times New Roman" panose="02020603050405020304" charset="0"/>
                <a:sym typeface="+mn-ea"/>
              </a:rPr>
              <a:t>——它本</a:t>
            </a: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质上是字符组成的序列</a:t>
            </a:r>
            <a:endParaRPr lang="en-US" altLang="zh-CN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spcBef>
                <a:spcPts val="0"/>
              </a:spcBef>
            </a:pPr>
            <a:r>
              <a:rPr lang="en-US" altLang="zh-CN" sz="25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列表结构——由任意类型元素组成的序列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450" y="3540760"/>
            <a:ext cx="7539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除字符串外，Python 还有另外两种序列结构：元组和列表。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07085" y="4493260"/>
            <a:ext cx="7538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元组、列表、字符串都可以包含零个或多个元素。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与字符串不同的是，元组和列表并不要求所含元素的种类相同，每个元素都可以是任何 Python 类型的对象。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3.4.1　使用{}创建字典</a:t>
            </a:r>
            <a:endParaRPr lang="zh-CN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140" y="1853565"/>
            <a:ext cx="7586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用大括号（{}）将一系列以逗号隔开的键值（key:value）包裹起来即可进行字典的创建。</a:t>
            </a:r>
            <a:endParaRPr sz="2400"/>
          </a:p>
        </p:txBody>
      </p:sp>
      <p:sp>
        <p:nvSpPr>
          <p:cNvPr id="6" name="文本框 5"/>
          <p:cNvSpPr txBox="1"/>
          <p:nvPr/>
        </p:nvSpPr>
        <p:spPr>
          <a:xfrm>
            <a:off x="739140" y="2683510"/>
            <a:ext cx="535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空字典：（它不包含任何键值对）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140" y="3142615"/>
            <a:ext cx="5135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empty_dict = {}</a:t>
            </a:r>
            <a:endParaRPr lang="zh-CN" altLang="en-US"/>
          </a:p>
          <a:p>
            <a:pPr lvl="1"/>
            <a:r>
              <a:rPr lang="zh-CN" altLang="en-US"/>
              <a:t>&gt;&gt;&gt; empty_dict</a:t>
            </a:r>
            <a:endParaRPr lang="zh-CN" altLang="en-US"/>
          </a:p>
          <a:p>
            <a:pPr lvl="1"/>
            <a:r>
              <a:rPr lang="zh-CN" altLang="en-US"/>
              <a:t>{}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727325"/>
            <a:ext cx="7273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bierce = {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 "day": "A period of twenty-four hours, mostly misspent",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 "positive": "Mistaken at the top of one's voice",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"misfortune": "The kind of fortune that never misses",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 }</a:t>
            </a:r>
            <a:endParaRPr lang="zh-CN" altLang="en-US"/>
          </a:p>
          <a:p>
            <a:pPr lvl="1"/>
            <a:r>
              <a:rPr lang="zh-CN" altLang="en-US"/>
              <a:t>&gt;&gt;&gt;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350" y="4363085"/>
            <a:ext cx="758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在交互式解释器中输入字典名会打印出它所包含的所有键值对：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1350" y="4787265"/>
            <a:ext cx="7490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bierce</a:t>
            </a:r>
            <a:endParaRPr lang="zh-CN" altLang="en-US"/>
          </a:p>
          <a:p>
            <a:pPr lvl="1"/>
            <a:r>
              <a:rPr lang="zh-CN" altLang="en-US"/>
              <a:t>{'misfortune': 'The kind of fortune that never misses',</a:t>
            </a:r>
            <a:endParaRPr lang="zh-CN" altLang="en-US"/>
          </a:p>
          <a:p>
            <a:pPr lvl="1"/>
            <a:r>
              <a:rPr lang="zh-CN" altLang="en-US"/>
              <a:t>'positive': "Mistaken at the top of one's voice",</a:t>
            </a:r>
            <a:endParaRPr lang="zh-CN" altLang="en-US"/>
          </a:p>
          <a:p>
            <a:pPr lvl="1"/>
            <a:r>
              <a:rPr lang="zh-CN" altLang="en-US"/>
              <a:t>'day': 'A period of twenty-four hours, mostly misspent'}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6" grpId="1"/>
      <p:bldP spid="7" grpId="1"/>
      <p:bldP spid="8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3.4.2　使用dict()转换为字典</a:t>
            </a:r>
            <a:endParaRPr lang="zh-CN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140" y="1853565"/>
            <a:ext cx="7586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可以用 dict() 将包含双值子序列的序列转换成字典。</a:t>
            </a:r>
            <a:r>
              <a:rPr sz="2400">
                <a:solidFill>
                  <a:schemeClr val="accent5"/>
                </a:solidFill>
              </a:rPr>
              <a:t>每个子序列的第一个元素作为键，第二个元素作为值。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140" y="2683510"/>
            <a:ext cx="818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首先，这里有一个使用 lol（a list of two-item list）创建字典的小例子：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6450" y="3142615"/>
            <a:ext cx="6529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&gt;&gt;&gt; lol = [ ['a', 'b'], ['c', 'd'], ['e', 'f'] ]</a:t>
            </a:r>
            <a:endParaRPr lang="zh-CN" altLang="en-US"/>
          </a:p>
          <a:p>
            <a:r>
              <a:rPr lang="zh-CN" altLang="en-US"/>
              <a:t>&gt;&gt;&gt; dict(lol)</a:t>
            </a:r>
            <a:endParaRPr lang="zh-CN" altLang="en-US"/>
          </a:p>
          <a:p>
            <a:r>
              <a:rPr lang="zh-CN" altLang="en-US"/>
              <a:t>{'c': 'd', 'a': 'b', 'e': 'f'}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1310" y="4129405"/>
            <a:ext cx="3156585" cy="965200"/>
            <a:chOff x="2060" y="6667"/>
            <a:chExt cx="4971" cy="1520"/>
          </a:xfrm>
        </p:grpSpPr>
        <p:sp>
          <p:nvSpPr>
            <p:cNvPr id="13" name="矩形标注 12"/>
            <p:cNvSpPr/>
            <p:nvPr/>
          </p:nvSpPr>
          <p:spPr>
            <a:xfrm rot="10800000">
              <a:off x="2060" y="6667"/>
              <a:ext cx="4530" cy="1426"/>
            </a:xfrm>
            <a:prstGeom prst="wedgeRect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09" y="6735"/>
              <a:ext cx="4922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字典中元素的顺序是无关紧要的，实际存储顺序可能取决于你添加元素的顺序。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39140" y="5289550"/>
            <a:ext cx="750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可以对任何包含双值子序列的序列使用 dict()，下面是其他例子。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3.4.2　使用dict()转换为字典</a:t>
            </a:r>
            <a:endParaRPr lang="zh-CN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17065"/>
            <a:ext cx="510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包含双值元组的列表：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2414905"/>
            <a:ext cx="5446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lot = [ ('a', 'b'), ('c', 'd'), ('e', 'f') ]</a:t>
            </a:r>
            <a:endParaRPr lang="zh-CN" altLang="en-US"/>
          </a:p>
          <a:p>
            <a:pPr lvl="1"/>
            <a:r>
              <a:rPr lang="zh-CN" altLang="en-US"/>
              <a:t>&gt;&gt;&gt; dict(lot)</a:t>
            </a:r>
            <a:endParaRPr lang="zh-CN" altLang="en-US"/>
          </a:p>
          <a:p>
            <a:pPr lvl="1"/>
            <a:r>
              <a:rPr lang="zh-CN" altLang="en-US"/>
              <a:t>{'c': 'd', 'a': 'b', 'e': 'f'}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1350" y="3505835"/>
            <a:ext cx="462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包含双值列表的元组：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3964940"/>
            <a:ext cx="4355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tol = ( ['a', 'b'], ['c', 'd'], ['e', 'f'] )</a:t>
            </a:r>
            <a:endParaRPr lang="zh-CN" altLang="en-US"/>
          </a:p>
          <a:p>
            <a:pPr lvl="1"/>
            <a:r>
              <a:rPr lang="zh-CN" altLang="en-US"/>
              <a:t>&gt;&gt;&gt; dict(tol)</a:t>
            </a:r>
            <a:endParaRPr lang="zh-CN" altLang="en-US"/>
          </a:p>
          <a:p>
            <a:pPr lvl="1"/>
            <a:r>
              <a:rPr lang="zh-CN" altLang="en-US"/>
              <a:t>{'c': 'd', 'a': 'b', 'e': 'f'}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775" y="4952365"/>
            <a:ext cx="444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双字符的字符串组成的列表：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1350" y="5320665"/>
            <a:ext cx="3914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los = [ 'ab', 'cd', 'ef' ]</a:t>
            </a:r>
            <a:endParaRPr lang="zh-CN" altLang="en-US"/>
          </a:p>
          <a:p>
            <a:pPr lvl="1"/>
            <a:r>
              <a:rPr lang="zh-CN" altLang="en-US"/>
              <a:t>&gt;&gt;&gt; dict(los)</a:t>
            </a:r>
            <a:endParaRPr lang="zh-CN" altLang="en-US"/>
          </a:p>
          <a:p>
            <a:pPr lvl="1"/>
            <a:r>
              <a:rPr lang="zh-CN" altLang="en-US"/>
              <a:t>{'c': 'd', 'a': 'b', 'e': 'f'}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3.4.2　使用dict()转换为字典</a:t>
            </a:r>
            <a:endParaRPr lang="zh-CN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17065"/>
            <a:ext cx="510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双字符的字符串组成的元组：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2414905"/>
            <a:ext cx="5446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tos = ( 'ab', 'cd', 'ef' )</a:t>
            </a:r>
            <a:endParaRPr lang="zh-CN" altLang="en-US"/>
          </a:p>
          <a:p>
            <a:pPr lvl="1"/>
            <a:r>
              <a:rPr lang="zh-CN" altLang="en-US"/>
              <a:t>&gt;&gt;&gt; dict(tos)</a:t>
            </a:r>
            <a:endParaRPr lang="zh-CN" altLang="en-US"/>
          </a:p>
          <a:p>
            <a:pPr lvl="1"/>
            <a:r>
              <a:rPr lang="zh-CN" altLang="en-US"/>
              <a:t>{'c': 'd', 'a': 'b', 'e': 'f'}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3.4.3　使用[key]添加或修改元素</a:t>
            </a:r>
            <a:endParaRPr lang="zh-CN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17065"/>
            <a:ext cx="7905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向字典中添加元素非常简单，只需指定该元素的键并赋予相应的值即可。</a:t>
            </a:r>
            <a:endParaRPr lang="zh-CN" altLang="en-US" sz="2400"/>
          </a:p>
          <a:p>
            <a:r>
              <a:rPr lang="zh-CN" altLang="en-US" sz="2400"/>
              <a:t>如果该元素的键已经存在于字典中，那么该键对应的</a:t>
            </a:r>
            <a:r>
              <a:rPr lang="zh-CN" altLang="en-US" sz="2400">
                <a:solidFill>
                  <a:srgbClr val="FF0000"/>
                </a:solidFill>
              </a:rPr>
              <a:t>旧值会被新值取代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如果该元素的键并未在字典中出现，则会被</a:t>
            </a:r>
            <a:r>
              <a:rPr lang="zh-CN" altLang="en-US" sz="2400">
                <a:solidFill>
                  <a:srgbClr val="FF0000"/>
                </a:solidFill>
              </a:rPr>
              <a:t>加入字典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3.4.3　使用[key]添加或修改元素</a:t>
            </a:r>
            <a:endParaRPr lang="zh-CN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17065"/>
            <a:ext cx="7905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&gt;&gt;&gt; pythons = {</a:t>
            </a:r>
            <a:endParaRPr lang="zh-CN" altLang="en-US"/>
          </a:p>
          <a:p>
            <a:pPr lvl="1"/>
            <a:r>
              <a:rPr lang="zh-CN" altLang="en-US"/>
              <a:t> 'Chapman': 'Graham',</a:t>
            </a:r>
            <a:endParaRPr lang="zh-CN" altLang="en-US"/>
          </a:p>
          <a:p>
            <a:pPr lvl="1"/>
            <a:r>
              <a:rPr lang="zh-CN" altLang="en-US"/>
              <a:t>'Cleese': 'John',</a:t>
            </a:r>
            <a:endParaRPr lang="zh-CN" altLang="en-US"/>
          </a:p>
          <a:p>
            <a:pPr lvl="1"/>
            <a:r>
              <a:rPr lang="zh-CN" altLang="en-US"/>
              <a:t> 'Idle': 'Eric',</a:t>
            </a:r>
            <a:endParaRPr lang="zh-CN" altLang="en-US"/>
          </a:p>
          <a:p>
            <a:pPr lvl="1"/>
            <a:r>
              <a:rPr lang="zh-CN" altLang="en-US"/>
              <a:t> 'Jones': 'Terry',</a:t>
            </a:r>
            <a:endParaRPr lang="zh-CN" altLang="en-US"/>
          </a:p>
          <a:p>
            <a:pPr lvl="1"/>
            <a:r>
              <a:rPr lang="zh-CN" altLang="en-US"/>
              <a:t>'Palin': 'Michael',</a:t>
            </a:r>
            <a:endParaRPr lang="zh-CN" altLang="en-US"/>
          </a:p>
          <a:p>
            <a:pPr lvl="1"/>
            <a:r>
              <a:rPr lang="zh-CN" altLang="en-US"/>
              <a:t> }</a:t>
            </a:r>
            <a:endParaRPr lang="zh-CN" altLang="en-US"/>
          </a:p>
          <a:p>
            <a:r>
              <a:rPr lang="zh-CN" altLang="en-US"/>
              <a:t>&gt;&gt;&gt; pythons</a:t>
            </a:r>
            <a:endParaRPr lang="zh-CN" altLang="en-US"/>
          </a:p>
          <a:p>
            <a:r>
              <a:rPr lang="zh-CN" altLang="en-US"/>
              <a:t>{'Cleese': 'John', 'Jones': 'Terry', 'Palin': 'Michael','Chapman': 'Graham', 'Idle': 'Eric'}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4501515"/>
            <a:ext cx="7637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添加Terry Gilliam</a:t>
            </a:r>
            <a:endParaRPr lang="zh-CN" altLang="en-US"/>
          </a:p>
          <a:p>
            <a:r>
              <a:rPr lang="zh-CN" altLang="en-US"/>
              <a:t>&gt;&gt;&gt; pythons['Gilliam'] = 'Gerry'</a:t>
            </a:r>
            <a:endParaRPr lang="zh-CN" altLang="en-US"/>
          </a:p>
          <a:p>
            <a:r>
              <a:rPr lang="zh-CN" altLang="en-US"/>
              <a:t>&gt;&gt;&gt; pythons</a:t>
            </a:r>
            <a:endParaRPr lang="zh-CN" altLang="en-US"/>
          </a:p>
          <a:p>
            <a:r>
              <a:rPr lang="zh-CN" altLang="en-US"/>
              <a:t>{'Cleese': 'John', 'Gilliam': 'Gerry', 'Palin': 'Michael','Chapman': 'Graham', 'Idle': 'Eric', 'Jones': 'Terry'}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4375" y="4857115"/>
            <a:ext cx="7637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endParaRPr lang="zh-CN" altLang="en-US"/>
          </a:p>
          <a:p>
            <a:r>
              <a:rPr lang="zh-CN" altLang="en-US"/>
              <a:t>&gt;&gt;&gt; pythons['Gilliam'] = 'Terry'</a:t>
            </a:r>
            <a:endParaRPr lang="zh-CN" altLang="en-US"/>
          </a:p>
          <a:p>
            <a:r>
              <a:rPr lang="zh-CN" altLang="en-US"/>
              <a:t>&gt;&gt;&gt; pythons</a:t>
            </a:r>
            <a:endParaRPr lang="zh-CN" altLang="en-US"/>
          </a:p>
          <a:p>
            <a:r>
              <a:rPr lang="zh-CN" altLang="en-US"/>
              <a:t>{'Cleese': 'John', 'Gilliam': 'Terry', 'Palin': 'Michael','Chapman': 'Graham', 'Idle': 'Eric', 'Jones': 'Terry'}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6667 -0.345926 " pathEditMode="relative" ptsTypes="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5" grpId="0"/>
      <p:bldP spid="7" grpId="1"/>
      <p:bldP spid="6" grpId="2"/>
      <p:bldP spid="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3.4.3　使用[key]添加或修改元素</a:t>
            </a:r>
            <a:endParaRPr lang="zh-CN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17065"/>
            <a:ext cx="7905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注意：字典的键必须保证互不相同。</a:t>
            </a:r>
            <a:endParaRPr lang="zh-CN" altLang="en-US"/>
          </a:p>
          <a:p>
            <a:r>
              <a:rPr lang="zh-CN" altLang="en-US"/>
              <a:t>如果创建字典时同一个键出现了两次，那么</a:t>
            </a:r>
            <a:r>
              <a:rPr lang="zh-CN" altLang="en-US">
                <a:solidFill>
                  <a:srgbClr val="FF0000"/>
                </a:solidFill>
              </a:rPr>
              <a:t>后面出现的值会取代之前的值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2656840"/>
            <a:ext cx="7637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some_pythons = {</a:t>
            </a:r>
            <a:endParaRPr lang="zh-CN" altLang="en-US"/>
          </a:p>
          <a:p>
            <a:pPr lvl="1"/>
            <a:r>
              <a:rPr lang="zh-CN" altLang="en-US"/>
              <a:t>... 'Graham': 'Chapman',</a:t>
            </a:r>
            <a:endParaRPr lang="zh-CN" altLang="en-US"/>
          </a:p>
          <a:p>
            <a:pPr lvl="1"/>
            <a:r>
              <a:rPr lang="zh-CN" altLang="en-US"/>
              <a:t>... 'John': 'Cleese',</a:t>
            </a:r>
            <a:endParaRPr lang="zh-CN" altLang="en-US"/>
          </a:p>
          <a:p>
            <a:pPr lvl="1"/>
            <a:r>
              <a:rPr lang="zh-CN" altLang="en-US"/>
              <a:t>... 'Eric': 'Idle',</a:t>
            </a:r>
            <a:endParaRPr lang="zh-CN" altLang="en-US"/>
          </a:p>
          <a:p>
            <a:pPr lvl="1"/>
            <a:r>
              <a:rPr lang="zh-CN" altLang="en-US"/>
              <a:t>...</a:t>
            </a:r>
            <a:r>
              <a:rPr lang="zh-CN" altLang="en-US">
                <a:solidFill>
                  <a:schemeClr val="accent1"/>
                </a:solidFill>
              </a:rPr>
              <a:t> 'Terry': 'Gilliam'</a:t>
            </a:r>
            <a:r>
              <a:rPr lang="zh-CN" altLang="en-US"/>
              <a:t>,</a:t>
            </a:r>
            <a:endParaRPr lang="zh-CN" altLang="en-US"/>
          </a:p>
          <a:p>
            <a:pPr lvl="1"/>
            <a:r>
              <a:rPr lang="zh-CN" altLang="en-US"/>
              <a:t>... 'Michael': 'Palin',</a:t>
            </a:r>
            <a:endParaRPr lang="zh-CN" altLang="en-US"/>
          </a:p>
          <a:p>
            <a:pPr lvl="1"/>
            <a:r>
              <a:rPr lang="zh-CN" altLang="en-US"/>
              <a:t>... </a:t>
            </a:r>
            <a:r>
              <a:rPr lang="zh-CN" altLang="en-US">
                <a:solidFill>
                  <a:schemeClr val="accent1"/>
                </a:solidFill>
              </a:rPr>
              <a:t>'Terry': 'Jones'</a:t>
            </a:r>
            <a:r>
              <a:rPr lang="zh-CN" altLang="en-US"/>
              <a:t>,</a:t>
            </a:r>
            <a:endParaRPr lang="zh-CN" altLang="en-US"/>
          </a:p>
          <a:p>
            <a:pPr lvl="1"/>
            <a:r>
              <a:rPr lang="zh-CN" altLang="en-US"/>
              <a:t>... }</a:t>
            </a:r>
            <a:endParaRPr lang="zh-CN" altLang="en-US"/>
          </a:p>
          <a:p>
            <a:pPr lvl="1"/>
            <a:r>
              <a:rPr lang="zh-CN" altLang="en-US"/>
              <a:t>&gt;&gt;&gt; some_pythons</a:t>
            </a:r>
            <a:endParaRPr lang="zh-CN" altLang="en-US"/>
          </a:p>
          <a:p>
            <a:pPr lvl="1"/>
            <a:r>
              <a:rPr lang="zh-CN" altLang="en-US"/>
              <a:t>{</a:t>
            </a:r>
            <a:r>
              <a:rPr lang="zh-CN" altLang="en-US">
                <a:solidFill>
                  <a:schemeClr val="accent1"/>
                </a:solidFill>
              </a:rPr>
              <a:t>'Terry': 'Jones'</a:t>
            </a:r>
            <a:r>
              <a:rPr lang="zh-CN" altLang="en-US"/>
              <a:t>, 'Eric': 'Idle', 'Graham': 'Chapman','John': 'Cleese', 'Michael': 'Palin'}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3.4.4　使用update()合并字典</a:t>
            </a:r>
            <a:endParaRPr lang="zh-CN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1917065"/>
            <a:ext cx="7905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 update() 可以将一个字典的键值对复制到另一个字典中去。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06450" y="2674620"/>
            <a:ext cx="7637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首先定义一个包含所有成员的字典 pythons：</a:t>
            </a:r>
            <a:endParaRPr lang="zh-CN" altLang="en-US"/>
          </a:p>
          <a:p>
            <a:pPr lvl="1"/>
            <a:r>
              <a:rPr lang="zh-CN" altLang="en-US"/>
              <a:t>&gt;&gt;&gt; pythons = {</a:t>
            </a:r>
            <a:endParaRPr lang="zh-CN" altLang="en-US"/>
          </a:p>
          <a:p>
            <a:pPr lvl="1"/>
            <a:r>
              <a:rPr lang="zh-CN" altLang="en-US"/>
              <a:t>... 'Chapman': 'Graham',</a:t>
            </a:r>
            <a:endParaRPr lang="zh-CN" altLang="en-US"/>
          </a:p>
          <a:p>
            <a:pPr lvl="1"/>
            <a:r>
              <a:rPr lang="zh-CN" altLang="en-US"/>
              <a:t>... 'Cleese': 'John',</a:t>
            </a:r>
            <a:endParaRPr lang="zh-CN" altLang="en-US"/>
          </a:p>
          <a:p>
            <a:pPr lvl="1"/>
            <a:r>
              <a:rPr lang="zh-CN" altLang="en-US"/>
              <a:t>... 'Gilliam': 'Terry',</a:t>
            </a:r>
            <a:endParaRPr lang="zh-CN" altLang="en-US"/>
          </a:p>
          <a:p>
            <a:pPr lvl="1"/>
            <a:r>
              <a:rPr lang="zh-CN" altLang="en-US"/>
              <a:t>... 'Idle': 'Eric',</a:t>
            </a:r>
            <a:endParaRPr lang="zh-CN" altLang="en-US"/>
          </a:p>
          <a:p>
            <a:pPr lvl="1"/>
            <a:r>
              <a:rPr lang="zh-CN" altLang="en-US"/>
              <a:t>... 'Jones': 'Terry',</a:t>
            </a:r>
            <a:endParaRPr lang="zh-CN" altLang="en-US"/>
          </a:p>
          <a:p>
            <a:pPr lvl="1"/>
            <a:r>
              <a:rPr lang="zh-CN" altLang="en-US"/>
              <a:t>... 'Palin': 'Michael',</a:t>
            </a:r>
            <a:endParaRPr lang="zh-CN" altLang="en-US"/>
          </a:p>
          <a:p>
            <a:pPr lvl="1"/>
            <a:r>
              <a:rPr lang="zh-CN" altLang="en-US"/>
              <a:t>... }</a:t>
            </a:r>
            <a:endParaRPr lang="zh-CN" altLang="en-US"/>
          </a:p>
          <a:p>
            <a:pPr lvl="1"/>
            <a:r>
              <a:rPr lang="zh-CN" altLang="en-US"/>
              <a:t>&gt;&gt;&gt; pythons</a:t>
            </a:r>
            <a:endParaRPr lang="zh-CN" altLang="en-US"/>
          </a:p>
          <a:p>
            <a:pPr lvl="1"/>
            <a:r>
              <a:rPr lang="zh-CN" altLang="en-US"/>
              <a:t>{'Cleese': 'John', 'Gilliam': 'Terry', 'Palin': 'Michael','Chapman': 'Graham', 'Idle': 'Eric', 'Jones': 'Terry'}</a:t>
            </a:r>
            <a:endParaRPr lang="zh-CN" altLang="en-US"/>
          </a:p>
          <a:p>
            <a:pPr lvl="1"/>
            <a:r>
              <a:rPr lang="zh-CN" altLang="en-US"/>
              <a:t>接着定义一个包含其他成员的字典，命名为 others：</a:t>
            </a:r>
            <a:endParaRPr lang="zh-CN" altLang="en-US"/>
          </a:p>
          <a:p>
            <a:pPr lvl="1"/>
            <a:r>
              <a:rPr lang="zh-CN" altLang="en-US"/>
              <a:t>&gt;&gt;&gt; others = { 'Marx': 'Groucho', 'Howard': 'Moe' 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3.4.4　使用update()合并字典</a:t>
            </a:r>
            <a:endParaRPr lang="zh-CN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57555" y="1956435"/>
            <a:ext cx="7637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pythons.update(others)</a:t>
            </a:r>
            <a:endParaRPr lang="zh-CN" altLang="en-US"/>
          </a:p>
          <a:p>
            <a:pPr lvl="1"/>
            <a:r>
              <a:rPr lang="zh-CN" altLang="en-US"/>
              <a:t>&gt;&gt;&gt; pythons</a:t>
            </a:r>
            <a:endParaRPr lang="zh-CN" altLang="en-US"/>
          </a:p>
          <a:p>
            <a:pPr lvl="1"/>
            <a:r>
              <a:rPr lang="zh-CN" altLang="en-US"/>
              <a:t>{'Cleese': 'John', 'Howard': 'Moe', 'Gilliam': 'Terry',</a:t>
            </a:r>
            <a:endParaRPr lang="zh-CN" altLang="en-US"/>
          </a:p>
          <a:p>
            <a:pPr lvl="1"/>
            <a:r>
              <a:rPr lang="zh-CN" altLang="en-US"/>
              <a:t>'Palin': 'Michael', 'Marx': 'Groucho', 'Chapman': 'Graham',</a:t>
            </a:r>
            <a:endParaRPr lang="zh-CN" altLang="en-US"/>
          </a:p>
          <a:p>
            <a:pPr lvl="1"/>
            <a:r>
              <a:rPr lang="zh-CN" altLang="en-US"/>
              <a:t>'Idle': 'Eric', 'Jones': 'Terry'}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3627755"/>
            <a:ext cx="7308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如果待添加的字典与待扩充的字典包含同样的键，新归入字典的值会取代原有的值：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7555" y="4363085"/>
            <a:ext cx="6165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first = {'a': 1, 'b': 2}</a:t>
            </a:r>
            <a:endParaRPr lang="zh-CN" altLang="en-US"/>
          </a:p>
          <a:p>
            <a:pPr lvl="1"/>
            <a:r>
              <a:rPr lang="zh-CN" altLang="en-US"/>
              <a:t>&gt;&gt;&gt; second = {'b': 'platypus'}</a:t>
            </a:r>
            <a:endParaRPr lang="zh-CN" altLang="en-US"/>
          </a:p>
          <a:p>
            <a:pPr lvl="1"/>
            <a:r>
              <a:rPr lang="zh-CN" altLang="en-US"/>
              <a:t>&gt;&gt;&gt; first.update(second)</a:t>
            </a:r>
            <a:endParaRPr lang="zh-CN" altLang="en-US"/>
          </a:p>
          <a:p>
            <a:pPr lvl="1"/>
            <a:r>
              <a:rPr lang="zh-CN" altLang="en-US"/>
              <a:t>&gt;&gt;&gt; first</a:t>
            </a:r>
            <a:endParaRPr lang="zh-CN" altLang="en-US"/>
          </a:p>
          <a:p>
            <a:pPr lvl="1"/>
            <a:r>
              <a:rPr lang="zh-CN" altLang="en-US"/>
              <a:t>{'b': 'platypus', 'a': 1}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3.4.5　使用del删除具有指定键的元素</a:t>
            </a:r>
            <a:endParaRPr lang="zh-CN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57555" y="1956435"/>
            <a:ext cx="7637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</a:t>
            </a:r>
            <a:endParaRPr lang="zh-CN" altLang="en-US"/>
          </a:p>
          <a:p>
            <a:pPr lvl="1"/>
            <a:r>
              <a:rPr lang="zh-CN" altLang="en-US"/>
              <a:t>{'Cleese': 'John',</a:t>
            </a:r>
            <a:r>
              <a:rPr lang="zh-CN" altLang="en-US">
                <a:solidFill>
                  <a:schemeClr val="accent1"/>
                </a:solidFill>
              </a:rPr>
              <a:t> 'Howard': 'Moe'</a:t>
            </a:r>
            <a:r>
              <a:rPr lang="zh-CN" altLang="en-US"/>
              <a:t>, 'Gilliam': 'Terry',</a:t>
            </a:r>
            <a:endParaRPr lang="zh-CN" altLang="en-US"/>
          </a:p>
          <a:p>
            <a:pPr lvl="1"/>
            <a:r>
              <a:rPr lang="zh-CN" altLang="en-US"/>
              <a:t>'Palin': 'Michael', </a:t>
            </a:r>
            <a:r>
              <a:rPr lang="zh-CN" altLang="en-US">
                <a:solidFill>
                  <a:schemeClr val="accent1"/>
                </a:solidFill>
              </a:rPr>
              <a:t>'Marx': 'Groucho'</a:t>
            </a:r>
            <a:r>
              <a:rPr lang="zh-CN" altLang="en-US"/>
              <a:t>, 'Chapman': 'Graham',</a:t>
            </a:r>
            <a:endParaRPr lang="zh-CN" altLang="en-US"/>
          </a:p>
          <a:p>
            <a:pPr lvl="1"/>
            <a:r>
              <a:rPr lang="zh-CN" altLang="en-US"/>
              <a:t>'Idle': 'Eric', 'Jones': 'Terry'}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3155315"/>
            <a:ext cx="730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把添加的两个成员清除出去：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3462655"/>
            <a:ext cx="61652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del pythons['Marx']</a:t>
            </a:r>
            <a:endParaRPr lang="zh-CN" altLang="en-US"/>
          </a:p>
          <a:p>
            <a:pPr lvl="1"/>
            <a:r>
              <a:rPr lang="zh-CN" altLang="en-US"/>
              <a:t>&gt;&gt;&gt; pythons</a:t>
            </a:r>
            <a:endParaRPr lang="zh-CN" altLang="en-US"/>
          </a:p>
          <a:p>
            <a:pPr lvl="1"/>
            <a:r>
              <a:rPr lang="zh-CN" altLang="en-US"/>
              <a:t>{'Cleese': 'John', 'Howard': 'Moe', 'Gilliam': 'Terry',</a:t>
            </a:r>
            <a:endParaRPr lang="zh-CN" altLang="en-US"/>
          </a:p>
          <a:p>
            <a:pPr lvl="1"/>
            <a:r>
              <a:rPr lang="zh-CN" altLang="en-US"/>
              <a:t>'Palin': 'Michael', 'Chapman': 'Graham', 'Idle': 'Eric',</a:t>
            </a:r>
            <a:endParaRPr lang="zh-CN" altLang="en-US"/>
          </a:p>
          <a:p>
            <a:pPr lvl="1"/>
            <a:r>
              <a:rPr lang="zh-CN" altLang="en-US"/>
              <a:t>'Jones': 'Terry'}</a:t>
            </a:r>
            <a:endParaRPr lang="zh-CN" altLang="en-US"/>
          </a:p>
          <a:p>
            <a:pPr lvl="1"/>
            <a:r>
              <a:rPr lang="zh-CN" altLang="en-US"/>
              <a:t>&gt;&gt;&gt; del pythons['Howard']</a:t>
            </a:r>
            <a:endParaRPr lang="zh-CN" altLang="en-US"/>
          </a:p>
          <a:p>
            <a:pPr lvl="1"/>
            <a:r>
              <a:rPr lang="zh-CN" altLang="en-US"/>
              <a:t>&gt;&gt;&gt; pythons</a:t>
            </a:r>
            <a:endParaRPr lang="zh-CN" altLang="en-US"/>
          </a:p>
          <a:p>
            <a:pPr lvl="1"/>
            <a:r>
              <a:rPr lang="zh-CN" altLang="en-US"/>
              <a:t>{'Cleese': 'John', 'Gilliam': 'Terry', 'Palin': 'Michael',</a:t>
            </a:r>
            <a:endParaRPr lang="zh-CN" altLang="en-US"/>
          </a:p>
          <a:p>
            <a:pPr lvl="1"/>
            <a:r>
              <a:rPr lang="zh-CN" altLang="en-US"/>
              <a:t>'Chapman': 'Graham', 'Idle': 'Eric', 'Jones': 'Terry'}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  <a:sym typeface="+mn-ea"/>
              </a:rPr>
              <a:t>3.1  </a:t>
            </a:r>
            <a:r>
              <a:rPr lang="zh-CN" altLang="en-US" sz="3000" b="1">
                <a:effectLst/>
                <a:latin typeface="Times New Roman" panose="02020603050405020304" charset="0"/>
                <a:sym typeface="+mn-ea"/>
              </a:rPr>
              <a:t>列表和元组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0470" y="3397885"/>
            <a:ext cx="68586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这是因为</a:t>
            </a:r>
            <a:r>
              <a:rPr lang="zh-CN" altLang="en-US" sz="2400">
                <a:solidFill>
                  <a:srgbClr val="FF0000"/>
                </a:solidFill>
              </a:rPr>
              <a:t>元组是不可变的</a:t>
            </a:r>
            <a:r>
              <a:rPr lang="zh-CN" altLang="en-US" sz="2400"/>
              <a:t>，当你给元组赋值时，这些值便被固定在了元组里，再也无法修改。</a:t>
            </a:r>
            <a:endParaRPr lang="zh-CN" altLang="en-US" sz="2400"/>
          </a:p>
          <a:p>
            <a:r>
              <a:rPr lang="zh-CN" altLang="en-US" sz="2400"/>
              <a:t>然而，</a:t>
            </a:r>
            <a:r>
              <a:rPr lang="zh-CN" altLang="en-US" sz="2400">
                <a:solidFill>
                  <a:srgbClr val="FF0000"/>
                </a:solidFill>
              </a:rPr>
              <a:t>列表却是可变的</a:t>
            </a:r>
            <a:r>
              <a:rPr lang="zh-CN" altLang="en-US" sz="2400"/>
              <a:t>，这意味着可以随意地插入或删除其中的元素。</a:t>
            </a:r>
            <a:endParaRPr lang="zh-CN" altLang="en-US" sz="2400"/>
          </a:p>
        </p:txBody>
      </p:sp>
      <p:sp>
        <p:nvSpPr>
          <p:cNvPr id="8" name="副标题 7"/>
          <p:cNvSpPr/>
          <p:nvPr>
            <p:ph type="subTitle" idx="1"/>
          </p:nvPr>
        </p:nvSpPr>
        <p:spPr>
          <a:xfrm>
            <a:off x="1220470" y="1445578"/>
            <a:ext cx="6858000" cy="1655762"/>
          </a:xfrm>
        </p:spPr>
        <p:txBody>
          <a:bodyPr/>
          <a:p>
            <a:pPr algn="l"/>
            <a:r>
              <a:rPr lang="zh-CN" altLang="en-US" sz="2500"/>
              <a:t>为什么 Python 需要同时设定列表和元组这两种序列呢？</a:t>
            </a:r>
            <a:endParaRPr lang="zh-CN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3.4.6　使用clear()删除所有元素</a:t>
            </a:r>
            <a:endParaRPr lang="zh-CN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39775" y="1853565"/>
            <a:ext cx="7861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 clear()，或者给字典变量重新赋值一个空字典（{}）可以将字典中所有元素删除：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39775" y="2734945"/>
            <a:ext cx="6165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pythons.clear()</a:t>
            </a:r>
            <a:endParaRPr lang="zh-CN" altLang="en-US"/>
          </a:p>
          <a:p>
            <a:pPr lvl="1"/>
            <a:r>
              <a:rPr lang="zh-CN" altLang="en-US"/>
              <a:t>&gt;&gt;&gt; pythons</a:t>
            </a:r>
            <a:endParaRPr lang="zh-CN" altLang="en-US"/>
          </a:p>
          <a:p>
            <a:pPr lvl="1"/>
            <a:r>
              <a:rPr lang="zh-CN" altLang="en-US"/>
              <a:t>{}</a:t>
            </a:r>
            <a:endParaRPr lang="zh-CN" altLang="en-US"/>
          </a:p>
          <a:p>
            <a:pPr lvl="1"/>
            <a:r>
              <a:rPr lang="zh-CN" altLang="en-US"/>
              <a:t>&gt;&gt;&gt; pythons = {}</a:t>
            </a:r>
            <a:endParaRPr lang="zh-CN" altLang="en-US"/>
          </a:p>
          <a:p>
            <a:pPr lvl="1"/>
            <a:r>
              <a:rPr lang="zh-CN" altLang="en-US"/>
              <a:t>&gt;&gt;&gt; pythons</a:t>
            </a:r>
            <a:endParaRPr lang="zh-CN" altLang="en-US"/>
          </a:p>
          <a:p>
            <a:pPr lvl="1"/>
            <a:r>
              <a:rPr lang="zh-CN" altLang="en-US"/>
              <a:t>{}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3.4.7　使用in判断是否存在</a:t>
            </a:r>
            <a:endParaRPr lang="zh-CN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39775" y="1853565"/>
            <a:ext cx="7861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 = {'Chapman': 'Graham', 'Cleese': 'John',</a:t>
            </a:r>
            <a:endParaRPr lang="zh-CN" altLang="en-US"/>
          </a:p>
          <a:p>
            <a:pPr lvl="1"/>
            <a:r>
              <a:rPr lang="zh-CN" altLang="en-US"/>
              <a:t>'Jones': 'Terry', 'Palin': 'Michael'}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555" y="2934335"/>
            <a:ext cx="8719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'Chapman' in pythons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  <a:p>
            <a:pPr lvl="1"/>
            <a:r>
              <a:rPr lang="zh-CN" altLang="en-US"/>
              <a:t>&gt;&gt;&gt; 'Palin' in pythons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4311650"/>
            <a:ext cx="5472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'Gilliam' in pythons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3.4.8　使用[key]获取元素</a:t>
            </a:r>
            <a:endParaRPr lang="zh-CN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39775" y="2683510"/>
            <a:ext cx="7861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 = {'Chapman': 'Graham', 'Cleese': 'John',</a:t>
            </a:r>
            <a:endParaRPr lang="zh-CN" altLang="en-US"/>
          </a:p>
          <a:p>
            <a:pPr lvl="1"/>
            <a:r>
              <a:rPr lang="zh-CN" altLang="en-US"/>
              <a:t>'Jones': 'Terry', 'Palin': 'Michael'}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3393440"/>
            <a:ext cx="871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pythons['Cleese']</a:t>
            </a:r>
            <a:endParaRPr lang="zh-CN" altLang="en-US"/>
          </a:p>
          <a:p>
            <a:pPr lvl="1"/>
            <a:r>
              <a:rPr lang="zh-CN" altLang="en-US"/>
              <a:t>'John'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4311650"/>
            <a:ext cx="7238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pythons['Marx']</a:t>
            </a:r>
            <a:endParaRPr lang="zh-CN" altLang="en-US"/>
          </a:p>
          <a:p>
            <a:pPr lvl="1"/>
            <a:r>
              <a:rPr lang="zh-CN" altLang="en-US"/>
              <a:t>Traceback (most recent call last):</a:t>
            </a:r>
            <a:endParaRPr lang="zh-CN" altLang="en-US"/>
          </a:p>
          <a:p>
            <a:pPr lvl="1"/>
            <a:r>
              <a:rPr lang="zh-CN" altLang="en-US"/>
              <a:t> File "&lt;stdin&gt;", line 1, in &lt;module&gt;</a:t>
            </a:r>
            <a:endParaRPr lang="zh-CN" altLang="en-US"/>
          </a:p>
          <a:p>
            <a:pPr lvl="1"/>
            <a:r>
              <a:rPr lang="zh-CN" altLang="en-US"/>
              <a:t>KeyError: 'Marx'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1853565"/>
            <a:ext cx="7602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这是对字典最常进行的操作，只需指定字典名和键即可获得对应的值：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806450" y="3943350"/>
            <a:ext cx="633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如果字典中不包含指定的键，会产生一个异常：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3.4.8　使用[key]获取元素</a:t>
            </a:r>
            <a:endParaRPr lang="zh-CN"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44220" y="3052445"/>
            <a:ext cx="7602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有两种方法可以避免这种情况的发生。</a:t>
            </a:r>
            <a:endParaRPr lang="zh-CN" altLang="en-US"/>
          </a:p>
          <a:p>
            <a:r>
              <a:rPr lang="zh-CN" altLang="en-US"/>
              <a:t>第一种是在访问前通过 in 测试键是否存在：</a:t>
            </a:r>
            <a:endParaRPr lang="zh-CN" altLang="en-US"/>
          </a:p>
          <a:p>
            <a:pPr lvl="1"/>
            <a:r>
              <a:rPr lang="zh-CN" altLang="en-US"/>
              <a:t>&gt;&gt;&gt; 'Marx' in pythons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1853565"/>
            <a:ext cx="7238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pythons['Marx']</a:t>
            </a:r>
            <a:endParaRPr lang="zh-CN" altLang="en-US"/>
          </a:p>
          <a:p>
            <a:pPr lvl="1"/>
            <a:r>
              <a:rPr lang="zh-CN" altLang="en-US"/>
              <a:t>Traceback (most recent call last):</a:t>
            </a:r>
            <a:endParaRPr lang="zh-CN" altLang="en-US"/>
          </a:p>
          <a:p>
            <a:pPr lvl="1"/>
            <a:r>
              <a:rPr lang="zh-CN" altLang="en-US"/>
              <a:t> File "&lt;stdin&gt;", line 1, in &lt;module&gt;</a:t>
            </a:r>
            <a:endParaRPr lang="zh-CN" altLang="en-US"/>
          </a:p>
          <a:p>
            <a:pPr lvl="1"/>
            <a:r>
              <a:rPr lang="zh-CN" altLang="en-US"/>
              <a:t>KeyError: 'Marx'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4251325"/>
            <a:ext cx="7870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另一种方法是使用字典函数 get()。你需要指定字典名，键以及一个可选值。如果键存在，会得到与之对应的值：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775" y="5359400"/>
            <a:ext cx="5143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pythons.get('Cleese')</a:t>
            </a:r>
            <a:endParaRPr lang="zh-CN" altLang="en-US"/>
          </a:p>
          <a:p>
            <a:pPr lvl="1"/>
            <a:r>
              <a:rPr lang="zh-CN" altLang="en-US"/>
              <a:t>'John</a:t>
            </a:r>
            <a:r>
              <a:rPr lang="en-US" altLang="zh-CN"/>
              <a:t>'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39775" y="4991100"/>
            <a:ext cx="743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若键不存在，如果你指定了可选值，那么 get() 函数将返回这个可选值：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9775" y="5705475"/>
            <a:ext cx="5290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pythons.get('Marx', 'Not a Python')</a:t>
            </a:r>
            <a:endParaRPr lang="zh-CN" altLang="en-US"/>
          </a:p>
          <a:p>
            <a:pPr lvl="1"/>
            <a:r>
              <a:rPr lang="zh-CN" altLang="en-US"/>
              <a:t>'Not a Python'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4220" y="5437505"/>
            <a:ext cx="6320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否则，会得到 None（在交互式解释器中什么也不会显示）：</a:t>
            </a:r>
            <a:endParaRPr lang="zh-CN" altLang="en-US"/>
          </a:p>
          <a:p>
            <a:r>
              <a:rPr lang="zh-CN" altLang="en-US"/>
              <a:t>&gt;&gt;&gt; pythons.get('Marx')</a:t>
            </a:r>
            <a:endParaRPr lang="zh-CN" altLang="en-US"/>
          </a:p>
          <a:p>
            <a:r>
              <a:rPr lang="zh-CN" altLang="en-US"/>
              <a:t>&gt;&gt;&gt;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2" grpId="1"/>
      <p:bldP spid="13" grpId="0"/>
      <p:bldP spid="14" grpId="1"/>
      <p:bldP spid="14" grpId="2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3.4.9　使用keys()获取所有键</a:t>
            </a:r>
            <a:endParaRPr lang="zh-CN" sz="2500" b="1"/>
          </a:p>
        </p:txBody>
      </p:sp>
      <p:sp>
        <p:nvSpPr>
          <p:cNvPr id="8" name="文本框 7"/>
          <p:cNvSpPr txBox="1"/>
          <p:nvPr/>
        </p:nvSpPr>
        <p:spPr>
          <a:xfrm>
            <a:off x="744220" y="3052445"/>
            <a:ext cx="76022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Python 2 里，keys() 会返回一个列表，而在 Python 3 中则会返回 dict_</a:t>
            </a:r>
            <a:endParaRPr lang="zh-CN" altLang="en-US"/>
          </a:p>
          <a:p>
            <a:r>
              <a:rPr lang="zh-CN" altLang="en-US"/>
              <a:t>keys()，它是键的迭代形式。这种返回形式对于大型的字典非常有用，因为</a:t>
            </a:r>
            <a:endParaRPr lang="zh-CN" altLang="en-US"/>
          </a:p>
          <a:p>
            <a:r>
              <a:rPr lang="zh-CN" altLang="en-US"/>
              <a:t>它不需要时间和空间来创建返回的列表。有时你需要的可能就是一个完整的列表，但在 Python 3 中，你只能自己调用 list() 将 dict_keys 转换为列表</a:t>
            </a:r>
            <a:endParaRPr lang="zh-CN" altLang="en-US"/>
          </a:p>
          <a:p>
            <a:r>
              <a:rPr lang="zh-CN" altLang="en-US"/>
              <a:t>类型。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1853565"/>
            <a:ext cx="7238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signals = {'green': 'go', 'yellow': 'go faster', 'red': 'smile for the camera'}</a:t>
            </a:r>
            <a:endParaRPr lang="zh-CN" altLang="en-US"/>
          </a:p>
          <a:p>
            <a:pPr lvl="1"/>
            <a:r>
              <a:rPr lang="zh-CN" altLang="en-US"/>
              <a:t>&gt;&gt;&gt; signals.keys()</a:t>
            </a:r>
            <a:endParaRPr lang="zh-CN" altLang="en-US"/>
          </a:p>
          <a:p>
            <a:pPr lvl="1"/>
            <a:r>
              <a:rPr lang="zh-CN" altLang="en-US"/>
              <a:t>dict_keys(['green', 'red', 'yellow'])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4220" y="4519295"/>
            <a:ext cx="8182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list( signals.keys() )</a:t>
            </a:r>
            <a:endParaRPr lang="zh-CN" altLang="en-US"/>
          </a:p>
          <a:p>
            <a:pPr lvl="1"/>
            <a:r>
              <a:rPr lang="zh-CN" altLang="en-US"/>
              <a:t>['green', 'red', 'yellow']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5350510"/>
            <a:ext cx="8078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 Python 3 里，你同样需要手动使用 list() 将 values() 和 items() 的返回</a:t>
            </a:r>
            <a:endParaRPr lang="zh-CN" altLang="en-US"/>
          </a:p>
          <a:p>
            <a:r>
              <a:rPr lang="zh-CN" altLang="en-US">
                <a:sym typeface="+mn-ea"/>
              </a:rPr>
              <a:t>值转换为普通的 Python 列表。之后的例子中会用到这些。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3.4.10　使用values()获取所有值</a:t>
            </a:r>
            <a:endParaRPr lang="zh-CN" sz="2500" b="1"/>
          </a:p>
        </p:txBody>
      </p:sp>
      <p:sp>
        <p:nvSpPr>
          <p:cNvPr id="9" name="文本框 8"/>
          <p:cNvSpPr txBox="1"/>
          <p:nvPr/>
        </p:nvSpPr>
        <p:spPr>
          <a:xfrm>
            <a:off x="806450" y="2096135"/>
            <a:ext cx="7238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list( signals.values() )</a:t>
            </a:r>
            <a:endParaRPr lang="zh-CN" altLang="en-US"/>
          </a:p>
          <a:p>
            <a:pPr lvl="1"/>
            <a:r>
              <a:rPr lang="zh-CN" altLang="en-US"/>
              <a:t>['go', 'smile for the camera', 'go faster']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6450" y="2900045"/>
            <a:ext cx="557657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3.4.11　使用items()获取所有键值对</a:t>
            </a:r>
            <a:endParaRPr lang="zh-CN" altLang="en-US" sz="2500" b="1"/>
          </a:p>
        </p:txBody>
      </p:sp>
      <p:sp>
        <p:nvSpPr>
          <p:cNvPr id="10" name="文本框 9"/>
          <p:cNvSpPr txBox="1"/>
          <p:nvPr/>
        </p:nvSpPr>
        <p:spPr>
          <a:xfrm>
            <a:off x="739775" y="3549015"/>
            <a:ext cx="7879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list( signals.items() )</a:t>
            </a:r>
            <a:endParaRPr lang="zh-CN" altLang="en-US"/>
          </a:p>
          <a:p>
            <a:pPr lvl="1"/>
            <a:r>
              <a:rPr lang="zh-CN" altLang="en-US"/>
              <a:t>[('green', 'go'), ('red', 'smile for the camera'), ('yellow', 'go faster')]</a:t>
            </a:r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 rot="10800000">
            <a:off x="2835910" y="4337685"/>
            <a:ext cx="2190115" cy="748665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48305" y="4441190"/>
            <a:ext cx="191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每一个键值对以元组的形式返回。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1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3.4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字典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500" b="1"/>
              <a:t>3.4.12　使用=赋值，使用copy()复制</a:t>
            </a:r>
            <a:endParaRPr lang="zh-CN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1963420"/>
            <a:ext cx="747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与列表一样，对字典内容进行的修改会反映到所有与之相关联的变量名上：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2691765"/>
            <a:ext cx="72472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signals = {'green': 'go', 'yellow': 'go faster', 'red': 'smile for the camera'}</a:t>
            </a:r>
            <a:endParaRPr lang="zh-CN" altLang="en-US"/>
          </a:p>
          <a:p>
            <a:pPr lvl="1"/>
            <a:r>
              <a:rPr lang="zh-CN" altLang="en-US"/>
              <a:t>&gt;&gt;&gt; save_signals = signals</a:t>
            </a:r>
            <a:endParaRPr lang="zh-CN" altLang="en-US"/>
          </a:p>
          <a:p>
            <a:pPr lvl="1"/>
            <a:r>
              <a:rPr lang="zh-CN" altLang="en-US"/>
              <a:t>&gt;&gt;&gt; signals['blue'] = 'confuse everyone'</a:t>
            </a:r>
            <a:endParaRPr lang="zh-CN" altLang="en-US"/>
          </a:p>
          <a:p>
            <a:pPr lvl="1"/>
            <a:r>
              <a:rPr lang="zh-CN" altLang="en-US"/>
              <a:t>&gt;&gt;&gt; save_signals</a:t>
            </a:r>
            <a:endParaRPr lang="zh-CN" altLang="en-US"/>
          </a:p>
          <a:p>
            <a:pPr lvl="1"/>
            <a:r>
              <a:rPr lang="zh-CN" altLang="en-US"/>
              <a:t>{'blue': 'confuse everyone', 'green': 'go',</a:t>
            </a:r>
            <a:endParaRPr lang="zh-CN" altLang="en-US"/>
          </a:p>
          <a:p>
            <a:pPr lvl="1"/>
            <a:r>
              <a:rPr lang="zh-CN" altLang="en-US"/>
              <a:t>'red': 'smile for the camera', 'yellow': 'go faster'}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2691765"/>
            <a:ext cx="734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若想避免这种情况，可以使用 copy() 将字典复制到一个新的字典中：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3307080"/>
            <a:ext cx="67887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signals = {'green': 'go', 'yellow': 'go faster', 'red': 'smile for the camera'}</a:t>
            </a:r>
            <a:endParaRPr lang="zh-CN" altLang="en-US"/>
          </a:p>
          <a:p>
            <a:pPr lvl="1"/>
            <a:r>
              <a:rPr lang="zh-CN" altLang="en-US"/>
              <a:t>&gt;&gt;&gt; original_signals = signals.copy()</a:t>
            </a:r>
            <a:endParaRPr lang="zh-CN" altLang="en-US"/>
          </a:p>
          <a:p>
            <a:pPr lvl="1"/>
            <a:r>
              <a:rPr lang="zh-CN" altLang="en-US"/>
              <a:t>&gt;&gt;&gt; signals['blue'] = 'confuse everyone'</a:t>
            </a:r>
            <a:endParaRPr lang="zh-CN" altLang="en-US"/>
          </a:p>
          <a:p>
            <a:pPr lvl="1"/>
            <a:r>
              <a:rPr lang="zh-CN" altLang="en-US"/>
              <a:t>&gt;&gt;&gt; signals</a:t>
            </a:r>
            <a:endParaRPr lang="zh-CN" altLang="en-US"/>
          </a:p>
          <a:p>
            <a:pPr lvl="1"/>
            <a:r>
              <a:rPr lang="zh-CN" altLang="en-US"/>
              <a:t>{'blue': 'confuse everyone', 'green': 'go',</a:t>
            </a:r>
            <a:endParaRPr lang="zh-CN" altLang="en-US"/>
          </a:p>
          <a:p>
            <a:pPr lvl="1"/>
            <a:r>
              <a:rPr lang="zh-CN" altLang="en-US"/>
              <a:t>'red': 'smile for the camera', 'yellow': 'go faster'}</a:t>
            </a:r>
            <a:endParaRPr lang="zh-CN" altLang="en-US"/>
          </a:p>
          <a:p>
            <a:pPr lvl="1"/>
            <a:r>
              <a:rPr lang="zh-CN" altLang="en-US"/>
              <a:t>&gt;&gt;&gt; original_signals</a:t>
            </a:r>
            <a:endParaRPr lang="zh-CN" altLang="en-US"/>
          </a:p>
          <a:p>
            <a:pPr lvl="1"/>
            <a:r>
              <a:rPr lang="zh-CN" altLang="en-US"/>
              <a:t>{'green': 'go', 'red': 'smile for the camera', 'yellow': 'go faster'}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6" grpId="1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特点：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1963420"/>
            <a:ext cx="7472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元素</a:t>
            </a:r>
            <a:r>
              <a:rPr lang="zh-CN" altLang="en-US"/>
              <a:t>之间也不允许重复。</a:t>
            </a:r>
            <a:endParaRPr lang="zh-CN" altLang="en-US"/>
          </a:p>
          <a:p>
            <a:r>
              <a:rPr lang="zh-CN" altLang="en-US"/>
              <a:t>如果你仅仅想知道某一个元素是否存在而不关心其他的，使用集合是个非常好的选择。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3.5.1　使用set()创建集合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1963420"/>
            <a:ext cx="747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你可以使用 set() 函数创建一个集合，或者用大括号将一系列以逗号隔开的值包裹起来，如下所示：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2683510"/>
            <a:ext cx="50222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empty_set = set()</a:t>
            </a:r>
            <a:endParaRPr lang="zh-CN" altLang="en-US"/>
          </a:p>
          <a:p>
            <a:pPr lvl="1"/>
            <a:r>
              <a:rPr lang="zh-CN" altLang="en-US"/>
              <a:t>&gt;&gt;&gt; empty_set</a:t>
            </a:r>
            <a:endParaRPr lang="zh-CN" altLang="en-US"/>
          </a:p>
          <a:p>
            <a:pPr lvl="1"/>
            <a:r>
              <a:rPr lang="zh-CN" altLang="en-US"/>
              <a:t>set()</a:t>
            </a:r>
            <a:endParaRPr lang="zh-CN" altLang="en-US"/>
          </a:p>
          <a:p>
            <a:pPr lvl="1"/>
            <a:r>
              <a:rPr lang="zh-CN" altLang="en-US"/>
              <a:t>&gt;&gt;&gt; even_numbers = {0, 2, 4, 6, 8}</a:t>
            </a:r>
            <a:endParaRPr lang="zh-CN" altLang="en-US"/>
          </a:p>
          <a:p>
            <a:pPr lvl="1"/>
            <a:r>
              <a:rPr lang="zh-CN" altLang="en-US"/>
              <a:t>&gt;&gt;&gt; even_numbers</a:t>
            </a:r>
            <a:endParaRPr lang="zh-CN" altLang="en-US"/>
          </a:p>
          <a:p>
            <a:pPr lvl="1"/>
            <a:r>
              <a:rPr lang="zh-CN" altLang="en-US"/>
              <a:t>{0, 8, 2, 4, 6}</a:t>
            </a:r>
            <a:endParaRPr lang="zh-CN" altLang="en-US"/>
          </a:p>
          <a:p>
            <a:pPr lvl="1"/>
            <a:r>
              <a:rPr lang="zh-CN" altLang="en-US"/>
              <a:t>&gt;&gt;&gt; odd_numbers = {1, 3, 5, 7, 9}</a:t>
            </a:r>
            <a:endParaRPr lang="zh-CN" altLang="en-US"/>
          </a:p>
          <a:p>
            <a:pPr lvl="1"/>
            <a:r>
              <a:rPr lang="zh-CN" altLang="en-US"/>
              <a:t>&gt;&gt;&gt; odd_numbers</a:t>
            </a:r>
            <a:endParaRPr lang="zh-CN" altLang="en-US"/>
          </a:p>
          <a:p>
            <a:pPr lvl="1"/>
            <a:r>
              <a:rPr lang="zh-CN" altLang="en-US"/>
              <a:t>{9, 3, 1, 5, 7}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5203190"/>
            <a:ext cx="465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与字典的键一样，集合是无序的。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3.5.1　使用set()创建集合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1963420"/>
            <a:ext cx="747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[] 能创建一个空列表，你可能期望 {} 也能创建空集。</a:t>
            </a:r>
            <a:endParaRPr lang="zh-CN" altLang="en-US"/>
          </a:p>
          <a:p>
            <a:r>
              <a:rPr lang="zh-CN" altLang="en-US"/>
              <a:t>但事实上，{} 会创建一个空字典，这也是为什么交互式解释器把空集输出为 set() 而不是{}。</a:t>
            </a:r>
            <a:endParaRPr lang="zh-CN" altLang="en-US"/>
          </a:p>
          <a:p>
            <a:r>
              <a:rPr lang="zh-CN" altLang="en-US"/>
              <a:t>为何如此？没有什么特殊原因，仅仅是因为字典出现的比较早并抢先占</a:t>
            </a:r>
            <a:endParaRPr lang="zh-CN" altLang="en-US"/>
          </a:p>
          <a:p>
            <a:r>
              <a:rPr lang="zh-CN" altLang="en-US"/>
              <a:t>据了花括号。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000" b="1">
                <a:effectLst/>
                <a:latin typeface="Times New Roman" panose="02020603050405020304" charset="0"/>
              </a:rPr>
              <a:t>§</a:t>
            </a:r>
            <a:r>
              <a:rPr lang="en-US" altLang="zh-CN" sz="30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0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en-US" altLang="zh-CN" sz="30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07975" y="1394460"/>
            <a:ext cx="7539990" cy="906780"/>
          </a:xfrm>
        </p:spPr>
        <p:txBody>
          <a:bodyPr>
            <a:normAutofit/>
          </a:bodyPr>
          <a:lstStyle/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列表的特点：</a:t>
            </a:r>
            <a:endParaRPr lang="zh-CN" altLang="en-US" sz="25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50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975" y="2094230"/>
            <a:ext cx="7963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利用顺序和位置定位某一元素(尤其是当元素的顺序或内容经常发生改变时)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是可变的——可以直接对原始列表进行修改：添加新元素、删除或覆盖已有元素</a:t>
            </a: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pPr marL="72009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具有相同值的元素允许出现多次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3.5.2　使用set()将其他类型转换为集合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1963420"/>
            <a:ext cx="7472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你可以利用已有列表、字符串、元组或字典的内容来创建集合，其中重复的值会被丢弃。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39775" y="2900045"/>
            <a:ext cx="6969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用列表建立集合：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3298190"/>
            <a:ext cx="6459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set( ['Dasher', 'Dancer', 'Prancer', 'Mason-Dixon'] ) </a:t>
            </a:r>
            <a:endParaRPr lang="zh-CN" altLang="en-US"/>
          </a:p>
          <a:p>
            <a:pPr lvl="1"/>
            <a:r>
              <a:rPr lang="zh-CN" altLang="en-US"/>
              <a:t>{'Dancer', 'Dasher', 'Prancer', 'Mason-Dixon'}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3999865"/>
            <a:ext cx="373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转换一个包含重复字母的字符串：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775" y="4431665"/>
            <a:ext cx="601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set( 'letters' ) </a:t>
            </a:r>
            <a:endParaRPr lang="zh-CN" altLang="en-US"/>
          </a:p>
          <a:p>
            <a:pPr lvl="1"/>
            <a:r>
              <a:rPr lang="zh-CN" altLang="en-US"/>
              <a:t>{'l', 'e', 't', 'r', 's'}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5076825"/>
            <a:ext cx="319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用元组建立集合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1350" y="5445125"/>
            <a:ext cx="8684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set( ('Ummagumma', 'Echoes', 'Atom Heart Mother') ) </a:t>
            </a:r>
            <a:endParaRPr lang="zh-CN" altLang="en-US"/>
          </a:p>
          <a:p>
            <a:pPr lvl="1"/>
            <a:r>
              <a:rPr lang="zh-CN" altLang="en-US"/>
              <a:t>{'Ummagumma', 'Atom Heart Mother', 'Echoes'}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3.5.2　使用set()将其他类型转换为集合</a:t>
            </a:r>
            <a:endParaRPr lang="zh-CN" altLang="en-US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39775" y="1853565"/>
            <a:ext cx="696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当字典作为参数传入 set() 函数时，只有键会被使用：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285365"/>
            <a:ext cx="6459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set( {'apple': 'red', 'orange': 'orange', 'cherry': 'red'} ) </a:t>
            </a:r>
            <a:endParaRPr lang="zh-CN" altLang="en-US"/>
          </a:p>
          <a:p>
            <a:pPr lvl="1"/>
            <a:r>
              <a:rPr lang="zh-CN" altLang="en-US"/>
              <a:t>{'apple', 'cherry', 'orange'}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3.5.3　使用in测试值是否存在</a:t>
            </a:r>
            <a:endParaRPr lang="zh-CN" altLang="en-US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39775" y="1853565"/>
            <a:ext cx="6969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这是集合里最常用的功能。我们来建立一个叫 drinks 的字典。每个键都是一种混合饮料的</a:t>
            </a:r>
            <a:endParaRPr lang="zh-CN" altLang="en-US"/>
          </a:p>
          <a:p>
            <a:r>
              <a:rPr lang="zh-CN" altLang="en-US"/>
              <a:t>名字，与之对应的值是配料组成的集合：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6450" y="2775585"/>
            <a:ext cx="6329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drinks = { </a:t>
            </a:r>
            <a:endParaRPr lang="zh-CN" altLang="en-US"/>
          </a:p>
          <a:p>
            <a:pPr lvl="1"/>
            <a:r>
              <a:rPr lang="zh-CN" altLang="en-US"/>
              <a:t>... 'martini': {'vodka', 'vermouth'}, </a:t>
            </a:r>
            <a:endParaRPr lang="zh-CN" altLang="en-US"/>
          </a:p>
          <a:p>
            <a:pPr lvl="1"/>
            <a:r>
              <a:rPr lang="zh-CN" altLang="en-US"/>
              <a:t>... 'black russian': {'vodka', 'kahlua'}, </a:t>
            </a:r>
            <a:endParaRPr lang="zh-CN" altLang="en-US"/>
          </a:p>
          <a:p>
            <a:pPr lvl="1"/>
            <a:r>
              <a:rPr lang="zh-CN" altLang="en-US"/>
              <a:t>... 'white russian': {'cream', 'kahlua', 'vodka'}, </a:t>
            </a:r>
            <a:endParaRPr lang="zh-CN" altLang="en-US"/>
          </a:p>
          <a:p>
            <a:pPr lvl="1"/>
            <a:r>
              <a:rPr lang="zh-CN" altLang="en-US"/>
              <a:t>... 'manhattan': {'rye', 'vermouth', 'bitters'}, </a:t>
            </a:r>
            <a:endParaRPr lang="zh-CN" altLang="en-US"/>
          </a:p>
          <a:p>
            <a:pPr lvl="1"/>
            <a:r>
              <a:rPr lang="zh-CN" altLang="en-US"/>
              <a:t>... 'screwdriver': {'orange juice', 'vodka'} </a:t>
            </a:r>
            <a:endParaRPr lang="zh-CN" altLang="en-US"/>
          </a:p>
          <a:p>
            <a:pPr lvl="1"/>
            <a:r>
              <a:rPr lang="zh-CN" altLang="en-US"/>
              <a:t>... 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4805680"/>
            <a:ext cx="7040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尽管都由花括号（{ 和 }）包裹，集合仅仅是一系列值组成的序列，而字典是一个或多个键值对组成的序列。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6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3.5.3　使用in测试值是否存在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1788795"/>
            <a:ext cx="6329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drinks = { </a:t>
            </a:r>
            <a:endParaRPr lang="zh-CN" altLang="en-US"/>
          </a:p>
          <a:p>
            <a:pPr lvl="1"/>
            <a:r>
              <a:rPr lang="zh-CN" altLang="en-US"/>
              <a:t>... 'martini': {'vodka', 'vermouth'}, </a:t>
            </a:r>
            <a:endParaRPr lang="zh-CN" altLang="en-US"/>
          </a:p>
          <a:p>
            <a:pPr lvl="1"/>
            <a:r>
              <a:rPr lang="zh-CN" altLang="en-US"/>
              <a:t>... 'black russian': {'vodka', 'kahlua'}, </a:t>
            </a:r>
            <a:endParaRPr lang="zh-CN" altLang="en-US"/>
          </a:p>
          <a:p>
            <a:pPr lvl="1"/>
            <a:r>
              <a:rPr lang="zh-CN" altLang="en-US"/>
              <a:t>... 'white russian': {'cream', 'kahlua', 'vodka'}, </a:t>
            </a:r>
            <a:endParaRPr lang="zh-CN" altLang="en-US"/>
          </a:p>
          <a:p>
            <a:pPr lvl="1"/>
            <a:r>
              <a:rPr lang="zh-CN" altLang="en-US"/>
              <a:t>... 'manhattan': {'rye', 'vermouth', 'bitters'}, </a:t>
            </a:r>
            <a:endParaRPr lang="zh-CN" altLang="en-US"/>
          </a:p>
          <a:p>
            <a:pPr lvl="1"/>
            <a:r>
              <a:rPr lang="zh-CN" altLang="en-US"/>
              <a:t>... 'screwdriver': {'orange juice', 'vodka'} </a:t>
            </a:r>
            <a:endParaRPr lang="zh-CN" altLang="en-US"/>
          </a:p>
          <a:p>
            <a:pPr lvl="1"/>
            <a:r>
              <a:rPr lang="zh-CN" altLang="en-US"/>
              <a:t>... 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39547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哪种饮料含有伏特加？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4233545"/>
            <a:ext cx="56108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for name, contents in drinks.items(): </a:t>
            </a:r>
            <a:endParaRPr lang="zh-CN" altLang="en-US"/>
          </a:p>
          <a:p>
            <a:pPr lvl="1"/>
            <a:r>
              <a:rPr lang="zh-CN" altLang="en-US"/>
              <a:t>... if 'vodka' in contents: </a:t>
            </a:r>
            <a:endParaRPr lang="zh-CN" altLang="en-US"/>
          </a:p>
          <a:p>
            <a:pPr lvl="1"/>
            <a:r>
              <a:rPr lang="zh-CN" altLang="en-US"/>
              <a:t>... print(name) </a:t>
            </a:r>
            <a:endParaRPr lang="zh-CN" altLang="en-US"/>
          </a:p>
          <a:p>
            <a:pPr lvl="1"/>
            <a:r>
              <a:rPr lang="zh-CN" altLang="en-US"/>
              <a:t>... </a:t>
            </a:r>
            <a:endParaRPr lang="zh-CN" altLang="en-US"/>
          </a:p>
          <a:p>
            <a:pPr lvl="1"/>
            <a:r>
              <a:rPr lang="zh-CN" altLang="en-US"/>
              <a:t>screwdriver </a:t>
            </a:r>
            <a:endParaRPr lang="zh-CN" altLang="en-US"/>
          </a:p>
          <a:p>
            <a:pPr lvl="1"/>
            <a:r>
              <a:rPr lang="zh-CN" altLang="en-US"/>
              <a:t>martini </a:t>
            </a:r>
            <a:endParaRPr lang="zh-CN" altLang="en-US"/>
          </a:p>
          <a:p>
            <a:pPr lvl="1"/>
            <a:r>
              <a:rPr lang="zh-CN" altLang="en-US"/>
              <a:t>black russian </a:t>
            </a:r>
            <a:endParaRPr lang="zh-CN" altLang="en-US"/>
          </a:p>
          <a:p>
            <a:pPr lvl="1"/>
            <a:r>
              <a:rPr lang="zh-CN" altLang="en-US"/>
              <a:t>white russian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9775" y="4069080"/>
            <a:ext cx="64427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for name, contents in drinks.items():</a:t>
            </a:r>
            <a:endParaRPr lang="zh-CN" altLang="en-US"/>
          </a:p>
          <a:p>
            <a:pPr lvl="1"/>
            <a:r>
              <a:rPr lang="zh-CN" altLang="en-US"/>
              <a:t>... if 'vodka' in contents and not ('vermouth' in contents or</a:t>
            </a:r>
            <a:endParaRPr lang="zh-CN" altLang="en-US"/>
          </a:p>
          <a:p>
            <a:pPr lvl="1"/>
            <a:r>
              <a:rPr lang="zh-CN" altLang="en-US"/>
              <a:t>... 'cream' in contents):</a:t>
            </a:r>
            <a:endParaRPr lang="zh-CN" altLang="en-US"/>
          </a:p>
          <a:p>
            <a:pPr lvl="1"/>
            <a:r>
              <a:rPr lang="zh-CN" altLang="en-US"/>
              <a:t>... print(name)</a:t>
            </a:r>
            <a:endParaRPr lang="zh-CN" altLang="en-US"/>
          </a:p>
          <a:p>
            <a:pPr lvl="1"/>
            <a:r>
              <a:rPr lang="zh-CN" altLang="en-US"/>
              <a:t>...</a:t>
            </a:r>
            <a:endParaRPr lang="zh-CN" altLang="en-US"/>
          </a:p>
          <a:p>
            <a:pPr lvl="1"/>
            <a:r>
              <a:rPr lang="zh-CN" altLang="en-US"/>
              <a:t>screwdriver</a:t>
            </a:r>
            <a:endParaRPr lang="zh-CN" altLang="en-US"/>
          </a:p>
          <a:p>
            <a:pPr lvl="1"/>
            <a:r>
              <a:rPr lang="zh-CN" altLang="en-US"/>
              <a:t>black russian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9" grpId="1"/>
      <p:bldP spid="8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207645" y="1853565"/>
            <a:ext cx="8138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如果想要查看多个集合之间组合的结果应该怎么办？例如，你想要找到一种饮料，它含有果汁或含有苦艾酒。我们可以使用</a:t>
            </a:r>
            <a:r>
              <a:rPr lang="zh-CN" altLang="en-US">
                <a:solidFill>
                  <a:srgbClr val="FF0000"/>
                </a:solidFill>
              </a:rPr>
              <a:t>交集运算符，记作 &amp;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775" y="2648585"/>
            <a:ext cx="52298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for name, contents in drinks.items():</a:t>
            </a:r>
            <a:endParaRPr lang="zh-CN" altLang="en-US"/>
          </a:p>
          <a:p>
            <a:pPr lvl="1"/>
            <a:r>
              <a:rPr lang="zh-CN" altLang="en-US"/>
              <a:t>... if contents &amp; {'vermouth', 'orange juice'}:</a:t>
            </a:r>
            <a:endParaRPr lang="zh-CN" altLang="en-US"/>
          </a:p>
          <a:p>
            <a:pPr lvl="1"/>
            <a:r>
              <a:rPr lang="zh-CN" altLang="en-US"/>
              <a:t>... print(name)</a:t>
            </a:r>
            <a:endParaRPr lang="zh-CN" altLang="en-US"/>
          </a:p>
          <a:p>
            <a:pPr lvl="1"/>
            <a:r>
              <a:rPr lang="zh-CN" altLang="en-US"/>
              <a:t>...</a:t>
            </a:r>
            <a:endParaRPr lang="zh-CN" altLang="en-US"/>
          </a:p>
          <a:p>
            <a:pPr lvl="1"/>
            <a:r>
              <a:rPr lang="zh-CN" altLang="en-US"/>
              <a:t>screwdriver</a:t>
            </a:r>
            <a:endParaRPr lang="zh-CN" altLang="en-US"/>
          </a:p>
          <a:p>
            <a:pPr lvl="1"/>
            <a:r>
              <a:rPr lang="zh-CN" altLang="en-US"/>
              <a:t>martini</a:t>
            </a:r>
            <a:endParaRPr lang="zh-CN" altLang="en-US"/>
          </a:p>
          <a:p>
            <a:pPr lvl="1"/>
            <a:r>
              <a:rPr lang="zh-CN" altLang="en-US"/>
              <a:t>manhattan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4752975"/>
            <a:ext cx="7757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&amp; 运算符的结果是一个集合，它包含所有同时出现在你比较的两个清单中的元素。在上面代码中，如果 contents 里面不包含任何一种指定成分，则 &amp; 会返回一个空集，相当于 False。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207645" y="1853565"/>
            <a:ext cx="81387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/>
            <a:r>
              <a:rPr lang="zh-CN" altLang="en-US"/>
              <a:t>&gt;&gt;&gt; for name, contents in drinks.items():</a:t>
            </a:r>
            <a:endParaRPr lang="zh-CN" altLang="en-US"/>
          </a:p>
          <a:p>
            <a:pPr lvl="2"/>
            <a:r>
              <a:rPr lang="zh-CN" altLang="en-US"/>
              <a:t>... if 'vodka' in contents and not ('vermouth' in contents or</a:t>
            </a:r>
            <a:endParaRPr lang="zh-CN" altLang="en-US"/>
          </a:p>
          <a:p>
            <a:pPr lvl="2"/>
            <a:r>
              <a:rPr lang="zh-CN" altLang="en-US"/>
              <a:t>... 'cream' in contents):</a:t>
            </a:r>
            <a:endParaRPr lang="zh-CN" altLang="en-US"/>
          </a:p>
          <a:p>
            <a:pPr lvl="2"/>
            <a:r>
              <a:rPr lang="zh-CN" altLang="en-US"/>
              <a:t>... print(name)</a:t>
            </a:r>
            <a:endParaRPr lang="zh-CN" altLang="en-US"/>
          </a:p>
          <a:p>
            <a:pPr lvl="2"/>
            <a:r>
              <a:rPr lang="zh-CN" altLang="en-US"/>
              <a:t>...</a:t>
            </a:r>
            <a:endParaRPr lang="zh-CN" altLang="en-US"/>
          </a:p>
          <a:p>
            <a:pPr lvl="2"/>
            <a:r>
              <a:rPr lang="zh-CN" altLang="en-US"/>
              <a:t>screwdriver</a:t>
            </a:r>
            <a:endParaRPr lang="zh-CN" altLang="en-US"/>
          </a:p>
          <a:p>
            <a:pPr lvl="2"/>
            <a:r>
              <a:rPr lang="zh-CN" altLang="en-US"/>
              <a:t>black russian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1350" y="3883660"/>
            <a:ext cx="7438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endParaRPr lang="zh-CN" altLang="en-US"/>
          </a:p>
          <a:p>
            <a:pPr lvl="1"/>
            <a:r>
              <a:rPr lang="zh-CN" altLang="en-US"/>
              <a:t>&gt;&gt;&gt; for name, contents in drinks.items():</a:t>
            </a:r>
            <a:endParaRPr lang="zh-CN" altLang="en-US"/>
          </a:p>
          <a:p>
            <a:pPr lvl="1"/>
            <a:r>
              <a:rPr lang="zh-CN" altLang="en-US"/>
              <a:t>... if contents &amp; {'vermouth', 'orange juice'}:</a:t>
            </a:r>
            <a:endParaRPr lang="zh-CN" altLang="en-US"/>
          </a:p>
          <a:p>
            <a:pPr lvl="1"/>
            <a:r>
              <a:rPr lang="zh-CN" altLang="en-US"/>
              <a:t>... print(name)</a:t>
            </a:r>
            <a:endParaRPr lang="zh-CN" altLang="en-US"/>
          </a:p>
          <a:p>
            <a:pPr lvl="1"/>
            <a:r>
              <a:rPr lang="zh-CN" altLang="en-US"/>
              <a:t>...</a:t>
            </a:r>
            <a:endParaRPr lang="zh-CN" altLang="en-US"/>
          </a:p>
          <a:p>
            <a:pPr lvl="1"/>
            <a:r>
              <a:rPr lang="zh-CN" altLang="en-US"/>
              <a:t>screwdriver</a:t>
            </a:r>
            <a:endParaRPr lang="zh-CN" altLang="en-US"/>
          </a:p>
          <a:p>
            <a:pPr lvl="1"/>
            <a:r>
              <a:rPr lang="zh-CN" altLang="en-US"/>
              <a:t>martini</a:t>
            </a:r>
            <a:endParaRPr lang="zh-CN" altLang="en-US"/>
          </a:p>
          <a:p>
            <a:pPr lvl="1"/>
            <a:r>
              <a:rPr lang="zh-CN" altLang="en-US"/>
              <a:t>manhattan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3883660"/>
            <a:ext cx="553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改写：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48665" y="1938655"/>
            <a:ext cx="687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{1, 2}</a:t>
            </a:r>
            <a:endParaRPr lang="zh-CN" altLang="en-US"/>
          </a:p>
          <a:p>
            <a:pPr lvl="1"/>
            <a:r>
              <a:rPr lang="zh-CN" altLang="en-US"/>
              <a:t>&gt;&gt;&gt; b = {2, 3}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350" y="2805430"/>
            <a:ext cx="775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可以通过使用特殊标点符号</a:t>
            </a:r>
            <a:r>
              <a:rPr lang="zh-CN" altLang="en-US">
                <a:solidFill>
                  <a:srgbClr val="FF0000"/>
                </a:solidFill>
              </a:rPr>
              <a:t> &amp; 或者集合函数 intersection()</a:t>
            </a:r>
            <a:r>
              <a:rPr lang="zh-CN" altLang="en-US"/>
              <a:t> 获取集合的</a:t>
            </a:r>
            <a:r>
              <a:rPr lang="zh-CN" altLang="en-US">
                <a:solidFill>
                  <a:srgbClr val="FF0000"/>
                </a:solidFill>
              </a:rPr>
              <a:t>交集</a:t>
            </a:r>
            <a:r>
              <a:rPr lang="zh-CN" altLang="en-US"/>
              <a:t>（两集合共有元素），如下所示：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775" y="3662045"/>
            <a:ext cx="5438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&amp; b</a:t>
            </a:r>
            <a:endParaRPr lang="zh-CN" altLang="en-US"/>
          </a:p>
          <a:p>
            <a:pPr lvl="1"/>
            <a:r>
              <a:rPr lang="zh-CN" altLang="en-US"/>
              <a:t>{2}</a:t>
            </a:r>
            <a:endParaRPr lang="zh-CN" altLang="en-US"/>
          </a:p>
          <a:p>
            <a:pPr lvl="1"/>
            <a:r>
              <a:rPr lang="zh-CN" altLang="en-US"/>
              <a:t>&gt;&gt;&gt; a.intersection(b)</a:t>
            </a:r>
            <a:endParaRPr lang="zh-CN" altLang="en-US"/>
          </a:p>
          <a:p>
            <a:pPr lvl="1"/>
            <a:r>
              <a:rPr lang="zh-CN" altLang="en-US"/>
              <a:t>{2}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48665" y="1938655"/>
            <a:ext cx="687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{1, 2}</a:t>
            </a:r>
            <a:endParaRPr lang="zh-CN" altLang="en-US"/>
          </a:p>
          <a:p>
            <a:pPr lvl="1"/>
            <a:r>
              <a:rPr lang="zh-CN" altLang="en-US"/>
              <a:t>&gt;&gt;&gt; b = {2, 3}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350" y="2805430"/>
            <a:ext cx="775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 </a:t>
            </a:r>
            <a:r>
              <a:rPr lang="zh-CN" altLang="en-US">
                <a:solidFill>
                  <a:srgbClr val="FF0000"/>
                </a:solidFill>
              </a:rPr>
              <a:t>| 或者 union() 函数</a:t>
            </a:r>
            <a:r>
              <a:rPr lang="zh-CN" altLang="en-US"/>
              <a:t>来获取集合的</a:t>
            </a:r>
            <a:r>
              <a:rPr lang="zh-CN" altLang="en-US">
                <a:solidFill>
                  <a:srgbClr val="FF0000"/>
                </a:solidFill>
              </a:rPr>
              <a:t>并集</a:t>
            </a:r>
            <a:r>
              <a:rPr lang="zh-CN" altLang="en-US"/>
              <a:t>（至少出现在一个集合中的元素）：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775" y="3662045"/>
            <a:ext cx="5438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| b</a:t>
            </a:r>
            <a:endParaRPr lang="zh-CN" altLang="en-US"/>
          </a:p>
          <a:p>
            <a:pPr lvl="1"/>
            <a:r>
              <a:rPr lang="zh-CN" altLang="en-US"/>
              <a:t>{1, 2, 3}</a:t>
            </a:r>
            <a:endParaRPr lang="zh-CN" altLang="en-US"/>
          </a:p>
          <a:p>
            <a:pPr lvl="1"/>
            <a:r>
              <a:rPr lang="zh-CN" altLang="en-US"/>
              <a:t>&gt;&gt;&gt; a.union(b)</a:t>
            </a:r>
            <a:endParaRPr lang="zh-CN" altLang="en-US"/>
          </a:p>
          <a:p>
            <a:pPr lvl="1"/>
            <a:r>
              <a:rPr lang="zh-CN" altLang="en-US"/>
              <a:t>{1, 2, 3}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7" name="文本框 6"/>
          <p:cNvSpPr txBox="1"/>
          <p:nvPr/>
        </p:nvSpPr>
        <p:spPr>
          <a:xfrm>
            <a:off x="748665" y="1938655"/>
            <a:ext cx="687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{1, 2}</a:t>
            </a:r>
            <a:endParaRPr lang="zh-CN" altLang="en-US"/>
          </a:p>
          <a:p>
            <a:pPr lvl="1"/>
            <a:r>
              <a:rPr lang="zh-CN" altLang="en-US"/>
              <a:t>&gt;&gt;&gt; b = {2, 3}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350" y="2805430"/>
            <a:ext cx="775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>
                <a:solidFill>
                  <a:srgbClr val="FF0000"/>
                </a:solidFill>
              </a:rPr>
              <a:t>字符 - 或者 difference()</a:t>
            </a:r>
            <a:r>
              <a:rPr lang="zh-CN" altLang="en-US"/>
              <a:t> 可以获得两个集合的</a:t>
            </a:r>
            <a:r>
              <a:rPr lang="zh-CN" altLang="en-US">
                <a:solidFill>
                  <a:srgbClr val="FF0000"/>
                </a:solidFill>
              </a:rPr>
              <a:t>差集</a:t>
            </a:r>
            <a:r>
              <a:rPr lang="zh-CN" altLang="en-US"/>
              <a:t>（出现在第一个集合但不出现在第二个集合）：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775" y="3662045"/>
            <a:ext cx="5438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- b</a:t>
            </a:r>
            <a:endParaRPr lang="zh-CN" altLang="en-US"/>
          </a:p>
          <a:p>
            <a:pPr lvl="1"/>
            <a:r>
              <a:rPr lang="zh-CN" altLang="en-US"/>
              <a:t>{1}</a:t>
            </a:r>
            <a:endParaRPr lang="zh-CN" altLang="en-US"/>
          </a:p>
          <a:p>
            <a:pPr lvl="1"/>
            <a:r>
              <a:rPr lang="zh-CN" altLang="en-US"/>
              <a:t>&gt;&gt;&gt; a.difference(b)</a:t>
            </a:r>
            <a:endParaRPr lang="zh-CN" altLang="en-US"/>
          </a:p>
          <a:p>
            <a:pPr lvl="1"/>
            <a:r>
              <a:rPr lang="zh-CN" altLang="en-US"/>
              <a:t>{1}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641350" y="1930400"/>
            <a:ext cx="7917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到目前为止，出现的都是最常见的集合运算，包括交、并、差。还有一些不常用的运算。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8665" y="1938655"/>
            <a:ext cx="687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{1, 2}</a:t>
            </a:r>
            <a:endParaRPr lang="zh-CN" altLang="en-US"/>
          </a:p>
          <a:p>
            <a:pPr lvl="1"/>
            <a:r>
              <a:rPr lang="zh-CN" altLang="en-US"/>
              <a:t>&gt;&gt;&gt; b = {2, 3}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691765"/>
            <a:ext cx="7606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 </a:t>
            </a:r>
            <a:r>
              <a:rPr lang="zh-CN" altLang="en-US">
                <a:solidFill>
                  <a:srgbClr val="FF0000"/>
                </a:solidFill>
              </a:rPr>
              <a:t>^ 或者 symmetric_difference()</a:t>
            </a:r>
            <a:r>
              <a:rPr lang="zh-CN" altLang="en-US"/>
              <a:t> 可以获得两个集合的</a:t>
            </a:r>
            <a:r>
              <a:rPr lang="zh-CN" altLang="en-US">
                <a:solidFill>
                  <a:srgbClr val="FF0000"/>
                </a:solidFill>
              </a:rPr>
              <a:t>异或集</a:t>
            </a:r>
            <a:r>
              <a:rPr lang="zh-CN" altLang="en-US"/>
              <a:t>（仅在两个集合中出现一次）：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1350" y="3436620"/>
            <a:ext cx="7637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^ b</a:t>
            </a:r>
            <a:endParaRPr lang="zh-CN" altLang="en-US"/>
          </a:p>
          <a:p>
            <a:pPr lvl="1"/>
            <a:r>
              <a:rPr lang="zh-CN" altLang="en-US"/>
              <a:t>{1, 3}</a:t>
            </a:r>
            <a:endParaRPr lang="zh-CN" altLang="en-US"/>
          </a:p>
          <a:p>
            <a:pPr lvl="1"/>
            <a:r>
              <a:rPr lang="zh-CN" altLang="en-US"/>
              <a:t>&gt;&gt;&gt; a.symmetric_difference(b)</a:t>
            </a:r>
            <a:endParaRPr lang="zh-CN" altLang="en-US"/>
          </a:p>
          <a:p>
            <a:pPr lvl="1"/>
            <a:r>
              <a:rPr lang="zh-CN" altLang="en-US"/>
              <a:t>{1, 3}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3.2.1　使用[]或list()创建列表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068830"/>
            <a:ext cx="72294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列表可以由零个或多个元素组成，元素之间用逗号分开，整个列表被方括号所包裹：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06450" y="3106420"/>
            <a:ext cx="8079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&gt;&gt;&gt; empty_list = [ ]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weekdays = ['Monday', 'Tuesday', 'Wednesday', 'Thursday', 'Friday']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big_birds = ['emu', 'ostrich', 'cassowary']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first_names = ['Graham', 'John', 'Terry', 'Terry', 'Michael']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6450" y="4476115"/>
            <a:ext cx="6537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2.也可以使用 list() 函数来创建一个空列表：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861695" y="5107940"/>
            <a:ext cx="7082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&gt;&gt;&gt; another_empty_list = list()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another_empty_list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[]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4550" y="6147435"/>
            <a:ext cx="689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4.6 节会再介绍一种创建列表的方式，称为列表推导。</a:t>
            </a:r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5875655" y="3106420"/>
            <a:ext cx="1316355" cy="81407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45505" y="3221990"/>
            <a:ext cx="1246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列表中的值允许重复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1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48665" y="1938655"/>
            <a:ext cx="687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{1, 2}</a:t>
            </a:r>
            <a:endParaRPr lang="zh-CN" altLang="en-US"/>
          </a:p>
          <a:p>
            <a:pPr lvl="1"/>
            <a:r>
              <a:rPr lang="zh-CN" altLang="en-US"/>
              <a:t>&gt;&gt;&gt; b = {2, 3}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691765"/>
            <a:ext cx="7606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 </a:t>
            </a:r>
            <a:r>
              <a:rPr lang="zh-CN" altLang="en-US">
                <a:solidFill>
                  <a:srgbClr val="FF0000"/>
                </a:solidFill>
              </a:rPr>
              <a:t>&lt;= 或者 issubset()</a:t>
            </a:r>
            <a:r>
              <a:rPr lang="zh-CN" altLang="en-US"/>
              <a:t> 可以判断一个集合是否是另一个集合的</a:t>
            </a:r>
            <a:r>
              <a:rPr lang="zh-CN" altLang="en-US">
                <a:solidFill>
                  <a:srgbClr val="FF0000"/>
                </a:solidFill>
              </a:rPr>
              <a:t>子集</a:t>
            </a:r>
            <a:r>
              <a:rPr lang="zh-CN" altLang="en-US"/>
              <a:t>（第一个集合的所有元素都出现在第二个集合中）：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1350" y="3436620"/>
            <a:ext cx="7637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&lt;= b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  <a:p>
            <a:pPr lvl="1"/>
            <a:r>
              <a:rPr lang="zh-CN" altLang="en-US"/>
              <a:t>&gt;&gt;&gt; a.issubset(b)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665" y="4744085"/>
            <a:ext cx="639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一个集合是它本身的子集。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41350" y="5112385"/>
            <a:ext cx="4598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&lt;= a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  <a:p>
            <a:pPr lvl="1"/>
            <a:r>
              <a:rPr lang="zh-CN" altLang="en-US"/>
              <a:t>&gt;&gt;&gt; a.issubset(a)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7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48665" y="1938655"/>
            <a:ext cx="687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{1, 2}</a:t>
            </a:r>
            <a:endParaRPr lang="zh-CN" altLang="en-US"/>
          </a:p>
          <a:p>
            <a:pPr lvl="1"/>
            <a:r>
              <a:rPr lang="zh-CN" altLang="en-US"/>
              <a:t>&gt;&gt;&gt; b = {2, 3}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691765"/>
            <a:ext cx="7606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当第二个集合包含所有第一个集合的元素，且仍包含其他元素时，我们称第一个集合为第二个集合的</a:t>
            </a:r>
            <a:r>
              <a:rPr lang="zh-CN" altLang="en-US">
                <a:solidFill>
                  <a:srgbClr val="FF0000"/>
                </a:solidFill>
              </a:rPr>
              <a:t>真子集</a:t>
            </a:r>
            <a:r>
              <a:rPr lang="zh-CN" altLang="en-US"/>
              <a:t>。使用 </a:t>
            </a:r>
            <a:r>
              <a:rPr lang="zh-CN" altLang="en-US">
                <a:solidFill>
                  <a:srgbClr val="FF0000"/>
                </a:solidFill>
              </a:rPr>
              <a:t>&lt;</a:t>
            </a:r>
            <a:r>
              <a:rPr lang="zh-CN" altLang="en-US"/>
              <a:t> 可以进行判断：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1350" y="3436620"/>
            <a:ext cx="7637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&lt; b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  <a:p>
            <a:pPr lvl="1"/>
            <a:r>
              <a:rPr lang="zh-CN" altLang="en-US"/>
              <a:t>&gt;&gt;&gt; a &lt; a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665" y="4635500"/>
            <a:ext cx="6398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超集</a:t>
            </a:r>
            <a:r>
              <a:rPr lang="zh-CN" altLang="en-US"/>
              <a:t>与子集正好相反（第二个集合的所有元素都出现在第一个集合中），使用</a:t>
            </a:r>
            <a:r>
              <a:rPr lang="zh-CN" altLang="en-US">
                <a:solidFill>
                  <a:srgbClr val="FF0000"/>
                </a:solidFill>
              </a:rPr>
              <a:t> &gt;= 或者issuperset()</a:t>
            </a:r>
            <a:r>
              <a:rPr lang="zh-CN" altLang="en-US"/>
              <a:t> 可以进行判断：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350" y="5280660"/>
            <a:ext cx="4598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&gt;= b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  <a:p>
            <a:pPr lvl="1"/>
            <a:r>
              <a:rPr lang="zh-CN" altLang="en-US"/>
              <a:t>&gt;&gt;&gt; a.issuperset(b)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5280660"/>
            <a:ext cx="555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一个集合是它本身的超集：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8665" y="5575935"/>
            <a:ext cx="4251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&gt;= a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  <a:p>
            <a:pPr lvl="1"/>
            <a:r>
              <a:rPr lang="zh-CN" altLang="en-US"/>
              <a:t>&gt;&gt;&gt; a.issuperset(a)</a:t>
            </a:r>
            <a:endParaRPr lang="zh-CN" altLang="en-US"/>
          </a:p>
          <a:p>
            <a:pPr lvl="1"/>
            <a:r>
              <a:rPr lang="zh-CN" altLang="en-US"/>
              <a:t>True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7" grpId="0"/>
      <p:bldP spid="9" grpId="0"/>
      <p:bldP spid="9" grpId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3.5　集合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3.5.4　合并及运算符</a:t>
            </a:r>
            <a:endParaRPr lang="zh-CN" altLang="en-US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48665" y="1938655"/>
            <a:ext cx="687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= {1, 2}</a:t>
            </a:r>
            <a:endParaRPr lang="zh-CN" altLang="en-US"/>
          </a:p>
          <a:p>
            <a:pPr lvl="1"/>
            <a:r>
              <a:rPr lang="zh-CN" altLang="en-US"/>
              <a:t>&gt;&gt;&gt; b = {2, 3}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691765"/>
            <a:ext cx="7606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最后，使用</a:t>
            </a:r>
            <a:r>
              <a:rPr lang="zh-CN" altLang="en-US">
                <a:solidFill>
                  <a:srgbClr val="FF0000"/>
                </a:solidFill>
              </a:rPr>
              <a:t> &gt;</a:t>
            </a:r>
            <a:r>
              <a:rPr lang="zh-CN" altLang="en-US"/>
              <a:t> 可以找到一个集合的</a:t>
            </a:r>
            <a:r>
              <a:rPr lang="zh-CN" altLang="en-US">
                <a:solidFill>
                  <a:srgbClr val="FF0000"/>
                </a:solidFill>
              </a:rPr>
              <a:t>真超集</a:t>
            </a:r>
            <a:r>
              <a:rPr lang="zh-CN" altLang="en-US"/>
              <a:t>（第一个集合包含第二个集合的所有元素且还包含其他元素）：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1350" y="3436620"/>
            <a:ext cx="7637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&gt; b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775" y="4081780"/>
            <a:ext cx="639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一个集合并不是它本身的真超集：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350" y="4510405"/>
            <a:ext cx="4598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a &gt; a</a:t>
            </a:r>
            <a:endParaRPr lang="zh-CN" altLang="en-US"/>
          </a:p>
          <a:p>
            <a:pPr lvl="1"/>
            <a:r>
              <a:rPr lang="zh-CN" altLang="en-US"/>
              <a:t>False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7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3.6　比较几种数据结构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775" y="1445260"/>
            <a:ext cx="7606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使用方括号（[]）创建列表；</a:t>
            </a:r>
            <a:endParaRPr lang="en-US" altLang="zh-CN" sz="2400"/>
          </a:p>
          <a:p>
            <a:r>
              <a:rPr lang="zh-CN" altLang="en-US" sz="2400"/>
              <a:t>使用逗号创建元组；</a:t>
            </a:r>
            <a:endParaRPr lang="en-US" altLang="zh-CN" sz="2400"/>
          </a:p>
          <a:p>
            <a:r>
              <a:rPr lang="zh-CN" altLang="en-US" sz="2400"/>
              <a:t>使用花括号（{}）创建字典。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39775" y="2644140"/>
            <a:ext cx="7906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在每一种类型中，都可以通过方括号对单个元素进行访问。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39775" y="3073400"/>
            <a:ext cx="6986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marx_list = ['Groucho', 'Chico', 'Harpo']</a:t>
            </a:r>
            <a:endParaRPr lang="zh-CN" altLang="en-US"/>
          </a:p>
          <a:p>
            <a:pPr lvl="1"/>
            <a:r>
              <a:rPr lang="zh-CN" altLang="en-US"/>
              <a:t>&gt;&gt;&gt; marx_tuple = 'Groucho', 'Chico', 'Harpo'</a:t>
            </a:r>
            <a:endParaRPr lang="zh-CN" altLang="en-US"/>
          </a:p>
          <a:p>
            <a:pPr lvl="1"/>
            <a:r>
              <a:rPr lang="zh-CN" altLang="en-US"/>
              <a:t>&gt;&gt;&gt; marx_dict = {'Groucho': 'banjo', 'Chico': 'piano', 'Harpo': 'harp'}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775" y="3995420"/>
            <a:ext cx="6936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marx_list[2]</a:t>
            </a:r>
            <a:endParaRPr lang="zh-CN" altLang="en-US"/>
          </a:p>
          <a:p>
            <a:pPr lvl="1"/>
            <a:r>
              <a:rPr lang="zh-CN" altLang="en-US"/>
              <a:t>'Harpo'</a:t>
            </a:r>
            <a:endParaRPr lang="zh-CN" altLang="en-US"/>
          </a:p>
          <a:p>
            <a:pPr lvl="1"/>
            <a:r>
              <a:rPr lang="zh-CN" altLang="en-US"/>
              <a:t>&gt;&gt;&gt; marx_tuple[2]</a:t>
            </a:r>
            <a:endParaRPr lang="zh-CN" altLang="en-US"/>
          </a:p>
          <a:p>
            <a:pPr lvl="1"/>
            <a:r>
              <a:rPr lang="zh-CN" altLang="en-US"/>
              <a:t>'Harpo'</a:t>
            </a:r>
            <a:endParaRPr lang="zh-CN" altLang="en-US"/>
          </a:p>
          <a:p>
            <a:pPr lvl="1"/>
            <a:r>
              <a:rPr lang="zh-CN" altLang="en-US"/>
              <a:t>&gt;&gt;&gt; marx_dict['Harpo']</a:t>
            </a:r>
            <a:endParaRPr lang="zh-CN" altLang="en-US"/>
          </a:p>
          <a:p>
            <a:pPr lvl="1"/>
            <a:r>
              <a:rPr lang="zh-CN" altLang="en-US"/>
              <a:t>'harp'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9775" y="3202940"/>
            <a:ext cx="7990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对于列表和元组来说，方括号里的内容是整型的偏移量；而对于字典来说，方括号里的是键。</a:t>
            </a:r>
            <a:endParaRPr lang="zh-CN" altLang="en-US" sz="2400"/>
          </a:p>
          <a:p>
            <a:r>
              <a:rPr lang="zh-CN" altLang="en-US" sz="2400"/>
              <a:t>它们返回的都是元素的值。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1"/>
      <p:bldP spid="10" grpId="0"/>
      <p:bldP spid="12" grpId="0"/>
      <p:bldP spid="10" grpId="1"/>
      <p:bldP spid="12" grpId="1"/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3.7　建立大型数据结构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350" y="1377950"/>
            <a:ext cx="7606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我们从最简单的布尔型、数字、字符串型开始学习，到目前为止，学习到了列表、元组、集合以及字典等数据结构。你可以将这些内置的数据结构自由地组合成更大、更复杂的结构。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41350" y="2926080"/>
            <a:ext cx="6372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ym typeface="+mn-ea"/>
              </a:rPr>
              <a:t>试着从建立三个不同的列表开始：</a:t>
            </a:r>
            <a:endParaRPr lang="zh-CN" altLang="en-US"/>
          </a:p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pythons = ['Chapman', 'Cleese', 'Gilliam', 'Jones', 'Palin']</a:t>
            </a:r>
            <a:endParaRPr lang="zh-CN" altLang="en-US"/>
          </a:p>
          <a:p>
            <a:pPr lvl="1"/>
            <a:r>
              <a:rPr lang="zh-CN" altLang="en-US"/>
              <a:t>&gt;&gt;&gt; stooges = ['Moe', 'Curly', 'Larry']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1350" y="4124960"/>
            <a:ext cx="692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可以把上面每一个列表当作一个元素，并建立一个元组：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1350" y="4493260"/>
            <a:ext cx="6581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tuple_of_lists = marxes, pythons, stooges</a:t>
            </a:r>
            <a:endParaRPr lang="zh-CN" altLang="en-US"/>
          </a:p>
          <a:p>
            <a:pPr lvl="1"/>
            <a:r>
              <a:rPr lang="zh-CN" altLang="en-US"/>
              <a:t>&gt;&gt;&gt; tuple_of_lists</a:t>
            </a:r>
            <a:endParaRPr lang="zh-CN" altLang="en-US"/>
          </a:p>
          <a:p>
            <a:pPr lvl="1"/>
            <a:r>
              <a:rPr lang="zh-CN" altLang="en-US"/>
              <a:t>(['Groucho', 'Chico', 'Harpo'],</a:t>
            </a:r>
            <a:endParaRPr lang="zh-CN" altLang="en-US"/>
          </a:p>
          <a:p>
            <a:pPr lvl="1"/>
            <a:r>
              <a:rPr lang="zh-CN" altLang="en-US"/>
              <a:t>['Chapman', 'Cleese', 'Gilliam', 'Jones', 'Palin'],</a:t>
            </a:r>
            <a:endParaRPr lang="zh-CN" altLang="en-US"/>
          </a:p>
          <a:p>
            <a:pPr lvl="1"/>
            <a:r>
              <a:rPr lang="zh-CN" altLang="en-US"/>
              <a:t>['Moe', 'Curly', 'Larry'])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3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3.7　建立大型数据结构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350" y="1377950"/>
            <a:ext cx="7606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我们从最简单的布尔型、数字、字符串型开始学习，到目前为止，学习到了列表、元组、集合以及字典等数据结构。你可以将这些内置的数据结构自由地组合成更大、更复杂的结构。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41350" y="2926080"/>
            <a:ext cx="6372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ym typeface="+mn-ea"/>
              </a:rPr>
              <a:t>试着从建立三个不同的列表开始：</a:t>
            </a:r>
            <a:endParaRPr lang="zh-CN" altLang="en-US"/>
          </a:p>
          <a:p>
            <a:pPr lvl="1"/>
            <a:r>
              <a:rPr lang="zh-CN" altLang="en-US"/>
              <a:t>&gt;&gt;&gt; marxes = ['Groucho', 'Chico', 'Harpo']</a:t>
            </a:r>
            <a:endParaRPr lang="zh-CN" altLang="en-US"/>
          </a:p>
          <a:p>
            <a:pPr lvl="1"/>
            <a:r>
              <a:rPr lang="zh-CN" altLang="en-US"/>
              <a:t>&gt;&gt;&gt; pythons = ['Chapman', 'Cleese', 'Gilliam', 'Jones', 'Palin']</a:t>
            </a:r>
            <a:endParaRPr lang="zh-CN" altLang="en-US"/>
          </a:p>
          <a:p>
            <a:pPr lvl="1"/>
            <a:r>
              <a:rPr lang="zh-CN" altLang="en-US"/>
              <a:t>&gt;&gt;&gt; stooges = ['Moe', 'Curly', 'Larry']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1350" y="4124960"/>
            <a:ext cx="692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同样，可以创建一个包含上面三个列表的列表：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1350" y="4493260"/>
            <a:ext cx="6581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list_of_lists = [marxes, pythons, stooges]</a:t>
            </a:r>
            <a:endParaRPr lang="zh-CN" altLang="en-US"/>
          </a:p>
          <a:p>
            <a:pPr lvl="1"/>
            <a:r>
              <a:rPr lang="zh-CN" altLang="en-US"/>
              <a:t>&gt;&gt;&gt; list_of_lists</a:t>
            </a:r>
            <a:endParaRPr lang="zh-CN" altLang="en-US"/>
          </a:p>
          <a:p>
            <a:pPr lvl="1"/>
            <a:r>
              <a:rPr lang="zh-CN" altLang="en-US"/>
              <a:t>[['Groucho', 'Chico', 'Harpo'],</a:t>
            </a:r>
            <a:endParaRPr lang="zh-CN" altLang="en-US"/>
          </a:p>
          <a:p>
            <a:pPr lvl="1"/>
            <a:r>
              <a:rPr lang="zh-CN" altLang="en-US"/>
              <a:t>['Chapman', 'Cleese', 'Gilliam', 'Jones', 'Palin'],</a:t>
            </a:r>
            <a:endParaRPr lang="zh-CN" altLang="en-US"/>
          </a:p>
          <a:p>
            <a:pPr lvl="1"/>
            <a:r>
              <a:rPr lang="zh-CN" altLang="en-US"/>
              <a:t>['Moe', 'Curly', 'Larry']]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3.7　建立大型数据结构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350" y="1377950"/>
            <a:ext cx="7606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我们从最简单的布尔型、数字、字符串型开始学习，到目前为止，学习到了列表、元组、集合以及字典等数据结构。你可以将这些内置的数据结构自由地组合成更大、更复杂的结构。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1920" y="2891790"/>
            <a:ext cx="637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ym typeface="+mn-ea"/>
              </a:rPr>
              <a:t>还可以创建以这三个列表为值的字典。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920" y="3260090"/>
            <a:ext cx="78606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本例中，使用这些喜剧演员组合的名字作为键，成员列表作为值：</a:t>
            </a:r>
            <a:endParaRPr lang="zh-CN" altLang="en-US"/>
          </a:p>
          <a:p>
            <a:pPr lvl="2"/>
            <a:r>
              <a:rPr lang="zh-CN" altLang="en-US"/>
              <a:t>&gt;&gt;&gt; dict_of_lists = {'Marxes': marxes, 'Pythons': pythons, 'Stooges': stooges}</a:t>
            </a:r>
            <a:endParaRPr lang="zh-CN" altLang="en-US"/>
          </a:p>
          <a:p>
            <a:pPr lvl="2"/>
            <a:r>
              <a:rPr lang="zh-CN" altLang="en-US"/>
              <a:t>&gt;&gt; dict_of_lists</a:t>
            </a:r>
            <a:endParaRPr lang="zh-CN" altLang="en-US"/>
          </a:p>
          <a:p>
            <a:pPr lvl="2"/>
            <a:r>
              <a:rPr lang="zh-CN" altLang="en-US"/>
              <a:t>{'Stooges': ['Moe', 'Curly', 'Larry'],</a:t>
            </a:r>
            <a:endParaRPr lang="zh-CN" altLang="en-US"/>
          </a:p>
          <a:p>
            <a:pPr lvl="2"/>
            <a:r>
              <a:rPr lang="zh-CN" altLang="en-US"/>
              <a:t>'Marxes': ['Groucho', 'Chico', 'Harpo'],</a:t>
            </a:r>
            <a:endParaRPr lang="zh-CN" altLang="en-US"/>
          </a:p>
          <a:p>
            <a:pPr lvl="2"/>
            <a:r>
              <a:rPr lang="zh-CN" altLang="en-US"/>
              <a:t>'Pythons': ['Chapman', 'Cleese', 'Gilliam', 'Jones', 'Palin']}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sz="3200" b="1">
                <a:effectLst/>
                <a:latin typeface="Times New Roman" panose="02020603050405020304" charset="0"/>
                <a:sym typeface="+mn-ea"/>
              </a:rPr>
              <a:t>3.7　建立大型数据结构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  </a:t>
            </a:r>
            <a:endParaRPr lang="zh-CN" altLang="en-US" sz="3200" b="1"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350" y="1377950"/>
            <a:ext cx="7606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在创建自定义数据结构的过程中，唯一的限制来自于这些内置数据类型本身。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82245" y="2120900"/>
            <a:ext cx="8321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ym typeface="+mn-ea"/>
              </a:rPr>
              <a:t>比如，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字典的键必须为不可变对象</a:t>
            </a:r>
            <a:r>
              <a:rPr lang="zh-CN" altLang="en-US">
                <a:sym typeface="+mn-ea"/>
              </a:rPr>
              <a:t>，因此列表、字典以及集合都不能作为字典的键，但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元组可以作为字典的键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0" y="2766060"/>
            <a:ext cx="838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举个例子，我们可以通过 GPS 坐标（纬度，经度，海拔）定位感兴趣的位置：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350" y="3376295"/>
            <a:ext cx="5429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/>
              <a:t>&gt;&gt;&gt; houses = {</a:t>
            </a:r>
            <a:endParaRPr lang="zh-CN" altLang="en-US"/>
          </a:p>
          <a:p>
            <a:pPr lvl="1"/>
            <a:r>
              <a:rPr lang="zh-CN" altLang="en-US"/>
              <a:t> (44.79, -93.14, 285): 'My House',</a:t>
            </a:r>
            <a:endParaRPr lang="zh-CN" altLang="en-US"/>
          </a:p>
          <a:p>
            <a:pPr lvl="1"/>
            <a:r>
              <a:rPr lang="zh-CN" altLang="en-US"/>
              <a:t> (38.89, -77.03, 13): 'The White House'</a:t>
            </a:r>
            <a:endParaRPr lang="zh-CN" altLang="en-US"/>
          </a:p>
          <a:p>
            <a:pPr lvl="1"/>
            <a:r>
              <a:rPr lang="zh-CN" altLang="en-US"/>
              <a:t> 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3" grpId="0"/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3.2.2　使用list()将其他数据类型转换成列表</a:t>
            </a:r>
            <a:endParaRPr lang="zh-CN" altLang="en-US" sz="2500" b="1"/>
          </a:p>
        </p:txBody>
      </p:sp>
      <p:sp>
        <p:nvSpPr>
          <p:cNvPr id="5" name="文本框 4"/>
          <p:cNvSpPr txBox="1"/>
          <p:nvPr/>
        </p:nvSpPr>
        <p:spPr>
          <a:xfrm>
            <a:off x="739775" y="2068830"/>
            <a:ext cx="7229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list() 函数可以将其他数据类型转换成列表类型</a:t>
            </a:r>
            <a:endParaRPr sz="2400"/>
          </a:p>
        </p:txBody>
      </p:sp>
      <p:sp>
        <p:nvSpPr>
          <p:cNvPr id="6" name="文本框 5"/>
          <p:cNvSpPr txBox="1"/>
          <p:nvPr/>
        </p:nvSpPr>
        <p:spPr>
          <a:xfrm>
            <a:off x="739775" y="2606675"/>
            <a:ext cx="8079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将一个字符串转换成由单个字母组成的列表：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list('cat')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['c', 'a', 't']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775" y="3528695"/>
            <a:ext cx="7082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将一个元组（在列表之后介绍）转换成了列表：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a_tuple = ('ready', 'fire', 'aim')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list(a_tuple)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['ready', 'fire', 'aim']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775" y="4727575"/>
            <a:ext cx="6892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正如 2.3.9 节所述，使用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split()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/>
              <a:t>可以依据分隔符将字符串切割成由若干子串组成的列表：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birthday = '1/6/1952'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&gt;&gt;&gt; birthday.split('/')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['1', '6', '1952']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421640"/>
            <a:ext cx="4741545" cy="60198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§</a:t>
            </a:r>
            <a:r>
              <a:rPr lang="en-US" altLang="zh-CN" sz="3200" b="1">
                <a:effectLst/>
                <a:latin typeface="Times New Roman" panose="02020603050405020304" charset="0"/>
                <a:sym typeface="+mn-ea"/>
              </a:rPr>
              <a:t>3.2  </a:t>
            </a:r>
            <a:r>
              <a:rPr lang="zh-CN" altLang="en-US" sz="3200" b="1">
                <a:effectLst/>
                <a:latin typeface="Times New Roman" panose="02020603050405020304" charset="0"/>
                <a:sym typeface="+mn-ea"/>
              </a:rPr>
              <a:t>列表</a:t>
            </a:r>
            <a:endParaRPr lang="zh-CN" altLang="en-US" sz="3200" b="1">
              <a:effectLst/>
              <a:latin typeface="Times New Roman" panose="020206030504050203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06450" y="1377950"/>
            <a:ext cx="7539990" cy="907415"/>
          </a:xfrm>
        </p:spPr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5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    </a:t>
            </a:r>
            <a:endParaRPr lang="en-US" altLang="zh-CN" sz="1800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1377950"/>
            <a:ext cx="7585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/>
              <a:t>3.2.2　使用list()将其他数据类型转换成列表</a:t>
            </a:r>
            <a:endParaRPr lang="zh-CN" altLang="en-US" sz="2500" b="1"/>
          </a:p>
        </p:txBody>
      </p:sp>
      <p:sp>
        <p:nvSpPr>
          <p:cNvPr id="6" name="文本框 5"/>
          <p:cNvSpPr txBox="1"/>
          <p:nvPr/>
        </p:nvSpPr>
        <p:spPr>
          <a:xfrm>
            <a:off x="739775" y="3082925"/>
            <a:ext cx="80791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如果待分割的字符串中包含连续的分隔符，那么在返回的列表中会出现</a:t>
            </a:r>
            <a:r>
              <a:rPr lang="zh-CN" altLang="en-US">
                <a:solidFill>
                  <a:srgbClr val="FF0000"/>
                </a:solidFill>
              </a:rPr>
              <a:t>空串元素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&gt;&gt;&gt; splitme = 'a/b//c/d///e'</a:t>
            </a:r>
            <a:endParaRPr lang="zh-CN" altLang="en-US"/>
          </a:p>
          <a:p>
            <a:r>
              <a:rPr lang="zh-CN" altLang="en-US"/>
              <a:t>&gt;&gt;&gt; splitme.split('/')</a:t>
            </a:r>
            <a:endParaRPr lang="zh-CN" altLang="en-US"/>
          </a:p>
          <a:p>
            <a:r>
              <a:rPr lang="zh-CN" altLang="en-US"/>
              <a:t>['a', 'b', '', 'c', 'd', '', '', 'e']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775" y="4744720"/>
            <a:ext cx="6892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如果把上面例子中的分隔符改成 // 则会得到如下结果：</a:t>
            </a:r>
            <a:endParaRPr lang="zh-CN" altLang="en-US"/>
          </a:p>
          <a:p>
            <a:r>
              <a:rPr lang="zh-CN" altLang="en-US"/>
              <a:t>&gt;&gt;&gt; splitme = 'a/b//c/d///e'</a:t>
            </a:r>
            <a:endParaRPr lang="zh-CN" altLang="en-US"/>
          </a:p>
          <a:p>
            <a:r>
              <a:rPr lang="zh-CN" altLang="en-US"/>
              <a:t>&gt;&gt;&gt; splitme.split('//')</a:t>
            </a:r>
            <a:endParaRPr lang="zh-CN" altLang="en-US"/>
          </a:p>
          <a:p>
            <a:r>
              <a:rPr lang="zh-CN" altLang="en-US"/>
              <a:t>&gt;&gt;&gt;</a:t>
            </a:r>
            <a:endParaRPr lang="zh-CN" altLang="en-US"/>
          </a:p>
          <a:p>
            <a:r>
              <a:rPr lang="zh-CN" altLang="en-US"/>
              <a:t>['a/b', 'c/d', '/e']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9775" y="2020570"/>
            <a:ext cx="5186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&gt;&gt;&gt; birthday = '1/6/1952'</a:t>
            </a:r>
            <a:endParaRPr lang="zh-CN" altLang="en-US"/>
          </a:p>
          <a:p>
            <a:r>
              <a:rPr lang="zh-CN" altLang="en-US"/>
              <a:t>&gt;&gt;&gt; birthday.split('/')</a:t>
            </a:r>
            <a:endParaRPr lang="zh-CN" altLang="en-US"/>
          </a:p>
          <a:p>
            <a:r>
              <a:rPr lang="zh-CN" altLang="en-US"/>
              <a:t>['1', '6', '1952']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22161</Words>
  <Application>WPS 演示</Application>
  <PresentationFormat>全屏显示(4:3)</PresentationFormat>
  <Paragraphs>1463</Paragraphs>
  <Slides>77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77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Wingdings</vt:lpstr>
      <vt:lpstr>Calibri Light</vt:lpstr>
      <vt:lpstr>Calibri</vt:lpstr>
      <vt:lpstr>微软雅黑</vt:lpstr>
      <vt:lpstr>Arial Unicode MS</vt:lpstr>
      <vt:lpstr>Office 主题</vt:lpstr>
      <vt:lpstr>3_自定义设计方案</vt:lpstr>
      <vt:lpstr>2_自定义设计方案</vt:lpstr>
      <vt:lpstr>1_自定义设计方案</vt:lpstr>
      <vt:lpstr>自定义设计方案</vt:lpstr>
      <vt:lpstr>Python 语言及其应用</vt:lpstr>
      <vt:lpstr>第3章    Python容器： 列表、元组、字典与集合</vt:lpstr>
      <vt:lpstr>本章主要知识点</vt:lpstr>
      <vt:lpstr>§3.1  列表和元组</vt:lpstr>
      <vt:lpstr>§3.1  列表和元组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§3.2  列表</vt:lpstr>
      <vt:lpstr>§3.3  列表</vt:lpstr>
      <vt:lpstr>§3.2  列表</vt:lpstr>
      <vt:lpstr>§3.3  元组</vt:lpstr>
      <vt:lpstr>§3.3  元祖</vt:lpstr>
      <vt:lpstr>§3.3  元祖</vt:lpstr>
      <vt:lpstr>§3.3  元祖</vt:lpstr>
      <vt:lpstr>§3.3  元祖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§3.4  字典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§3.5　集合  </vt:lpstr>
      <vt:lpstr>§3.6　比较几种数据结构  </vt:lpstr>
      <vt:lpstr>§3.7　建立大型数据结构  </vt:lpstr>
      <vt:lpstr>§3.7　建立大型数据结构  </vt:lpstr>
      <vt:lpstr>§3.7　建立大型数据结构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508</dc:creator>
  <cp:lastModifiedBy>Godismyfantasy</cp:lastModifiedBy>
  <cp:revision>76</cp:revision>
  <dcterms:created xsi:type="dcterms:W3CDTF">2017-11-12T14:07:00Z</dcterms:created>
  <dcterms:modified xsi:type="dcterms:W3CDTF">2018-10-06T10:01:58Z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