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879" r:id="rId2"/>
    <p:sldId id="851" r:id="rId3"/>
    <p:sldId id="852" r:id="rId4"/>
    <p:sldId id="757" r:id="rId5"/>
    <p:sldId id="574" r:id="rId6"/>
    <p:sldId id="756" r:id="rId7"/>
    <p:sldId id="861" r:id="rId8"/>
    <p:sldId id="853" r:id="rId9"/>
    <p:sldId id="865" r:id="rId10"/>
    <p:sldId id="764" r:id="rId11"/>
    <p:sldId id="862" r:id="rId12"/>
    <p:sldId id="863" r:id="rId13"/>
    <p:sldId id="864" r:id="rId14"/>
    <p:sldId id="866" r:id="rId15"/>
    <p:sldId id="868" r:id="rId16"/>
    <p:sldId id="867" r:id="rId17"/>
    <p:sldId id="869" r:id="rId18"/>
    <p:sldId id="870" r:id="rId19"/>
    <p:sldId id="871" r:id="rId20"/>
    <p:sldId id="875" r:id="rId21"/>
    <p:sldId id="872" r:id="rId22"/>
    <p:sldId id="873" r:id="rId23"/>
    <p:sldId id="874" r:id="rId24"/>
    <p:sldId id="876" r:id="rId25"/>
    <p:sldId id="877" r:id="rId26"/>
    <p:sldId id="878" r:id="rId27"/>
  </p:sldIdLst>
  <p:sldSz cx="9144000" cy="5143500" type="screen16x9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660033"/>
    <a:srgbClr val="E6E6E6"/>
    <a:srgbClr val="F1F3F2"/>
    <a:srgbClr val="B2B2B2"/>
    <a:srgbClr val="ACC34B"/>
    <a:srgbClr val="FFFFFF"/>
    <a:srgbClr val="D9D9D9"/>
    <a:srgbClr val="025DAE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1435" autoAdjust="0"/>
  </p:normalViewPr>
  <p:slideViewPr>
    <p:cSldViewPr>
      <p:cViewPr>
        <p:scale>
          <a:sx n="100" d="100"/>
          <a:sy n="100" d="100"/>
        </p:scale>
        <p:origin x="-1085" y="-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96D07-341D-4D88-BBFE-B431BFA04196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A0F9D-3357-4A94-85C8-3B842B870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513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81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00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00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00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00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00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00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00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006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00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00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0872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00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006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00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00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510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989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087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00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00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00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00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38534"/>
            <a:ext cx="9145239" cy="332452"/>
          </a:xfrm>
          <a:prstGeom prst="rect">
            <a:avLst/>
          </a:prstGeom>
          <a:gradFill>
            <a:gsLst>
              <a:gs pos="0">
                <a:srgbClr val="4EE4D2"/>
              </a:gs>
              <a:gs pos="100000">
                <a:srgbClr val="0092C0"/>
              </a:gs>
            </a:gsLst>
            <a:lin ang="27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-4957" y="301094"/>
            <a:ext cx="9148957" cy="393642"/>
            <a:chOff x="-1" y="1798867"/>
            <a:chExt cx="12196957" cy="545230"/>
          </a:xfrm>
          <a:gradFill>
            <a:gsLst>
              <a:gs pos="1000">
                <a:srgbClr val="00B0F0"/>
              </a:gs>
              <a:gs pos="100000">
                <a:srgbClr val="C00000"/>
              </a:gs>
            </a:gsLst>
            <a:lin ang="2700000" scaled="0"/>
          </a:gradFill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" y="1798867"/>
              <a:ext cx="12196957" cy="545230"/>
            </a:xfrm>
            <a:prstGeom prst="rect">
              <a:avLst/>
            </a:prstGeom>
            <a:grpFill/>
          </p:spPr>
        </p:pic>
        <p:sp>
          <p:nvSpPr>
            <p:cNvPr id="5" name="矩形 4"/>
            <p:cNvSpPr/>
            <p:nvPr/>
          </p:nvSpPr>
          <p:spPr>
            <a:xfrm>
              <a:off x="0" y="1798868"/>
              <a:ext cx="12196956" cy="545229"/>
            </a:xfrm>
            <a:prstGeom prst="rect">
              <a:avLst/>
            </a:prstGeom>
            <a:gradFill>
              <a:gsLst>
                <a:gs pos="0">
                  <a:srgbClr val="00B050">
                    <a:lumMod val="87000"/>
                    <a:lumOff val="13000"/>
                  </a:srgbClr>
                </a:gs>
                <a:gs pos="100000">
                  <a:srgbClr val="00B050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6469170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CEC7-3A54-47D1-BB25-17A0FDA63797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523629"/>
      </p:ext>
    </p:extLst>
  </p:cSld>
  <p:clrMapOvr>
    <a:masterClrMapping/>
  </p:clrMapOvr>
  <p:transition spd="slow" advClick="0" advTm="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CEC7-3A54-47D1-BB25-17A0FDA63797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271094"/>
      </p:ext>
    </p:extLst>
  </p:cSld>
  <p:clrMapOvr>
    <a:masterClrMapping/>
  </p:clrMapOvr>
  <p:transition spd="slow" advClick="0" advTm="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 userDrawn="1"/>
        </p:nvSpPr>
        <p:spPr>
          <a:xfrm>
            <a:off x="8711160" y="4721902"/>
            <a:ext cx="432841" cy="432841"/>
          </a:xfrm>
          <a:custGeom>
            <a:avLst/>
            <a:gdLst>
              <a:gd name="connsiteX0" fmla="*/ 689548 w 1064301"/>
              <a:gd name="connsiteY0" fmla="*/ 0 h 1064301"/>
              <a:gd name="connsiteX1" fmla="*/ 957951 w 1064301"/>
              <a:gd name="connsiteY1" fmla="*/ 54188 h 1064301"/>
              <a:gd name="connsiteX2" fmla="*/ 1064301 w 1064301"/>
              <a:gd name="connsiteY2" fmla="*/ 111913 h 1064301"/>
              <a:gd name="connsiteX3" fmla="*/ 1064301 w 1064301"/>
              <a:gd name="connsiteY3" fmla="*/ 1064301 h 1064301"/>
              <a:gd name="connsiteX4" fmla="*/ 111913 w 1064301"/>
              <a:gd name="connsiteY4" fmla="*/ 1064301 h 1064301"/>
              <a:gd name="connsiteX5" fmla="*/ 54188 w 1064301"/>
              <a:gd name="connsiteY5" fmla="*/ 957951 h 1064301"/>
              <a:gd name="connsiteX6" fmla="*/ 0 w 1064301"/>
              <a:gd name="connsiteY6" fmla="*/ 689548 h 1064301"/>
              <a:gd name="connsiteX7" fmla="*/ 689548 w 1064301"/>
              <a:gd name="connsiteY7" fmla="*/ 0 h 1064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4301" h="1064301">
                <a:moveTo>
                  <a:pt x="689548" y="0"/>
                </a:moveTo>
                <a:cubicBezTo>
                  <a:pt x="784755" y="0"/>
                  <a:pt x="875455" y="19295"/>
                  <a:pt x="957951" y="54188"/>
                </a:cubicBezTo>
                <a:lnTo>
                  <a:pt x="1064301" y="111913"/>
                </a:lnTo>
                <a:lnTo>
                  <a:pt x="1064301" y="1064301"/>
                </a:lnTo>
                <a:lnTo>
                  <a:pt x="111913" y="1064301"/>
                </a:lnTo>
                <a:lnTo>
                  <a:pt x="54188" y="957951"/>
                </a:lnTo>
                <a:cubicBezTo>
                  <a:pt x="19295" y="875455"/>
                  <a:pt x="0" y="784755"/>
                  <a:pt x="0" y="689548"/>
                </a:cubicBezTo>
                <a:cubicBezTo>
                  <a:pt x="0" y="308721"/>
                  <a:pt x="308721" y="0"/>
                  <a:pt x="689548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5"/>
          <p:cNvSpPr txBox="1"/>
          <p:nvPr userDrawn="1"/>
        </p:nvSpPr>
        <p:spPr>
          <a:xfrm>
            <a:off x="8785275" y="4858672"/>
            <a:ext cx="340825" cy="221197"/>
          </a:xfrm>
          <a:prstGeom prst="rect">
            <a:avLst/>
          </a:prstGeom>
          <a:noFill/>
        </p:spPr>
        <p:txBody>
          <a:bodyPr wrap="square" lIns="51419" tIns="25709" rIns="51419" bIns="25709" rtlCol="0">
            <a:spAutoFit/>
          </a:bodyPr>
          <a:lstStyle/>
          <a:p>
            <a:pPr algn="ctr"/>
            <a:fld id="{2EEF1883-7A0E-4F66-9932-E581691AD397}" type="slidenum">
              <a:rPr lang="zh-CN" altLang="en-US" sz="110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100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100" b="0" dirty="0">
              <a:solidFill>
                <a:schemeClr val="bg1">
                  <a:lumMod val="8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8866631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515229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CEC7-3A54-47D1-BB25-17A0FDA63797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291855"/>
      </p:ext>
    </p:extLst>
  </p:cSld>
  <p:clrMapOvr>
    <a:masterClrMapping/>
  </p:clrMapOvr>
  <p:transition spd="slow" advClick="0" advTm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CEC7-3A54-47D1-BB25-17A0FDA63797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379201"/>
      </p:ext>
    </p:extLst>
  </p:cSld>
  <p:clrMapOvr>
    <a:masterClrMapping/>
  </p:clrMapOvr>
  <p:transition spd="slow" advClick="0" advTm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CEC7-3A54-47D1-BB25-17A0FDA63797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229560"/>
      </p:ext>
    </p:extLst>
  </p:cSld>
  <p:clrMapOvr>
    <a:masterClrMapping/>
  </p:clrMapOvr>
  <p:transition spd="slow" advClick="0" advTm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CEC7-3A54-47D1-BB25-17A0FDA63797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836571"/>
      </p:ext>
    </p:extLst>
  </p:cSld>
  <p:clrMapOvr>
    <a:masterClrMapping/>
  </p:clrMapOvr>
  <p:transition spd="slow" advClick="0" advTm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CEC7-3A54-47D1-BB25-17A0FDA63797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026523"/>
      </p:ext>
    </p:extLst>
  </p:cSld>
  <p:clrMapOvr>
    <a:masterClrMapping/>
  </p:clrMapOvr>
  <p:transition spd="slow" advClick="0" advTm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CEC7-3A54-47D1-BB25-17A0FDA63797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632982"/>
      </p:ext>
    </p:extLst>
  </p:cSld>
  <p:clrMapOvr>
    <a:masterClrMapping/>
  </p:clrMapOvr>
  <p:transition spd="slow" advClick="0" advTm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CEC7-3A54-47D1-BB25-17A0FDA63797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600671"/>
      </p:ext>
    </p:extLst>
  </p:cSld>
  <p:clrMapOvr>
    <a:masterClrMapping/>
  </p:clrMapOvr>
  <p:transition spd="slow" advClick="0" advTm="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CEC7-3A54-47D1-BB25-17A0FDA63797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307596"/>
      </p:ext>
    </p:extLst>
  </p:cSld>
  <p:clrMapOvr>
    <a:masterClrMapping/>
  </p:clrMapOvr>
  <p:transition spd="slow" advClick="0" advTm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CCEC7-3A54-47D1-BB25-17A0FDA63797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19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 advClick="0" advTm="0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5" y="0"/>
            <a:ext cx="432048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08026"/>
      </p:ext>
    </p:extLst>
  </p:cSld>
  <p:clrMapOvr>
    <a:masterClrMapping/>
  </p:clrMapOvr>
  <p:transition spd="slow" advClick="0" advTm="0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1753425" y="259067"/>
            <a:ext cx="5616625" cy="466068"/>
            <a:chOff x="4143851" y="532568"/>
            <a:chExt cx="4142700" cy="584449"/>
          </a:xfrm>
        </p:grpSpPr>
        <p:sp>
          <p:nvSpPr>
            <p:cNvPr id="95" name="圆角矩形 94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827584" y="987574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24300" y="324498"/>
            <a:ext cx="1683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7.1 </a:t>
            </a:r>
            <a:r>
              <a:rPr lang="zh-CN" altLang="en-US" dirty="0"/>
              <a:t>文本字符串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93551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编码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1491630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编码是将字符串转化为一系列字节的过程。字符串的 </a:t>
            </a:r>
            <a:r>
              <a:rPr lang="en-US" altLang="zh-CN" dirty="0"/>
              <a:t>encode() </a:t>
            </a:r>
            <a:r>
              <a:rPr lang="zh-CN" altLang="en-US" dirty="0"/>
              <a:t>函数所接收的第一个参数是 编码方式名</a:t>
            </a:r>
          </a:p>
        </p:txBody>
      </p:sp>
      <p:sp>
        <p:nvSpPr>
          <p:cNvPr id="7" name="矩形 6"/>
          <p:cNvSpPr/>
          <p:nvPr/>
        </p:nvSpPr>
        <p:spPr>
          <a:xfrm>
            <a:off x="1259632" y="2204442"/>
            <a:ext cx="3748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'</a:t>
            </a:r>
            <a:r>
              <a:rPr lang="en-US" altLang="zh-CN" dirty="0" err="1"/>
              <a:t>ascii</a:t>
            </a:r>
            <a:r>
              <a:rPr lang="en-US" altLang="zh-CN" dirty="0"/>
              <a:t>'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经典</a:t>
            </a:r>
            <a:r>
              <a:rPr lang="zh-CN" altLang="en-US" dirty="0"/>
              <a:t>的 </a:t>
            </a:r>
            <a:r>
              <a:rPr lang="en-US" altLang="zh-CN" dirty="0"/>
              <a:t>7 </a:t>
            </a:r>
            <a:r>
              <a:rPr lang="zh-CN" altLang="en-US" dirty="0"/>
              <a:t>比特 </a:t>
            </a:r>
            <a:r>
              <a:rPr lang="en-US" altLang="zh-CN" dirty="0"/>
              <a:t>ASCII </a:t>
            </a:r>
            <a:r>
              <a:rPr lang="zh-CN" altLang="en-US" dirty="0"/>
              <a:t>编码</a:t>
            </a:r>
          </a:p>
        </p:txBody>
      </p:sp>
      <p:sp>
        <p:nvSpPr>
          <p:cNvPr id="8" name="矩形 7"/>
          <p:cNvSpPr/>
          <p:nvPr/>
        </p:nvSpPr>
        <p:spPr>
          <a:xfrm>
            <a:off x="1259632" y="2575009"/>
            <a:ext cx="68426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'utf-8‘                        </a:t>
            </a:r>
            <a:r>
              <a:rPr lang="zh-CN" altLang="en-US" dirty="0" smtClean="0">
                <a:solidFill>
                  <a:srgbClr val="FF0000"/>
                </a:solidFill>
              </a:rPr>
              <a:t>最</a:t>
            </a:r>
            <a:r>
              <a:rPr lang="zh-CN" altLang="en-US" dirty="0">
                <a:solidFill>
                  <a:srgbClr val="FF0000"/>
                </a:solidFill>
              </a:rPr>
              <a:t>常用的以 </a:t>
            </a:r>
            <a:r>
              <a:rPr lang="en-US" altLang="zh-CN" dirty="0">
                <a:solidFill>
                  <a:srgbClr val="FF0000"/>
                </a:solidFill>
              </a:rPr>
              <a:t>8 </a:t>
            </a:r>
            <a:r>
              <a:rPr lang="zh-CN" altLang="en-US" dirty="0">
                <a:solidFill>
                  <a:srgbClr val="FF0000"/>
                </a:solidFill>
              </a:rPr>
              <a:t>比特为单位的变长编码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'latin-1</a:t>
            </a:r>
            <a:r>
              <a:rPr lang="en-US" altLang="zh-CN" dirty="0"/>
              <a:t>' </a:t>
            </a:r>
            <a:r>
              <a:rPr lang="en-US" altLang="zh-CN" dirty="0" smtClean="0"/>
              <a:t>                     </a:t>
            </a:r>
            <a:r>
              <a:rPr lang="zh-CN" altLang="en-US" dirty="0" smtClean="0"/>
              <a:t>也</a:t>
            </a:r>
            <a:r>
              <a:rPr lang="zh-CN" altLang="en-US" dirty="0"/>
              <a:t>被称为 </a:t>
            </a:r>
            <a:r>
              <a:rPr lang="en-US" altLang="zh-CN" dirty="0"/>
              <a:t>ISO 8859-1 </a:t>
            </a:r>
            <a:r>
              <a:rPr lang="zh-CN" altLang="en-US" dirty="0"/>
              <a:t>编码 </a:t>
            </a:r>
            <a:endParaRPr lang="en-US" altLang="zh-CN" dirty="0" smtClean="0"/>
          </a:p>
          <a:p>
            <a:r>
              <a:rPr lang="en-US" altLang="zh-CN" dirty="0" smtClean="0"/>
              <a:t>'cp-1252</a:t>
            </a:r>
            <a:r>
              <a:rPr lang="en-US" altLang="zh-CN" dirty="0"/>
              <a:t>' </a:t>
            </a:r>
            <a:r>
              <a:rPr lang="en-US" altLang="zh-CN" dirty="0" smtClean="0"/>
              <a:t>                   Windows </a:t>
            </a:r>
            <a:r>
              <a:rPr lang="zh-CN" altLang="en-US" dirty="0"/>
              <a:t>常用编码 </a:t>
            </a:r>
            <a:endParaRPr lang="en-US" altLang="zh-CN" dirty="0" smtClean="0"/>
          </a:p>
          <a:p>
            <a:r>
              <a:rPr lang="en-US" altLang="zh-CN" dirty="0" smtClean="0"/>
              <a:t>‘</a:t>
            </a:r>
            <a:r>
              <a:rPr lang="en-US" altLang="zh-CN" dirty="0" err="1" smtClean="0"/>
              <a:t>unicode</a:t>
            </a:r>
            <a:r>
              <a:rPr lang="en-US" altLang="zh-CN" dirty="0" smtClean="0"/>
              <a:t>-escape’           Python </a:t>
            </a:r>
            <a:r>
              <a:rPr lang="zh-CN" altLang="en-US" dirty="0"/>
              <a:t>中 </a:t>
            </a:r>
            <a:r>
              <a:rPr lang="en-US" altLang="zh-CN" dirty="0"/>
              <a:t>Unicode </a:t>
            </a:r>
            <a:r>
              <a:rPr lang="zh-CN" altLang="en-US" dirty="0"/>
              <a:t>的转义文本格式，</a:t>
            </a:r>
            <a:r>
              <a:rPr lang="en-US" altLang="zh-CN" dirty="0"/>
              <a:t>\</a:t>
            </a:r>
            <a:r>
              <a:rPr lang="en-US" altLang="zh-CN" dirty="0" err="1"/>
              <a:t>uxxxx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         </a:t>
            </a:r>
            <a:r>
              <a:rPr lang="zh-CN" altLang="en-US" dirty="0" smtClean="0"/>
              <a:t>   或者    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Uxxxxxxxx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6758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1763687" y="259067"/>
            <a:ext cx="5616625" cy="466068"/>
            <a:chOff x="4143851" y="532568"/>
            <a:chExt cx="4142700" cy="584449"/>
          </a:xfrm>
        </p:grpSpPr>
        <p:sp>
          <p:nvSpPr>
            <p:cNvPr id="95" name="圆角矩形 94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122637" y="355803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7.1 </a:t>
            </a:r>
            <a:r>
              <a:rPr lang="zh-CN" altLang="en-US" dirty="0"/>
              <a:t>文本字符串</a:t>
            </a:r>
          </a:p>
        </p:txBody>
      </p:sp>
      <p:sp>
        <p:nvSpPr>
          <p:cNvPr id="6" name="矩形 5"/>
          <p:cNvSpPr/>
          <p:nvPr/>
        </p:nvSpPr>
        <p:spPr>
          <a:xfrm>
            <a:off x="1043608" y="1275606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59832" y="1275606"/>
            <a:ext cx="250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&gt;&gt;&gt; snowman = '\u2603'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81360" y="1707654"/>
            <a:ext cx="3381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&gt;&gt;&gt; ds = </a:t>
            </a:r>
            <a:r>
              <a:rPr lang="en-US" altLang="zh-CN" dirty="0" err="1"/>
              <a:t>snowman.encode</a:t>
            </a:r>
            <a:r>
              <a:rPr lang="en-US" altLang="zh-CN" dirty="0"/>
              <a:t>('utf-8')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01109" y="2211710"/>
            <a:ext cx="16709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&gt;&gt;&gt; ds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en-US" altLang="zh-CN" dirty="0"/>
              <a:t>'\xe2\x98\x83'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0085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1763687" y="259067"/>
            <a:ext cx="5616625" cy="466068"/>
            <a:chOff x="4143851" y="532568"/>
            <a:chExt cx="4142700" cy="584449"/>
          </a:xfrm>
        </p:grpSpPr>
        <p:sp>
          <p:nvSpPr>
            <p:cNvPr id="95" name="圆角矩形 94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3392582" y="307435"/>
            <a:ext cx="1683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7.1 </a:t>
            </a:r>
            <a:r>
              <a:rPr lang="zh-CN" altLang="en-US" dirty="0"/>
              <a:t>文本字符串</a:t>
            </a:r>
          </a:p>
        </p:txBody>
      </p:sp>
      <p:sp>
        <p:nvSpPr>
          <p:cNvPr id="2" name="矩形 1"/>
          <p:cNvSpPr/>
          <p:nvPr/>
        </p:nvSpPr>
        <p:spPr>
          <a:xfrm>
            <a:off x="1115616" y="1131590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49903" y="1108968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解码</a:t>
            </a:r>
          </a:p>
        </p:txBody>
      </p:sp>
      <p:sp>
        <p:nvSpPr>
          <p:cNvPr id="4" name="矩形 3"/>
          <p:cNvSpPr/>
          <p:nvPr/>
        </p:nvSpPr>
        <p:spPr>
          <a:xfrm>
            <a:off x="1881956" y="1270089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解码是将字节序列转化为 </a:t>
            </a:r>
            <a:r>
              <a:rPr lang="en-US" altLang="zh-CN" dirty="0"/>
              <a:t>Unicode </a:t>
            </a:r>
            <a:r>
              <a:rPr lang="zh-CN" altLang="en-US" dirty="0"/>
              <a:t>字符串的过程</a:t>
            </a:r>
          </a:p>
        </p:txBody>
      </p:sp>
      <p:sp>
        <p:nvSpPr>
          <p:cNvPr id="6" name="矩形 5"/>
          <p:cNvSpPr/>
          <p:nvPr/>
        </p:nvSpPr>
        <p:spPr>
          <a:xfrm>
            <a:off x="755576" y="1777921"/>
            <a:ext cx="4099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创建一个 </a:t>
            </a:r>
            <a:r>
              <a:rPr lang="en-US" altLang="zh-CN" dirty="0"/>
              <a:t>place </a:t>
            </a:r>
            <a:r>
              <a:rPr lang="zh-CN" altLang="en-US" dirty="0"/>
              <a:t>字符串，赋值为 </a:t>
            </a:r>
            <a:r>
              <a:rPr lang="en-US" altLang="zh-CN" dirty="0"/>
              <a:t>'café'</a:t>
            </a:r>
            <a:r>
              <a:rPr lang="zh-CN" altLang="en-US" dirty="0"/>
              <a:t>：</a:t>
            </a:r>
          </a:p>
        </p:txBody>
      </p:sp>
      <p:sp>
        <p:nvSpPr>
          <p:cNvPr id="7" name="矩形 6"/>
          <p:cNvSpPr/>
          <p:nvPr/>
        </p:nvSpPr>
        <p:spPr>
          <a:xfrm>
            <a:off x="5076056" y="1851670"/>
            <a:ext cx="24127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&gt;&gt;&gt; place = '</a:t>
            </a:r>
            <a:r>
              <a:rPr lang="en-US" altLang="zh-CN" dirty="0" err="1"/>
              <a:t>caf</a:t>
            </a:r>
            <a:r>
              <a:rPr lang="en-US" altLang="zh-CN" dirty="0"/>
              <a:t>\u00e9' </a:t>
            </a:r>
            <a:endParaRPr lang="en-US" altLang="zh-CN" dirty="0" smtClean="0"/>
          </a:p>
          <a:p>
            <a:r>
              <a:rPr lang="en-US" altLang="zh-CN" dirty="0" smtClean="0"/>
              <a:t>&gt;&gt;&gt; place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'café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49902" y="2859782"/>
            <a:ext cx="67304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将它以 </a:t>
            </a:r>
            <a:r>
              <a:rPr lang="en-US" altLang="zh-CN" dirty="0"/>
              <a:t>UTF-8 </a:t>
            </a:r>
            <a:r>
              <a:rPr lang="zh-CN" altLang="en-US" dirty="0"/>
              <a:t>格式编码为 </a:t>
            </a:r>
            <a:r>
              <a:rPr lang="en-US" altLang="zh-CN" dirty="0"/>
              <a:t>bytes </a:t>
            </a:r>
            <a:r>
              <a:rPr lang="zh-CN" altLang="en-US" dirty="0"/>
              <a:t>型变量，命名为 </a:t>
            </a:r>
            <a:r>
              <a:rPr lang="en-US" altLang="zh-CN" dirty="0" err="1"/>
              <a:t>place_bytes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49902" y="322979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 err="1"/>
              <a:t>place_bytes</a:t>
            </a:r>
            <a:r>
              <a:rPr lang="en-US" altLang="zh-CN" dirty="0"/>
              <a:t> = </a:t>
            </a:r>
            <a:r>
              <a:rPr lang="en-US" altLang="zh-CN" dirty="0" err="1"/>
              <a:t>place.encode</a:t>
            </a:r>
            <a:r>
              <a:rPr lang="en-US" altLang="zh-CN" dirty="0"/>
              <a:t>('utf-8') 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 err="1"/>
              <a:t>place_bytes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b'caf</a:t>
            </a:r>
            <a:r>
              <a:rPr lang="en-US" altLang="zh-CN" dirty="0" smtClean="0"/>
              <a:t>\xc3\xa9</a:t>
            </a:r>
            <a:r>
              <a:rPr lang="en-US" altLang="zh-CN" dirty="0"/>
              <a:t>'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792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1763686" y="259067"/>
            <a:ext cx="5616625" cy="466068"/>
            <a:chOff x="4143851" y="532568"/>
            <a:chExt cx="4142700" cy="584449"/>
          </a:xfrm>
        </p:grpSpPr>
        <p:sp>
          <p:nvSpPr>
            <p:cNvPr id="95" name="圆角矩形 94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915816" y="342846"/>
            <a:ext cx="2318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     7.1       </a:t>
            </a:r>
            <a:r>
              <a:rPr lang="zh-CN" altLang="en-US" dirty="0" smtClean="0"/>
              <a:t>文本</a:t>
            </a:r>
            <a:r>
              <a:rPr lang="zh-CN" altLang="en-US" dirty="0"/>
              <a:t>字符串</a:t>
            </a:r>
          </a:p>
        </p:txBody>
      </p:sp>
      <p:sp>
        <p:nvSpPr>
          <p:cNvPr id="3" name="矩形 2"/>
          <p:cNvSpPr/>
          <p:nvPr/>
        </p:nvSpPr>
        <p:spPr>
          <a:xfrm>
            <a:off x="280944" y="987574"/>
            <a:ext cx="4299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现在，将字节串转换回 </a:t>
            </a:r>
            <a:r>
              <a:rPr lang="en-US" altLang="zh-CN" dirty="0"/>
              <a:t>Unicode </a:t>
            </a:r>
            <a:r>
              <a:rPr lang="zh-CN" altLang="en-US" dirty="0"/>
              <a:t>字符串：</a:t>
            </a:r>
          </a:p>
        </p:txBody>
      </p:sp>
      <p:sp>
        <p:nvSpPr>
          <p:cNvPr id="4" name="矩形 3"/>
          <p:cNvSpPr/>
          <p:nvPr/>
        </p:nvSpPr>
        <p:spPr>
          <a:xfrm>
            <a:off x="280944" y="149163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&gt;&gt;&gt; place2 = </a:t>
            </a:r>
            <a:r>
              <a:rPr lang="en-US" altLang="zh-CN" dirty="0" err="1"/>
              <a:t>place_bytes.decode</a:t>
            </a:r>
            <a:r>
              <a:rPr lang="en-US" altLang="zh-CN" dirty="0"/>
              <a:t>('utf-8')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&gt;&gt;&gt; place2</a:t>
            </a:r>
          </a:p>
          <a:p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'café</a:t>
            </a:r>
            <a:r>
              <a:rPr lang="en-US" altLang="zh-CN" dirty="0"/>
              <a:t>'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03848" y="2859782"/>
            <a:ext cx="3613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编码和解码使用的都是 </a:t>
            </a:r>
            <a:r>
              <a:rPr lang="en-US" altLang="zh-CN" dirty="0">
                <a:solidFill>
                  <a:srgbClr val="FF0000"/>
                </a:solidFill>
              </a:rPr>
              <a:t>UTF-8 </a:t>
            </a:r>
            <a:r>
              <a:rPr lang="zh-CN" altLang="en-US" dirty="0">
                <a:solidFill>
                  <a:srgbClr val="FF0000"/>
                </a:solidFill>
              </a:rPr>
              <a:t>格式</a:t>
            </a:r>
          </a:p>
        </p:txBody>
      </p:sp>
    </p:spTree>
    <p:extLst>
      <p:ext uri="{BB962C8B-B14F-4D97-AF65-F5344CB8AC3E}">
        <p14:creationId xmlns:p14="http://schemas.microsoft.com/office/powerpoint/2010/main" val="17522719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1763687" y="259067"/>
            <a:ext cx="5616625" cy="466068"/>
            <a:chOff x="4143851" y="532568"/>
            <a:chExt cx="4142700" cy="584449"/>
          </a:xfrm>
        </p:grpSpPr>
        <p:sp>
          <p:nvSpPr>
            <p:cNvPr id="95" name="圆角矩形 94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3563888" y="355803"/>
            <a:ext cx="1574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7.1.2</a:t>
            </a:r>
            <a:r>
              <a:rPr lang="zh-CN" altLang="en-US" dirty="0"/>
              <a:t>　格式化</a:t>
            </a:r>
          </a:p>
        </p:txBody>
      </p:sp>
      <p:sp>
        <p:nvSpPr>
          <p:cNvPr id="2" name="矩形 1"/>
          <p:cNvSpPr/>
          <p:nvPr/>
        </p:nvSpPr>
        <p:spPr>
          <a:xfrm>
            <a:off x="1259632" y="1275606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987574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 如何</a:t>
            </a:r>
            <a:r>
              <a:rPr lang="zh-CN" altLang="en-US" dirty="0"/>
              <a:t>使用不同的格式化方法将变量插值（</a:t>
            </a:r>
            <a:r>
              <a:rPr lang="en-US" altLang="zh-CN" dirty="0"/>
              <a:t>interpolate</a:t>
            </a:r>
            <a:r>
              <a:rPr lang="zh-CN" altLang="en-US" dirty="0"/>
              <a:t>） 到字符串</a:t>
            </a:r>
            <a:r>
              <a:rPr lang="zh-CN" altLang="en-US" dirty="0" smtClean="0"/>
              <a:t>中，</a:t>
            </a:r>
            <a:r>
              <a:rPr lang="zh-CN" altLang="en-US" dirty="0"/>
              <a:t>即将变量的值嵌入字符串</a:t>
            </a:r>
            <a:r>
              <a:rPr lang="zh-CN" altLang="en-US" dirty="0" smtClean="0"/>
              <a:t>中。你</a:t>
            </a:r>
            <a:r>
              <a:rPr lang="zh-CN" altLang="en-US" dirty="0"/>
              <a:t>可以用这种方法来生成那些格式框架</a:t>
            </a:r>
            <a:r>
              <a:rPr lang="zh-CN" altLang="en-US" dirty="0" smtClean="0"/>
              <a:t>看起来</a:t>
            </a:r>
            <a:r>
              <a:rPr lang="zh-CN" altLang="en-US" dirty="0"/>
              <a:t>一样的报告或者其他固定格式的输出。</a:t>
            </a:r>
          </a:p>
        </p:txBody>
      </p:sp>
      <p:sp>
        <p:nvSpPr>
          <p:cNvPr id="6" name="矩形 5"/>
          <p:cNvSpPr/>
          <p:nvPr/>
        </p:nvSpPr>
        <p:spPr>
          <a:xfrm>
            <a:off x="683568" y="2067694"/>
            <a:ext cx="76328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%</a:t>
            </a:r>
            <a:r>
              <a:rPr lang="en-US" altLang="zh-CN" dirty="0"/>
              <a:t>s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字符串                                             </a:t>
            </a:r>
            <a:r>
              <a:rPr lang="en-US" altLang="zh-CN" dirty="0" smtClean="0"/>
              <a:t>%</a:t>
            </a:r>
            <a:r>
              <a:rPr lang="en-US" altLang="zh-CN" dirty="0"/>
              <a:t>d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十进制整数</a:t>
            </a:r>
            <a:endParaRPr lang="en-US" altLang="zh-CN" dirty="0" smtClean="0"/>
          </a:p>
          <a:p>
            <a:r>
              <a:rPr lang="en-US" altLang="zh-CN" dirty="0" smtClean="0"/>
              <a:t>                 </a:t>
            </a:r>
          </a:p>
          <a:p>
            <a:r>
              <a:rPr lang="en-US" altLang="zh-CN" dirty="0" smtClean="0"/>
              <a:t>  %</a:t>
            </a:r>
            <a:r>
              <a:rPr lang="en-US" altLang="zh-CN" dirty="0"/>
              <a:t>x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十六进制</a:t>
            </a:r>
            <a:r>
              <a:rPr lang="zh-CN" altLang="en-US" dirty="0"/>
              <a:t>整数 </a:t>
            </a:r>
            <a:r>
              <a:rPr lang="zh-CN" altLang="en-US" dirty="0" smtClean="0"/>
              <a:t>                               </a:t>
            </a:r>
            <a:r>
              <a:rPr lang="en-US" altLang="zh-CN" dirty="0" smtClean="0"/>
              <a:t>%</a:t>
            </a:r>
            <a:r>
              <a:rPr lang="en-US" altLang="zh-CN" dirty="0"/>
              <a:t>o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八进制</a:t>
            </a:r>
            <a:r>
              <a:rPr lang="zh-CN" altLang="en-US" dirty="0"/>
              <a:t>整数 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</a:p>
          <a:p>
            <a:r>
              <a:rPr lang="en-US" altLang="zh-CN" dirty="0" smtClean="0"/>
              <a:t> %</a:t>
            </a:r>
            <a:r>
              <a:rPr lang="en-US" altLang="zh-CN" dirty="0"/>
              <a:t>f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十进制</a:t>
            </a:r>
            <a:r>
              <a:rPr lang="zh-CN" altLang="en-US" dirty="0"/>
              <a:t>浮点数 </a:t>
            </a:r>
            <a:r>
              <a:rPr lang="zh-CN" altLang="en-US" dirty="0" smtClean="0"/>
              <a:t>                          </a:t>
            </a:r>
            <a:r>
              <a:rPr lang="en-US" altLang="zh-CN" dirty="0" smtClean="0"/>
              <a:t>%</a:t>
            </a:r>
            <a:r>
              <a:rPr lang="en-US" altLang="zh-CN" dirty="0"/>
              <a:t>e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以</a:t>
            </a:r>
            <a:r>
              <a:rPr lang="zh-CN" altLang="en-US" dirty="0"/>
              <a:t>科学计数法表示的浮点数 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</a:p>
          <a:p>
            <a:r>
              <a:rPr lang="en-US" altLang="zh-CN" dirty="0" smtClean="0"/>
              <a:t> %g     </a:t>
            </a:r>
            <a:r>
              <a:rPr lang="zh-CN" altLang="en-US" dirty="0"/>
              <a:t>十进制或科学计数法表示的</a:t>
            </a:r>
            <a:r>
              <a:rPr lang="zh-CN" altLang="en-US" dirty="0" smtClean="0"/>
              <a:t>浮点数            </a:t>
            </a:r>
            <a:r>
              <a:rPr lang="en-US" altLang="zh-CN" dirty="0"/>
              <a:t>%%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文本</a:t>
            </a:r>
            <a:r>
              <a:rPr lang="zh-CN" altLang="en-US" dirty="0"/>
              <a:t>值 </a:t>
            </a:r>
            <a:r>
              <a:rPr lang="en-US" altLang="zh-CN" dirty="0"/>
              <a:t>% </a:t>
            </a:r>
            <a:r>
              <a:rPr lang="zh-CN" altLang="en-US" dirty="0"/>
              <a:t>本身</a:t>
            </a:r>
          </a:p>
        </p:txBody>
      </p:sp>
    </p:spTree>
    <p:extLst>
      <p:ext uri="{BB962C8B-B14F-4D97-AF65-F5344CB8AC3E}">
        <p14:creationId xmlns:p14="http://schemas.microsoft.com/office/powerpoint/2010/main" val="2410468153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1798751" y="272024"/>
            <a:ext cx="5616625" cy="466068"/>
            <a:chOff x="4143851" y="532568"/>
            <a:chExt cx="4142700" cy="584449"/>
          </a:xfrm>
        </p:grpSpPr>
        <p:sp>
          <p:nvSpPr>
            <p:cNvPr id="95" name="圆角矩形 94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3815916" y="368706"/>
            <a:ext cx="1574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7.1.2</a:t>
            </a:r>
            <a:r>
              <a:rPr lang="zh-CN" altLang="en-US" dirty="0"/>
              <a:t>　格式化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843558"/>
            <a:ext cx="14462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&gt;&gt;&gt; '%s' % </a:t>
            </a:r>
            <a:r>
              <a:rPr lang="en-US" altLang="zh-CN" dirty="0" smtClean="0"/>
              <a:t>42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'42</a:t>
            </a:r>
            <a:r>
              <a:rPr lang="en-US" altLang="zh-CN" dirty="0"/>
              <a:t>'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6556" y="1851670"/>
            <a:ext cx="14558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'%x' % </a:t>
            </a:r>
            <a:r>
              <a:rPr lang="en-US" altLang="zh-CN" dirty="0" smtClean="0"/>
              <a:t>42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'2a'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6556" y="3507854"/>
            <a:ext cx="17347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&gt;&gt;&gt; '%e' % </a:t>
            </a:r>
            <a:r>
              <a:rPr lang="en-US" altLang="zh-CN" dirty="0" smtClean="0"/>
              <a:t>7.03</a:t>
            </a:r>
          </a:p>
          <a:p>
            <a:endParaRPr lang="en-US" altLang="zh-CN" dirty="0"/>
          </a:p>
          <a:p>
            <a:r>
              <a:rPr lang="en-US" altLang="zh-CN" dirty="0" smtClean="0"/>
              <a:t> </a:t>
            </a:r>
            <a:r>
              <a:rPr lang="en-US" altLang="zh-CN" dirty="0"/>
              <a:t>'7.030000e+00'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11960" y="1059582"/>
            <a:ext cx="2664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形式</a:t>
            </a:r>
            <a:r>
              <a:rPr lang="zh-CN" altLang="en-US" dirty="0" smtClean="0">
                <a:solidFill>
                  <a:srgbClr val="FF0000"/>
                </a:solidFill>
              </a:rPr>
              <a:t>为    </a:t>
            </a:r>
            <a:r>
              <a:rPr lang="en-US" altLang="zh-CN" dirty="0">
                <a:solidFill>
                  <a:srgbClr val="FF0000"/>
                </a:solidFill>
              </a:rPr>
              <a:t>string % data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39400" y="152850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&gt;&gt;&gt; actor = 'Richard </a:t>
            </a:r>
            <a:r>
              <a:rPr lang="en-US" altLang="zh-CN" dirty="0" smtClean="0"/>
              <a:t>Gere‘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&gt;&gt;&gt; cat = </a:t>
            </a:r>
            <a:r>
              <a:rPr lang="en-US" altLang="zh-CN" dirty="0" smtClean="0"/>
              <a:t>'Chester‘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&gt;&gt;&gt; weight = 28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58108" y="264375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&gt;&gt;&gt; "My wife's favorite actor is %s" % actor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"</a:t>
            </a:r>
            <a:r>
              <a:rPr lang="en-US" altLang="zh-CN" dirty="0"/>
              <a:t>My wife's favorite actor is Richard Gere"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27784" y="3784853"/>
            <a:ext cx="54726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&gt;&gt;&gt; "Our cat %s weighs %s pounds" % (cat, weight)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'Our </a:t>
            </a:r>
            <a:r>
              <a:rPr lang="en-US" altLang="zh-CN" dirty="0"/>
              <a:t>cat Chester weighs 28 pounds'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371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1734875" y="259067"/>
            <a:ext cx="5616625" cy="466068"/>
            <a:chOff x="4143851" y="532568"/>
            <a:chExt cx="4142700" cy="584449"/>
          </a:xfrm>
        </p:grpSpPr>
        <p:sp>
          <p:nvSpPr>
            <p:cNvPr id="95" name="圆角矩形 94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3520656" y="342846"/>
            <a:ext cx="1656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7.1.2</a:t>
            </a:r>
            <a:r>
              <a:rPr lang="zh-CN" altLang="en-US" dirty="0"/>
              <a:t>　格式化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149163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&gt;&gt;&gt; </a:t>
            </a:r>
            <a:r>
              <a:rPr lang="en-US" altLang="zh-CN" dirty="0"/>
              <a:t>n = 42 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f = </a:t>
            </a:r>
            <a:r>
              <a:rPr lang="en-US" altLang="zh-CN" dirty="0" smtClean="0"/>
              <a:t>7.03</a:t>
            </a:r>
          </a:p>
          <a:p>
            <a:r>
              <a:rPr lang="en-US" altLang="zh-CN" dirty="0" smtClean="0"/>
              <a:t>&gt;&gt;&gt; s </a:t>
            </a:r>
            <a:r>
              <a:rPr lang="en-US" altLang="zh-CN" dirty="0"/>
              <a:t>= 'string cheese'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2951" y="987574"/>
            <a:ext cx="3043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{}</a:t>
            </a:r>
            <a:r>
              <a:rPr lang="zh-CN" altLang="en-US" dirty="0"/>
              <a:t>和</a:t>
            </a:r>
            <a:r>
              <a:rPr lang="en-US" altLang="zh-CN" dirty="0"/>
              <a:t>format</a:t>
            </a:r>
            <a:r>
              <a:rPr lang="zh-CN" altLang="en-US" dirty="0"/>
              <a:t>的新式格式化</a:t>
            </a:r>
          </a:p>
        </p:txBody>
      </p:sp>
      <p:sp>
        <p:nvSpPr>
          <p:cNvPr id="7" name="矩形 6"/>
          <p:cNvSpPr/>
          <p:nvPr/>
        </p:nvSpPr>
        <p:spPr>
          <a:xfrm>
            <a:off x="3851920" y="2787774"/>
            <a:ext cx="51845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在新式格式化里， 可以自己指定插入的顺序：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'{2} {0} {1}'.format(f, s, n)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'42 </a:t>
            </a:r>
            <a:r>
              <a:rPr lang="en-US" altLang="zh-CN" dirty="0"/>
              <a:t>7.03 string cheese'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26703" y="300379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&gt;&gt;&gt; '{} {} {}'.format(n, f, s)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'42 </a:t>
            </a:r>
            <a:r>
              <a:rPr lang="en-US" altLang="zh-CN" dirty="0"/>
              <a:t>7.03 string cheese'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2506962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1734875" y="259067"/>
            <a:ext cx="5616625" cy="466068"/>
            <a:chOff x="4143851" y="532568"/>
            <a:chExt cx="4142700" cy="584449"/>
          </a:xfrm>
        </p:grpSpPr>
        <p:sp>
          <p:nvSpPr>
            <p:cNvPr id="95" name="圆角矩形 94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915816" y="342846"/>
            <a:ext cx="3312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7.1.3</a:t>
            </a:r>
            <a:r>
              <a:rPr lang="zh-CN" altLang="en-US" dirty="0"/>
              <a:t>　使用正则表达式匹配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71600" y="106760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6" name="矩形 5"/>
          <p:cNvSpPr/>
          <p:nvPr/>
        </p:nvSpPr>
        <p:spPr>
          <a:xfrm>
            <a:off x="2123728" y="1059582"/>
            <a:ext cx="446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，与</a:t>
            </a:r>
            <a:r>
              <a:rPr lang="zh-CN" altLang="en-US" dirty="0"/>
              <a:t>之</a:t>
            </a:r>
            <a:r>
              <a:rPr lang="zh-CN" altLang="en-US" dirty="0" smtClean="0"/>
              <a:t>相关的</a:t>
            </a:r>
            <a:r>
              <a:rPr lang="zh-CN" altLang="en-US" dirty="0"/>
              <a:t>功能都位于标准库模块 </a:t>
            </a:r>
            <a:r>
              <a:rPr lang="en-US" altLang="zh-CN" dirty="0"/>
              <a:t>re </a:t>
            </a:r>
            <a:r>
              <a:rPr lang="zh-CN" altLang="en-US" dirty="0"/>
              <a:t>中</a:t>
            </a:r>
          </a:p>
        </p:txBody>
      </p:sp>
      <p:sp>
        <p:nvSpPr>
          <p:cNvPr id="7" name="矩形 6"/>
          <p:cNvSpPr/>
          <p:nvPr/>
        </p:nvSpPr>
        <p:spPr>
          <a:xfrm>
            <a:off x="1115616" y="1635646"/>
            <a:ext cx="4393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result = </a:t>
            </a:r>
            <a:r>
              <a:rPr lang="en-US" altLang="zh-CN" dirty="0" err="1"/>
              <a:t>re.match</a:t>
            </a:r>
            <a:r>
              <a:rPr lang="en-US" altLang="zh-CN" dirty="0"/>
              <a:t>('You', 'Young Frankenstein')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31972" y="3282538"/>
            <a:ext cx="3024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youpattern</a:t>
            </a:r>
            <a:r>
              <a:rPr lang="en-US" altLang="zh-CN" dirty="0"/>
              <a:t> = </a:t>
            </a:r>
            <a:r>
              <a:rPr lang="en-US" altLang="zh-CN" dirty="0" err="1"/>
              <a:t>re.compile</a:t>
            </a:r>
            <a:r>
              <a:rPr lang="en-US" altLang="zh-CN" dirty="0"/>
              <a:t>('You')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87624" y="3651870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result = </a:t>
            </a:r>
            <a:r>
              <a:rPr lang="en-US" altLang="zh-CN" dirty="0" err="1"/>
              <a:t>youpattern.match</a:t>
            </a:r>
            <a:r>
              <a:rPr lang="en-US" altLang="zh-CN" dirty="0"/>
              <a:t>('Young Frankenstein')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05892" y="2110085"/>
            <a:ext cx="6418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'You' </a:t>
            </a:r>
            <a:r>
              <a:rPr lang="zh-CN" altLang="en-US" dirty="0"/>
              <a:t>是模式，</a:t>
            </a:r>
            <a:r>
              <a:rPr lang="en-US" altLang="zh-CN" dirty="0"/>
              <a:t>'Young Frankenstein' </a:t>
            </a:r>
            <a:r>
              <a:rPr lang="zh-CN" altLang="en-US" dirty="0"/>
              <a:t>是源</a:t>
            </a:r>
            <a:r>
              <a:rPr lang="en-US" altLang="zh-CN" dirty="0"/>
              <a:t>——</a:t>
            </a:r>
            <a:r>
              <a:rPr lang="zh-CN" altLang="en-US" dirty="0"/>
              <a:t>你想要检查的字符串。</a:t>
            </a:r>
            <a:r>
              <a:rPr lang="en-US" altLang="zh-CN" dirty="0"/>
              <a:t>match() </a:t>
            </a:r>
            <a:r>
              <a:rPr lang="zh-CN" altLang="en-US" dirty="0"/>
              <a:t>函数 用于查看源是否以模式开头。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1972" y="285978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相当于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055362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1734875" y="259067"/>
            <a:ext cx="5616625" cy="466068"/>
            <a:chOff x="4143851" y="532568"/>
            <a:chExt cx="4142700" cy="584449"/>
          </a:xfrm>
        </p:grpSpPr>
        <p:sp>
          <p:nvSpPr>
            <p:cNvPr id="95" name="圆角矩形 94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627784" y="342846"/>
            <a:ext cx="3168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7.1.3</a:t>
            </a:r>
            <a:r>
              <a:rPr lang="zh-CN" altLang="en-US" dirty="0"/>
              <a:t>　使用正则表达式匹配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827584" y="915566"/>
            <a:ext cx="4648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• </a:t>
            </a:r>
            <a:r>
              <a:rPr lang="en-US" altLang="zh-CN" dirty="0" smtClean="0"/>
              <a:t>match</a:t>
            </a:r>
            <a:r>
              <a:rPr lang="en-US" altLang="zh-CN" dirty="0"/>
              <a:t>() </a:t>
            </a:r>
            <a:r>
              <a:rPr lang="zh-CN" altLang="en-US" dirty="0"/>
              <a:t>函数 用于查看源是否以模式开头。</a:t>
            </a:r>
          </a:p>
        </p:txBody>
      </p:sp>
      <p:sp>
        <p:nvSpPr>
          <p:cNvPr id="6" name="矩形 5"/>
          <p:cNvSpPr/>
          <p:nvPr/>
        </p:nvSpPr>
        <p:spPr>
          <a:xfrm>
            <a:off x="827584" y="1203598"/>
            <a:ext cx="82809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• </a:t>
            </a:r>
            <a:r>
              <a:rPr lang="en-US" altLang="zh-CN" dirty="0"/>
              <a:t>search() </a:t>
            </a:r>
            <a:r>
              <a:rPr lang="zh-CN" altLang="en-US" dirty="0"/>
              <a:t>会返回第一次成功匹配，如果存在的话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• </a:t>
            </a:r>
            <a:r>
              <a:rPr lang="en-US" altLang="zh-CN" dirty="0" err="1"/>
              <a:t>findall</a:t>
            </a:r>
            <a:r>
              <a:rPr lang="en-US" altLang="zh-CN" dirty="0"/>
              <a:t>() </a:t>
            </a:r>
            <a:r>
              <a:rPr lang="zh-CN" altLang="en-US" dirty="0"/>
              <a:t>会返回所有不重叠的匹配，如果存在的话；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• </a:t>
            </a:r>
            <a:r>
              <a:rPr lang="en-US" altLang="zh-CN" dirty="0"/>
              <a:t>split() </a:t>
            </a:r>
            <a:r>
              <a:rPr lang="zh-CN" altLang="en-US" dirty="0"/>
              <a:t>会根据 </a:t>
            </a:r>
            <a:r>
              <a:rPr lang="en-US" altLang="zh-CN" dirty="0"/>
              <a:t>pattern </a:t>
            </a:r>
            <a:r>
              <a:rPr lang="zh-CN" altLang="en-US" dirty="0"/>
              <a:t>将 </a:t>
            </a:r>
            <a:r>
              <a:rPr lang="en-US" altLang="zh-CN" dirty="0"/>
              <a:t>source </a:t>
            </a:r>
            <a:r>
              <a:rPr lang="zh-CN" altLang="en-US" dirty="0"/>
              <a:t>切分成若干段，返回由这些片段组成的列表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• </a:t>
            </a:r>
            <a:r>
              <a:rPr lang="en-US" altLang="zh-CN" dirty="0"/>
              <a:t>sub() </a:t>
            </a:r>
            <a:r>
              <a:rPr lang="zh-CN" altLang="en-US" dirty="0"/>
              <a:t>还需一个额外的参数 </a:t>
            </a:r>
            <a:r>
              <a:rPr lang="en-US" altLang="zh-CN" dirty="0"/>
              <a:t>replacement</a:t>
            </a:r>
            <a:r>
              <a:rPr lang="zh-CN" altLang="en-US" dirty="0"/>
              <a:t>，它会把 </a:t>
            </a:r>
            <a:r>
              <a:rPr lang="en-US" altLang="zh-CN" dirty="0"/>
              <a:t>source </a:t>
            </a:r>
            <a:r>
              <a:rPr lang="zh-CN" altLang="en-US" dirty="0"/>
              <a:t>中所有匹配的 </a:t>
            </a:r>
            <a:r>
              <a:rPr lang="en-US" altLang="zh-CN" dirty="0"/>
              <a:t>pattern </a:t>
            </a:r>
            <a:r>
              <a:rPr lang="zh-CN" altLang="en-US" dirty="0"/>
              <a:t>改成 </a:t>
            </a:r>
            <a:r>
              <a:rPr lang="en-US" altLang="zh-CN" dirty="0"/>
              <a:t>replacement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07030850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1734875" y="259067"/>
            <a:ext cx="5616625" cy="466068"/>
            <a:chOff x="4143851" y="532568"/>
            <a:chExt cx="4142700" cy="584449"/>
          </a:xfrm>
        </p:grpSpPr>
        <p:sp>
          <p:nvSpPr>
            <p:cNvPr id="95" name="圆角矩形 94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843808" y="342846"/>
            <a:ext cx="3312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7.1.3</a:t>
            </a:r>
            <a:r>
              <a:rPr lang="zh-CN" altLang="en-US" dirty="0"/>
              <a:t>　使用正则表达式匹配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5732" y="987574"/>
            <a:ext cx="7864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&gt;&gt;&gt; import re 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source = 'Young </a:t>
            </a:r>
            <a:r>
              <a:rPr lang="en-US" altLang="zh-CN" dirty="0" smtClean="0"/>
              <a:t>Frankenstein‘</a:t>
            </a:r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m = </a:t>
            </a:r>
            <a:r>
              <a:rPr lang="en-US" altLang="zh-CN" dirty="0" err="1"/>
              <a:t>re.match</a:t>
            </a:r>
            <a:r>
              <a:rPr lang="en-US" altLang="zh-CN" dirty="0"/>
              <a:t>('You', source) # </a:t>
            </a:r>
            <a:r>
              <a:rPr lang="zh-CN" altLang="en-US" dirty="0"/>
              <a:t>从源字符串的开头开始匹配 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if m: # </a:t>
            </a:r>
            <a:r>
              <a:rPr lang="zh-CN" altLang="en-US" dirty="0"/>
              <a:t>匹配成功返回了对象，将它输出看看匹配得到的是</a:t>
            </a:r>
            <a:r>
              <a:rPr lang="zh-CN" altLang="en-US" dirty="0" smtClean="0"/>
              <a:t>什么</a:t>
            </a:r>
            <a:endParaRPr lang="en-US" altLang="zh-CN" dirty="0"/>
          </a:p>
          <a:p>
            <a:r>
              <a:rPr lang="en-US" altLang="zh-CN" dirty="0" smtClean="0"/>
              <a:t>...             print(</a:t>
            </a:r>
            <a:r>
              <a:rPr lang="en-US" altLang="zh-CN" dirty="0" err="1" smtClean="0"/>
              <a:t>m.group</a:t>
            </a:r>
            <a:r>
              <a:rPr lang="en-US" altLang="zh-CN" dirty="0"/>
              <a:t>()) </a:t>
            </a:r>
            <a:endParaRPr lang="en-US" altLang="zh-CN" dirty="0" smtClean="0"/>
          </a:p>
          <a:p>
            <a:r>
              <a:rPr lang="en-US" altLang="zh-CN" dirty="0" smtClean="0"/>
              <a:t>... </a:t>
            </a:r>
            <a:r>
              <a:rPr lang="en-US" altLang="zh-CN" dirty="0"/>
              <a:t>You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4840" y="300379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&gt;&gt;&gt; m = </a:t>
            </a:r>
            <a:r>
              <a:rPr lang="en-US" altLang="zh-CN" dirty="0" err="1"/>
              <a:t>re.match</a:t>
            </a:r>
            <a:r>
              <a:rPr lang="en-US" altLang="zh-CN" dirty="0"/>
              <a:t>('Frank', source) 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if m: </a:t>
            </a:r>
            <a:endParaRPr lang="en-US" altLang="zh-CN" dirty="0" smtClean="0"/>
          </a:p>
          <a:p>
            <a:r>
              <a:rPr lang="en-US" altLang="zh-CN" dirty="0" smtClean="0"/>
              <a:t>...          print(</a:t>
            </a:r>
            <a:r>
              <a:rPr lang="en-US" altLang="zh-CN" dirty="0" err="1" smtClean="0"/>
              <a:t>m.group</a:t>
            </a:r>
            <a:r>
              <a:rPr lang="en-US" altLang="zh-CN" dirty="0" smtClean="0"/>
              <a:t>())</a:t>
            </a:r>
          </a:p>
          <a:p>
            <a:r>
              <a:rPr lang="en-US" altLang="zh-CN" dirty="0" smtClean="0"/>
              <a:t>...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499992" y="290217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这一次，</a:t>
            </a:r>
            <a:r>
              <a:rPr lang="en-US" altLang="zh-CN" dirty="0"/>
              <a:t>match() </a:t>
            </a:r>
            <a:r>
              <a:rPr lang="zh-CN" altLang="en-US" dirty="0"/>
              <a:t>什么也没有</a:t>
            </a:r>
            <a:r>
              <a:rPr lang="zh-CN" altLang="en-US" dirty="0" smtClean="0"/>
              <a:t>返回，</a:t>
            </a:r>
            <a:r>
              <a:rPr lang="en-US" altLang="zh-CN" dirty="0"/>
              <a:t>match() </a:t>
            </a:r>
            <a:r>
              <a:rPr lang="zh-CN" altLang="en-US" dirty="0"/>
              <a:t>只能检测以模式串作为开头的源字符串。但是 </a:t>
            </a:r>
            <a:r>
              <a:rPr lang="en-US" altLang="zh-CN" dirty="0"/>
              <a:t>search() </a:t>
            </a:r>
            <a:r>
              <a:rPr lang="zh-CN" altLang="en-US" dirty="0"/>
              <a:t>可以检测任何位置的</a:t>
            </a:r>
            <a:r>
              <a:rPr lang="zh-CN" altLang="en-US" dirty="0" smtClean="0"/>
              <a:t>匹配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092377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连接符 34"/>
          <p:cNvCxnSpPr/>
          <p:nvPr/>
        </p:nvCxnSpPr>
        <p:spPr>
          <a:xfrm>
            <a:off x="1523517" y="734857"/>
            <a:ext cx="1380106" cy="15014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6" idx="1"/>
          </p:cNvCxnSpPr>
          <p:nvPr/>
        </p:nvCxnSpPr>
        <p:spPr>
          <a:xfrm>
            <a:off x="757879" y="1226024"/>
            <a:ext cx="2145744" cy="10102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818760" y="1637093"/>
            <a:ext cx="2084863" cy="5992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384355" y="2236321"/>
            <a:ext cx="2519268" cy="3163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27" idx="3"/>
          </p:cNvCxnSpPr>
          <p:nvPr/>
        </p:nvCxnSpPr>
        <p:spPr>
          <a:xfrm flipV="1">
            <a:off x="1802023" y="2236322"/>
            <a:ext cx="1101600" cy="13269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6" idx="2"/>
          </p:cNvCxnSpPr>
          <p:nvPr/>
        </p:nvCxnSpPr>
        <p:spPr>
          <a:xfrm flipV="1">
            <a:off x="1352126" y="2236322"/>
            <a:ext cx="1551497" cy="5805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" idx="5"/>
          </p:cNvCxnSpPr>
          <p:nvPr/>
        </p:nvCxnSpPr>
        <p:spPr>
          <a:xfrm flipH="1" flipV="1">
            <a:off x="2903623" y="2236322"/>
            <a:ext cx="508494" cy="11625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 flipV="1">
            <a:off x="2903623" y="2245554"/>
            <a:ext cx="923104" cy="161688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2562149" y="2245555"/>
            <a:ext cx="348926" cy="22302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28" idx="3"/>
          </p:cNvCxnSpPr>
          <p:nvPr/>
        </p:nvCxnSpPr>
        <p:spPr>
          <a:xfrm flipV="1">
            <a:off x="1473052" y="2245556"/>
            <a:ext cx="1430572" cy="24109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H="1" flipV="1">
            <a:off x="2928856" y="2266869"/>
            <a:ext cx="931875" cy="24772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2482261" y="586376"/>
            <a:ext cx="421362" cy="16094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2903623" y="564810"/>
            <a:ext cx="883135" cy="16715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 rot="10498052">
            <a:off x="3523359" y="282916"/>
            <a:ext cx="563789" cy="563789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00B050">
                  <a:lumMod val="90000"/>
                  <a:lumOff val="10000"/>
                </a:srgbClr>
              </a:gs>
            </a:gsLst>
            <a:lin ang="2700000" scaled="1"/>
          </a:gradFill>
          <a:ln>
            <a:gradFill>
              <a:gsLst>
                <a:gs pos="2000">
                  <a:srgbClr val="00B050">
                    <a:lumMod val="90000"/>
                    <a:lumOff val="10000"/>
                  </a:srgbClr>
                </a:gs>
                <a:gs pos="100000">
                  <a:srgbClr val="00B050"/>
                </a:gs>
              </a:gsLst>
              <a:lin ang="5400000" scaled="0"/>
            </a:gradFill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10498052">
            <a:off x="3385417" y="3358036"/>
            <a:ext cx="228599" cy="228599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00B050">
                  <a:lumMod val="90000"/>
                  <a:lumOff val="10000"/>
                </a:srgbClr>
              </a:gs>
            </a:gsLst>
            <a:lin ang="2700000" scaled="1"/>
          </a:gradFill>
          <a:ln>
            <a:gradFill>
              <a:gsLst>
                <a:gs pos="2000">
                  <a:srgbClr val="00B050">
                    <a:lumMod val="90000"/>
                    <a:lumOff val="10000"/>
                  </a:srgbClr>
                </a:gs>
                <a:gs pos="100000">
                  <a:srgbClr val="00B050"/>
                </a:gs>
              </a:gsLst>
              <a:lin ang="5400000" scaled="0"/>
            </a:gra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0498052">
            <a:off x="1123968" y="2712551"/>
            <a:ext cx="228599" cy="228599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00B050">
                  <a:lumMod val="90000"/>
                  <a:lumOff val="10000"/>
                </a:srgbClr>
              </a:gs>
            </a:gsLst>
            <a:lin ang="2700000" scaled="1"/>
          </a:gradFill>
          <a:ln>
            <a:gradFill>
              <a:gsLst>
                <a:gs pos="2000">
                  <a:srgbClr val="00B050">
                    <a:lumMod val="90000"/>
                    <a:lumOff val="10000"/>
                  </a:srgbClr>
                </a:gs>
                <a:gs pos="100000">
                  <a:srgbClr val="00B050"/>
                </a:gs>
              </a:gsLst>
              <a:lin ang="5400000" scaled="0"/>
            </a:gra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114382" y="352194"/>
            <a:ext cx="818269" cy="8182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同心圆 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3840" y="2205819"/>
            <a:ext cx="621031" cy="62103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" name="同心圆 1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327004" y="431119"/>
            <a:ext cx="310515" cy="31051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63503" y="1481836"/>
            <a:ext cx="310515" cy="31051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281622" y="4195280"/>
            <a:ext cx="561055" cy="56105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椭圆 25"/>
          <p:cNvSpPr/>
          <p:nvPr/>
        </p:nvSpPr>
        <p:spPr>
          <a:xfrm rot="10498052">
            <a:off x="555980" y="1038304"/>
            <a:ext cx="228599" cy="228599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00B050">
                  <a:lumMod val="90000"/>
                  <a:lumOff val="10000"/>
                </a:srgbClr>
              </a:gs>
            </a:gsLst>
            <a:lin ang="2700000" scaled="1"/>
          </a:gradFill>
          <a:ln>
            <a:gradFill>
              <a:gsLst>
                <a:gs pos="2000">
                  <a:srgbClr val="00B050">
                    <a:lumMod val="90000"/>
                    <a:lumOff val="10000"/>
                  </a:srgbClr>
                </a:gs>
                <a:gs pos="100000">
                  <a:srgbClr val="00B050"/>
                </a:gs>
              </a:gsLst>
              <a:lin ang="5400000" scaled="0"/>
            </a:gra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10498052">
            <a:off x="1708163" y="3549952"/>
            <a:ext cx="114300" cy="1143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00B050">
                  <a:lumMod val="90000"/>
                  <a:lumOff val="10000"/>
                </a:srgbClr>
              </a:gs>
            </a:gsLst>
            <a:lin ang="2700000" scaled="1"/>
          </a:gradFill>
          <a:ln>
            <a:gradFill>
              <a:gsLst>
                <a:gs pos="2000">
                  <a:srgbClr val="00B050">
                    <a:lumMod val="90000"/>
                    <a:lumOff val="10000"/>
                  </a:srgbClr>
                </a:gs>
                <a:gs pos="100000">
                  <a:srgbClr val="00B050"/>
                </a:gs>
              </a:gsLst>
              <a:lin ang="5400000" scaled="0"/>
            </a:gra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0498052">
            <a:off x="1285332" y="4629789"/>
            <a:ext cx="228599" cy="228599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00B050">
                  <a:lumMod val="90000"/>
                  <a:lumOff val="10000"/>
                </a:srgbClr>
              </a:gs>
            </a:gsLst>
            <a:lin ang="2700000" scaled="1"/>
          </a:gradFill>
          <a:ln>
            <a:gradFill>
              <a:gsLst>
                <a:gs pos="2000">
                  <a:srgbClr val="00B050">
                    <a:lumMod val="90000"/>
                    <a:lumOff val="10000"/>
                  </a:srgbClr>
                </a:gs>
                <a:gs pos="100000">
                  <a:srgbClr val="00B050"/>
                </a:gs>
              </a:gsLst>
              <a:lin ang="5400000" scaled="0"/>
            </a:gra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3671470" y="3707180"/>
            <a:ext cx="310515" cy="31051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955453" y="1320668"/>
            <a:ext cx="1831305" cy="183130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0" dirty="0" smtClean="0">
                  <a:solidFill>
                    <a:srgbClr val="00B050"/>
                  </a:solidFill>
                </a:rPr>
                <a:t>7</a:t>
              </a:r>
              <a:endParaRPr lang="zh-CN" altLang="en-US" sz="8000" dirty="0">
                <a:solidFill>
                  <a:srgbClr val="00B050"/>
                </a:solidFill>
              </a:endParaRPr>
            </a:p>
          </p:txBody>
        </p:sp>
      </p:grpSp>
      <p:sp>
        <p:nvSpPr>
          <p:cNvPr id="29" name="椭圆 28"/>
          <p:cNvSpPr/>
          <p:nvPr/>
        </p:nvSpPr>
        <p:spPr>
          <a:xfrm rot="10498052">
            <a:off x="3722367" y="4579641"/>
            <a:ext cx="276728" cy="276728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00B050">
                  <a:lumMod val="90000"/>
                  <a:lumOff val="10000"/>
                </a:srgbClr>
              </a:gs>
            </a:gsLst>
            <a:lin ang="2700000" scaled="1"/>
          </a:gradFill>
          <a:ln>
            <a:gradFill>
              <a:gsLst>
                <a:gs pos="2000">
                  <a:srgbClr val="00B050">
                    <a:lumMod val="90000"/>
                    <a:lumOff val="10000"/>
                  </a:srgbClr>
                </a:gs>
                <a:gs pos="100000">
                  <a:srgbClr val="00B050"/>
                </a:gs>
              </a:gsLst>
              <a:lin ang="5400000" scaled="0"/>
            </a:gradFill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084168" y="4075697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MS Reference Sans Serif" panose="020B0604030504040204" pitchFamily="34" charset="0"/>
              </a:rPr>
              <a:t>          </a:t>
            </a:r>
          </a:p>
        </p:txBody>
      </p:sp>
      <p:sp>
        <p:nvSpPr>
          <p:cNvPr id="38" name="矩形 37"/>
          <p:cNvSpPr/>
          <p:nvPr/>
        </p:nvSpPr>
        <p:spPr>
          <a:xfrm>
            <a:off x="3786758" y="1142698"/>
            <a:ext cx="509520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dirty="0">
                <a:latin typeface="Viner Hand ITC" panose="03070502030502020203" pitchFamily="66" charset="0"/>
              </a:rPr>
              <a:t> </a:t>
            </a:r>
            <a:endParaRPr lang="zh-CN" alt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42068" y="2046897"/>
            <a:ext cx="4104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向高手</a:t>
            </a:r>
            <a:r>
              <a:rPr lang="zh-CN" altLang="en-US" sz="5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一样</a:t>
            </a:r>
            <a:endParaRPr lang="en-US" altLang="zh-CN" sz="54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5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玩转数据</a:t>
            </a:r>
            <a:endParaRPr lang="zh-CN" altLang="en-US" sz="54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150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1734875" y="259067"/>
            <a:ext cx="5616625" cy="466068"/>
            <a:chOff x="4143851" y="532568"/>
            <a:chExt cx="4142700" cy="584449"/>
          </a:xfrm>
        </p:grpSpPr>
        <p:sp>
          <p:nvSpPr>
            <p:cNvPr id="95" name="圆角矩形 94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887980" y="342846"/>
            <a:ext cx="3268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7.1.3</a:t>
            </a:r>
            <a:r>
              <a:rPr lang="zh-CN" altLang="en-US" dirty="0"/>
              <a:t>　使用正则表达式匹配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01980" y="101280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• . </a:t>
            </a:r>
            <a:r>
              <a:rPr lang="zh-CN" altLang="en-US" dirty="0"/>
              <a:t>代表任何单一字符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• </a:t>
            </a:r>
            <a:r>
              <a:rPr lang="en-US" altLang="zh-CN" dirty="0"/>
              <a:t>* </a:t>
            </a:r>
            <a:r>
              <a:rPr lang="zh-CN" altLang="en-US" dirty="0"/>
              <a:t>代表任意一个它之前的字符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•  .* </a:t>
            </a:r>
            <a:r>
              <a:rPr lang="zh-CN" altLang="en-US" dirty="0"/>
              <a:t>代表任意多个字符（包括 </a:t>
            </a:r>
            <a:r>
              <a:rPr lang="en-US" altLang="zh-CN" dirty="0"/>
              <a:t>0 </a:t>
            </a:r>
            <a:r>
              <a:rPr lang="zh-CN" altLang="en-US" dirty="0"/>
              <a:t>个）； </a:t>
            </a:r>
          </a:p>
        </p:txBody>
      </p:sp>
      <p:sp>
        <p:nvSpPr>
          <p:cNvPr id="3" name="矩形 2"/>
          <p:cNvSpPr/>
          <p:nvPr/>
        </p:nvSpPr>
        <p:spPr>
          <a:xfrm>
            <a:off x="539552" y="228371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&gt;&gt;&gt; m = </a:t>
            </a:r>
            <a:r>
              <a:rPr lang="en-US" altLang="zh-CN" dirty="0" err="1"/>
              <a:t>re.match</a:t>
            </a:r>
            <a:r>
              <a:rPr lang="en-US" altLang="zh-CN" dirty="0"/>
              <a:t>('.*Frank', source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if m: </a:t>
            </a:r>
            <a:r>
              <a:rPr lang="en-US" altLang="zh-CN" dirty="0" smtClean="0"/>
              <a:t>print(</a:t>
            </a:r>
            <a:r>
              <a:rPr lang="en-US" altLang="zh-CN" dirty="0" err="1" smtClean="0"/>
              <a:t>m.group</a:t>
            </a:r>
            <a:r>
              <a:rPr lang="en-US" altLang="zh-CN" dirty="0" smtClean="0"/>
              <a:t>())</a:t>
            </a:r>
          </a:p>
          <a:p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... </a:t>
            </a:r>
            <a:r>
              <a:rPr lang="en-US" altLang="zh-CN" dirty="0"/>
              <a:t>Young Frank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67944" y="302411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match() </a:t>
            </a:r>
            <a:r>
              <a:rPr lang="zh-CN" altLang="en-US" dirty="0"/>
              <a:t>返回了匹配 </a:t>
            </a:r>
            <a:r>
              <a:rPr lang="en-US" altLang="zh-CN" dirty="0"/>
              <a:t>.*Frank </a:t>
            </a:r>
            <a:r>
              <a:rPr lang="zh-CN" altLang="en-US" dirty="0"/>
              <a:t>的字符串：</a:t>
            </a:r>
            <a:r>
              <a:rPr lang="en-US" altLang="zh-CN" dirty="0"/>
              <a:t>'Young Frank'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4168001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1696955" y="228577"/>
            <a:ext cx="5616625" cy="466068"/>
            <a:chOff x="4143851" y="532568"/>
            <a:chExt cx="4142700" cy="584449"/>
          </a:xfrm>
        </p:grpSpPr>
        <p:sp>
          <p:nvSpPr>
            <p:cNvPr id="95" name="圆角矩形 94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915816" y="342846"/>
            <a:ext cx="3168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7.1.3</a:t>
            </a:r>
            <a:r>
              <a:rPr lang="zh-CN" altLang="en-US" dirty="0"/>
              <a:t>　使用正则表达式匹配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9552" y="1285240"/>
            <a:ext cx="70528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search()</a:t>
            </a:r>
            <a:r>
              <a:rPr lang="zh-CN" altLang="en-US" dirty="0"/>
              <a:t>寻找首次匹配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m = </a:t>
            </a:r>
            <a:r>
              <a:rPr lang="en-US" altLang="zh-CN" dirty="0" err="1"/>
              <a:t>re.search</a:t>
            </a:r>
            <a:r>
              <a:rPr lang="en-US" altLang="zh-CN" dirty="0"/>
              <a:t>('Frank', source)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if m: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...        print(</a:t>
            </a:r>
            <a:r>
              <a:rPr lang="en-US" altLang="zh-CN" dirty="0" err="1" smtClean="0"/>
              <a:t>m.group</a:t>
            </a:r>
            <a:r>
              <a:rPr lang="en-US" altLang="zh-CN" dirty="0"/>
              <a:t>())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... </a:t>
            </a:r>
            <a:r>
              <a:rPr lang="en-US" altLang="zh-CN" dirty="0"/>
              <a:t>Frank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348748" y="1279088"/>
            <a:ext cx="2755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findall</a:t>
            </a:r>
            <a:r>
              <a:rPr lang="en-US" altLang="zh-CN" dirty="0"/>
              <a:t>()</a:t>
            </a:r>
            <a:r>
              <a:rPr lang="zh-CN" altLang="en-US" dirty="0"/>
              <a:t>寻找所有匹配</a:t>
            </a:r>
          </a:p>
        </p:txBody>
      </p:sp>
      <p:sp>
        <p:nvSpPr>
          <p:cNvPr id="6" name="矩形 5"/>
          <p:cNvSpPr/>
          <p:nvPr/>
        </p:nvSpPr>
        <p:spPr>
          <a:xfrm>
            <a:off x="4220716" y="19264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如果</a:t>
            </a:r>
            <a:r>
              <a:rPr lang="zh-CN" altLang="en-US" dirty="0"/>
              <a:t>想要知道一个字符串中出现了多少次字母 </a:t>
            </a:r>
            <a:r>
              <a:rPr lang="en-US" altLang="zh-CN" dirty="0"/>
              <a:t>'n' </a:t>
            </a:r>
            <a:r>
              <a:rPr lang="zh-CN" altLang="en-US" dirty="0"/>
              <a:t>应该怎么办？</a:t>
            </a:r>
          </a:p>
        </p:txBody>
      </p:sp>
      <p:sp>
        <p:nvSpPr>
          <p:cNvPr id="7" name="矩形 6"/>
          <p:cNvSpPr/>
          <p:nvPr/>
        </p:nvSpPr>
        <p:spPr>
          <a:xfrm>
            <a:off x="3923928" y="285978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&gt;&gt;&gt; m = </a:t>
            </a:r>
            <a:r>
              <a:rPr lang="en-US" altLang="zh-CN" dirty="0" err="1"/>
              <a:t>re.findall</a:t>
            </a:r>
            <a:r>
              <a:rPr lang="en-US" altLang="zh-CN" dirty="0"/>
              <a:t>('n', source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&gt;&gt;&gt; m</a:t>
            </a:r>
          </a:p>
          <a:p>
            <a:r>
              <a:rPr lang="en-US" altLang="zh-CN" dirty="0" smtClean="0"/>
              <a:t>[</a:t>
            </a:r>
            <a:r>
              <a:rPr lang="en-US" altLang="zh-CN" dirty="0"/>
              <a:t>'n', 'n', 'n', 'n'] 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print('Found', </a:t>
            </a:r>
            <a:r>
              <a:rPr lang="en-US" altLang="zh-CN" dirty="0" err="1"/>
              <a:t>len</a:t>
            </a:r>
            <a:r>
              <a:rPr lang="en-US" altLang="zh-CN" dirty="0"/>
              <a:t>(m), 'matches') </a:t>
            </a:r>
            <a:endParaRPr lang="en-US" altLang="zh-CN" dirty="0" smtClean="0"/>
          </a:p>
          <a:p>
            <a:r>
              <a:rPr lang="en-US" altLang="zh-CN" dirty="0" smtClean="0"/>
              <a:t>Found </a:t>
            </a:r>
            <a:r>
              <a:rPr lang="en-US" altLang="zh-CN" dirty="0"/>
              <a:t>4 matches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161596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1734875" y="259067"/>
            <a:ext cx="5616625" cy="466068"/>
            <a:chOff x="4143851" y="532568"/>
            <a:chExt cx="4142700" cy="584449"/>
          </a:xfrm>
        </p:grpSpPr>
        <p:sp>
          <p:nvSpPr>
            <p:cNvPr id="95" name="圆角矩形 94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731432" y="342846"/>
            <a:ext cx="3190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7.1.3</a:t>
            </a:r>
            <a:r>
              <a:rPr lang="zh-CN" altLang="en-US" dirty="0"/>
              <a:t>　使用正则表达式匹配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95536" y="996360"/>
            <a:ext cx="2335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split()</a:t>
            </a:r>
            <a:r>
              <a:rPr lang="zh-CN" altLang="en-US" dirty="0"/>
              <a:t>按匹配切分</a:t>
            </a:r>
          </a:p>
        </p:txBody>
      </p:sp>
      <p:sp>
        <p:nvSpPr>
          <p:cNvPr id="6" name="矩形 5"/>
          <p:cNvSpPr/>
          <p:nvPr/>
        </p:nvSpPr>
        <p:spPr>
          <a:xfrm>
            <a:off x="353676" y="177966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&gt;&gt;&gt; m = </a:t>
            </a:r>
            <a:r>
              <a:rPr lang="en-US" altLang="zh-CN" dirty="0" err="1"/>
              <a:t>re.split</a:t>
            </a:r>
            <a:r>
              <a:rPr lang="en-US" altLang="zh-CN" dirty="0"/>
              <a:t>('n', source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m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[</a:t>
            </a:r>
            <a:r>
              <a:rPr lang="en-US" altLang="zh-CN" dirty="0"/>
              <a:t>'You', 'g Fra', '</a:t>
            </a:r>
            <a:r>
              <a:rPr lang="en-US" altLang="zh-CN" dirty="0" err="1"/>
              <a:t>ke</a:t>
            </a:r>
            <a:r>
              <a:rPr lang="en-US" altLang="zh-CN" dirty="0"/>
              <a:t>', '</a:t>
            </a:r>
            <a:r>
              <a:rPr lang="en-US" altLang="zh-CN" dirty="0" err="1"/>
              <a:t>stei</a:t>
            </a:r>
            <a:r>
              <a:rPr lang="en-US" altLang="zh-CN" dirty="0"/>
              <a:t>', '']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154765" y="987574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sub()</a:t>
            </a:r>
            <a:r>
              <a:rPr lang="zh-CN" altLang="en-US" dirty="0"/>
              <a:t>替换匹配</a:t>
            </a:r>
          </a:p>
        </p:txBody>
      </p:sp>
      <p:sp>
        <p:nvSpPr>
          <p:cNvPr id="8" name="矩形 7"/>
          <p:cNvSpPr/>
          <p:nvPr/>
        </p:nvSpPr>
        <p:spPr>
          <a:xfrm>
            <a:off x="3635896" y="1918161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这和字符串 </a:t>
            </a:r>
            <a:r>
              <a:rPr lang="en-US" altLang="zh-CN" dirty="0"/>
              <a:t>replace() </a:t>
            </a:r>
            <a:r>
              <a:rPr lang="zh-CN" altLang="en-US" dirty="0"/>
              <a:t>方法有些类似，只不过使用的是模式而不是文本串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/>
              <a:t>&gt;&gt;&gt; m = </a:t>
            </a:r>
            <a:r>
              <a:rPr lang="en-US" altLang="zh-CN" dirty="0" err="1"/>
              <a:t>re.sub</a:t>
            </a:r>
            <a:r>
              <a:rPr lang="en-US" altLang="zh-CN" dirty="0"/>
              <a:t>('n', '?', source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m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'</a:t>
            </a:r>
            <a:r>
              <a:rPr lang="en-US" altLang="zh-CN" dirty="0" err="1" smtClean="0"/>
              <a:t>You?g</a:t>
            </a:r>
            <a:r>
              <a:rPr lang="en-US" altLang="zh-CN" dirty="0" smtClean="0"/>
              <a:t> </a:t>
            </a:r>
            <a:r>
              <a:rPr lang="en-US" altLang="zh-CN" dirty="0" err="1"/>
              <a:t>Fra?ke?stei</a:t>
            </a:r>
            <a:r>
              <a:rPr lang="en-US" altLang="zh-CN" dirty="0"/>
              <a:t>?'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7040396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1734875" y="259067"/>
            <a:ext cx="5616625" cy="466068"/>
            <a:chOff x="4143851" y="532568"/>
            <a:chExt cx="4142700" cy="584449"/>
          </a:xfrm>
        </p:grpSpPr>
        <p:sp>
          <p:nvSpPr>
            <p:cNvPr id="95" name="圆角矩形 94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987824" y="355803"/>
            <a:ext cx="2736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7.2</a:t>
            </a:r>
            <a:r>
              <a:rPr lang="zh-CN" altLang="en-US" dirty="0"/>
              <a:t>　二进制数据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67544" y="1131590"/>
            <a:ext cx="2256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altLang="zh-CN" dirty="0"/>
              <a:t>&gt;&gt; blist = [1, 2, 3, 255]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7172" y="1500922"/>
            <a:ext cx="2778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&gt;&gt;&gt; </a:t>
            </a:r>
            <a:r>
              <a:rPr lang="en-US" altLang="zh-CN" dirty="0" err="1"/>
              <a:t>the_bytes</a:t>
            </a:r>
            <a:r>
              <a:rPr lang="en-US" altLang="zh-CN" dirty="0"/>
              <a:t> = bytes(</a:t>
            </a:r>
            <a:r>
              <a:rPr lang="en-US" altLang="zh-CN" dirty="0" err="1"/>
              <a:t>blist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7936" y="1870254"/>
            <a:ext cx="3667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&gt;&gt;&gt; </a:t>
            </a:r>
            <a:r>
              <a:rPr lang="en-US" altLang="zh-CN" dirty="0" err="1"/>
              <a:t>the_byte_array</a:t>
            </a:r>
            <a:r>
              <a:rPr lang="en-US" altLang="zh-CN" dirty="0"/>
              <a:t> = </a:t>
            </a:r>
            <a:r>
              <a:rPr lang="en-US" altLang="zh-CN" dirty="0" err="1"/>
              <a:t>bytearray</a:t>
            </a:r>
            <a:r>
              <a:rPr lang="en-US" altLang="zh-CN" dirty="0"/>
              <a:t>(</a:t>
            </a:r>
            <a:r>
              <a:rPr lang="en-US" altLang="zh-CN" dirty="0" err="1"/>
              <a:t>blist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5752" y="242773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bytes </a:t>
            </a:r>
            <a:r>
              <a:rPr lang="zh-CN" altLang="en-US" dirty="0"/>
              <a:t>类型的不可变性： 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 err="1"/>
              <a:t>the_bytes</a:t>
            </a:r>
            <a:r>
              <a:rPr lang="en-US" altLang="zh-CN" dirty="0"/>
              <a:t>[1] = 127 </a:t>
            </a:r>
            <a:endParaRPr lang="en-US" altLang="zh-CN" dirty="0" smtClean="0"/>
          </a:p>
          <a:p>
            <a:r>
              <a:rPr lang="en-US" altLang="zh-CN" dirty="0" err="1" smtClean="0"/>
              <a:t>Traceback</a:t>
            </a:r>
            <a:r>
              <a:rPr lang="en-US" altLang="zh-CN" dirty="0" smtClean="0"/>
              <a:t> </a:t>
            </a:r>
            <a:r>
              <a:rPr lang="en-US" altLang="zh-CN" dirty="0"/>
              <a:t>(most recent call last): File "", line 1, in </a:t>
            </a:r>
            <a:r>
              <a:rPr lang="en-US" altLang="zh-CN" dirty="0" err="1"/>
              <a:t>TypeError</a:t>
            </a:r>
            <a:r>
              <a:rPr lang="en-US" altLang="zh-CN" dirty="0"/>
              <a:t>: 'bytes' object does not support item assignment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56262" y="4155926"/>
            <a:ext cx="3491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但 </a:t>
            </a:r>
            <a:r>
              <a:rPr lang="en-US" altLang="zh-CN" dirty="0" err="1"/>
              <a:t>bytearray</a:t>
            </a:r>
            <a:r>
              <a:rPr lang="en-US" altLang="zh-CN" dirty="0"/>
              <a:t> </a:t>
            </a:r>
            <a:r>
              <a:rPr lang="zh-CN" altLang="en-US" dirty="0"/>
              <a:t>类型的变量是可变的</a:t>
            </a:r>
          </a:p>
        </p:txBody>
      </p:sp>
    </p:spTree>
    <p:extLst>
      <p:ext uri="{BB962C8B-B14F-4D97-AF65-F5344CB8AC3E}">
        <p14:creationId xmlns:p14="http://schemas.microsoft.com/office/powerpoint/2010/main" val="4037387178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1734875" y="259067"/>
            <a:ext cx="5616625" cy="466068"/>
            <a:chOff x="4143851" y="532568"/>
            <a:chExt cx="4142700" cy="584449"/>
          </a:xfrm>
        </p:grpSpPr>
        <p:sp>
          <p:nvSpPr>
            <p:cNvPr id="95" name="圆角矩形 94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411760" y="342846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7.2.2</a:t>
            </a:r>
            <a:r>
              <a:rPr lang="zh-CN" altLang="en-US" dirty="0"/>
              <a:t>　使用</a:t>
            </a:r>
            <a:r>
              <a:rPr lang="en-US" altLang="zh-CN" dirty="0" err="1"/>
              <a:t>struct</a:t>
            </a:r>
            <a:r>
              <a:rPr lang="zh-CN" altLang="en-US" dirty="0"/>
              <a:t>转换二进制数据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95536" y="987574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 标准</a:t>
            </a:r>
            <a:r>
              <a:rPr lang="zh-CN" altLang="en-US" dirty="0"/>
              <a:t>库里有一个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zh-CN" altLang="en-US" dirty="0"/>
              <a:t>模块，专门用于处理类似 </a:t>
            </a:r>
            <a:r>
              <a:rPr lang="en-US" altLang="zh-CN" dirty="0"/>
              <a:t>C </a:t>
            </a:r>
            <a:r>
              <a:rPr lang="zh-CN" altLang="en-US" dirty="0"/>
              <a:t>和 </a:t>
            </a:r>
            <a:r>
              <a:rPr lang="en-US" altLang="zh-CN" dirty="0"/>
              <a:t>C++ </a:t>
            </a:r>
            <a:r>
              <a:rPr lang="zh-CN" altLang="en-US" dirty="0"/>
              <a:t>中结构体的数据。 你可以使用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zh-CN" altLang="en-US" dirty="0"/>
              <a:t>模块的功能将二进制数据转换为 </a:t>
            </a:r>
            <a:r>
              <a:rPr lang="en-US" altLang="zh-CN" dirty="0"/>
              <a:t>Python </a:t>
            </a:r>
            <a:r>
              <a:rPr lang="zh-CN" altLang="en-US" dirty="0"/>
              <a:t>中的数据结构。</a:t>
            </a:r>
          </a:p>
        </p:txBody>
      </p:sp>
      <p:sp>
        <p:nvSpPr>
          <p:cNvPr id="6" name="矩形 5"/>
          <p:cNvSpPr/>
          <p:nvPr/>
        </p:nvSpPr>
        <p:spPr>
          <a:xfrm>
            <a:off x="683568" y="1779662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dirty="0"/>
              <a:t>data = b'\x89PNG\r\n\x1a\n\x00\x00\x00\rIHDR' + \ ... b'\x00\x00\x00\x9a\x00\x00\x00\x8d\x08\x02\x00\x00\x00\xc0'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59612" y="2589014"/>
            <a:ext cx="4679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width, height = </a:t>
            </a:r>
            <a:r>
              <a:rPr lang="en-US" altLang="zh-CN" dirty="0" err="1"/>
              <a:t>struct.unpack</a:t>
            </a:r>
            <a:r>
              <a:rPr lang="en-US" altLang="zh-CN" dirty="0"/>
              <a:t>('&gt;LL', data[16:24])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83568" y="3003798"/>
            <a:ext cx="4617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print('Valid PNG, width', width, 'height', height)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59612" y="3435846"/>
            <a:ext cx="3213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Valid PNG, width 154 height 141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2017957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1734875" y="259067"/>
            <a:ext cx="5616625" cy="466068"/>
            <a:chOff x="4143851" y="532568"/>
            <a:chExt cx="4142700" cy="584449"/>
          </a:xfrm>
        </p:grpSpPr>
        <p:sp>
          <p:nvSpPr>
            <p:cNvPr id="95" name="圆角矩形 94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267744" y="342846"/>
            <a:ext cx="4176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7.2.4</a:t>
            </a:r>
            <a:r>
              <a:rPr lang="zh-CN" altLang="en-US" dirty="0"/>
              <a:t>　使用</a:t>
            </a:r>
            <a:r>
              <a:rPr lang="en-US" altLang="zh-CN" dirty="0" err="1"/>
              <a:t>binascii</a:t>
            </a:r>
            <a:r>
              <a:rPr lang="en-US" altLang="zh-CN" dirty="0"/>
              <a:t>()</a:t>
            </a:r>
            <a:r>
              <a:rPr lang="zh-CN" altLang="en-US" dirty="0"/>
              <a:t>转换字节</a:t>
            </a:r>
            <a:r>
              <a:rPr lang="en-US" altLang="zh-CN" dirty="0"/>
              <a:t>/</a:t>
            </a:r>
            <a:r>
              <a:rPr lang="zh-CN" altLang="en-US" dirty="0"/>
              <a:t>字符串 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83568" y="1059582"/>
            <a:ext cx="77048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如果</a:t>
            </a:r>
            <a:r>
              <a:rPr lang="zh-CN" altLang="en-US" dirty="0"/>
              <a:t>想要执行上述过程的逆过程，将 </a:t>
            </a:r>
            <a:r>
              <a:rPr lang="en-US" altLang="zh-CN" dirty="0"/>
              <a:t>Python </a:t>
            </a:r>
            <a:r>
              <a:rPr lang="zh-CN" altLang="en-US" dirty="0"/>
              <a:t>数据转换为字节，可以使用 </a:t>
            </a:r>
            <a:r>
              <a:rPr lang="en-US" altLang="zh-CN" dirty="0" err="1"/>
              <a:t>struct</a:t>
            </a:r>
            <a:r>
              <a:rPr lang="en-US" altLang="zh-CN" dirty="0"/>
              <a:t> pack() </a:t>
            </a:r>
            <a:r>
              <a:rPr lang="zh-CN" altLang="en-US" dirty="0"/>
              <a:t>函数： 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import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 err="1"/>
              <a:t>struct.pack</a:t>
            </a:r>
            <a:r>
              <a:rPr lang="en-US" altLang="zh-CN" dirty="0"/>
              <a:t>('&gt;L', 154) 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en-US" altLang="zh-CN" dirty="0"/>
              <a:t>'\x00\x00\x00\x9a'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475055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1734875" y="259067"/>
            <a:ext cx="5616625" cy="466068"/>
            <a:chOff x="4143851" y="532568"/>
            <a:chExt cx="4142700" cy="584449"/>
          </a:xfrm>
        </p:grpSpPr>
        <p:sp>
          <p:nvSpPr>
            <p:cNvPr id="95" name="圆角矩形 94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699792" y="342846"/>
            <a:ext cx="5184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7.2.4</a:t>
            </a:r>
            <a:r>
              <a:rPr lang="zh-CN" altLang="en-US" dirty="0"/>
              <a:t>　使用</a:t>
            </a:r>
            <a:r>
              <a:rPr lang="en-US" altLang="zh-CN" dirty="0" err="1"/>
              <a:t>binascii</a:t>
            </a:r>
            <a:r>
              <a:rPr lang="en-US" altLang="zh-CN" dirty="0"/>
              <a:t>()</a:t>
            </a:r>
            <a:r>
              <a:rPr lang="zh-CN" altLang="en-US" dirty="0"/>
              <a:t>转换字节</a:t>
            </a:r>
            <a:r>
              <a:rPr lang="en-US" altLang="zh-CN" dirty="0"/>
              <a:t>/</a:t>
            </a:r>
            <a:r>
              <a:rPr lang="zh-CN" altLang="en-US" dirty="0"/>
              <a:t>字符串 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11560" y="987574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 标准 </a:t>
            </a:r>
            <a:r>
              <a:rPr lang="en-US" altLang="zh-CN" dirty="0" err="1"/>
              <a:t>binascii</a:t>
            </a:r>
            <a:r>
              <a:rPr lang="en-US" altLang="zh-CN" dirty="0"/>
              <a:t> </a:t>
            </a:r>
            <a:r>
              <a:rPr lang="zh-CN" altLang="en-US" dirty="0"/>
              <a:t>模块提供了在二进制数据和多种字符串表示（十六进制、六十四进制、 </a:t>
            </a:r>
            <a:r>
              <a:rPr lang="en-US" altLang="zh-CN" dirty="0"/>
              <a:t>uuencoded</a:t>
            </a:r>
            <a:r>
              <a:rPr lang="zh-CN" altLang="en-US" dirty="0"/>
              <a:t>，等等）</a:t>
            </a:r>
          </a:p>
        </p:txBody>
      </p:sp>
      <p:sp>
        <p:nvSpPr>
          <p:cNvPr id="6" name="矩形 5"/>
          <p:cNvSpPr/>
          <p:nvPr/>
        </p:nvSpPr>
        <p:spPr>
          <a:xfrm>
            <a:off x="1043608" y="1707654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下面的小例子将 </a:t>
            </a:r>
            <a:r>
              <a:rPr lang="en-US" altLang="zh-CN" dirty="0"/>
              <a:t>8- </a:t>
            </a:r>
            <a:r>
              <a:rPr lang="zh-CN" altLang="en-US" dirty="0"/>
              <a:t>字节的 </a:t>
            </a:r>
            <a:r>
              <a:rPr lang="en-US" altLang="zh-CN" dirty="0"/>
              <a:t>PNG </a:t>
            </a:r>
            <a:r>
              <a:rPr lang="zh-CN" altLang="en-US" dirty="0"/>
              <a:t>头打印为</a:t>
            </a:r>
            <a:r>
              <a:rPr lang="zh-CN" altLang="en-US" dirty="0" smtClean="0"/>
              <a:t>十六进制</a:t>
            </a:r>
            <a:r>
              <a:rPr lang="zh-CN" altLang="en-US" dirty="0"/>
              <a:t>值的</a:t>
            </a:r>
            <a:r>
              <a:rPr lang="zh-CN" altLang="en-US" dirty="0" smtClean="0"/>
              <a:t>形式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55576" y="221171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&gt;&gt;&gt; import </a:t>
            </a:r>
            <a:r>
              <a:rPr lang="en-US" altLang="zh-CN" dirty="0" err="1"/>
              <a:t>binascii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 err="1"/>
              <a:t>valid_png_header</a:t>
            </a:r>
            <a:r>
              <a:rPr lang="en-US" altLang="zh-CN" dirty="0"/>
              <a:t> = b'\x89PNG\r\n\x1a\n' &gt;&gt;&gt; print(</a:t>
            </a:r>
            <a:r>
              <a:rPr lang="en-US" altLang="zh-CN" dirty="0" err="1"/>
              <a:t>binascii.hexlify</a:t>
            </a:r>
            <a:r>
              <a:rPr lang="en-US" altLang="zh-CN" dirty="0"/>
              <a:t>(</a:t>
            </a:r>
            <a:r>
              <a:rPr lang="en-US" altLang="zh-CN" dirty="0" err="1"/>
              <a:t>valid_png_header</a:t>
            </a:r>
            <a:r>
              <a:rPr lang="en-US" altLang="zh-CN" dirty="0"/>
              <a:t>)) b'89504e470d0a1a0a'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1086265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648" y="1319788"/>
            <a:ext cx="1944216" cy="194395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组合 21"/>
          <p:cNvGrpSpPr/>
          <p:nvPr/>
        </p:nvGrpSpPr>
        <p:grpSpPr>
          <a:xfrm>
            <a:off x="6327053" y="4110383"/>
            <a:ext cx="1179076" cy="117891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" name="同心圆 2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758018" y="4605222"/>
            <a:ext cx="630120" cy="63003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6" name="同心圆 2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436688" y="4920241"/>
            <a:ext cx="890364" cy="8902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9" name="同心圆 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758788" y="4730422"/>
            <a:ext cx="685681" cy="68558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66439" y="5038933"/>
            <a:ext cx="588755" cy="5886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962506" y="4528455"/>
            <a:ext cx="252447" cy="25241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181252" y="4325716"/>
            <a:ext cx="528983" cy="52891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463984" y="3830481"/>
            <a:ext cx="1179076" cy="117891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4" name="同心圆 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419626" y="4323809"/>
            <a:ext cx="223042" cy="22301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7" name="同心圆 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943138" y="4555460"/>
            <a:ext cx="1179076" cy="117891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0" name="同心圆 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275195" y="4605224"/>
            <a:ext cx="520102" cy="52003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3" name="同心圆 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91078" y="4920241"/>
            <a:ext cx="316822" cy="31677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6" name="同心圆 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17144" y="4736990"/>
            <a:ext cx="158410" cy="15838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" name="同心圆 5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551664" y="2017752"/>
            <a:ext cx="52100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5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.1</a:t>
            </a:r>
            <a:r>
              <a:rPr lang="zh-CN" altLang="en-US" sz="40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zh-CN" altLang="en-US" sz="5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文本字符串</a:t>
            </a:r>
          </a:p>
        </p:txBody>
      </p:sp>
    </p:spTree>
    <p:extLst>
      <p:ext uri="{BB962C8B-B14F-4D97-AF65-F5344CB8AC3E}">
        <p14:creationId xmlns:p14="http://schemas.microsoft.com/office/powerpoint/2010/main" val="509802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2808685" y="259067"/>
            <a:ext cx="3303591" cy="466068"/>
            <a:chOff x="4143851" y="532568"/>
            <a:chExt cx="4142700" cy="584449"/>
          </a:xfrm>
        </p:grpSpPr>
        <p:sp>
          <p:nvSpPr>
            <p:cNvPr id="28" name="圆角矩形 27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347864" y="307435"/>
            <a:ext cx="1692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7.1 </a:t>
            </a:r>
            <a:r>
              <a:rPr lang="zh-CN" altLang="en-US" dirty="0"/>
              <a:t>文本字符串</a:t>
            </a:r>
          </a:p>
        </p:txBody>
      </p:sp>
      <p:sp>
        <p:nvSpPr>
          <p:cNvPr id="4" name="矩形 3"/>
          <p:cNvSpPr/>
          <p:nvPr/>
        </p:nvSpPr>
        <p:spPr>
          <a:xfrm>
            <a:off x="251520" y="1207225"/>
            <a:ext cx="87129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世界</a:t>
            </a:r>
            <a:r>
              <a:rPr lang="zh-CN" altLang="en-US" dirty="0"/>
              <a:t>上现存的字符远远超过了 </a:t>
            </a:r>
            <a:r>
              <a:rPr lang="en-US" altLang="zh-CN" dirty="0"/>
              <a:t>ASCII </a:t>
            </a:r>
            <a:r>
              <a:rPr lang="zh-CN" altLang="en-US" dirty="0"/>
              <a:t>所能支持的 </a:t>
            </a:r>
            <a:r>
              <a:rPr lang="en-US" altLang="zh-CN" dirty="0"/>
              <a:t>128 </a:t>
            </a:r>
            <a:r>
              <a:rPr lang="zh-CN" altLang="en-US" dirty="0" smtClean="0"/>
              <a:t>个，为了</a:t>
            </a:r>
            <a:r>
              <a:rPr lang="zh-CN" altLang="en-US" dirty="0"/>
              <a:t>支持更多的字母及</a:t>
            </a:r>
            <a:r>
              <a:rPr lang="zh-CN" altLang="en-US" dirty="0" smtClean="0"/>
              <a:t>符号，人们发明了</a:t>
            </a:r>
            <a:r>
              <a:rPr lang="en-US" altLang="zh-CN" dirty="0"/>
              <a:t>Unicode </a:t>
            </a:r>
            <a:r>
              <a:rPr lang="zh-CN" altLang="en-US" dirty="0" smtClean="0"/>
              <a:t>编码。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Unicode </a:t>
            </a:r>
            <a:r>
              <a:rPr lang="zh-CN" altLang="en-US" dirty="0"/>
              <a:t>为每个字符赋予了一个特殊的数字编码，这些编码与具体平台、程序、 语言均无关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Unicode </a:t>
            </a:r>
            <a:r>
              <a:rPr lang="zh-CN" altLang="en-US" dirty="0"/>
              <a:t>为每个字符赋予了一个特殊的数字编码，这些编码与具体平台、程序、 语言均无关。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1906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2791739" y="268160"/>
            <a:ext cx="3303591" cy="466068"/>
            <a:chOff x="4143851" y="532568"/>
            <a:chExt cx="4142700" cy="584449"/>
          </a:xfrm>
        </p:grpSpPr>
        <p:sp>
          <p:nvSpPr>
            <p:cNvPr id="49" name="圆角矩形 48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683568" y="1203598"/>
            <a:ext cx="72728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Python </a:t>
            </a:r>
            <a:r>
              <a:rPr lang="zh-CN" altLang="en-US" dirty="0"/>
              <a:t>中的 </a:t>
            </a:r>
            <a:r>
              <a:rPr lang="en-US" altLang="zh-CN" dirty="0" err="1"/>
              <a:t>unicodedata</a:t>
            </a:r>
            <a:r>
              <a:rPr lang="en-US" altLang="zh-CN" dirty="0"/>
              <a:t> </a:t>
            </a:r>
            <a:r>
              <a:rPr lang="zh-CN" altLang="en-US" dirty="0"/>
              <a:t>模块提供了下面两个方向的转换函数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   </a:t>
            </a:r>
            <a:endParaRPr lang="en-US" altLang="zh-CN" dirty="0"/>
          </a:p>
          <a:p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• lookup</a:t>
            </a:r>
            <a:r>
              <a:rPr lang="en-US" altLang="zh-CN" dirty="0"/>
              <a:t>()——</a:t>
            </a:r>
            <a:r>
              <a:rPr lang="zh-CN" altLang="en-US" dirty="0"/>
              <a:t>接受不区分大小写的标准名称，返回一个 </a:t>
            </a:r>
            <a:r>
              <a:rPr lang="en-US" altLang="zh-CN" dirty="0"/>
              <a:t>Unicode </a:t>
            </a:r>
            <a:r>
              <a:rPr lang="zh-CN" altLang="en-US" dirty="0"/>
              <a:t>字符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• </a:t>
            </a:r>
            <a:r>
              <a:rPr lang="en-US" altLang="zh-CN" dirty="0"/>
              <a:t>name()——</a:t>
            </a:r>
            <a:r>
              <a:rPr lang="zh-CN" altLang="en-US" dirty="0"/>
              <a:t>接受一个 </a:t>
            </a:r>
            <a:r>
              <a:rPr lang="en-US" altLang="zh-CN" dirty="0"/>
              <a:t>Unicode </a:t>
            </a:r>
            <a:r>
              <a:rPr lang="zh-CN" altLang="en-US" dirty="0"/>
              <a:t>字符，返回大写形式的名称。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3228968" y="357827"/>
            <a:ext cx="1692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7.1 </a:t>
            </a:r>
            <a:r>
              <a:rPr lang="zh-CN" altLang="en-US" dirty="0"/>
              <a:t>文本字符串</a:t>
            </a:r>
          </a:p>
        </p:txBody>
      </p:sp>
    </p:spTree>
    <p:extLst>
      <p:ext uri="{BB962C8B-B14F-4D97-AF65-F5344CB8AC3E}">
        <p14:creationId xmlns:p14="http://schemas.microsoft.com/office/powerpoint/2010/main" val="2979401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831249" y="201536"/>
            <a:ext cx="3303591" cy="466068"/>
            <a:chOff x="4143851" y="532568"/>
            <a:chExt cx="4142700" cy="584449"/>
          </a:xfrm>
        </p:grpSpPr>
        <p:sp>
          <p:nvSpPr>
            <p:cNvPr id="31" name="圆角矩形 30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Text Box 18"/>
          <p:cNvSpPr txBox="1">
            <a:spLocks noChangeArrowheads="1"/>
          </p:cNvSpPr>
          <p:nvPr/>
        </p:nvSpPr>
        <p:spPr bwMode="gray">
          <a:xfrm>
            <a:off x="3347864" y="267494"/>
            <a:ext cx="26642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dirty="0"/>
              <a:t>7.1 </a:t>
            </a:r>
            <a:r>
              <a:rPr lang="zh-CN" altLang="en-US" sz="2000" dirty="0"/>
              <a:t>文本字符串</a:t>
            </a:r>
          </a:p>
        </p:txBody>
      </p:sp>
      <p:sp>
        <p:nvSpPr>
          <p:cNvPr id="2" name="矩形 1"/>
          <p:cNvSpPr/>
          <p:nvPr/>
        </p:nvSpPr>
        <p:spPr>
          <a:xfrm>
            <a:off x="251520" y="915566"/>
            <a:ext cx="75425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&gt;&gt;&gt;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unicode_test</a:t>
            </a:r>
            <a:r>
              <a:rPr lang="en-US" altLang="zh-CN" dirty="0"/>
              <a:t>(value): </a:t>
            </a:r>
            <a:endParaRPr lang="en-US" altLang="zh-CN" dirty="0" smtClean="0"/>
          </a:p>
          <a:p>
            <a:r>
              <a:rPr lang="en-US" altLang="zh-CN" dirty="0" smtClean="0"/>
              <a:t>... </a:t>
            </a:r>
            <a:r>
              <a:rPr lang="en-US" altLang="zh-CN" dirty="0"/>
              <a:t>import </a:t>
            </a:r>
            <a:r>
              <a:rPr lang="en-US" altLang="zh-CN" dirty="0" err="1"/>
              <a:t>unicodedata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... </a:t>
            </a:r>
            <a:r>
              <a:rPr lang="en-US" altLang="zh-CN" dirty="0"/>
              <a:t>name = unicodedata.name(value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... </a:t>
            </a:r>
            <a:r>
              <a:rPr lang="en-US" altLang="zh-CN" dirty="0"/>
              <a:t>value2 = </a:t>
            </a:r>
            <a:r>
              <a:rPr lang="en-US" altLang="zh-CN" dirty="0" err="1"/>
              <a:t>unicodedata.lookup</a:t>
            </a:r>
            <a:r>
              <a:rPr lang="en-US" altLang="zh-CN" dirty="0"/>
              <a:t>(name) </a:t>
            </a:r>
            <a:endParaRPr lang="en-US" altLang="zh-CN" dirty="0" smtClean="0"/>
          </a:p>
          <a:p>
            <a:r>
              <a:rPr lang="en-US" altLang="zh-CN" dirty="0" smtClean="0"/>
              <a:t>... </a:t>
            </a:r>
            <a:r>
              <a:rPr lang="en-US" altLang="zh-CN" dirty="0"/>
              <a:t>print('value="%s", name="%s", value2="%s"' % (value, name, value2))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2499742"/>
            <a:ext cx="669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用</a:t>
            </a:r>
            <a:r>
              <a:rPr lang="zh-CN" altLang="en-US" dirty="0"/>
              <a:t>一些字符来测试一下吧。首先试一下纯 </a:t>
            </a:r>
            <a:r>
              <a:rPr lang="en-US" altLang="zh-CN" dirty="0"/>
              <a:t>ASCII </a:t>
            </a:r>
            <a:r>
              <a:rPr lang="zh-CN" altLang="en-US" dirty="0"/>
              <a:t>字符：</a:t>
            </a:r>
          </a:p>
        </p:txBody>
      </p:sp>
      <p:sp>
        <p:nvSpPr>
          <p:cNvPr id="5" name="矩形 4"/>
          <p:cNvSpPr/>
          <p:nvPr/>
        </p:nvSpPr>
        <p:spPr>
          <a:xfrm>
            <a:off x="571840" y="3435846"/>
            <a:ext cx="83206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&gt;&gt;&gt; </a:t>
            </a:r>
            <a:r>
              <a:rPr lang="en-US" altLang="zh-CN" dirty="0" err="1"/>
              <a:t>unicode_test</a:t>
            </a:r>
            <a:r>
              <a:rPr lang="en-US" altLang="zh-CN" dirty="0"/>
              <a:t>('A')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value</a:t>
            </a:r>
            <a:r>
              <a:rPr lang="en-US" altLang="zh-CN" dirty="0"/>
              <a:t>="A", name="LATIN CAPITAL LETTER A", value2="A"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1391459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2627784" y="294478"/>
            <a:ext cx="3303591" cy="466068"/>
            <a:chOff x="4143851" y="532568"/>
            <a:chExt cx="4142700" cy="584449"/>
          </a:xfrm>
        </p:grpSpPr>
        <p:sp>
          <p:nvSpPr>
            <p:cNvPr id="28" name="圆角矩形 27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347864" y="342846"/>
            <a:ext cx="1683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7.1 </a:t>
            </a:r>
            <a:r>
              <a:rPr lang="zh-CN" altLang="en-US" dirty="0"/>
              <a:t>文本字符串</a:t>
            </a:r>
          </a:p>
        </p:txBody>
      </p:sp>
      <p:sp>
        <p:nvSpPr>
          <p:cNvPr id="2" name="矩形 1"/>
          <p:cNvSpPr/>
          <p:nvPr/>
        </p:nvSpPr>
        <p:spPr>
          <a:xfrm>
            <a:off x="755576" y="1208960"/>
            <a:ext cx="5400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Unicode </a:t>
            </a:r>
            <a:r>
              <a:rPr lang="zh-CN" altLang="en-US" dirty="0"/>
              <a:t>货币字符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/>
              <a:t>&gt;&gt;&gt; </a:t>
            </a:r>
            <a:r>
              <a:rPr lang="en-US" altLang="zh-CN" dirty="0" err="1"/>
              <a:t>unicode_test</a:t>
            </a:r>
            <a:r>
              <a:rPr lang="en-US" altLang="zh-CN" dirty="0"/>
              <a:t>('\u00a2')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value=“&amp; </a:t>
            </a:r>
            <a:r>
              <a:rPr lang="en-US" altLang="zh-CN" dirty="0"/>
              <a:t>", name="CENT SIGN", value2</a:t>
            </a:r>
            <a:r>
              <a:rPr lang="en-US" altLang="zh-CN" dirty="0" smtClean="0"/>
              <a:t>=“&amp; </a:t>
            </a:r>
            <a:r>
              <a:rPr lang="en-US" altLang="zh-CN" dirty="0"/>
              <a:t>"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3568" y="329183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 err="1"/>
              <a:t>unicode_test</a:t>
            </a:r>
            <a:r>
              <a:rPr lang="en-US" altLang="zh-CN" dirty="0"/>
              <a:t>('\u20ac') value="€",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name</a:t>
            </a:r>
            <a:r>
              <a:rPr lang="en-US" altLang="zh-CN" dirty="0"/>
              <a:t>="EURO SIGN", value2</a:t>
            </a:r>
            <a:r>
              <a:rPr lang="en-US" altLang="zh-CN" dirty="0" smtClean="0"/>
              <a:t>=</a:t>
            </a:r>
            <a:r>
              <a:rPr lang="en-US" altLang="zh-CN" dirty="0"/>
              <a:t>"</a:t>
            </a:r>
            <a:r>
              <a:rPr lang="en-US" altLang="zh-CN" dirty="0" smtClean="0"/>
              <a:t>€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55576" y="2756416"/>
            <a:ext cx="29142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另</a:t>
            </a:r>
            <a:r>
              <a:rPr lang="zh-CN" altLang="en-US" dirty="0"/>
              <a:t>一个 </a:t>
            </a:r>
            <a:r>
              <a:rPr lang="en-US" altLang="zh-CN" dirty="0"/>
              <a:t>Unicode </a:t>
            </a:r>
            <a:r>
              <a:rPr lang="zh-CN" altLang="en-US" dirty="0"/>
              <a:t>货币字符：</a:t>
            </a:r>
          </a:p>
        </p:txBody>
      </p:sp>
    </p:spTree>
    <p:extLst>
      <p:ext uri="{BB962C8B-B14F-4D97-AF65-F5344CB8AC3E}">
        <p14:creationId xmlns:p14="http://schemas.microsoft.com/office/powerpoint/2010/main" val="3413710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327053" y="4110383"/>
            <a:ext cx="1179076" cy="117891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758018" y="4605222"/>
            <a:ext cx="630120" cy="63003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436688" y="4920241"/>
            <a:ext cx="890364" cy="8902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758788" y="4730422"/>
            <a:ext cx="685681" cy="68558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同心圆 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66439" y="5038933"/>
            <a:ext cx="588755" cy="5886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" name="同心圆 1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962506" y="4528455"/>
            <a:ext cx="252447" cy="25241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181252" y="4325716"/>
            <a:ext cx="528983" cy="52891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463984" y="3830481"/>
            <a:ext cx="1179076" cy="117891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419626" y="4323809"/>
            <a:ext cx="223042" cy="22301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943138" y="4555460"/>
            <a:ext cx="1179076" cy="117891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275195" y="4605224"/>
            <a:ext cx="520102" cy="52003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91078" y="4920241"/>
            <a:ext cx="316822" cy="31677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986004" y="283927"/>
            <a:ext cx="3303591" cy="466068"/>
            <a:chOff x="4143851" y="532568"/>
            <a:chExt cx="4142700" cy="584449"/>
          </a:xfrm>
        </p:grpSpPr>
        <p:sp>
          <p:nvSpPr>
            <p:cNvPr id="40" name="圆角矩形 39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3367706" y="283927"/>
            <a:ext cx="1683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7.1 </a:t>
            </a:r>
            <a:r>
              <a:rPr lang="zh-CN" altLang="en-US" dirty="0"/>
              <a:t>文本字符串</a:t>
            </a:r>
          </a:p>
        </p:txBody>
      </p:sp>
      <p:sp>
        <p:nvSpPr>
          <p:cNvPr id="43" name="矩形 42"/>
          <p:cNvSpPr/>
          <p:nvPr/>
        </p:nvSpPr>
        <p:spPr>
          <a:xfrm>
            <a:off x="1038288" y="1203598"/>
            <a:ext cx="67724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 唯一</a:t>
            </a:r>
            <a:r>
              <a:rPr lang="zh-CN" altLang="en-US" dirty="0"/>
              <a:t>可能遇到的问题来源于使用的字体自身的限制。没有任何一种字体涵盖了所 有 </a:t>
            </a:r>
            <a:r>
              <a:rPr lang="en-US" altLang="zh-CN" dirty="0"/>
              <a:t>Unicode </a:t>
            </a:r>
            <a:r>
              <a:rPr lang="zh-CN" altLang="en-US" dirty="0"/>
              <a:t>字符，当缺失对应字符的图片时，会以占位符的形式显示</a:t>
            </a:r>
          </a:p>
        </p:txBody>
      </p:sp>
      <p:sp>
        <p:nvSpPr>
          <p:cNvPr id="44" name="矩形 43"/>
          <p:cNvSpPr/>
          <p:nvPr/>
        </p:nvSpPr>
        <p:spPr>
          <a:xfrm>
            <a:off x="1535244" y="2211710"/>
            <a:ext cx="67811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现在，可以通过字符名称或者编码值来指定 </a:t>
            </a:r>
            <a:r>
              <a:rPr lang="en-US" altLang="zh-CN" dirty="0"/>
              <a:t>café </a:t>
            </a:r>
            <a:r>
              <a:rPr lang="zh-CN" altLang="en-US" dirty="0"/>
              <a:t>这个词了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place = '</a:t>
            </a:r>
            <a:r>
              <a:rPr lang="en-US" altLang="zh-CN" dirty="0" err="1"/>
              <a:t>caf</a:t>
            </a:r>
            <a:r>
              <a:rPr lang="en-US" altLang="zh-CN" dirty="0"/>
              <a:t>\u00e9' 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place </a:t>
            </a:r>
            <a:endParaRPr lang="en-US" altLang="zh-CN" dirty="0" smtClean="0"/>
          </a:p>
          <a:p>
            <a:r>
              <a:rPr lang="en-US" altLang="zh-CN" dirty="0" smtClean="0"/>
              <a:t>'café</a:t>
            </a:r>
            <a:r>
              <a:rPr lang="en-US" altLang="zh-CN" dirty="0"/>
              <a:t>' 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place = '</a:t>
            </a:r>
            <a:r>
              <a:rPr lang="en-US" altLang="zh-CN" dirty="0" err="1"/>
              <a:t>caf</a:t>
            </a:r>
            <a:r>
              <a:rPr lang="en-US" altLang="zh-CN" dirty="0"/>
              <a:t>\N{LATIN SMALL LETTER E WITH ACUTE}' 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place </a:t>
            </a:r>
            <a:endParaRPr lang="en-US" altLang="zh-CN" dirty="0" smtClean="0"/>
          </a:p>
          <a:p>
            <a:r>
              <a:rPr lang="en-US" altLang="zh-CN" dirty="0" smtClean="0"/>
              <a:t>'café</a:t>
            </a:r>
            <a:r>
              <a:rPr lang="en-US" altLang="zh-CN" dirty="0"/>
              <a:t>'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426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1763687" y="259067"/>
            <a:ext cx="5616625" cy="466068"/>
            <a:chOff x="4143851" y="532568"/>
            <a:chExt cx="4142700" cy="584449"/>
          </a:xfrm>
        </p:grpSpPr>
        <p:sp>
          <p:nvSpPr>
            <p:cNvPr id="95" name="圆角矩形 94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3419872" y="342846"/>
            <a:ext cx="1683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7.1 </a:t>
            </a:r>
            <a:r>
              <a:rPr lang="zh-CN" altLang="en-US" dirty="0"/>
              <a:t>文本字符串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987574"/>
            <a:ext cx="25811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/>
              <a:t>使用</a:t>
            </a:r>
            <a:r>
              <a:rPr lang="en-US" altLang="zh-CN" dirty="0"/>
              <a:t>UTF-8</a:t>
            </a:r>
            <a:r>
              <a:rPr lang="zh-CN" altLang="en-US" dirty="0"/>
              <a:t>编码和解码</a:t>
            </a:r>
          </a:p>
        </p:txBody>
      </p:sp>
      <p:sp>
        <p:nvSpPr>
          <p:cNvPr id="6" name="矩形 5"/>
          <p:cNvSpPr/>
          <p:nvPr/>
        </p:nvSpPr>
        <p:spPr>
          <a:xfrm>
            <a:off x="683568" y="1563638"/>
            <a:ext cx="6120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          当</a:t>
            </a:r>
            <a:r>
              <a:rPr lang="zh-CN" altLang="en-US" dirty="0"/>
              <a:t>需要与外界进行数据交互时则需要完成两件事情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• </a:t>
            </a:r>
            <a:r>
              <a:rPr lang="zh-CN" altLang="en-US" dirty="0"/>
              <a:t>将字符串编码为字节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                                </a:t>
            </a:r>
            <a:r>
              <a:rPr lang="en-US" altLang="zh-CN" dirty="0" smtClean="0"/>
              <a:t>• </a:t>
            </a:r>
            <a:r>
              <a:rPr lang="zh-CN" altLang="en-US" dirty="0"/>
              <a:t>将字节解码为字符串。</a:t>
            </a:r>
          </a:p>
        </p:txBody>
      </p:sp>
    </p:spTree>
    <p:extLst>
      <p:ext uri="{BB962C8B-B14F-4D97-AF65-F5344CB8AC3E}">
        <p14:creationId xmlns:p14="http://schemas.microsoft.com/office/powerpoint/2010/main" val="2381560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自定义 3314">
      <a:dk1>
        <a:srgbClr val="080808"/>
      </a:dk1>
      <a:lt1>
        <a:srgbClr val="F8F8F8"/>
      </a:lt1>
      <a:dk2>
        <a:srgbClr val="080808"/>
      </a:dk2>
      <a:lt2>
        <a:srgbClr val="080808"/>
      </a:lt2>
      <a:accent1>
        <a:srgbClr val="080808"/>
      </a:accent1>
      <a:accent2>
        <a:srgbClr val="FFFFFF"/>
      </a:accent2>
      <a:accent3>
        <a:srgbClr val="080808"/>
      </a:accent3>
      <a:accent4>
        <a:srgbClr val="080808"/>
      </a:accent4>
      <a:accent5>
        <a:srgbClr val="080808"/>
      </a:accent5>
      <a:accent6>
        <a:srgbClr val="080808"/>
      </a:accent6>
      <a:hlink>
        <a:srgbClr val="080808"/>
      </a:hlink>
      <a:folHlink>
        <a:srgbClr val="08080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1"/>
        </a:gradFill>
        <a:ln w="28575" cap="flat"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5400000" scaled="1"/>
          </a:gradFill>
          <a:prstDash val="solid"/>
          <a:miter lim="800000"/>
          <a:headEnd/>
          <a:tailEnd/>
        </a:ln>
        <a:effectLst>
          <a:outerShdw blurRad="228600" dist="228600" dir="5400000" algn="t" rotWithShape="0">
            <a:schemeClr val="tx1">
              <a:lumMod val="85000"/>
              <a:lumOff val="15000"/>
              <a:alpha val="28000"/>
            </a:schemeClr>
          </a:outerShdw>
        </a:effectLst>
      </a:spPr>
      <a:bodyPr vert="horz" wrap="square" lIns="68580" tIns="34290" rIns="68580" bIns="34290" numCol="1" anchor="t" anchorCtr="0" compatLnSpc="1">
        <a:prstTxWarp prst="textNoShape">
          <a:avLst/>
        </a:prstTxWarp>
      </a:bodyPr>
      <a:lstStyle>
        <a:defPPr>
          <a:defRPr>
            <a:solidFill>
              <a:prstClr val="black"/>
            </a:solidFill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10725</TotalTime>
  <Words>1606</Words>
  <Application>Microsoft Office PowerPoint</Application>
  <PresentationFormat>全屏显示(16:9)</PresentationFormat>
  <Paragraphs>260</Paragraphs>
  <Slides>26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ddd</dc:creator>
  <cp:lastModifiedBy>HP</cp:lastModifiedBy>
  <cp:revision>2158</cp:revision>
  <dcterms:created xsi:type="dcterms:W3CDTF">2014-06-06T07:22:15Z</dcterms:created>
  <dcterms:modified xsi:type="dcterms:W3CDTF">2018-10-14T10:34:04Z</dcterms:modified>
</cp:coreProperties>
</file>