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51" r:id="rId2"/>
    <p:sldId id="871" r:id="rId3"/>
    <p:sldId id="852" r:id="rId4"/>
    <p:sldId id="757" r:id="rId5"/>
    <p:sldId id="574" r:id="rId6"/>
    <p:sldId id="756" r:id="rId7"/>
    <p:sldId id="861" r:id="rId8"/>
    <p:sldId id="853" r:id="rId9"/>
    <p:sldId id="865" r:id="rId10"/>
    <p:sldId id="764" r:id="rId11"/>
    <p:sldId id="862" r:id="rId12"/>
    <p:sldId id="863" r:id="rId13"/>
    <p:sldId id="864" r:id="rId14"/>
    <p:sldId id="866" r:id="rId15"/>
    <p:sldId id="868" r:id="rId16"/>
    <p:sldId id="867" r:id="rId17"/>
    <p:sldId id="869" r:id="rId18"/>
    <p:sldId id="870" r:id="rId19"/>
    <p:sldId id="872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0033"/>
    <a:srgbClr val="E6E6E6"/>
    <a:srgbClr val="F1F3F2"/>
    <a:srgbClr val="B2B2B2"/>
    <a:srgbClr val="ACC34B"/>
    <a:srgbClr val="FFFFFF"/>
    <a:srgbClr val="D9D9D9"/>
    <a:srgbClr val="025DA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1435" autoAdjust="0"/>
  </p:normalViewPr>
  <p:slideViewPr>
    <p:cSldViewPr>
      <p:cViewPr>
        <p:scale>
          <a:sx n="100" d="100"/>
          <a:sy n="100" d="100"/>
        </p:scale>
        <p:origin x="-1085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1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8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38534"/>
            <a:ext cx="9145239" cy="332452"/>
          </a:xfrm>
          <a:prstGeom prst="rect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4957" y="301094"/>
            <a:ext cx="9148957" cy="393642"/>
            <a:chOff x="-1" y="1798867"/>
            <a:chExt cx="12196957" cy="545230"/>
          </a:xfrm>
          <a:gradFill>
            <a:gsLst>
              <a:gs pos="1000">
                <a:srgbClr val="00B0F0"/>
              </a:gs>
              <a:gs pos="100000">
                <a:srgbClr val="C00000"/>
              </a:gs>
            </a:gsLst>
            <a:lin ang="2700000" scaled="0"/>
          </a:gradFill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1798867"/>
              <a:ext cx="12196957" cy="545230"/>
            </a:xfrm>
            <a:prstGeom prst="rect">
              <a:avLst/>
            </a:prstGeom>
            <a:grpFill/>
          </p:spPr>
        </p:pic>
        <p:sp>
          <p:nvSpPr>
            <p:cNvPr id="5" name="矩形 4"/>
            <p:cNvSpPr/>
            <p:nvPr/>
          </p:nvSpPr>
          <p:spPr>
            <a:xfrm>
              <a:off x="0" y="1798868"/>
              <a:ext cx="12196956" cy="545229"/>
            </a:xfrm>
            <a:prstGeom prst="rect">
              <a:avLst/>
            </a:prstGeom>
            <a:gradFill>
              <a:gsLst>
                <a:gs pos="0">
                  <a:srgbClr val="00B050">
                    <a:lumMod val="87000"/>
                    <a:lumOff val="13000"/>
                  </a:srgbClr>
                </a:gs>
                <a:gs pos="100000">
                  <a:srgbClr val="00B05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3629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71094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0" y="4721902"/>
            <a:ext cx="432841" cy="432841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5" y="4858672"/>
            <a:ext cx="340825" cy="221197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10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6663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522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91855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9560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36571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652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00671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07596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CEC7-3A54-47D1-BB25-17A0FDA637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2" y="0"/>
            <a:ext cx="41600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27584" y="98757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816" y="355803"/>
            <a:ext cx="322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8.1.4   </a:t>
            </a:r>
            <a:r>
              <a:rPr lang="zh-CN" altLang="en-US" dirty="0" smtClean="0"/>
              <a:t>使用</a:t>
            </a:r>
            <a:r>
              <a:rPr lang="en-US" altLang="zh-CN" dirty="0"/>
              <a:t>read()</a:t>
            </a:r>
            <a:r>
              <a:rPr lang="zh-CN" altLang="en-US" dirty="0"/>
              <a:t>读二进制文件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808897" y="14178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read()</a:t>
            </a:r>
            <a:r>
              <a:rPr lang="zh-CN" altLang="en-US" dirty="0"/>
              <a:t>读二进制文件：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下面简单的例子只需要用 </a:t>
            </a:r>
            <a:r>
              <a:rPr lang="en-US" altLang="zh-CN" dirty="0"/>
              <a:t>'rb' </a:t>
            </a:r>
            <a:r>
              <a:rPr lang="zh-CN" altLang="en-US" dirty="0"/>
              <a:t>打开文件即可： </a:t>
            </a:r>
            <a:r>
              <a:rPr lang="en-US" altLang="zh-CN" dirty="0"/>
              <a:t>&gt;&gt;&gt; fin = open('bfile', 'rb') </a:t>
            </a:r>
          </a:p>
          <a:p>
            <a:r>
              <a:rPr lang="en-US" altLang="zh-CN" dirty="0"/>
              <a:t>&gt;&gt;&gt; bdata = fin.read() </a:t>
            </a:r>
          </a:p>
          <a:p>
            <a:r>
              <a:rPr lang="en-US" altLang="zh-CN" dirty="0"/>
              <a:t>&gt;&gt;&gt; len(bdata)</a:t>
            </a:r>
          </a:p>
          <a:p>
            <a:r>
              <a:rPr lang="en-US" altLang="zh-CN" dirty="0"/>
              <a:t> 256</a:t>
            </a:r>
          </a:p>
          <a:p>
            <a:r>
              <a:rPr lang="en-US" altLang="zh-CN" dirty="0"/>
              <a:t> &gt;&gt;&gt; fin.close()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75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915816" y="380687"/>
            <a:ext cx="314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8.1.5</a:t>
            </a:r>
            <a:r>
              <a:rPr lang="zh-CN" altLang="en-US" dirty="0"/>
              <a:t>　使用</a:t>
            </a:r>
            <a:r>
              <a:rPr lang="en-US" altLang="zh-CN" dirty="0"/>
              <a:t>with</a:t>
            </a:r>
            <a:r>
              <a:rPr lang="zh-CN" altLang="en-US" dirty="0"/>
              <a:t>自动关闭文件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1275606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如果忘记</a:t>
            </a:r>
            <a:r>
              <a:rPr lang="zh-CN" altLang="en-US" dirty="0"/>
              <a:t>关闭已经打开的一个文件，在该文件对象不再被引用之后 </a:t>
            </a:r>
            <a:r>
              <a:rPr lang="en-US" altLang="zh-CN" dirty="0"/>
              <a:t>Python </a:t>
            </a:r>
            <a:r>
              <a:rPr lang="zh-CN" altLang="en-US" dirty="0"/>
              <a:t>会关掉此文 件。这也就意味着在一个函数中打开文件，没有及时关闭它，但是在函数结束时会被关 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然而</a:t>
            </a:r>
            <a:r>
              <a:rPr lang="zh-CN" altLang="en-US" dirty="0"/>
              <a:t>你可能会在一直运行中的函数或者程序的主要部分打开一个文件，应该强制剩下 的所有写操作完成后再关闭文件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它</a:t>
            </a:r>
            <a:r>
              <a:rPr lang="zh-CN" altLang="en-US" dirty="0"/>
              <a:t>的形式 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with expression as variable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with open('relativity', 'wt') as fout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 fout.write(poem) ... 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zh-CN" altLang="en-US" dirty="0"/>
              <a:t>上下文管理器的代码后，文件会被自动关闭</a:t>
            </a:r>
          </a:p>
        </p:txBody>
      </p:sp>
    </p:spTree>
    <p:extLst>
      <p:ext uri="{BB962C8B-B14F-4D97-AF65-F5344CB8AC3E}">
        <p14:creationId xmlns:p14="http://schemas.microsoft.com/office/powerpoint/2010/main" val="1735008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9792" y="355803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8.1.6</a:t>
            </a:r>
            <a:r>
              <a:rPr lang="zh-CN" altLang="en-US" dirty="0"/>
              <a:t>　使用</a:t>
            </a:r>
            <a:r>
              <a:rPr lang="en-US" altLang="zh-CN" dirty="0"/>
              <a:t>seek()</a:t>
            </a:r>
            <a:r>
              <a:rPr lang="zh-CN" altLang="en-US" dirty="0"/>
              <a:t>改变位置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1131590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不用从 头读取文件的每一个字节，直接跳到最后位置并只读一个字节也是可行的。 </a:t>
            </a:r>
            <a:endParaRPr lang="en-US" altLang="zh-CN" dirty="0" smtClean="0"/>
          </a:p>
          <a:p>
            <a:r>
              <a:rPr lang="zh-CN" altLang="en-US" dirty="0" smtClean="0"/>
              <a:t>函数 </a:t>
            </a:r>
            <a:r>
              <a:rPr lang="en-US" altLang="zh-CN" dirty="0"/>
              <a:t>tell() </a:t>
            </a:r>
            <a:r>
              <a:rPr lang="zh-CN" altLang="en-US" dirty="0"/>
              <a:t>返回距离文件开始处 的字节偏移量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 </a:t>
            </a:r>
            <a:r>
              <a:rPr lang="en-US" altLang="zh-CN" dirty="0"/>
              <a:t>seek() </a:t>
            </a:r>
            <a:r>
              <a:rPr lang="zh-CN" altLang="en-US" dirty="0"/>
              <a:t>允许跳转到文件其他字节偏移量的位置。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&gt;&gt;&gt; fin = open('bfile', 'rb')</a:t>
            </a:r>
          </a:p>
          <a:p>
            <a:r>
              <a:rPr lang="en-US" altLang="zh-CN" dirty="0"/>
              <a:t>&gt;&gt;&gt; fin.tell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0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9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9792" y="355803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8.2</a:t>
            </a:r>
            <a:r>
              <a:rPr lang="zh-CN" altLang="en-US" dirty="0"/>
              <a:t>　结构化的文本文件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1187624" y="1275606"/>
            <a:ext cx="61926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对于</a:t>
            </a:r>
            <a:r>
              <a:rPr lang="zh-CN" altLang="en-US" dirty="0"/>
              <a:t>简单的文本文件，唯一的结构层次是间隔的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分隔符，比如 </a:t>
            </a:r>
            <a:r>
              <a:rPr lang="en-US" altLang="zh-CN" dirty="0"/>
              <a:t>tab</a:t>
            </a:r>
            <a:r>
              <a:rPr lang="zh-CN" altLang="en-US" dirty="0"/>
              <a:t>（</a:t>
            </a:r>
            <a:r>
              <a:rPr lang="en-US" altLang="zh-CN" dirty="0"/>
              <a:t>'\t'</a:t>
            </a:r>
            <a:r>
              <a:rPr lang="zh-CN" altLang="en-US" dirty="0"/>
              <a:t>）、逗号（</a:t>
            </a:r>
            <a:r>
              <a:rPr lang="en-US" altLang="zh-CN" dirty="0"/>
              <a:t>','</a:t>
            </a:r>
            <a:r>
              <a:rPr lang="zh-CN" altLang="en-US" dirty="0"/>
              <a:t>）或者竖线（</a:t>
            </a:r>
            <a:r>
              <a:rPr lang="en-US" altLang="zh-CN" dirty="0"/>
              <a:t>'|'</a:t>
            </a:r>
            <a:r>
              <a:rPr lang="zh-CN" altLang="en-US" dirty="0"/>
              <a:t>）。逗号分隔值（</a:t>
            </a:r>
            <a:r>
              <a:rPr lang="en-US" altLang="zh-CN" dirty="0"/>
              <a:t>CSV</a:t>
            </a:r>
            <a:r>
              <a:rPr lang="zh-CN" altLang="en-US" dirty="0"/>
              <a:t>）就是这 样的例子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'&lt;' </a:t>
            </a:r>
            <a:r>
              <a:rPr lang="zh-CN" altLang="en-US" dirty="0"/>
              <a:t>和 </a:t>
            </a:r>
            <a:r>
              <a:rPr lang="en-US" altLang="zh-CN" dirty="0"/>
              <a:t>'&gt;' </a:t>
            </a:r>
            <a:r>
              <a:rPr lang="zh-CN" altLang="en-US" dirty="0"/>
              <a:t>标签，例如 </a:t>
            </a:r>
            <a:r>
              <a:rPr lang="en-US" altLang="zh-CN" dirty="0"/>
              <a:t>XML </a:t>
            </a:r>
            <a:r>
              <a:rPr lang="zh-CN" altLang="en-US" dirty="0"/>
              <a:t>和 </a:t>
            </a:r>
            <a:r>
              <a:rPr lang="en-US" altLang="zh-CN" dirty="0"/>
              <a:t>HTML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标点符号，例如 </a:t>
            </a:r>
            <a:r>
              <a:rPr lang="en-US" altLang="zh-CN" dirty="0"/>
              <a:t>JavaScript Object Notation</a:t>
            </a:r>
            <a:r>
              <a:rPr lang="zh-CN" altLang="en-US" dirty="0"/>
              <a:t>（</a:t>
            </a:r>
            <a:r>
              <a:rPr lang="en-US" altLang="zh-CN" dirty="0"/>
              <a:t>JSON2 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缩进，例如 </a:t>
            </a:r>
            <a:r>
              <a:rPr lang="en-US" altLang="zh-CN" dirty="0"/>
              <a:t>YAML</a:t>
            </a:r>
            <a:r>
              <a:rPr lang="zh-CN" altLang="en-US" dirty="0"/>
              <a:t>（即 </a:t>
            </a:r>
            <a:r>
              <a:rPr lang="en-US" altLang="zh-CN" dirty="0"/>
              <a:t>YAML Ain't Markup Language </a:t>
            </a:r>
            <a:r>
              <a:rPr lang="zh-CN" altLang="en-US" dirty="0"/>
              <a:t>的缩写），要了解更多可以去搜索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/>
              <a:t>混合的，例如各种配置文件。 每一种结构化文件格式都能够被至少一种 </a:t>
            </a:r>
            <a:r>
              <a:rPr lang="en-US" altLang="zh-CN" dirty="0"/>
              <a:t>Python </a:t>
            </a:r>
            <a:r>
              <a:rPr lang="zh-CN" altLang="en-US" dirty="0"/>
              <a:t>模块读写。</a:t>
            </a:r>
          </a:p>
        </p:txBody>
      </p:sp>
    </p:spTree>
    <p:extLst>
      <p:ext uri="{BB962C8B-B14F-4D97-AF65-F5344CB8AC3E}">
        <p14:creationId xmlns:p14="http://schemas.microsoft.com/office/powerpoint/2010/main" val="17522719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63888" y="355803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8.2.1 </a:t>
            </a:r>
            <a:r>
              <a:rPr lang="en-US" altLang="zh-CN" dirty="0" smtClean="0"/>
              <a:t>     CSV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59632" y="127560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183273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人工</a:t>
            </a:r>
            <a:r>
              <a:rPr lang="zh-CN" altLang="en-US" dirty="0"/>
              <a:t>读入 </a:t>
            </a:r>
            <a:r>
              <a:rPr lang="en-US" altLang="zh-CN" dirty="0"/>
              <a:t>CSV </a:t>
            </a:r>
            <a:r>
              <a:rPr lang="zh-CN" altLang="en-US" dirty="0"/>
              <a:t>文件，每一次 读取一行，在逗号分隔符处将每行分开，并添加结果到某些数据结构中，例如列表或者</a:t>
            </a:r>
            <a:r>
              <a:rPr lang="zh-CN" altLang="en-US" dirty="0" smtClean="0"/>
              <a:t>字典。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</a:t>
            </a:r>
            <a:r>
              <a:rPr lang="en-US" altLang="zh-CN" dirty="0" smtClean="0"/>
              <a:t>csv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&gt;&gt;&gt; villains = </a:t>
            </a:r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... </a:t>
            </a:r>
            <a:r>
              <a:rPr lang="en-US" altLang="zh-CN" dirty="0"/>
              <a:t>['Doctor', 'No'],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['Rosa', 'Klebb'],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['Mister', 'Big'],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['Auric', 'Goldfinger'],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['Ernst', 'Blofeld'], ... ]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with open('villains', 'wt') as fout: # </a:t>
            </a:r>
            <a:r>
              <a:rPr lang="zh-CN" altLang="en-US" dirty="0"/>
              <a:t>一个上下文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csvout = csv.writer(fout)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csvout.writerows(villains)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6815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98751" y="272024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15916" y="368706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8.2.1      CSV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987574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重新读这个文件：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import csv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with open('villains', 'rt') as fin: # </a:t>
            </a:r>
            <a:r>
              <a:rPr lang="zh-CN" altLang="en-US" dirty="0"/>
              <a:t>一个上下文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cin = csv.reader(fin) </a:t>
            </a:r>
            <a:endParaRPr lang="en-US" altLang="zh-CN" dirty="0" smtClean="0"/>
          </a:p>
          <a:p>
            <a:r>
              <a:rPr lang="en-US" altLang="zh-CN" dirty="0" smtClean="0"/>
              <a:t>... </a:t>
            </a:r>
            <a:r>
              <a:rPr lang="en-US" altLang="zh-CN" dirty="0"/>
              <a:t>villains = [row for row in cin] # </a:t>
            </a:r>
            <a:r>
              <a:rPr lang="zh-CN" altLang="en-US" dirty="0"/>
              <a:t>使用列表推导式 </a:t>
            </a:r>
            <a:r>
              <a:rPr lang="en-US" altLang="zh-CN" dirty="0"/>
              <a:t>...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print(villains) </a:t>
            </a:r>
            <a:endParaRPr lang="en-US" altLang="zh-CN" dirty="0" smtClean="0"/>
          </a:p>
          <a:p>
            <a:r>
              <a:rPr lang="en-US" altLang="zh-CN" dirty="0" smtClean="0"/>
              <a:t>[[</a:t>
            </a:r>
            <a:r>
              <a:rPr lang="en-US" altLang="zh-CN" dirty="0"/>
              <a:t>'Doctor', 'No'], ['Rosa', 'Klebb'], ['Mister', 'Big'], ['Auric', 'Goldfinger'], ['Ernst', 'Blofeld</a:t>
            </a:r>
            <a:r>
              <a:rPr lang="en-US" altLang="zh-CN" dirty="0" smtClean="0"/>
              <a:t>']]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7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20656" y="342846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8.2.2     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832431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987574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• </a:t>
            </a:r>
            <a:r>
              <a:rPr lang="zh-CN" altLang="en-US" dirty="0"/>
              <a:t>标签以一个 </a:t>
            </a:r>
            <a:r>
              <a:rPr lang="en-US" altLang="zh-CN" dirty="0"/>
              <a:t>&lt; </a:t>
            </a:r>
            <a:r>
              <a:rPr lang="zh-CN" altLang="en-US" dirty="0"/>
              <a:t>字符开头，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536" y="1509265"/>
            <a:ext cx="775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•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通常一个开始标签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，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跟一段其他的内容，然后是最后相匹配的结束标签，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018257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•</a:t>
            </a:r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标签之间是可以存在多级嵌套的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2559039"/>
            <a:ext cx="339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• </a:t>
            </a:r>
            <a:r>
              <a:rPr lang="zh-CN" altLang="en-US" dirty="0"/>
              <a:t>标签中可以包含值（</a:t>
            </a:r>
            <a:r>
              <a:rPr lang="en-US" altLang="zh-CN" dirty="0"/>
              <a:t>value</a:t>
            </a:r>
            <a:r>
              <a:rPr lang="zh-CN" altLang="en-US" dirty="0"/>
              <a:t>），</a:t>
            </a:r>
          </a:p>
        </p:txBody>
      </p:sp>
      <p:sp>
        <p:nvSpPr>
          <p:cNvPr id="10" name="矩形 9"/>
          <p:cNvSpPr/>
          <p:nvPr/>
        </p:nvSpPr>
        <p:spPr>
          <a:xfrm>
            <a:off x="395536" y="307580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• </a:t>
            </a:r>
            <a:r>
              <a:rPr lang="zh-CN" altLang="en-US" dirty="0"/>
              <a:t>存放数据的位置可以是任意的</a:t>
            </a:r>
            <a:r>
              <a:rPr lang="en-US" altLang="zh-CN" dirty="0"/>
              <a:t>——</a:t>
            </a:r>
            <a:r>
              <a:rPr lang="zh-CN" altLang="en-US" dirty="0"/>
              <a:t>属性、值或者子标签</a:t>
            </a:r>
          </a:p>
        </p:txBody>
      </p:sp>
      <p:sp>
        <p:nvSpPr>
          <p:cNvPr id="11" name="矩形 10"/>
          <p:cNvSpPr/>
          <p:nvPr/>
        </p:nvSpPr>
        <p:spPr>
          <a:xfrm>
            <a:off x="405448" y="3651870"/>
            <a:ext cx="8559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• </a:t>
            </a:r>
            <a:r>
              <a:rPr lang="zh-CN" altLang="en-US" dirty="0"/>
              <a:t>可选属性（</a:t>
            </a:r>
            <a:r>
              <a:rPr lang="en-US" altLang="zh-CN" dirty="0"/>
              <a:t>attribute</a:t>
            </a:r>
            <a:r>
              <a:rPr lang="zh-CN" altLang="en-US" dirty="0"/>
              <a:t>）可以出现在开始标签里</a:t>
            </a:r>
          </a:p>
        </p:txBody>
      </p:sp>
    </p:spTree>
    <p:extLst>
      <p:ext uri="{BB962C8B-B14F-4D97-AF65-F5344CB8AC3E}">
        <p14:creationId xmlns:p14="http://schemas.microsoft.com/office/powerpoint/2010/main" val="258250696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20656" y="342846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8.2.2     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843558"/>
            <a:ext cx="229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&lt;?</a:t>
            </a:r>
            <a:r>
              <a:rPr lang="en-US" altLang="zh-CN" dirty="0"/>
              <a:t>xml version="1.0</a:t>
            </a:r>
            <a:r>
              <a:rPr lang="en-US" altLang="zh-CN" dirty="0" smtClean="0"/>
              <a:t>"?&gt;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113542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&lt;menu&gt;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0341" y="1450980"/>
            <a:ext cx="259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&lt;breakfast </a:t>
            </a:r>
            <a:r>
              <a:rPr lang="en-US" altLang="zh-CN" dirty="0"/>
              <a:t>hours="</a:t>
            </a:r>
            <a:r>
              <a:rPr lang="en-US" altLang="zh-CN" dirty="0" smtClean="0"/>
              <a:t>7-11“&gt;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0869" y="1820312"/>
            <a:ext cx="460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&lt;item </a:t>
            </a:r>
            <a:r>
              <a:rPr lang="en-US" altLang="zh-CN" dirty="0"/>
              <a:t>price="$6.00"&gt;breakfast burritos&lt;/</a:t>
            </a:r>
            <a:r>
              <a:rPr lang="en-US" altLang="zh-CN" dirty="0" smtClean="0"/>
              <a:t>item&gt;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0869" y="2189644"/>
            <a:ext cx="380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&lt;item </a:t>
            </a:r>
            <a:r>
              <a:rPr lang="en-US" altLang="zh-CN" dirty="0"/>
              <a:t>price="$4.00"&gt;pancakes&lt;/</a:t>
            </a:r>
            <a:r>
              <a:rPr lang="en-US" altLang="zh-CN" dirty="0" smtClean="0"/>
              <a:t>item&gt;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6101" y="2550012"/>
            <a:ext cx="1375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&lt;/breakfast&gt;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0612" y="2919344"/>
            <a:ext cx="223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&lt;lunch </a:t>
            </a:r>
            <a:r>
              <a:rPr lang="en-US" altLang="zh-CN" dirty="0"/>
              <a:t>hours="</a:t>
            </a:r>
            <a:r>
              <a:rPr lang="en-US" altLang="zh-CN" dirty="0" smtClean="0"/>
              <a:t>11-3“&gt;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29002" y="3285238"/>
            <a:ext cx="413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&lt;item </a:t>
            </a:r>
            <a:r>
              <a:rPr lang="en-US" altLang="zh-CN" dirty="0"/>
              <a:t>price="$5.00"&gt;hamburger&lt;/</a:t>
            </a:r>
            <a:r>
              <a:rPr lang="en-US" altLang="zh-CN" dirty="0" smtClean="0"/>
              <a:t>item&gt;  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7823" y="357986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&lt;/lunch&gt;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7823" y="3867894"/>
            <a:ext cx="2339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&lt;dinner </a:t>
            </a:r>
            <a:r>
              <a:rPr lang="en-US" altLang="zh-CN" dirty="0"/>
              <a:t>hours="</a:t>
            </a:r>
            <a:r>
              <a:rPr lang="en-US" altLang="zh-CN" dirty="0" smtClean="0"/>
              <a:t>3-10“&gt;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9809" y="4170000"/>
            <a:ext cx="369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&lt;item </a:t>
            </a:r>
            <a:r>
              <a:rPr lang="en-US" altLang="zh-CN" dirty="0"/>
              <a:t>price="8.00"&gt;spaghetti&lt;/</a:t>
            </a:r>
            <a:r>
              <a:rPr lang="en-US" altLang="zh-CN" dirty="0" smtClean="0"/>
              <a:t>item&gt;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8574" y="444395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&lt;/dinner&gt;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0791" y="4763998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&lt;/menu&gt;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18668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06063" y="272024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54235" y="340509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结构化二进制文件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1059582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8.3.1</a:t>
            </a:r>
            <a:r>
              <a:rPr lang="zh-CN" altLang="en-US" dirty="0"/>
              <a:t>　电子数据表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电子数据表</a:t>
            </a:r>
            <a:r>
              <a:rPr lang="zh-CN" altLang="en-US" dirty="0"/>
              <a:t>，尤其是 </a:t>
            </a:r>
            <a:r>
              <a:rPr lang="en-US" altLang="zh-CN" dirty="0"/>
              <a:t>Microsoft Excel</a:t>
            </a:r>
            <a:r>
              <a:rPr lang="zh-CN" altLang="en-US" dirty="0"/>
              <a:t>，是广泛使用的二进制数据格式。如果你把电子数据 表保存到一个 </a:t>
            </a:r>
            <a:r>
              <a:rPr lang="en-US" altLang="zh-CN" dirty="0"/>
              <a:t>CSV </a:t>
            </a:r>
            <a:r>
              <a:rPr lang="zh-CN" altLang="en-US" dirty="0"/>
              <a:t>文件中，就可以利用之前提到的标准 </a:t>
            </a:r>
            <a:r>
              <a:rPr lang="en-US" altLang="zh-CN" dirty="0"/>
              <a:t>csv </a:t>
            </a:r>
            <a:r>
              <a:rPr lang="zh-CN" altLang="en-US" dirty="0"/>
              <a:t>模块读取它。如果你有一个 </a:t>
            </a:r>
            <a:r>
              <a:rPr lang="en-US" altLang="zh-CN" dirty="0"/>
              <a:t>xls </a:t>
            </a:r>
            <a:r>
              <a:rPr lang="zh-CN" altLang="en-US" dirty="0"/>
              <a:t>文件，也可以使用第三方库 </a:t>
            </a:r>
            <a:r>
              <a:rPr lang="en-US" altLang="zh-CN" dirty="0"/>
              <a:t>xlrd</a:t>
            </a:r>
            <a:r>
              <a:rPr lang="zh-CN" altLang="en-US" dirty="0"/>
              <a:t>（</a:t>
            </a:r>
            <a:r>
              <a:rPr lang="en-US" altLang="zh-CN" dirty="0"/>
              <a:t>http://pypi.python.org/pypi/xlrd</a:t>
            </a:r>
            <a:r>
              <a:rPr lang="zh-CN" altLang="en-US" dirty="0"/>
              <a:t>）读写文件。</a:t>
            </a:r>
          </a:p>
        </p:txBody>
      </p:sp>
    </p:spTree>
    <p:extLst>
      <p:ext uri="{BB962C8B-B14F-4D97-AF65-F5344CB8AC3E}">
        <p14:creationId xmlns:p14="http://schemas.microsoft.com/office/powerpoint/2010/main" val="2233575949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485654" y="342846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结构化二进制文件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15616" y="1419622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8.3.2</a:t>
            </a:r>
            <a:r>
              <a:rPr lang="zh-CN" altLang="en-US" dirty="0"/>
              <a:t>　层次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 </a:t>
            </a:r>
            <a:r>
              <a:rPr lang="zh-CN" altLang="en-US" dirty="0"/>
              <a:t>层次数据格式（</a:t>
            </a:r>
            <a:r>
              <a:rPr lang="en-US" altLang="zh-CN" dirty="0"/>
              <a:t>HDF5</a:t>
            </a:r>
            <a:r>
              <a:rPr lang="zh-CN" altLang="en-US" dirty="0"/>
              <a:t>）是一种用于多维数据或者层次数值数据的二进制数据格式。它主 要用在科学计算领域，快速读取海量数据集（</a:t>
            </a:r>
            <a:r>
              <a:rPr lang="en-US" altLang="zh-CN" dirty="0"/>
              <a:t>GB </a:t>
            </a:r>
            <a:r>
              <a:rPr lang="zh-CN" altLang="en-US" dirty="0"/>
              <a:t>或者 </a:t>
            </a:r>
            <a:r>
              <a:rPr lang="en-US" altLang="zh-CN" dirty="0"/>
              <a:t>TB</a:t>
            </a:r>
            <a:r>
              <a:rPr lang="zh-CN" altLang="en-US" dirty="0"/>
              <a:t>）是常见的需求。即使某些情况 下 </a:t>
            </a:r>
            <a:r>
              <a:rPr lang="en-US" altLang="zh-CN" dirty="0"/>
              <a:t>HDF5 </a:t>
            </a:r>
            <a:r>
              <a:rPr lang="zh-CN" altLang="en-US" dirty="0"/>
              <a:t>能很好地代替数据库，但它在商业应用上也是默默无闻的。它能适用于 </a:t>
            </a:r>
            <a:r>
              <a:rPr lang="en-US" altLang="zh-CN" dirty="0"/>
              <a:t>WORM </a:t>
            </a:r>
            <a:r>
              <a:rPr lang="zh-CN" altLang="en-US" dirty="0"/>
              <a:t>（</a:t>
            </a:r>
            <a:r>
              <a:rPr lang="en-US" altLang="zh-CN" dirty="0"/>
              <a:t>Write Once/Read Many</a:t>
            </a:r>
            <a:r>
              <a:rPr lang="zh-CN" altLang="en-US" dirty="0"/>
              <a:t>；一次写入，多次读取）应用，不用担心写操作冲突的数据保护。</a:t>
            </a:r>
          </a:p>
        </p:txBody>
      </p:sp>
    </p:spTree>
    <p:extLst>
      <p:ext uri="{BB962C8B-B14F-4D97-AF65-F5344CB8AC3E}">
        <p14:creationId xmlns:p14="http://schemas.microsoft.com/office/powerpoint/2010/main" val="1290825200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523517" y="734857"/>
            <a:ext cx="1380106" cy="15014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1"/>
          </p:cNvCxnSpPr>
          <p:nvPr/>
        </p:nvCxnSpPr>
        <p:spPr>
          <a:xfrm>
            <a:off x="757879" y="1226024"/>
            <a:ext cx="2145744" cy="1010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18760" y="1637093"/>
            <a:ext cx="2084863" cy="599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84355" y="2236321"/>
            <a:ext cx="2519268" cy="31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7" idx="3"/>
          </p:cNvCxnSpPr>
          <p:nvPr/>
        </p:nvCxnSpPr>
        <p:spPr>
          <a:xfrm flipV="1">
            <a:off x="1802023" y="2236322"/>
            <a:ext cx="1101600" cy="13269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2"/>
          </p:cNvCxnSpPr>
          <p:nvPr/>
        </p:nvCxnSpPr>
        <p:spPr>
          <a:xfrm flipV="1">
            <a:off x="1352126" y="2236322"/>
            <a:ext cx="1551497" cy="580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" idx="5"/>
          </p:cNvCxnSpPr>
          <p:nvPr/>
        </p:nvCxnSpPr>
        <p:spPr>
          <a:xfrm flipH="1" flipV="1">
            <a:off x="2903623" y="2236322"/>
            <a:ext cx="508494" cy="11625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2903623" y="2245554"/>
            <a:ext cx="923104" cy="16168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562149" y="2245555"/>
            <a:ext cx="348926" cy="2230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8" idx="3"/>
          </p:cNvCxnSpPr>
          <p:nvPr/>
        </p:nvCxnSpPr>
        <p:spPr>
          <a:xfrm flipV="1">
            <a:off x="1473052" y="2245556"/>
            <a:ext cx="1430572" cy="2410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2928856" y="2266869"/>
            <a:ext cx="931875" cy="247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482261" y="586376"/>
            <a:ext cx="421362" cy="16094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2903623" y="564810"/>
            <a:ext cx="883135" cy="16715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 rot="10498052">
            <a:off x="3523359" y="282916"/>
            <a:ext cx="563789" cy="56378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0498052">
            <a:off x="3385417" y="3358036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498052">
            <a:off x="1123968" y="2712551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4382" y="352194"/>
            <a:ext cx="818269" cy="8182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840" y="2205819"/>
            <a:ext cx="621031" cy="621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27004" y="43111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3503" y="1481836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1622" y="4195280"/>
            <a:ext cx="561055" cy="5610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 rot="10498052">
            <a:off x="555980" y="1038304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0498052">
            <a:off x="1708163" y="3549952"/>
            <a:ext cx="114300" cy="11430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498052">
            <a:off x="1285332" y="4629789"/>
            <a:ext cx="228599" cy="228599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671470" y="3707180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55453" y="1320668"/>
            <a:ext cx="1831305" cy="18313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 smtClean="0">
                  <a:solidFill>
                    <a:srgbClr val="00B050"/>
                  </a:solidFill>
                </a:rPr>
                <a:t>8</a:t>
              </a:r>
              <a:endParaRPr lang="zh-CN" altLang="en-US" sz="8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rot="10498052">
            <a:off x="3722367" y="4579641"/>
            <a:ext cx="276728" cy="276728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00B050">
                  <a:lumMod val="90000"/>
                  <a:lumOff val="10000"/>
                </a:srgbClr>
              </a:gs>
            </a:gsLst>
            <a:lin ang="2700000" scaled="1"/>
          </a:gradFill>
          <a:ln>
            <a:gradFill>
              <a:gsLst>
                <a:gs pos="2000">
                  <a:srgbClr val="00B050">
                    <a:lumMod val="90000"/>
                    <a:lumOff val="10000"/>
                  </a:srgbClr>
                </a:gs>
                <a:gs pos="100000">
                  <a:srgbClr val="00B050"/>
                </a:gs>
              </a:gsLst>
              <a:lin ang="5400000" scaled="0"/>
            </a:gradFill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84168" y="40756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S Reference Sans Serif" panose="020B0604030504040204" pitchFamily="34" charset="0"/>
              </a:rPr>
              <a:t>          </a:t>
            </a:r>
          </a:p>
        </p:txBody>
      </p:sp>
      <p:sp>
        <p:nvSpPr>
          <p:cNvPr id="38" name="矩形 37"/>
          <p:cNvSpPr/>
          <p:nvPr/>
        </p:nvSpPr>
        <p:spPr>
          <a:xfrm>
            <a:off x="3786758" y="1142698"/>
            <a:ext cx="5095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>
                <a:latin typeface="Viner Hand ITC" panose="03070502030502020203" pitchFamily="66" charset="0"/>
              </a:rPr>
              <a:t> 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2068" y="2046897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数据的归宿</a:t>
            </a:r>
          </a:p>
        </p:txBody>
      </p:sp>
    </p:spTree>
    <p:extLst>
      <p:ext uri="{BB962C8B-B14F-4D97-AF65-F5344CB8AC3E}">
        <p14:creationId xmlns:p14="http://schemas.microsoft.com/office/powerpoint/2010/main" val="7713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</a:t>
            </a:r>
            <a:r>
              <a:rPr lang="zh-CN" altLang="en-US" dirty="0"/>
              <a:t>　关系型数据库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5958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8.4.1 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1635646"/>
            <a:ext cx="617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SQL </a:t>
            </a:r>
            <a:r>
              <a:rPr lang="zh-CN" altLang="en-US" dirty="0"/>
              <a:t>语句有两种主要的类型：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DDL</a:t>
            </a:r>
            <a:r>
              <a:rPr lang="zh-CN" altLang="en-US" dirty="0"/>
              <a:t>（数据定义语言） 处理用户、数据库以及表单的创建、删除、约束和权限等。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DML</a:t>
            </a:r>
            <a:r>
              <a:rPr lang="zh-CN" altLang="en-US" dirty="0"/>
              <a:t>（数据操作语言） 处理数据插入、选择、更新和删除。</a:t>
            </a:r>
          </a:p>
        </p:txBody>
      </p:sp>
      <p:sp>
        <p:nvSpPr>
          <p:cNvPr id="8" name="矩形 7"/>
          <p:cNvSpPr/>
          <p:nvPr/>
        </p:nvSpPr>
        <p:spPr>
          <a:xfrm>
            <a:off x="1403648" y="4011910"/>
            <a:ext cx="244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SQL </a:t>
            </a:r>
            <a:r>
              <a:rPr lang="zh-CN" altLang="en-US" dirty="0"/>
              <a:t>是不区分大小写的</a:t>
            </a:r>
          </a:p>
        </p:txBody>
      </p:sp>
    </p:spTree>
    <p:extLst>
      <p:ext uri="{BB962C8B-B14F-4D97-AF65-F5344CB8AC3E}">
        <p14:creationId xmlns:p14="http://schemas.microsoft.com/office/powerpoint/2010/main" val="233684580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8.4.1 </a:t>
            </a:r>
            <a:r>
              <a:rPr lang="en-US" altLang="zh-CN" dirty="0" smtClean="0"/>
              <a:t>       SQL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15616" y="1059582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创建数据库 </a:t>
            </a:r>
            <a:r>
              <a:rPr lang="en-US" altLang="zh-CN" dirty="0"/>
              <a:t>CREATE DATABASE dbname CREATE DATABASE d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当前数据库 </a:t>
            </a:r>
            <a:r>
              <a:rPr lang="en-US" altLang="zh-CN" dirty="0"/>
              <a:t>USE dbname USE d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数据库以及表单 </a:t>
            </a:r>
            <a:r>
              <a:rPr lang="en-US" altLang="zh-CN" dirty="0"/>
              <a:t>DROP DATABASE dbname DROP DATABASE d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表单 </a:t>
            </a:r>
            <a:r>
              <a:rPr lang="en-US" altLang="zh-CN" dirty="0"/>
              <a:t>CREATE TABLE tbname (coldefs) CREATE TABLE t(id INT, count INT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表单 </a:t>
            </a:r>
            <a:r>
              <a:rPr lang="en-US" altLang="zh-CN" dirty="0"/>
              <a:t>DROP TABLE tbname DROP TABLE t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表单中所有的行 </a:t>
            </a:r>
            <a:r>
              <a:rPr lang="en-US" altLang="zh-CN" dirty="0"/>
              <a:t>TRUNCATE TABLE tbname TRUNCATE TABLE 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25690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8.4.1        SQL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987574"/>
            <a:ext cx="540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SQL </a:t>
            </a:r>
            <a:r>
              <a:rPr lang="zh-CN" altLang="en-US" dirty="0"/>
              <a:t>关系型数据库的主要 </a:t>
            </a:r>
            <a:r>
              <a:rPr lang="en-US" altLang="zh-CN" dirty="0"/>
              <a:t>DML </a:t>
            </a:r>
            <a:r>
              <a:rPr lang="zh-CN" altLang="en-US" dirty="0"/>
              <a:t>操作可以缩略为 </a:t>
            </a:r>
            <a:r>
              <a:rPr lang="en-US" altLang="zh-CN" dirty="0"/>
              <a:t>CRUD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Create</a:t>
            </a:r>
            <a:r>
              <a:rPr lang="zh-CN" altLang="en-US" dirty="0"/>
              <a:t>：使用 </a:t>
            </a:r>
            <a:r>
              <a:rPr lang="en-US" altLang="zh-CN" dirty="0"/>
              <a:t>INSERT </a:t>
            </a:r>
            <a:r>
              <a:rPr lang="zh-CN" altLang="en-US" dirty="0"/>
              <a:t>语句创建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Read</a:t>
            </a:r>
            <a:r>
              <a:rPr lang="zh-CN" altLang="en-US" dirty="0"/>
              <a:t>：使用 </a:t>
            </a:r>
            <a:r>
              <a:rPr lang="en-US" altLang="zh-CN" dirty="0"/>
              <a:t>SELECT </a:t>
            </a:r>
            <a:r>
              <a:rPr lang="zh-CN" altLang="en-US" dirty="0"/>
              <a:t>语句选择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Update</a:t>
            </a:r>
            <a:r>
              <a:rPr lang="zh-CN" altLang="en-US" dirty="0"/>
              <a:t>：使用 </a:t>
            </a:r>
            <a:r>
              <a:rPr lang="en-US" altLang="zh-CN" dirty="0"/>
              <a:t>UPDATE </a:t>
            </a:r>
            <a:r>
              <a:rPr lang="zh-CN" altLang="en-US" dirty="0"/>
              <a:t>语句更新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Delete</a:t>
            </a:r>
            <a:r>
              <a:rPr lang="zh-CN" altLang="en-US" dirty="0"/>
              <a:t>：使用 </a:t>
            </a:r>
            <a:r>
              <a:rPr lang="en-US" altLang="zh-CN" dirty="0"/>
              <a:t>DELETE </a:t>
            </a:r>
            <a:r>
              <a:rPr lang="zh-CN" altLang="en-US" dirty="0"/>
              <a:t>语句删除</a:t>
            </a:r>
          </a:p>
        </p:txBody>
      </p:sp>
    </p:spTree>
    <p:extLst>
      <p:ext uri="{BB962C8B-B14F-4D97-AF65-F5344CB8AC3E}">
        <p14:creationId xmlns:p14="http://schemas.microsoft.com/office/powerpoint/2010/main" val="4190333397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8.4.1        SQL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3832" y="1059582"/>
            <a:ext cx="74523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增加行 </a:t>
            </a:r>
            <a:r>
              <a:rPr lang="en-US" altLang="zh-CN" dirty="0"/>
              <a:t>INSERT INTO tbname VALUES(...) INSERT INTO t VALUES(7,40) 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全部行和全部列 </a:t>
            </a:r>
            <a:r>
              <a:rPr lang="en-US" altLang="zh-CN" dirty="0"/>
              <a:t>SELECT * FROM tbname SELECT * FROM t 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全部行和部分列 </a:t>
            </a:r>
            <a:r>
              <a:rPr lang="en-US" altLang="zh-CN" dirty="0"/>
              <a:t>SELECT cols FROM tbname SELECT id,count from t 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部分行部分列 </a:t>
            </a:r>
            <a:r>
              <a:rPr lang="en-US" altLang="zh-CN" dirty="0"/>
              <a:t>SELECT cols FROM tbname WHERE condition SELECT id,count from t WHERE count &gt; 5 AND id = 9 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zh-CN" altLang="en-US" dirty="0"/>
              <a:t>一列的部分行 </a:t>
            </a:r>
            <a:r>
              <a:rPr lang="en-US" altLang="zh-CN" dirty="0"/>
              <a:t>UPDATE tbname SET col = value WHERE condition UPDATE t SET count=3 WHERE id=5 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部分行 </a:t>
            </a:r>
            <a:r>
              <a:rPr lang="en-US" altLang="zh-CN" dirty="0"/>
              <a:t>DELETE FROM tbname WHERE condition DELETE FROM t WHERE count &lt;= 10 OR id =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31463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8.4.2      </a:t>
            </a:r>
            <a:r>
              <a:rPr lang="en-US" altLang="zh-CN" dirty="0"/>
              <a:t>DB-API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059582"/>
            <a:ext cx="6711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应用程序</a:t>
            </a:r>
            <a:r>
              <a:rPr lang="zh-CN" altLang="en-US" dirty="0"/>
              <a:t>编程接口（</a:t>
            </a:r>
            <a:r>
              <a:rPr lang="en-US" altLang="zh-CN" dirty="0"/>
              <a:t>API</a:t>
            </a:r>
            <a:r>
              <a:rPr lang="zh-CN" altLang="en-US" dirty="0"/>
              <a:t>）是访问某些服务的函数集合</a:t>
            </a:r>
            <a:r>
              <a:rPr lang="zh-CN" altLang="en-US" dirty="0" smtClean="0"/>
              <a:t>。使用</a:t>
            </a:r>
            <a:r>
              <a:rPr lang="zh-CN" altLang="en-US" dirty="0"/>
              <a:t>它可以编写简单的</a:t>
            </a:r>
            <a:r>
              <a:rPr lang="zh-CN" altLang="en-US" dirty="0" smtClean="0"/>
              <a:t>程序</a:t>
            </a:r>
            <a:r>
              <a:rPr lang="zh-CN" altLang="en-US" dirty="0"/>
              <a:t>来处理多种类型的关系型</a:t>
            </a:r>
            <a:r>
              <a:rPr lang="zh-CN" altLang="en-US" dirty="0" smtClean="0"/>
              <a:t>数据库</a:t>
            </a:r>
            <a:r>
              <a:rPr lang="zh-CN" altLang="en-US" dirty="0"/>
              <a:t>，</a:t>
            </a:r>
            <a:r>
              <a:rPr lang="zh-CN" altLang="en-US" dirty="0" smtClean="0"/>
              <a:t>不</a:t>
            </a:r>
            <a:r>
              <a:rPr lang="zh-CN" altLang="en-US" dirty="0"/>
              <a:t>需要为每种数据库编写独立的</a:t>
            </a:r>
            <a:r>
              <a:rPr lang="zh-CN" altLang="en-US" dirty="0" smtClean="0"/>
              <a:t>程序。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139702"/>
            <a:ext cx="7632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它的主要函数如下所示。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connect() </a:t>
            </a:r>
            <a:r>
              <a:rPr lang="zh-CN" altLang="en-US" dirty="0"/>
              <a:t>连接数据库，包含参数用户名、密码、服务器地址，等等。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cursor() </a:t>
            </a:r>
            <a:r>
              <a:rPr lang="zh-CN" altLang="en-US" dirty="0"/>
              <a:t>创建一个 </a:t>
            </a:r>
            <a:r>
              <a:rPr lang="en-US" altLang="zh-CN" dirty="0"/>
              <a:t>cursor </a:t>
            </a:r>
            <a:r>
              <a:rPr lang="zh-CN" altLang="en-US" dirty="0"/>
              <a:t>对象来管理查询。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execute() </a:t>
            </a:r>
            <a:r>
              <a:rPr lang="zh-CN" altLang="en-US" dirty="0"/>
              <a:t>和 </a:t>
            </a:r>
            <a:r>
              <a:rPr lang="en-US" altLang="zh-CN" dirty="0"/>
              <a:t>executemany() </a:t>
            </a:r>
            <a:r>
              <a:rPr lang="zh-CN" altLang="en-US" dirty="0"/>
              <a:t>对数据库执行一个或多个 </a:t>
            </a:r>
            <a:r>
              <a:rPr lang="en-US" altLang="zh-CN" dirty="0"/>
              <a:t>SQL </a:t>
            </a:r>
            <a:r>
              <a:rPr lang="zh-CN" altLang="en-US" dirty="0"/>
              <a:t>命令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fetchone()</a:t>
            </a:r>
            <a:r>
              <a:rPr lang="zh-CN" altLang="en-US" dirty="0"/>
              <a:t>、</a:t>
            </a:r>
            <a:r>
              <a:rPr lang="en-US" altLang="zh-CN" dirty="0"/>
              <a:t>fetchmany() </a:t>
            </a:r>
            <a:r>
              <a:rPr lang="zh-CN" altLang="en-US" dirty="0"/>
              <a:t>和 </a:t>
            </a:r>
            <a:r>
              <a:rPr lang="en-US" altLang="zh-CN" dirty="0"/>
              <a:t>fetchall() </a:t>
            </a:r>
            <a:r>
              <a:rPr lang="zh-CN" altLang="en-US" dirty="0"/>
              <a:t>得到 </a:t>
            </a:r>
            <a:r>
              <a:rPr lang="en-US" altLang="zh-CN" dirty="0"/>
              <a:t>execute </a:t>
            </a:r>
            <a:r>
              <a:rPr lang="zh-CN" altLang="en-US" dirty="0"/>
              <a:t>之后的结果。</a:t>
            </a:r>
          </a:p>
        </p:txBody>
      </p:sp>
    </p:spTree>
    <p:extLst>
      <p:ext uri="{BB962C8B-B14F-4D97-AF65-F5344CB8AC3E}">
        <p14:creationId xmlns:p14="http://schemas.microsoft.com/office/powerpoint/2010/main" val="384850833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8.4.3 </a:t>
            </a:r>
            <a:r>
              <a:rPr lang="en-US" altLang="zh-CN" dirty="0" smtClean="0"/>
              <a:t>     SQLite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059582"/>
            <a:ext cx="67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98757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SQLite</a:t>
            </a:r>
            <a:r>
              <a:rPr lang="zh-CN" altLang="en-US" smtClean="0"/>
              <a:t>是</a:t>
            </a:r>
            <a:r>
              <a:rPr lang="zh-CN" altLang="en-US" dirty="0"/>
              <a:t>一种轻量级的、优秀的开源关系型数据库。它是用 </a:t>
            </a:r>
            <a:r>
              <a:rPr lang="en-US" altLang="zh-CN" dirty="0"/>
              <a:t>Python </a:t>
            </a:r>
            <a:r>
              <a:rPr lang="zh-CN" altLang="en-US" dirty="0"/>
              <a:t>的标准库实现，并且存储数据库在普通文件中。这些文件在不同机器和操作系统之 间是可移植的，使得 </a:t>
            </a:r>
            <a:r>
              <a:rPr lang="en-US" altLang="zh-CN" dirty="0"/>
              <a:t>SQLite </a:t>
            </a:r>
            <a:r>
              <a:rPr lang="zh-CN" altLang="en-US" dirty="0"/>
              <a:t>成为简易关系型数据库应用的可移植的解决方案。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99568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创建</a:t>
            </a:r>
            <a:r>
              <a:rPr lang="zh-CN" altLang="en-US" dirty="0"/>
              <a:t>一个数据库 </a:t>
            </a:r>
            <a:r>
              <a:rPr lang="en-US" altLang="zh-CN" dirty="0"/>
              <a:t>enterprise.db </a:t>
            </a:r>
            <a:r>
              <a:rPr lang="zh-CN" altLang="en-US" dirty="0"/>
              <a:t>和表单 </a:t>
            </a:r>
            <a:r>
              <a:rPr lang="en-US" altLang="zh-CN" dirty="0"/>
              <a:t>zoo </a:t>
            </a:r>
            <a:r>
              <a:rPr lang="zh-CN" altLang="en-US" dirty="0"/>
              <a:t>用以管理路边繁华的宠物动物园 业务。</a:t>
            </a:r>
          </a:p>
        </p:txBody>
      </p:sp>
    </p:spTree>
    <p:extLst>
      <p:ext uri="{BB962C8B-B14F-4D97-AF65-F5344CB8AC3E}">
        <p14:creationId xmlns:p14="http://schemas.microsoft.com/office/powerpoint/2010/main" val="2448147141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8.4.3      </a:t>
            </a:r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059582"/>
            <a:ext cx="67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921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import sqlite3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conn = sqlite3.connect('enterprise.db')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149163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curs = conn.cursor() &gt;&gt;&gt; curs.execute('''CREATE TABLE zoo (critter VARCHAR(20) PRIMARY KEY, count INT, damages FLOAT)''')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2137961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现在往动物园中新增一些动物：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curs.execute('INSERT INTO zoo VALUES("duck", 5, 0.0)')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curs.execute('INSERT INTO zoo VALUES("bear", 2, 1000.0)')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584" y="3169922"/>
            <a:ext cx="7041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placeholder </a:t>
            </a:r>
            <a:r>
              <a:rPr lang="zh-CN" altLang="en-US" dirty="0"/>
              <a:t>是一种更安全的、插入数据的方法：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ins = 'INSERT INTO zoo (critter, count, damages) VALUES(?, ?, ?)'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curs.execute(ins, ('weasel', 1, 2000.0))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836054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34875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03848" y="342846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8.4.3 </a:t>
            </a:r>
            <a:r>
              <a:rPr lang="en-US" altLang="zh-CN" dirty="0" smtClean="0"/>
              <a:t>      SQLite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059582"/>
            <a:ext cx="671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9484" y="987574"/>
            <a:ext cx="7326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现在使用 </a:t>
            </a:r>
            <a:r>
              <a:rPr lang="en-US" altLang="zh-CN" dirty="0"/>
              <a:t>SQL </a:t>
            </a:r>
            <a:r>
              <a:rPr lang="zh-CN" altLang="en-US" dirty="0"/>
              <a:t>获取所有动物：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curs.execute('SELECT * FROM zoo')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rows = curs.fetchall()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print(rows) </a:t>
            </a:r>
            <a:endParaRPr lang="en-US" altLang="zh-CN" dirty="0" smtClean="0"/>
          </a:p>
          <a:p>
            <a:r>
              <a:rPr lang="en-US" altLang="zh-CN" dirty="0" smtClean="0"/>
              <a:t>[(</a:t>
            </a:r>
            <a:r>
              <a:rPr lang="en-US" altLang="zh-CN" dirty="0"/>
              <a:t>'duck', 5, 0.0), ('bear', 2, 1000.0), ('weasel', 1, 2000.0)]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484" y="2643758"/>
            <a:ext cx="5814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按照数目（</a:t>
            </a:r>
            <a:r>
              <a:rPr lang="en-US" altLang="zh-CN" dirty="0"/>
              <a:t>count</a:t>
            </a:r>
            <a:r>
              <a:rPr lang="zh-CN" altLang="en-US" dirty="0"/>
              <a:t>）排序，重新获得它们：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curs.execute('SELECT * from zoo ORDER BY count')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curs.fetchall() </a:t>
            </a:r>
            <a:endParaRPr lang="en-US" altLang="zh-CN" dirty="0" smtClean="0"/>
          </a:p>
          <a:p>
            <a:r>
              <a:rPr lang="en-US" altLang="zh-CN" dirty="0" smtClean="0"/>
              <a:t>[(</a:t>
            </a:r>
            <a:r>
              <a:rPr lang="en-US" altLang="zh-CN" dirty="0"/>
              <a:t>'weasel', 1, 2000.0), ('bear', 2, 1000.0), ('duck', 5, 0.0)]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714070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8" y="1319788"/>
            <a:ext cx="1944216" cy="194395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6327053" y="411038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8018" y="4605222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58788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6439" y="5038933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62506" y="4528455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181252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63984" y="3830481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19626" y="4323809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43138" y="4555460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75195" y="4605224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91078" y="4920241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7144" y="4736990"/>
            <a:ext cx="158410" cy="158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51664" y="2017752"/>
            <a:ext cx="4794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　文件输入</a:t>
            </a:r>
            <a:r>
              <a:rPr lang="en-US" altLang="zh-CN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50980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808685" y="259067"/>
            <a:ext cx="3303591" cy="466068"/>
            <a:chOff x="4143851" y="532568"/>
            <a:chExt cx="4142700" cy="584449"/>
          </a:xfrm>
        </p:grpSpPr>
        <p:sp>
          <p:nvSpPr>
            <p:cNvPr id="28" name="圆角矩形 27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347864" y="307435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　文件输入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4" name="矩形 3"/>
          <p:cNvSpPr/>
          <p:nvPr/>
        </p:nvSpPr>
        <p:spPr>
          <a:xfrm>
            <a:off x="1691680" y="1207225"/>
            <a:ext cx="30315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读写一个文件之前需要打开它：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              fileobj = open(filename, mode)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fileobj </a:t>
            </a:r>
            <a:r>
              <a:rPr lang="zh-CN" altLang="en-US" dirty="0"/>
              <a:t>是 </a:t>
            </a:r>
            <a:r>
              <a:rPr lang="en-US" altLang="zh-CN" dirty="0"/>
              <a:t>open() </a:t>
            </a:r>
            <a:r>
              <a:rPr lang="zh-CN" altLang="en-US" dirty="0"/>
              <a:t>返回的文件对象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filename </a:t>
            </a:r>
            <a:r>
              <a:rPr lang="zh-CN" altLang="en-US" dirty="0"/>
              <a:t>是该文件的字符串名；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• </a:t>
            </a:r>
            <a:r>
              <a:rPr lang="en-US" altLang="zh-CN" dirty="0"/>
              <a:t>mode </a:t>
            </a:r>
            <a:r>
              <a:rPr lang="zh-CN" altLang="en-US" dirty="0"/>
              <a:t>是指明文件类型和操作的字符串。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90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808685" y="259067"/>
            <a:ext cx="3303591" cy="466068"/>
            <a:chOff x="4143851" y="532568"/>
            <a:chExt cx="4142700" cy="584449"/>
          </a:xfrm>
        </p:grpSpPr>
        <p:sp>
          <p:nvSpPr>
            <p:cNvPr id="49" name="圆角矩形 48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83568" y="1203598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读写一个文件之前需要打开它：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smtClean="0"/>
              <a:t>fileobj </a:t>
            </a:r>
            <a:r>
              <a:rPr lang="en-US" altLang="zh-CN" dirty="0"/>
              <a:t>= open(filename, mode)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mode </a:t>
            </a:r>
            <a:r>
              <a:rPr lang="zh-CN" altLang="en-US" dirty="0" smtClean="0"/>
              <a:t>：     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/>
              <a:t>个字母表明对其的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r </a:t>
            </a:r>
            <a:r>
              <a:rPr lang="zh-CN" altLang="en-US" dirty="0"/>
              <a:t>表示读模式。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w </a:t>
            </a:r>
            <a:r>
              <a:rPr lang="zh-CN" altLang="en-US" dirty="0"/>
              <a:t>表示写模式</a:t>
            </a:r>
            <a:r>
              <a:rPr lang="zh-CN" altLang="en-US" dirty="0" smtClean="0"/>
              <a:t>。文件</a:t>
            </a:r>
            <a:r>
              <a:rPr lang="zh-CN" altLang="en-US" dirty="0"/>
              <a:t>不存在则新创建，如果存在则重写新内容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x </a:t>
            </a:r>
            <a:r>
              <a:rPr lang="zh-CN" altLang="en-US" dirty="0"/>
              <a:t>表示在文件不存在的情况下新创建并写文件。 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a </a:t>
            </a:r>
            <a:r>
              <a:rPr lang="zh-CN" altLang="en-US" dirty="0"/>
              <a:t>表示如果文件存在，在文件末尾追加写内容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228968" y="35782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　文件输入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97940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831249" y="201536"/>
            <a:ext cx="3303591" cy="466068"/>
            <a:chOff x="4143851" y="532568"/>
            <a:chExt cx="4142700" cy="584449"/>
          </a:xfrm>
        </p:grpSpPr>
        <p:sp>
          <p:nvSpPr>
            <p:cNvPr id="31" name="圆角矩形 30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 Box 18"/>
          <p:cNvSpPr txBox="1">
            <a:spLocks noChangeArrowheads="1"/>
          </p:cNvSpPr>
          <p:nvPr/>
        </p:nvSpPr>
        <p:spPr bwMode="gray">
          <a:xfrm>
            <a:off x="3347864" y="267494"/>
            <a:ext cx="2664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8.1</a:t>
            </a:r>
            <a:r>
              <a:rPr lang="zh-CN" altLang="en-US" sz="2000" dirty="0"/>
              <a:t>　文件输入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1275606"/>
            <a:ext cx="5454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mode </a:t>
            </a:r>
            <a:r>
              <a:rPr lang="zh-CN" altLang="en-US" dirty="0"/>
              <a:t>的第二个字母是文件类型：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t</a:t>
            </a:r>
            <a:r>
              <a:rPr lang="zh-CN" altLang="en-US" dirty="0"/>
              <a:t>（或者省略）代表文本类型；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/>
              <a:t>b </a:t>
            </a:r>
            <a:r>
              <a:rPr lang="zh-CN" altLang="en-US" dirty="0"/>
              <a:t>代表二进制文件。 打开文件之后就可以调用函数来读写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最后需要关闭文件。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391459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27784" y="294478"/>
            <a:ext cx="3303591" cy="466068"/>
            <a:chOff x="4143851" y="532568"/>
            <a:chExt cx="4142700" cy="584449"/>
          </a:xfrm>
        </p:grpSpPr>
        <p:sp>
          <p:nvSpPr>
            <p:cNvPr id="28" name="圆角矩形 27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61898" y="307435"/>
            <a:ext cx="3179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8.1.1</a:t>
            </a:r>
            <a:r>
              <a:rPr lang="zh-CN" altLang="en-US" dirty="0"/>
              <a:t>　使用</a:t>
            </a:r>
            <a:r>
              <a:rPr lang="en-US" altLang="zh-CN" dirty="0"/>
              <a:t>write()</a:t>
            </a:r>
            <a:r>
              <a:rPr lang="zh-CN" altLang="en-US" dirty="0"/>
              <a:t>写文本文件 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10490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poem = '''There was a young lady named Bright, ... Whose speed was far faster than light; ... She started one day ... In a relative way, ... And returned on the previous night.'''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len(poem) </a:t>
            </a:r>
            <a:endParaRPr lang="en-US" altLang="zh-CN" dirty="0" smtClean="0"/>
          </a:p>
          <a:p>
            <a:r>
              <a:rPr lang="en-US" altLang="zh-CN" dirty="0" smtClean="0"/>
              <a:t>150 </a:t>
            </a:r>
          </a:p>
          <a:p>
            <a:endParaRPr lang="en-US" altLang="zh-CN" dirty="0"/>
          </a:p>
          <a:p>
            <a:r>
              <a:rPr lang="zh-CN" altLang="en-US" dirty="0" smtClean="0"/>
              <a:t>以下</a:t>
            </a:r>
            <a:r>
              <a:rPr lang="zh-CN" altLang="en-US" dirty="0"/>
              <a:t>代码将整首诗写到文件 </a:t>
            </a:r>
            <a:r>
              <a:rPr lang="en-US" altLang="zh-CN" dirty="0"/>
              <a:t>'relativity' </a:t>
            </a:r>
            <a:r>
              <a:rPr lang="zh-CN" altLang="en-US" dirty="0"/>
              <a:t>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fout = open('relativity', 'wt')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fout.write(poem) </a:t>
            </a:r>
            <a:endParaRPr lang="en-US" altLang="zh-CN" dirty="0" smtClean="0"/>
          </a:p>
          <a:p>
            <a:r>
              <a:rPr lang="en-US" altLang="zh-CN" dirty="0" smtClean="0"/>
              <a:t>150 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fout.close()</a:t>
            </a:r>
          </a:p>
        </p:txBody>
      </p:sp>
    </p:spTree>
    <p:extLst>
      <p:ext uri="{BB962C8B-B14F-4D97-AF65-F5344CB8AC3E}">
        <p14:creationId xmlns:p14="http://schemas.microsoft.com/office/powerpoint/2010/main" val="3413710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27053" y="4110383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8018" y="4605222"/>
            <a:ext cx="630120" cy="63003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6688" y="4920241"/>
            <a:ext cx="890364" cy="8902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8788" y="4730422"/>
            <a:ext cx="685681" cy="6855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6439" y="5038933"/>
            <a:ext cx="588755" cy="5886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62506" y="4528455"/>
            <a:ext cx="252447" cy="2524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81252" y="4325716"/>
            <a:ext cx="528983" cy="5289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63984" y="3830481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19626" y="4323809"/>
            <a:ext cx="223042" cy="2230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43138" y="4555460"/>
            <a:ext cx="1179076" cy="11789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75195" y="4605224"/>
            <a:ext cx="520102" cy="5200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1078" y="4920241"/>
            <a:ext cx="316822" cy="31677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54"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968910" y="19526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fin = open('relativity', 'rt' 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poem = fin.read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fin.close()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len(poem) </a:t>
            </a:r>
            <a:endParaRPr lang="en-US" altLang="zh-CN" dirty="0" smtClean="0"/>
          </a:p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986004" y="283927"/>
            <a:ext cx="3303591" cy="466068"/>
            <a:chOff x="4143851" y="532568"/>
            <a:chExt cx="4142700" cy="584449"/>
          </a:xfrm>
        </p:grpSpPr>
        <p:sp>
          <p:nvSpPr>
            <p:cNvPr id="40" name="圆角矩形 39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3238490" y="283927"/>
            <a:ext cx="311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8.1.2</a:t>
            </a:r>
            <a:r>
              <a:rPr lang="zh-CN" altLang="en-US" dirty="0"/>
              <a:t>　使用</a:t>
            </a:r>
            <a:r>
              <a:rPr lang="en-US" altLang="zh-CN" dirty="0"/>
              <a:t>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 读</a:t>
            </a:r>
            <a:r>
              <a:rPr lang="zh-CN" altLang="en-US" dirty="0"/>
              <a:t>文本文件</a:t>
            </a:r>
          </a:p>
        </p:txBody>
      </p:sp>
    </p:spTree>
    <p:extLst>
      <p:ext uri="{BB962C8B-B14F-4D97-AF65-F5344CB8AC3E}">
        <p14:creationId xmlns:p14="http://schemas.microsoft.com/office/powerpoint/2010/main" val="4035426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763687" y="259067"/>
            <a:ext cx="5616625" cy="466068"/>
            <a:chOff x="4143851" y="532568"/>
            <a:chExt cx="4142700" cy="584449"/>
          </a:xfrm>
        </p:grpSpPr>
        <p:sp>
          <p:nvSpPr>
            <p:cNvPr id="95" name="圆角矩形 9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27584" y="987574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如果</a:t>
            </a:r>
            <a:r>
              <a:rPr lang="zh-CN" altLang="en-US" dirty="0"/>
              <a:t>文件模式字符串中包含 </a:t>
            </a:r>
            <a:r>
              <a:rPr lang="en-US" altLang="zh-CN" dirty="0"/>
              <a:t>‘b’</a:t>
            </a:r>
            <a:r>
              <a:rPr lang="zh-CN" altLang="en-US" dirty="0"/>
              <a:t>，那么文件会以二进制模式打开。这种情况下，读写的是字节而不是字符串。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1649919"/>
            <a:ext cx="6120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直接在 </a:t>
            </a:r>
            <a:r>
              <a:rPr lang="en-US" altLang="zh-CN" dirty="0"/>
              <a:t>0~255 </a:t>
            </a:r>
            <a:r>
              <a:rPr lang="zh-CN" altLang="en-US" dirty="0"/>
              <a:t>产生 </a:t>
            </a:r>
            <a:r>
              <a:rPr lang="en-US" altLang="zh-CN" dirty="0"/>
              <a:t>256 </a:t>
            </a:r>
            <a:r>
              <a:rPr lang="zh-CN" altLang="en-US" dirty="0"/>
              <a:t>字节的值：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&gt;&gt;&gt; bdata = bytes(range(0, 256)) </a:t>
            </a:r>
          </a:p>
          <a:p>
            <a:r>
              <a:rPr lang="en-US" altLang="zh-CN" dirty="0"/>
              <a:t>&gt;&gt;&gt; len(bdata) 256</a:t>
            </a:r>
          </a:p>
          <a:p>
            <a:endParaRPr lang="en-US" altLang="zh-CN" dirty="0"/>
          </a:p>
          <a:p>
            <a:r>
              <a:rPr lang="zh-CN" altLang="en-US" dirty="0"/>
              <a:t>      以二进制模式打开文件，并且一次写入所有的数据：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&gt;&gt;&gt; fout = open('bfile', 'wb') </a:t>
            </a:r>
          </a:p>
          <a:p>
            <a:r>
              <a:rPr lang="en-US" altLang="zh-CN" dirty="0"/>
              <a:t>&gt;&gt;&gt; fout.write(bdata) </a:t>
            </a:r>
          </a:p>
          <a:p>
            <a:r>
              <a:rPr lang="en-US" altLang="zh-CN" dirty="0"/>
              <a:t>256 </a:t>
            </a:r>
          </a:p>
          <a:p>
            <a:r>
              <a:rPr lang="en-US" altLang="zh-CN" dirty="0"/>
              <a:t>&gt;&gt;&gt; fout.close() </a:t>
            </a:r>
          </a:p>
          <a:p>
            <a:r>
              <a:rPr lang="zh-CN" altLang="en-US" dirty="0"/>
              <a:t>再次，</a:t>
            </a:r>
            <a:r>
              <a:rPr lang="en-US" altLang="zh-CN" dirty="0"/>
              <a:t>write() </a:t>
            </a:r>
            <a:r>
              <a:rPr lang="zh-CN" altLang="en-US" dirty="0"/>
              <a:t>返回到写入的字节数。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355803"/>
            <a:ext cx="33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8.1.3</a:t>
            </a:r>
            <a:r>
              <a:rPr lang="zh-CN" altLang="en-US" dirty="0"/>
              <a:t>　使用</a:t>
            </a:r>
            <a:r>
              <a:rPr lang="en-US" altLang="zh-CN" dirty="0"/>
              <a:t>write()</a:t>
            </a:r>
            <a:r>
              <a:rPr lang="zh-CN" altLang="en-US" dirty="0"/>
              <a:t>写二进制文件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238156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314">
      <a:dk1>
        <a:srgbClr val="080808"/>
      </a:dk1>
      <a:lt1>
        <a:srgbClr val="F8F8F8"/>
      </a:lt1>
      <a:dk2>
        <a:srgbClr val="080808"/>
      </a:dk2>
      <a:lt2>
        <a:srgbClr val="080808"/>
      </a:lt2>
      <a:accent1>
        <a:srgbClr val="080808"/>
      </a:accent1>
      <a:accent2>
        <a:srgbClr val="FFFFFF"/>
      </a:accent2>
      <a:accent3>
        <a:srgbClr val="080808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1"/>
        </a:gradFill>
        <a:ln w="28575" cap="flat"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prstDash val="solid"/>
          <a:miter lim="800000"/>
          <a:headEnd/>
          <a:tailEnd/>
        </a:ln>
        <a:effectLst>
          <a:outerShdw blurRad="228600" dist="228600" dir="5400000" algn="t" rotWithShape="0">
            <a:schemeClr val="tx1">
              <a:lumMod val="85000"/>
              <a:lumOff val="15000"/>
              <a:alpha val="28000"/>
            </a:schemeClr>
          </a:outerShdw>
        </a:effectLst>
      </a:spPr>
      <a:bodyPr vert="horz" wrap="square" lIns="68580" tIns="34290" rIns="68580" bIns="34290" numCol="1" anchor="t" anchorCtr="0" compatLnSpc="1">
        <a:prstTxWarp prst="textNoShape">
          <a:avLst/>
        </a:prstTxWarp>
      </a:bodyPr>
      <a:lstStyle>
        <a:defPPr>
          <a:defRPr>
            <a:solidFill>
              <a:prstClr val="black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10778</TotalTime>
  <Words>1778</Words>
  <Application>Microsoft Office PowerPoint</Application>
  <PresentationFormat>全屏显示(16:9)</PresentationFormat>
  <Paragraphs>252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ddd</dc:creator>
  <cp:lastModifiedBy>HP</cp:lastModifiedBy>
  <cp:revision>2145</cp:revision>
  <dcterms:created xsi:type="dcterms:W3CDTF">2014-06-06T07:22:15Z</dcterms:created>
  <dcterms:modified xsi:type="dcterms:W3CDTF">2018-10-11T06:58:22Z</dcterms:modified>
</cp:coreProperties>
</file>