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51" r:id="rId2"/>
    <p:sldId id="852" r:id="rId3"/>
    <p:sldId id="757" r:id="rId4"/>
    <p:sldId id="574" r:id="rId5"/>
    <p:sldId id="756" r:id="rId6"/>
    <p:sldId id="861" r:id="rId7"/>
    <p:sldId id="853" r:id="rId8"/>
    <p:sldId id="865" r:id="rId9"/>
    <p:sldId id="764" r:id="rId10"/>
    <p:sldId id="862" r:id="rId11"/>
    <p:sldId id="863" r:id="rId12"/>
    <p:sldId id="864" r:id="rId13"/>
    <p:sldId id="866" r:id="rId14"/>
    <p:sldId id="868" r:id="rId15"/>
    <p:sldId id="867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0033"/>
    <a:srgbClr val="E6E6E6"/>
    <a:srgbClr val="F1F3F2"/>
    <a:srgbClr val="B2B2B2"/>
    <a:srgbClr val="ACC34B"/>
    <a:srgbClr val="FFFFFF"/>
    <a:srgbClr val="D9D9D9"/>
    <a:srgbClr val="025DAE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1435" autoAdjust="0"/>
  </p:normalViewPr>
  <p:slideViewPr>
    <p:cSldViewPr>
      <p:cViewPr>
        <p:scale>
          <a:sx n="100" d="100"/>
          <a:sy n="100" d="100"/>
        </p:scale>
        <p:origin x="-1085" y="-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6D07-341D-4D88-BBFE-B431BFA04196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0F9D-3357-4A94-85C8-3B842B87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1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8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8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8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38534"/>
            <a:ext cx="9145239" cy="332452"/>
          </a:xfrm>
          <a:prstGeom prst="rect">
            <a:avLst/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4957" y="301094"/>
            <a:ext cx="9148957" cy="393642"/>
            <a:chOff x="-1" y="1798867"/>
            <a:chExt cx="12196957" cy="545230"/>
          </a:xfrm>
          <a:gradFill>
            <a:gsLst>
              <a:gs pos="1000">
                <a:srgbClr val="00B0F0"/>
              </a:gs>
              <a:gs pos="100000">
                <a:srgbClr val="C00000"/>
              </a:gs>
            </a:gsLst>
            <a:lin ang="2700000" scaled="0"/>
          </a:gradFill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1798867"/>
              <a:ext cx="12196957" cy="545230"/>
            </a:xfrm>
            <a:prstGeom prst="rect">
              <a:avLst/>
            </a:prstGeom>
            <a:grpFill/>
          </p:spPr>
        </p:pic>
        <p:sp>
          <p:nvSpPr>
            <p:cNvPr id="5" name="矩形 4"/>
            <p:cNvSpPr/>
            <p:nvPr/>
          </p:nvSpPr>
          <p:spPr>
            <a:xfrm>
              <a:off x="0" y="1798868"/>
              <a:ext cx="12196956" cy="545229"/>
            </a:xfrm>
            <a:prstGeom prst="rect">
              <a:avLst/>
            </a:prstGeom>
            <a:gradFill>
              <a:gsLst>
                <a:gs pos="0">
                  <a:srgbClr val="00B050">
                    <a:lumMod val="87000"/>
                    <a:lumOff val="13000"/>
                  </a:srgbClr>
                </a:gs>
                <a:gs pos="10000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46917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3629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71094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0" y="4721902"/>
            <a:ext cx="432841" cy="432841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5" y="4858672"/>
            <a:ext cx="340825" cy="221197"/>
          </a:xfrm>
          <a:prstGeom prst="rect">
            <a:avLst/>
          </a:prstGeom>
          <a:noFill/>
        </p:spPr>
        <p:txBody>
          <a:bodyPr wrap="square" lIns="51419" tIns="25709" rIns="51419" bIns="25709" rtlCol="0">
            <a:spAutoFit/>
          </a:bodyPr>
          <a:lstStyle/>
          <a:p>
            <a:pPr algn="ctr"/>
            <a:fld id="{2EEF1883-7A0E-4F66-9932-E581691AD397}" type="slidenum">
              <a:rPr lang="zh-CN" altLang="en-US" sz="110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100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86663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1522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91855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79201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9560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36571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2652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2982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00671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07596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CEC7-3A54-47D1-BB25-17A0FDA6379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1523517" y="734857"/>
            <a:ext cx="1380106" cy="15014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1"/>
          </p:cNvCxnSpPr>
          <p:nvPr/>
        </p:nvCxnSpPr>
        <p:spPr>
          <a:xfrm>
            <a:off x="757879" y="1226024"/>
            <a:ext cx="2145744" cy="1010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18760" y="1637093"/>
            <a:ext cx="2084863" cy="5992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84355" y="2236321"/>
            <a:ext cx="2519268" cy="316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7" idx="3"/>
          </p:cNvCxnSpPr>
          <p:nvPr/>
        </p:nvCxnSpPr>
        <p:spPr>
          <a:xfrm flipV="1">
            <a:off x="1802023" y="2236322"/>
            <a:ext cx="1101600" cy="13269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2"/>
          </p:cNvCxnSpPr>
          <p:nvPr/>
        </p:nvCxnSpPr>
        <p:spPr>
          <a:xfrm flipV="1">
            <a:off x="1352126" y="2236322"/>
            <a:ext cx="1551497" cy="580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" idx="5"/>
          </p:cNvCxnSpPr>
          <p:nvPr/>
        </p:nvCxnSpPr>
        <p:spPr>
          <a:xfrm flipH="1" flipV="1">
            <a:off x="2903623" y="2236322"/>
            <a:ext cx="508494" cy="11625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 flipV="1">
            <a:off x="2903623" y="2245554"/>
            <a:ext cx="923104" cy="16168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562149" y="2245555"/>
            <a:ext cx="348926" cy="2230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28" idx="3"/>
          </p:cNvCxnSpPr>
          <p:nvPr/>
        </p:nvCxnSpPr>
        <p:spPr>
          <a:xfrm flipV="1">
            <a:off x="1473052" y="2245556"/>
            <a:ext cx="1430572" cy="2410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2928856" y="2266869"/>
            <a:ext cx="931875" cy="247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482261" y="586376"/>
            <a:ext cx="421362" cy="16094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2903623" y="564810"/>
            <a:ext cx="883135" cy="16715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 rot="10498052">
            <a:off x="3523359" y="282916"/>
            <a:ext cx="563789" cy="56378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498052">
            <a:off x="3385417" y="3358036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498052">
            <a:off x="1123968" y="2712551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4382" y="352194"/>
            <a:ext cx="818269" cy="8182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840" y="2205819"/>
            <a:ext cx="621031" cy="621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27004" y="431119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3503" y="1481836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81622" y="4195280"/>
            <a:ext cx="561055" cy="5610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 rot="10498052">
            <a:off x="555980" y="1038304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498052">
            <a:off x="1708163" y="3549952"/>
            <a:ext cx="114300" cy="1143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498052">
            <a:off x="1285332" y="4629789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671470" y="3707180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55453" y="1320668"/>
            <a:ext cx="1831305" cy="183130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 smtClean="0">
                  <a:solidFill>
                    <a:srgbClr val="00B050"/>
                  </a:solidFill>
                </a:rPr>
                <a:t>8</a:t>
              </a:r>
              <a:endParaRPr lang="zh-CN" altLang="en-US" sz="8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rot="10498052">
            <a:off x="3722367" y="4579641"/>
            <a:ext cx="276728" cy="276728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084168" y="40756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S Reference Sans Serif" panose="020B0604030504040204" pitchFamily="34" charset="0"/>
              </a:rPr>
              <a:t>          </a:t>
            </a:r>
          </a:p>
        </p:txBody>
      </p:sp>
      <p:sp>
        <p:nvSpPr>
          <p:cNvPr id="38" name="矩形 37"/>
          <p:cNvSpPr/>
          <p:nvPr/>
        </p:nvSpPr>
        <p:spPr>
          <a:xfrm>
            <a:off x="3786758" y="1142698"/>
            <a:ext cx="5095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dirty="0">
                <a:latin typeface="Viner Hand ITC" panose="03070502030502020203" pitchFamily="66" charset="0"/>
              </a:rPr>
              <a:t> 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2068" y="2046897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数据的归宿</a:t>
            </a:r>
          </a:p>
        </p:txBody>
      </p:sp>
    </p:spTree>
    <p:extLst>
      <p:ext uri="{BB962C8B-B14F-4D97-AF65-F5344CB8AC3E}">
        <p14:creationId xmlns:p14="http://schemas.microsoft.com/office/powerpoint/2010/main" val="11515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915816" y="380687"/>
            <a:ext cx="3145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8.1.5</a:t>
            </a:r>
            <a:r>
              <a:rPr lang="zh-CN" altLang="en-US" dirty="0"/>
              <a:t>　使用</a:t>
            </a:r>
            <a:r>
              <a:rPr lang="en-US" altLang="zh-CN" dirty="0"/>
              <a:t>with</a:t>
            </a:r>
            <a:r>
              <a:rPr lang="zh-CN" altLang="en-US" dirty="0"/>
              <a:t>自动关闭文件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8" y="1275606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如果忘记</a:t>
            </a:r>
            <a:r>
              <a:rPr lang="zh-CN" altLang="en-US" dirty="0"/>
              <a:t>关闭已经打开的一个文件，在该文件对象不再被引用之后 </a:t>
            </a:r>
            <a:r>
              <a:rPr lang="en-US" altLang="zh-CN" dirty="0"/>
              <a:t>Python </a:t>
            </a:r>
            <a:r>
              <a:rPr lang="zh-CN" altLang="en-US" dirty="0"/>
              <a:t>会关掉此文 件。这也就意味着在一个函数中打开文件，没有及时关闭它，但是在函数结束时会被关 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然而</a:t>
            </a:r>
            <a:r>
              <a:rPr lang="zh-CN" altLang="en-US" dirty="0"/>
              <a:t>你可能会在一直运行中的函数或者程序的主要部分打开一个文件，应该强制剩下 的所有写操作完成后再关闭文件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它</a:t>
            </a:r>
            <a:r>
              <a:rPr lang="zh-CN" altLang="en-US" dirty="0"/>
              <a:t>的形式 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with expression as variable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with open('relativity', '</a:t>
            </a:r>
            <a:r>
              <a:rPr lang="en-US" altLang="zh-CN" dirty="0" err="1"/>
              <a:t>wt</a:t>
            </a:r>
            <a:r>
              <a:rPr lang="en-US" altLang="zh-CN" dirty="0"/>
              <a:t>') as </a:t>
            </a:r>
            <a:r>
              <a:rPr lang="en-US" altLang="zh-CN" dirty="0" err="1"/>
              <a:t>fout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... </a:t>
            </a:r>
            <a:r>
              <a:rPr lang="en-US" altLang="zh-CN" dirty="0" err="1"/>
              <a:t>fout.write</a:t>
            </a:r>
            <a:r>
              <a:rPr lang="en-US" altLang="zh-CN" dirty="0"/>
              <a:t>(poem) ... 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zh-CN" altLang="en-US" dirty="0"/>
              <a:t>上下文管理器的代码后，文件会被自动关闭</a:t>
            </a:r>
          </a:p>
        </p:txBody>
      </p:sp>
    </p:spTree>
    <p:extLst>
      <p:ext uri="{BB962C8B-B14F-4D97-AF65-F5344CB8AC3E}">
        <p14:creationId xmlns:p14="http://schemas.microsoft.com/office/powerpoint/2010/main" val="1735008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99792" y="355803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8.1.6</a:t>
            </a:r>
            <a:r>
              <a:rPr lang="zh-CN" altLang="en-US" dirty="0"/>
              <a:t>　使用</a:t>
            </a:r>
            <a:r>
              <a:rPr lang="en-US" altLang="zh-CN" dirty="0"/>
              <a:t>seek()</a:t>
            </a:r>
            <a:r>
              <a:rPr lang="zh-CN" altLang="en-US" dirty="0"/>
              <a:t>改变位置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1131590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不用从 头读取文件的每一个字节，直接跳到最后位置并只读一个字节也是可行的。 </a:t>
            </a:r>
            <a:endParaRPr lang="en-US" altLang="zh-CN" dirty="0" smtClean="0"/>
          </a:p>
          <a:p>
            <a:r>
              <a:rPr lang="zh-CN" altLang="en-US" dirty="0" smtClean="0"/>
              <a:t>函数 </a:t>
            </a:r>
            <a:r>
              <a:rPr lang="en-US" altLang="zh-CN" dirty="0"/>
              <a:t>tell() </a:t>
            </a:r>
            <a:r>
              <a:rPr lang="zh-CN" altLang="en-US" dirty="0"/>
              <a:t>返回距离文件开始处 的字节偏移量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 </a:t>
            </a:r>
            <a:r>
              <a:rPr lang="en-US" altLang="zh-CN" dirty="0"/>
              <a:t>seek() </a:t>
            </a:r>
            <a:r>
              <a:rPr lang="zh-CN" altLang="en-US" dirty="0"/>
              <a:t>允许跳转到文件其他字节偏移量的位置。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&gt;&gt;&gt; fin = open('</a:t>
            </a:r>
            <a:r>
              <a:rPr lang="en-US" altLang="zh-CN" dirty="0" err="1"/>
              <a:t>bfile</a:t>
            </a:r>
            <a:r>
              <a:rPr lang="en-US" altLang="zh-CN" dirty="0"/>
              <a:t>', '</a:t>
            </a:r>
            <a:r>
              <a:rPr lang="en-US" altLang="zh-CN" dirty="0" err="1"/>
              <a:t>rb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fin.tell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0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79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99792" y="355803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8.2</a:t>
            </a:r>
            <a:r>
              <a:rPr lang="zh-CN" altLang="en-US" dirty="0"/>
              <a:t>　结构化的文本文件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87624" y="1275606"/>
            <a:ext cx="61926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对于</a:t>
            </a:r>
            <a:r>
              <a:rPr lang="zh-CN" altLang="en-US" dirty="0"/>
              <a:t>简单的文本文件，唯一的结构层次是间隔的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分隔符，比如 </a:t>
            </a:r>
            <a:r>
              <a:rPr lang="en-US" altLang="zh-CN" dirty="0"/>
              <a:t>tab</a:t>
            </a:r>
            <a:r>
              <a:rPr lang="zh-CN" altLang="en-US" dirty="0"/>
              <a:t>（</a:t>
            </a:r>
            <a:r>
              <a:rPr lang="en-US" altLang="zh-CN" dirty="0"/>
              <a:t>'\t'</a:t>
            </a:r>
            <a:r>
              <a:rPr lang="zh-CN" altLang="en-US" dirty="0"/>
              <a:t>）、逗号（</a:t>
            </a:r>
            <a:r>
              <a:rPr lang="en-US" altLang="zh-CN" dirty="0"/>
              <a:t>','</a:t>
            </a:r>
            <a:r>
              <a:rPr lang="zh-CN" altLang="en-US" dirty="0"/>
              <a:t>）或者竖线（</a:t>
            </a:r>
            <a:r>
              <a:rPr lang="en-US" altLang="zh-CN" dirty="0"/>
              <a:t>'|'</a:t>
            </a:r>
            <a:r>
              <a:rPr lang="zh-CN" altLang="en-US" dirty="0"/>
              <a:t>）。逗号分隔值（</a:t>
            </a:r>
            <a:r>
              <a:rPr lang="en-US" altLang="zh-CN" dirty="0"/>
              <a:t>CSV</a:t>
            </a:r>
            <a:r>
              <a:rPr lang="zh-CN" altLang="en-US" dirty="0"/>
              <a:t>）就是这 样的例子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'&lt;' </a:t>
            </a:r>
            <a:r>
              <a:rPr lang="zh-CN" altLang="en-US" dirty="0"/>
              <a:t>和 </a:t>
            </a:r>
            <a:r>
              <a:rPr lang="en-US" altLang="zh-CN" dirty="0"/>
              <a:t>'&gt;' </a:t>
            </a:r>
            <a:r>
              <a:rPr lang="zh-CN" altLang="en-US" dirty="0"/>
              <a:t>标签，例如 </a:t>
            </a:r>
            <a:r>
              <a:rPr lang="en-US" altLang="zh-CN" dirty="0"/>
              <a:t>XML </a:t>
            </a:r>
            <a:r>
              <a:rPr lang="zh-CN" altLang="en-US" dirty="0"/>
              <a:t>和 </a:t>
            </a:r>
            <a:r>
              <a:rPr lang="en-US" altLang="zh-CN" dirty="0"/>
              <a:t>HTML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标点符号，例如 </a:t>
            </a:r>
            <a:r>
              <a:rPr lang="en-US" altLang="zh-CN" dirty="0"/>
              <a:t>JavaScript Object Notation</a:t>
            </a:r>
            <a:r>
              <a:rPr lang="zh-CN" altLang="en-US" dirty="0"/>
              <a:t>（</a:t>
            </a:r>
            <a:r>
              <a:rPr lang="en-US" altLang="zh-CN" dirty="0"/>
              <a:t>JSON2 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缩进，例如 </a:t>
            </a:r>
            <a:r>
              <a:rPr lang="en-US" altLang="zh-CN" dirty="0"/>
              <a:t>YAML</a:t>
            </a:r>
            <a:r>
              <a:rPr lang="zh-CN" altLang="en-US" dirty="0"/>
              <a:t>（即 </a:t>
            </a:r>
            <a:r>
              <a:rPr lang="en-US" altLang="zh-CN" dirty="0"/>
              <a:t>YAML </a:t>
            </a:r>
            <a:r>
              <a:rPr lang="en-US" altLang="zh-CN" dirty="0" err="1"/>
              <a:t>Ain't</a:t>
            </a:r>
            <a:r>
              <a:rPr lang="en-US" altLang="zh-CN" dirty="0"/>
              <a:t> Markup Language </a:t>
            </a:r>
            <a:r>
              <a:rPr lang="zh-CN" altLang="en-US" dirty="0"/>
              <a:t>的缩写），要了解更多可以去搜索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混合的，例如各种配置文件。 每一种结构化文件格式都能够被至少一种 </a:t>
            </a:r>
            <a:r>
              <a:rPr lang="en-US" altLang="zh-CN" dirty="0"/>
              <a:t>Python </a:t>
            </a:r>
            <a:r>
              <a:rPr lang="zh-CN" altLang="en-US" dirty="0"/>
              <a:t>模块读写。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2719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563888" y="355803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8.2.1 </a:t>
            </a:r>
            <a:r>
              <a:rPr lang="en-US" altLang="zh-CN" dirty="0" smtClean="0"/>
              <a:t>     CSV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59632" y="127560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183273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人工</a:t>
            </a:r>
            <a:r>
              <a:rPr lang="zh-CN" altLang="en-US" dirty="0"/>
              <a:t>读入 </a:t>
            </a:r>
            <a:r>
              <a:rPr lang="en-US" altLang="zh-CN" dirty="0"/>
              <a:t>CSV </a:t>
            </a:r>
            <a:r>
              <a:rPr lang="zh-CN" altLang="en-US" dirty="0"/>
              <a:t>文件，每一次 读取一行，在逗号分隔符处将每行分开，并添加结果到某些数据结构中，例如列表或者</a:t>
            </a:r>
            <a:r>
              <a:rPr lang="zh-CN" altLang="en-US" dirty="0" smtClean="0"/>
              <a:t>字典。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import </a:t>
            </a:r>
            <a:r>
              <a:rPr lang="en-US" altLang="zh-CN" dirty="0" smtClean="0"/>
              <a:t>csv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&gt;&gt;&gt; villains = </a:t>
            </a:r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... </a:t>
            </a:r>
            <a:r>
              <a:rPr lang="en-US" altLang="zh-CN" dirty="0"/>
              <a:t>['Doctor', 'No'],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['Rosa', '</a:t>
            </a:r>
            <a:r>
              <a:rPr lang="en-US" altLang="zh-CN" dirty="0" err="1"/>
              <a:t>Klebb</a:t>
            </a:r>
            <a:r>
              <a:rPr lang="en-US" altLang="zh-CN" dirty="0"/>
              <a:t>'],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['Mister', 'Big'],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['Auric', '</a:t>
            </a:r>
            <a:r>
              <a:rPr lang="en-US" altLang="zh-CN" dirty="0" err="1"/>
              <a:t>Goldfinger</a:t>
            </a:r>
            <a:r>
              <a:rPr lang="en-US" altLang="zh-CN" dirty="0"/>
              <a:t>'],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['Ernst', '</a:t>
            </a:r>
            <a:r>
              <a:rPr lang="en-US" altLang="zh-CN" dirty="0" err="1"/>
              <a:t>Blofeld</a:t>
            </a:r>
            <a:r>
              <a:rPr lang="en-US" altLang="zh-CN" dirty="0"/>
              <a:t>'], ... ]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with open('villains', '</a:t>
            </a:r>
            <a:r>
              <a:rPr lang="en-US" altLang="zh-CN" dirty="0" err="1"/>
              <a:t>wt</a:t>
            </a:r>
            <a:r>
              <a:rPr lang="en-US" altLang="zh-CN" dirty="0"/>
              <a:t>') as </a:t>
            </a:r>
            <a:r>
              <a:rPr lang="en-US" altLang="zh-CN" dirty="0" err="1"/>
              <a:t>fout</a:t>
            </a:r>
            <a:r>
              <a:rPr lang="en-US" altLang="zh-CN" dirty="0"/>
              <a:t>: # </a:t>
            </a:r>
            <a:r>
              <a:rPr lang="zh-CN" altLang="en-US" dirty="0"/>
              <a:t>一个上下文</a:t>
            </a:r>
            <a:r>
              <a:rPr lang="zh-CN" altLang="en-US" dirty="0" smtClean="0"/>
              <a:t>管理器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 err="1"/>
              <a:t>csvout</a:t>
            </a:r>
            <a:r>
              <a:rPr lang="en-US" altLang="zh-CN" dirty="0"/>
              <a:t> = </a:t>
            </a:r>
            <a:r>
              <a:rPr lang="en-US" altLang="zh-CN" dirty="0" err="1"/>
              <a:t>csv.writer</a:t>
            </a:r>
            <a:r>
              <a:rPr lang="en-US" altLang="zh-CN" dirty="0"/>
              <a:t>(</a:t>
            </a:r>
            <a:r>
              <a:rPr lang="en-US" altLang="zh-CN" dirty="0" err="1"/>
              <a:t>fout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 err="1"/>
              <a:t>csvout.writerows</a:t>
            </a:r>
            <a:r>
              <a:rPr lang="en-US" altLang="zh-CN" dirty="0"/>
              <a:t>(villains)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68153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98751" y="272024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815916" y="368706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8.2.1      CSV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987574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重新读这个文件：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import csv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with open('villains', '</a:t>
            </a:r>
            <a:r>
              <a:rPr lang="en-US" altLang="zh-CN" dirty="0" err="1"/>
              <a:t>rt</a:t>
            </a:r>
            <a:r>
              <a:rPr lang="en-US" altLang="zh-CN" dirty="0"/>
              <a:t>') as fin: # </a:t>
            </a:r>
            <a:r>
              <a:rPr lang="zh-CN" altLang="en-US" dirty="0"/>
              <a:t>一个上下文</a:t>
            </a:r>
            <a:r>
              <a:rPr lang="zh-CN" altLang="en-US" dirty="0" smtClean="0"/>
              <a:t>管理器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 err="1"/>
              <a:t>cin</a:t>
            </a:r>
            <a:r>
              <a:rPr lang="en-US" altLang="zh-CN" dirty="0"/>
              <a:t> = </a:t>
            </a:r>
            <a:r>
              <a:rPr lang="en-US" altLang="zh-CN" dirty="0" err="1"/>
              <a:t>csv.reader</a:t>
            </a:r>
            <a:r>
              <a:rPr lang="en-US" altLang="zh-CN" dirty="0"/>
              <a:t>(fin)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villains = [row for row in </a:t>
            </a:r>
            <a:r>
              <a:rPr lang="en-US" altLang="zh-CN" dirty="0" err="1"/>
              <a:t>cin</a:t>
            </a:r>
            <a:r>
              <a:rPr lang="en-US" altLang="zh-CN" dirty="0"/>
              <a:t>] # </a:t>
            </a:r>
            <a:r>
              <a:rPr lang="zh-CN" altLang="en-US" dirty="0"/>
              <a:t>使用列表推导式 </a:t>
            </a:r>
            <a:r>
              <a:rPr lang="en-US" altLang="zh-CN" dirty="0"/>
              <a:t>...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print(villains) </a:t>
            </a:r>
            <a:endParaRPr lang="en-US" altLang="zh-CN" dirty="0" smtClean="0"/>
          </a:p>
          <a:p>
            <a:r>
              <a:rPr lang="en-US" altLang="zh-CN" dirty="0" smtClean="0"/>
              <a:t>[[</a:t>
            </a:r>
            <a:r>
              <a:rPr lang="en-US" altLang="zh-CN" dirty="0"/>
              <a:t>'Doctor', 'No'], ['Rosa', '</a:t>
            </a:r>
            <a:r>
              <a:rPr lang="en-US" altLang="zh-CN" dirty="0" err="1"/>
              <a:t>Klebb</a:t>
            </a:r>
            <a:r>
              <a:rPr lang="en-US" altLang="zh-CN" dirty="0"/>
              <a:t>'], ['Mister', 'Big'], ['Auric', '</a:t>
            </a:r>
            <a:r>
              <a:rPr lang="en-US" altLang="zh-CN" dirty="0" err="1"/>
              <a:t>Goldfinger</a:t>
            </a:r>
            <a:r>
              <a:rPr lang="en-US" altLang="zh-CN" dirty="0"/>
              <a:t>'], ['Ernst', '</a:t>
            </a:r>
            <a:r>
              <a:rPr lang="en-US" altLang="zh-CN" dirty="0" err="1"/>
              <a:t>Blofeld</a:t>
            </a:r>
            <a:r>
              <a:rPr lang="en-US" altLang="zh-CN" dirty="0" smtClean="0"/>
              <a:t>']]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7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520656" y="342846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8.2.2     </a:t>
            </a:r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5536" y="1186100"/>
            <a:ext cx="705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想</a:t>
            </a:r>
            <a:r>
              <a:rPr lang="zh-CN" altLang="en-US" dirty="0"/>
              <a:t>在程序之间交换数据结构，需要一种 方法把层次结构、序列、集合和其他的结构编码成文本。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832431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XML </a:t>
            </a:r>
            <a:r>
              <a:rPr lang="zh-CN" altLang="en-US" dirty="0"/>
              <a:t>是最突出的处理这种转换的标记（</a:t>
            </a:r>
            <a:r>
              <a:rPr lang="en-US" altLang="zh-CN" dirty="0"/>
              <a:t>markup</a:t>
            </a:r>
            <a:r>
              <a:rPr lang="zh-CN" altLang="en-US" dirty="0"/>
              <a:t>）格式，它使用标签（</a:t>
            </a:r>
            <a:r>
              <a:rPr lang="en-US" altLang="zh-CN" dirty="0"/>
              <a:t>tag</a:t>
            </a:r>
            <a:r>
              <a:rPr lang="zh-CN" altLang="en-US" dirty="0"/>
              <a:t>）分隔数据</a:t>
            </a:r>
          </a:p>
        </p:txBody>
      </p:sp>
    </p:spTree>
    <p:extLst>
      <p:ext uri="{BB962C8B-B14F-4D97-AF65-F5344CB8AC3E}">
        <p14:creationId xmlns:p14="http://schemas.microsoft.com/office/powerpoint/2010/main" val="258250696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8" y="1319788"/>
            <a:ext cx="1944216" cy="194395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6327053" y="411038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58018" y="4605222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58788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6439" y="5038933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62506" y="4528455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181252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463984" y="3830481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19626" y="4323809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943138" y="4555460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75195" y="4605224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91078" y="4920241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7144" y="4736990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51664" y="2017752"/>
            <a:ext cx="4794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　文件输入</a:t>
            </a:r>
            <a:r>
              <a:rPr lang="en-US" altLang="zh-CN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50980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808685" y="259067"/>
            <a:ext cx="3303591" cy="466068"/>
            <a:chOff x="4143851" y="532568"/>
            <a:chExt cx="4142700" cy="584449"/>
          </a:xfrm>
        </p:grpSpPr>
        <p:sp>
          <p:nvSpPr>
            <p:cNvPr id="28" name="圆角矩形 27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347864" y="307435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</a:t>
            </a:r>
            <a:r>
              <a:rPr lang="zh-CN" altLang="en-US" dirty="0"/>
              <a:t>　文件输入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4" name="矩形 3"/>
          <p:cNvSpPr/>
          <p:nvPr/>
        </p:nvSpPr>
        <p:spPr>
          <a:xfrm>
            <a:off x="1691680" y="1207225"/>
            <a:ext cx="30315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读写一个文件之前需要打开它：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fileobj</a:t>
            </a:r>
            <a:r>
              <a:rPr lang="en-US" altLang="zh-CN" dirty="0"/>
              <a:t> = open(filename, mode)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 err="1" smtClean="0"/>
              <a:t>fileobj</a:t>
            </a:r>
            <a:r>
              <a:rPr lang="en-US" altLang="zh-CN" dirty="0" smtClean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open() </a:t>
            </a:r>
            <a:r>
              <a:rPr lang="zh-CN" altLang="en-US" dirty="0"/>
              <a:t>返回的文件对象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filename </a:t>
            </a:r>
            <a:r>
              <a:rPr lang="zh-CN" altLang="en-US" dirty="0"/>
              <a:t>是该文件的字符串名；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• </a:t>
            </a:r>
            <a:r>
              <a:rPr lang="en-US" altLang="zh-CN" dirty="0"/>
              <a:t>mode </a:t>
            </a:r>
            <a:r>
              <a:rPr lang="zh-CN" altLang="en-US" dirty="0"/>
              <a:t>是指明文件类型和操作的字符串。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906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808685" y="259067"/>
            <a:ext cx="3303591" cy="466068"/>
            <a:chOff x="4143851" y="532568"/>
            <a:chExt cx="4142700" cy="584449"/>
          </a:xfrm>
        </p:grpSpPr>
        <p:sp>
          <p:nvSpPr>
            <p:cNvPr id="49" name="圆角矩形 48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83568" y="1203598"/>
            <a:ext cx="7272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读写一个文件之前需要打开它：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 smtClean="0"/>
              <a:t>fileobj</a:t>
            </a:r>
            <a:r>
              <a:rPr lang="en-US" altLang="zh-CN" dirty="0" smtClean="0"/>
              <a:t> </a:t>
            </a:r>
            <a:r>
              <a:rPr lang="en-US" altLang="zh-CN" dirty="0"/>
              <a:t>= open(filename, mode)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mode </a:t>
            </a:r>
            <a:r>
              <a:rPr lang="zh-CN" altLang="en-US" dirty="0" smtClean="0"/>
              <a:t>：     </a:t>
            </a:r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zh-CN" altLang="en-US" dirty="0"/>
              <a:t>个字母表明对其的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r </a:t>
            </a:r>
            <a:r>
              <a:rPr lang="zh-CN" altLang="en-US" dirty="0"/>
              <a:t>表示读模式。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w </a:t>
            </a:r>
            <a:r>
              <a:rPr lang="zh-CN" altLang="en-US" dirty="0"/>
              <a:t>表示写模式</a:t>
            </a:r>
            <a:r>
              <a:rPr lang="zh-CN" altLang="en-US" dirty="0" smtClean="0"/>
              <a:t>。文件</a:t>
            </a:r>
            <a:r>
              <a:rPr lang="zh-CN" altLang="en-US" dirty="0"/>
              <a:t>不存在则新创建，如果存在则重写新内容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x </a:t>
            </a:r>
            <a:r>
              <a:rPr lang="zh-CN" altLang="en-US" dirty="0"/>
              <a:t>表示在文件不存在的情况下新创建并写文件。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a </a:t>
            </a:r>
            <a:r>
              <a:rPr lang="zh-CN" altLang="en-US" dirty="0"/>
              <a:t>表示如果文件存在，在文件末尾追加写内容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228968" y="357827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</a:t>
            </a:r>
            <a:r>
              <a:rPr lang="zh-CN" altLang="en-US" dirty="0"/>
              <a:t>　文件输入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979401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831249" y="201536"/>
            <a:ext cx="3303591" cy="466068"/>
            <a:chOff x="4143851" y="532568"/>
            <a:chExt cx="4142700" cy="584449"/>
          </a:xfrm>
        </p:grpSpPr>
        <p:sp>
          <p:nvSpPr>
            <p:cNvPr id="31" name="圆角矩形 30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 Box 18"/>
          <p:cNvSpPr txBox="1">
            <a:spLocks noChangeArrowheads="1"/>
          </p:cNvSpPr>
          <p:nvPr/>
        </p:nvSpPr>
        <p:spPr bwMode="gray">
          <a:xfrm>
            <a:off x="3347864" y="267494"/>
            <a:ext cx="26642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8.1</a:t>
            </a:r>
            <a:r>
              <a:rPr lang="zh-CN" altLang="en-US" sz="2000" dirty="0"/>
              <a:t>　文件输入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1275606"/>
            <a:ext cx="5454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mode </a:t>
            </a:r>
            <a:r>
              <a:rPr lang="zh-CN" altLang="en-US" dirty="0"/>
              <a:t>的第二个字母是文件类型：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t</a:t>
            </a:r>
            <a:r>
              <a:rPr lang="zh-CN" altLang="en-US" dirty="0"/>
              <a:t>（或者省略）代表文本类型；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b </a:t>
            </a:r>
            <a:r>
              <a:rPr lang="zh-CN" altLang="en-US" dirty="0"/>
              <a:t>代表二进制文件。 打开文件之后就可以调用函数来读写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最后需要关闭文件。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391459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627784" y="294478"/>
            <a:ext cx="3303591" cy="466068"/>
            <a:chOff x="4143851" y="532568"/>
            <a:chExt cx="4142700" cy="584449"/>
          </a:xfrm>
        </p:grpSpPr>
        <p:sp>
          <p:nvSpPr>
            <p:cNvPr id="28" name="圆角矩形 27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761898" y="307435"/>
            <a:ext cx="3179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8.1.1</a:t>
            </a:r>
            <a:r>
              <a:rPr lang="zh-CN" altLang="en-US" dirty="0"/>
              <a:t>　使用</a:t>
            </a:r>
            <a:r>
              <a:rPr lang="en-US" altLang="zh-CN" dirty="0"/>
              <a:t>write()</a:t>
            </a:r>
            <a:r>
              <a:rPr lang="zh-CN" altLang="en-US" dirty="0"/>
              <a:t>写文本文件 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210490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poem = '''There was a young lady named Bright, ... Whose speed was far faster than light; ... She started one day ... In a relative way, ... And returned on the previous night.'''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(poem) </a:t>
            </a:r>
            <a:endParaRPr lang="en-US" altLang="zh-CN" dirty="0" smtClean="0"/>
          </a:p>
          <a:p>
            <a:r>
              <a:rPr lang="en-US" altLang="zh-CN" dirty="0" smtClean="0"/>
              <a:t>150 </a:t>
            </a:r>
          </a:p>
          <a:p>
            <a:endParaRPr lang="en-US" altLang="zh-CN" dirty="0"/>
          </a:p>
          <a:p>
            <a:r>
              <a:rPr lang="zh-CN" altLang="en-US" dirty="0" smtClean="0"/>
              <a:t>以下</a:t>
            </a:r>
            <a:r>
              <a:rPr lang="zh-CN" altLang="en-US" dirty="0"/>
              <a:t>代码将整首诗写到文件 </a:t>
            </a:r>
            <a:r>
              <a:rPr lang="en-US" altLang="zh-CN" dirty="0"/>
              <a:t>'relativity' </a:t>
            </a:r>
            <a:r>
              <a:rPr lang="zh-CN" altLang="en-US" dirty="0"/>
              <a:t>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fout</a:t>
            </a:r>
            <a:r>
              <a:rPr lang="en-US" altLang="zh-CN" dirty="0"/>
              <a:t> = open('relativity', '</a:t>
            </a:r>
            <a:r>
              <a:rPr lang="en-US" altLang="zh-CN" dirty="0" err="1"/>
              <a:t>wt</a:t>
            </a:r>
            <a:r>
              <a:rPr lang="en-US" altLang="zh-CN" dirty="0"/>
              <a:t>')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fout.write</a:t>
            </a:r>
            <a:r>
              <a:rPr lang="en-US" altLang="zh-CN" dirty="0"/>
              <a:t>(poem) </a:t>
            </a:r>
            <a:endParaRPr lang="en-US" altLang="zh-CN" dirty="0" smtClean="0"/>
          </a:p>
          <a:p>
            <a:r>
              <a:rPr lang="en-US" altLang="zh-CN" dirty="0" smtClean="0"/>
              <a:t>150 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fout.close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3710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27053" y="411038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58018" y="4605222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58788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6439" y="5038933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62506" y="4528455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81252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63984" y="3830481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19626" y="4323809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43138" y="4555460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75195" y="4605224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1078" y="4920241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968910" y="19526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fin = open('relativity', '</a:t>
            </a:r>
            <a:r>
              <a:rPr lang="en-US" altLang="zh-CN" dirty="0" err="1"/>
              <a:t>rt</a:t>
            </a:r>
            <a:r>
              <a:rPr lang="en-US" altLang="zh-CN" dirty="0"/>
              <a:t>' 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poem = </a:t>
            </a:r>
            <a:r>
              <a:rPr lang="en-US" altLang="zh-CN" dirty="0" err="1"/>
              <a:t>fin.read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fin.close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(poem) </a:t>
            </a:r>
            <a:endParaRPr lang="en-US" altLang="zh-CN" dirty="0" smtClean="0"/>
          </a:p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986004" y="283927"/>
            <a:ext cx="3303591" cy="466068"/>
            <a:chOff x="4143851" y="532568"/>
            <a:chExt cx="4142700" cy="584449"/>
          </a:xfrm>
        </p:grpSpPr>
        <p:sp>
          <p:nvSpPr>
            <p:cNvPr id="40" name="圆角矩形 39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3238490" y="283927"/>
            <a:ext cx="311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8.1.2</a:t>
            </a:r>
            <a:r>
              <a:rPr lang="zh-CN" altLang="en-US" dirty="0"/>
              <a:t>　使用</a:t>
            </a:r>
            <a:r>
              <a:rPr lang="en-US" altLang="zh-CN" dirty="0"/>
              <a:t>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 读</a:t>
            </a:r>
            <a:r>
              <a:rPr lang="zh-CN" altLang="en-US" dirty="0"/>
              <a:t>文本文件</a:t>
            </a:r>
          </a:p>
        </p:txBody>
      </p:sp>
    </p:spTree>
    <p:extLst>
      <p:ext uri="{BB962C8B-B14F-4D97-AF65-F5344CB8AC3E}">
        <p14:creationId xmlns:p14="http://schemas.microsoft.com/office/powerpoint/2010/main" val="4035426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27584" y="987574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如果</a:t>
            </a:r>
            <a:r>
              <a:rPr lang="zh-CN" altLang="en-US" dirty="0"/>
              <a:t>文件模式字符串中包含 </a:t>
            </a:r>
            <a:r>
              <a:rPr lang="en-US" altLang="zh-CN" dirty="0"/>
              <a:t>‘b’</a:t>
            </a:r>
            <a:r>
              <a:rPr lang="zh-CN" altLang="en-US" dirty="0"/>
              <a:t>，那么文件会以二进制模式打开。这种情况下，读写的是字节而不是字符串。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1649919"/>
            <a:ext cx="61206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直接在 </a:t>
            </a:r>
            <a:r>
              <a:rPr lang="en-US" altLang="zh-CN" dirty="0"/>
              <a:t>0~255 </a:t>
            </a:r>
            <a:r>
              <a:rPr lang="zh-CN" altLang="en-US" dirty="0"/>
              <a:t>产生 </a:t>
            </a:r>
            <a:r>
              <a:rPr lang="en-US" altLang="zh-CN" dirty="0"/>
              <a:t>256 </a:t>
            </a:r>
            <a:r>
              <a:rPr lang="zh-CN" altLang="en-US" dirty="0"/>
              <a:t>字节的值：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bdata</a:t>
            </a:r>
            <a:r>
              <a:rPr lang="en-US" altLang="zh-CN" dirty="0"/>
              <a:t> = bytes(range(0, 256)) 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bdata</a:t>
            </a:r>
            <a:r>
              <a:rPr lang="en-US" altLang="zh-CN" dirty="0"/>
              <a:t>) 256</a:t>
            </a:r>
          </a:p>
          <a:p>
            <a:endParaRPr lang="en-US" altLang="zh-CN" dirty="0"/>
          </a:p>
          <a:p>
            <a:r>
              <a:rPr lang="zh-CN" altLang="en-US" dirty="0"/>
              <a:t>      以二进制模式打开文件，并且一次写入所有的数据：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fout</a:t>
            </a:r>
            <a:r>
              <a:rPr lang="en-US" altLang="zh-CN" dirty="0"/>
              <a:t> = open('</a:t>
            </a:r>
            <a:r>
              <a:rPr lang="en-US" altLang="zh-CN" dirty="0" err="1"/>
              <a:t>bfile</a:t>
            </a:r>
            <a:r>
              <a:rPr lang="en-US" altLang="zh-CN" dirty="0"/>
              <a:t>', '</a:t>
            </a:r>
            <a:r>
              <a:rPr lang="en-US" altLang="zh-CN" dirty="0" err="1"/>
              <a:t>wb</a:t>
            </a:r>
            <a:r>
              <a:rPr lang="en-US" altLang="zh-CN" dirty="0"/>
              <a:t>') 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fout.write</a:t>
            </a:r>
            <a:r>
              <a:rPr lang="en-US" altLang="zh-CN" dirty="0"/>
              <a:t>(</a:t>
            </a:r>
            <a:r>
              <a:rPr lang="en-US" altLang="zh-CN" dirty="0" err="1"/>
              <a:t>bdata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256 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fout.close</a:t>
            </a:r>
            <a:r>
              <a:rPr lang="en-US" altLang="zh-CN" dirty="0"/>
              <a:t>() </a:t>
            </a:r>
          </a:p>
          <a:p>
            <a:r>
              <a:rPr lang="zh-CN" altLang="en-US" dirty="0"/>
              <a:t>再次，</a:t>
            </a:r>
            <a:r>
              <a:rPr lang="en-US" altLang="zh-CN" dirty="0"/>
              <a:t>write() </a:t>
            </a:r>
            <a:r>
              <a:rPr lang="zh-CN" altLang="en-US" dirty="0"/>
              <a:t>返回到写入的字节数。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2699792" y="355803"/>
            <a:ext cx="335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8.1.3</a:t>
            </a:r>
            <a:r>
              <a:rPr lang="zh-CN" altLang="en-US" dirty="0"/>
              <a:t>　使用</a:t>
            </a:r>
            <a:r>
              <a:rPr lang="en-US" altLang="zh-CN" dirty="0"/>
              <a:t>write()</a:t>
            </a:r>
            <a:r>
              <a:rPr lang="zh-CN" altLang="en-US" dirty="0"/>
              <a:t>写二进制文件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2381560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27584" y="98757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5816" y="355803"/>
            <a:ext cx="322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8.1.4   </a:t>
            </a:r>
            <a:r>
              <a:rPr lang="zh-CN" altLang="en-US" dirty="0" smtClean="0"/>
              <a:t>使用</a:t>
            </a:r>
            <a:r>
              <a:rPr lang="en-US" altLang="zh-CN" dirty="0"/>
              <a:t>read()</a:t>
            </a:r>
            <a:r>
              <a:rPr lang="zh-CN" altLang="en-US" dirty="0"/>
              <a:t>读二进制文件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1808897" y="14178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read()</a:t>
            </a:r>
            <a:r>
              <a:rPr lang="zh-CN" altLang="en-US" dirty="0"/>
              <a:t>读二进制文件：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下面简单的例子只需要用 </a:t>
            </a:r>
            <a:r>
              <a:rPr lang="en-US" altLang="zh-CN" dirty="0"/>
              <a:t>'</a:t>
            </a:r>
            <a:r>
              <a:rPr lang="en-US" altLang="zh-CN" dirty="0" err="1"/>
              <a:t>rb</a:t>
            </a:r>
            <a:r>
              <a:rPr lang="en-US" altLang="zh-CN" dirty="0"/>
              <a:t>' </a:t>
            </a:r>
            <a:r>
              <a:rPr lang="zh-CN" altLang="en-US" dirty="0"/>
              <a:t>打开文件即可： </a:t>
            </a:r>
            <a:r>
              <a:rPr lang="en-US" altLang="zh-CN" dirty="0"/>
              <a:t>&gt;&gt;&gt; fin = open('</a:t>
            </a:r>
            <a:r>
              <a:rPr lang="en-US" altLang="zh-CN" dirty="0" err="1"/>
              <a:t>bfile</a:t>
            </a:r>
            <a:r>
              <a:rPr lang="en-US" altLang="zh-CN" dirty="0"/>
              <a:t>', '</a:t>
            </a:r>
            <a:r>
              <a:rPr lang="en-US" altLang="zh-CN" dirty="0" err="1"/>
              <a:t>rb</a:t>
            </a:r>
            <a:r>
              <a:rPr lang="en-US" altLang="zh-CN" dirty="0"/>
              <a:t>') 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bdata</a:t>
            </a:r>
            <a:r>
              <a:rPr lang="en-US" altLang="zh-CN" dirty="0"/>
              <a:t> = </a:t>
            </a:r>
            <a:r>
              <a:rPr lang="en-US" altLang="zh-CN" dirty="0" err="1"/>
              <a:t>fin.read</a:t>
            </a:r>
            <a:r>
              <a:rPr lang="en-US" altLang="zh-CN" dirty="0"/>
              <a:t>() 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bdata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256</a:t>
            </a:r>
          </a:p>
          <a:p>
            <a:r>
              <a:rPr lang="en-US" altLang="zh-CN" dirty="0"/>
              <a:t> &gt;&gt;&gt; </a:t>
            </a:r>
            <a:r>
              <a:rPr lang="en-US" altLang="zh-CN" dirty="0" err="1"/>
              <a:t>fin.close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675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3314">
      <a:dk1>
        <a:srgbClr val="080808"/>
      </a:dk1>
      <a:lt1>
        <a:srgbClr val="F8F8F8"/>
      </a:lt1>
      <a:dk2>
        <a:srgbClr val="080808"/>
      </a:dk2>
      <a:lt2>
        <a:srgbClr val="080808"/>
      </a:lt2>
      <a:accent1>
        <a:srgbClr val="080808"/>
      </a:accent1>
      <a:accent2>
        <a:srgbClr val="FFFFFF"/>
      </a:accent2>
      <a:accent3>
        <a:srgbClr val="080808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1"/>
        </a:gradFill>
        <a:ln w="28575" cap="flat"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prstDash val="solid"/>
          <a:miter lim="800000"/>
          <a:headEnd/>
          <a:tailEnd/>
        </a:ln>
        <a:effectLst>
          <a:outerShdw blurRad="228600" dist="228600" dir="5400000" algn="t" rotWithShape="0">
            <a:schemeClr val="tx1">
              <a:lumMod val="85000"/>
              <a:lumOff val="15000"/>
              <a:alpha val="28000"/>
            </a:schemeClr>
          </a:outerShdw>
        </a:effectLst>
      </a:spPr>
      <a:bodyPr vert="horz" wrap="square" lIns="68580" tIns="34290" rIns="68580" bIns="34290" numCol="1" anchor="t" anchorCtr="0" compatLnSpc="1">
        <a:prstTxWarp prst="textNoShape">
          <a:avLst/>
        </a:prstTxWarp>
      </a:bodyPr>
      <a:lstStyle>
        <a:defPPr>
          <a:defRPr>
            <a:solidFill>
              <a:prstClr val="black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10294</TotalTime>
  <Words>977</Words>
  <Application>Microsoft Office PowerPoint</Application>
  <PresentationFormat>全屏显示(16:9)</PresentationFormat>
  <Paragraphs>138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ddd</dc:creator>
  <cp:lastModifiedBy>HP</cp:lastModifiedBy>
  <cp:revision>2138</cp:revision>
  <dcterms:created xsi:type="dcterms:W3CDTF">2014-06-06T07:22:15Z</dcterms:created>
  <dcterms:modified xsi:type="dcterms:W3CDTF">2018-10-07T16:19:35Z</dcterms:modified>
</cp:coreProperties>
</file>