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331" r:id="rId4"/>
    <p:sldId id="257" r:id="rId6"/>
    <p:sldId id="258" r:id="rId7"/>
    <p:sldId id="259" r:id="rId8"/>
    <p:sldId id="260" r:id="rId9"/>
    <p:sldId id="261" r:id="rId10"/>
    <p:sldId id="264" r:id="rId11"/>
    <p:sldId id="262" r:id="rId12"/>
    <p:sldId id="26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68383" y="2347123"/>
            <a:ext cx="8055235" cy="2163754"/>
          </a:xfrm>
        </p:spPr>
        <p:txBody>
          <a:bodyPr>
            <a:normAutofit/>
          </a:bodyPr>
          <a:lstStyle>
            <a:lvl1pPr algn="ctr">
              <a:defRPr sz="88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2"/>
          <p:cNvPicPr>
            <a:picLocks noChangeAspect="1"/>
          </p:cNvPicPr>
          <p:nvPr userDrawn="1"/>
        </p:nvPicPr>
        <p:blipFill>
          <a:blip r:embed="rId2"/>
          <a:stretch>
            <a:fillRect/>
          </a:stretch>
        </p:blipFill>
        <p:spPr>
          <a:xfrm>
            <a:off x="3810" y="33020"/>
            <a:ext cx="12233275" cy="6817360"/>
          </a:xfrm>
          <a:prstGeom prst="rect">
            <a:avLst/>
          </a:prstGeom>
        </p:spPr>
      </p:pic>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减号 5"/>
          <p:cNvSpPr/>
          <p:nvPr userDrawn="1"/>
        </p:nvSpPr>
        <p:spPr>
          <a:xfrm>
            <a:off x="-1446530" y="710565"/>
            <a:ext cx="15084112" cy="32829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userDrawn="1"/>
        </p:nvSpPr>
        <p:spPr>
          <a:xfrm>
            <a:off x="108585" y="6386195"/>
            <a:ext cx="1749425" cy="368300"/>
          </a:xfrm>
          <a:prstGeom prst="rect">
            <a:avLst/>
          </a:prstGeom>
          <a:noFill/>
        </p:spPr>
        <p:txBody>
          <a:bodyPr wrap="square" rtlCol="0">
            <a:spAutoFit/>
          </a:bodyPr>
          <a:p>
            <a:r>
              <a:rPr lang="en-US" altLang="zh-CN"/>
              <a:t>  python</a:t>
            </a:r>
            <a:endParaRPr lang="en-US" altLang="zh-CN"/>
          </a:p>
        </p:txBody>
      </p:sp>
      <p:cxnSp>
        <p:nvCxnSpPr>
          <p:cNvPr id="8" name="肘形连接符 7"/>
          <p:cNvCxnSpPr/>
          <p:nvPr/>
        </p:nvCxnSpPr>
        <p:spPr>
          <a:xfrm>
            <a:off x="276860" y="6281420"/>
            <a:ext cx="11829415" cy="3175"/>
          </a:xfrm>
          <a:prstGeom prst="bentConnector2">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8.xml"/><Relationship Id="rId13" Type="http://schemas.openxmlformats.org/officeDocument/2006/relationships/tags" Target="../tags/tag7.xml"/><Relationship Id="rId12" Type="http://schemas.openxmlformats.org/officeDocument/2006/relationships/tags" Target="../tags/tag6.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tags" Target="../tags/tag10.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098415" y="2433320"/>
            <a:ext cx="6722745" cy="1042670"/>
          </a:xfrm>
        </p:spPr>
        <p:txBody>
          <a:bodyPr/>
          <a:lstStyle/>
          <a:p>
            <a:r>
              <a:rPr lang="en-US" altLang="zh-CN" sz="5400" dirty="0"/>
              <a:t>Python</a:t>
            </a:r>
            <a:r>
              <a:rPr lang="zh-CN" altLang="en-US" sz="5400" dirty="0"/>
              <a:t>语言及其应用</a:t>
            </a:r>
            <a:endParaRPr lang="zh-CN" altLang="en-US" sz="5400" dirty="0"/>
          </a:p>
        </p:txBody>
      </p:sp>
    </p:spTree>
    <p:custDataLst>
      <p:tags r:id="rId2"/>
    </p:custDataLst>
  </p:cSld>
  <p:clrMapOvr>
    <a:masterClrMapping/>
  </p:clrMapOvr>
  <p:transition>
    <p:sndAc>
      <p:end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688340" y="1183005"/>
            <a:ext cx="108692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上例中，使用了</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作为判断相等的操作符，</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中的</a:t>
            </a:r>
            <a:r>
              <a:rPr lang="zh-CN" altLang="en-US" sz="2800">
                <a:latin typeface="楷体" panose="02010609060101010101" charset="-122"/>
                <a:ea typeface="楷体" panose="02010609060101010101" charset="-122"/>
              </a:rPr>
              <a:t>比较操作符</a:t>
            </a:r>
            <a:r>
              <a:rPr lang="zh-CN" altLang="en-US" sz="2800">
                <a:latin typeface="黑体" panose="02010609060101010101" pitchFamily="49" charset="-122"/>
                <a:ea typeface="黑体" panose="02010609060101010101" pitchFamily="49" charset="-122"/>
              </a:rPr>
              <a:t>如下：</a:t>
            </a:r>
            <a:endParaRPr lang="zh-CN" altLang="en-US" sz="2800">
              <a:latin typeface="黑体" panose="02010609060101010101" pitchFamily="49" charset="-122"/>
              <a:ea typeface="黑体" panose="02010609060101010101" pitchFamily="49" charset="-122"/>
            </a:endParaRPr>
          </a:p>
        </p:txBody>
      </p:sp>
      <p:graphicFrame>
        <p:nvGraphicFramePr>
          <p:cNvPr id="7" name="表格 6"/>
          <p:cNvGraphicFramePr/>
          <p:nvPr/>
        </p:nvGraphicFramePr>
        <p:xfrm>
          <a:off x="859790" y="2136140"/>
          <a:ext cx="8557260" cy="3200400"/>
        </p:xfrm>
        <a:graphic>
          <a:graphicData uri="http://schemas.openxmlformats.org/drawingml/2006/table">
            <a:tbl>
              <a:tblPr firstRow="1" bandRow="1">
                <a:tableStyleId>{5C22544A-7EE6-4342-B048-85BDC9FD1C3A}</a:tableStyleId>
              </a:tblPr>
              <a:tblGrid>
                <a:gridCol w="4278630"/>
                <a:gridCol w="4278630"/>
              </a:tblGrid>
              <a:tr h="457200">
                <a:tc>
                  <a:txBody>
                    <a:bodyPr/>
                    <a:p>
                      <a:pPr algn="ctr">
                        <a:buNone/>
                      </a:pPr>
                      <a:r>
                        <a:rPr lang="zh-CN" altLang="en-US" sz="2400">
                          <a:solidFill>
                            <a:schemeClr val="tx1"/>
                          </a:solidFill>
                          <a:latin typeface="黑体" panose="02010609060101010101" pitchFamily="49" charset="-122"/>
                          <a:ea typeface="黑体" panose="02010609060101010101" pitchFamily="49" charset="-122"/>
                        </a:rPr>
                        <a:t>相等</a:t>
                      </a:r>
                      <a:endParaRPr lang="zh-CN" altLang="en-US" sz="2400">
                        <a:solidFill>
                          <a:schemeClr val="tx1"/>
                        </a:solidFill>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p>
                      <a:pPr algn="ctr">
                        <a:buNone/>
                      </a:pPr>
                      <a:r>
                        <a:rPr lang="en-US" altLang="zh-CN">
                          <a:solidFill>
                            <a:schemeClr val="tx1"/>
                          </a:solidFill>
                        </a:rPr>
                        <a:t>==</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457200">
                <a:tc>
                  <a:txBody>
                    <a:bodyPr/>
                    <a:p>
                      <a:pPr algn="ctr">
                        <a:buNone/>
                      </a:pPr>
                      <a:r>
                        <a:rPr lang="zh-CN" altLang="en-US" sz="2400">
                          <a:latin typeface="黑体" panose="02010609060101010101" pitchFamily="49" charset="-122"/>
                          <a:ea typeface="黑体" panose="02010609060101010101" pitchFamily="49" charset="-122"/>
                        </a:rPr>
                        <a:t>不等于</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latin typeface="黑体" panose="02010609060101010101" pitchFamily="49" charset="-122"/>
                          <a:ea typeface="黑体" panose="02010609060101010101" pitchFamily="49" charset="-122"/>
                        </a:rPr>
                        <a:t>小于</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29235">
                <a:tc>
                  <a:txBody>
                    <a:bodyPr/>
                    <a:p>
                      <a:pPr algn="ctr">
                        <a:buNone/>
                      </a:pPr>
                      <a:r>
                        <a:rPr lang="zh-CN" altLang="en-US" sz="2400"/>
                        <a:t>大于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不大于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不小于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属于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400">
                          <a:latin typeface="Calibri" panose="020F0502020204030204" charset="0"/>
                          <a:cs typeface="Calibri" panose="020F0502020204030204" charset="0"/>
                        </a:rPr>
                        <a:t>in. . .</a:t>
                      </a:r>
                      <a:endParaRPr lang="zh-CN" altLang="en-US" sz="2400">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0" name="文本框 9"/>
          <p:cNvSpPr txBox="1"/>
          <p:nvPr/>
        </p:nvSpPr>
        <p:spPr>
          <a:xfrm>
            <a:off x="943610" y="5445760"/>
            <a:ext cx="10408285" cy="460375"/>
          </a:xfrm>
          <a:prstGeom prst="rect">
            <a:avLst/>
          </a:prstGeom>
          <a:noFill/>
        </p:spPr>
        <p:txBody>
          <a:bodyPr wrap="square" rtlCol="0">
            <a:spAutoFit/>
          </a:bodyPr>
          <a:p>
            <a:r>
              <a:rPr lang="zh-CN" altLang="en-US" sz="2400">
                <a:latin typeface="黑体" panose="02010609060101010101" pitchFamily="49" charset="-122"/>
                <a:ea typeface="黑体" panose="02010609060101010101" pitchFamily="49" charset="-122"/>
              </a:rPr>
              <a:t>这些操作符都返回布尔值</a:t>
            </a:r>
            <a:r>
              <a:rPr lang="en-US" altLang="zh-CN" sz="2400">
                <a:latin typeface="Calibri" panose="020F0502020204030204" charset="0"/>
                <a:ea typeface="黑体" panose="02010609060101010101" pitchFamily="49" charset="-122"/>
                <a:cs typeface="Calibri" panose="020F0502020204030204" charset="0"/>
              </a:rPr>
              <a:t>True</a:t>
            </a:r>
            <a:r>
              <a:rPr lang="zh-CN" altLang="en-US" sz="2400">
                <a:latin typeface="黑体" panose="02010609060101010101" pitchFamily="49" charset="-122"/>
                <a:ea typeface="黑体" panose="02010609060101010101" pitchFamily="49" charset="-122"/>
              </a:rPr>
              <a:t>或者</a:t>
            </a:r>
            <a:r>
              <a:rPr lang="en-US" altLang="zh-CN" sz="2400">
                <a:latin typeface="Calibri" panose="020F0502020204030204" charset="0"/>
                <a:ea typeface="黑体" panose="02010609060101010101" pitchFamily="49" charset="-122"/>
                <a:cs typeface="Calibri" panose="020F0502020204030204" charset="0"/>
              </a:rPr>
              <a:t>False</a:t>
            </a:r>
            <a:r>
              <a:rPr lang="zh-CN" altLang="en-US"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p:txBody>
      </p:sp>
      <p:sp>
        <p:nvSpPr>
          <p:cNvPr id="13" name="前进箭头"/>
          <p:cNvSpPr/>
          <p:nvPr/>
        </p:nvSpPr>
        <p:spPr>
          <a:xfrm>
            <a:off x="688340" y="55333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000125" y="3041650"/>
            <a:ext cx="9831705" cy="27622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847725" y="1106170"/>
            <a:ext cx="1075118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如果想同时进行多重比较判断，可以使用</a:t>
            </a:r>
            <a:r>
              <a:rPr lang="zh-CN" altLang="en-US" sz="2800">
                <a:latin typeface="楷体" panose="02010609060101010101" charset="-122"/>
                <a:ea typeface="楷体" panose="02010609060101010101" charset="-122"/>
                <a:cs typeface="Calibri" panose="020F0502020204030204" charset="0"/>
              </a:rPr>
              <a:t>布尔操作符</a:t>
            </a:r>
            <a:r>
              <a:rPr lang="en-US" altLang="zh-CN" sz="2800">
                <a:latin typeface="黑体" panose="02010609060101010101" pitchFamily="49" charset="-122"/>
                <a:ea typeface="黑体" panose="02010609060101010101" pitchFamily="49" charset="-122"/>
                <a:cs typeface="Calibri" panose="020F0502020204030204" charset="0"/>
              </a:rPr>
              <a:t>and</a:t>
            </a:r>
            <a:r>
              <a:rPr lang="zh-CN" altLang="en-US" sz="2800">
                <a:latin typeface="黑体" panose="02010609060101010101" pitchFamily="49" charset="-122"/>
                <a:ea typeface="黑体" panose="02010609060101010101" pitchFamily="49" charset="-122"/>
                <a:cs typeface="Calibri" panose="020F0502020204030204" charset="0"/>
              </a:rPr>
              <a:t>、</a:t>
            </a:r>
            <a:r>
              <a:rPr lang="en-US" altLang="zh-CN" sz="2800">
                <a:latin typeface="黑体" panose="02010609060101010101" pitchFamily="49" charset="-122"/>
                <a:ea typeface="黑体" panose="02010609060101010101" pitchFamily="49" charset="-122"/>
                <a:cs typeface="Calibri" panose="020F0502020204030204" charset="0"/>
              </a:rPr>
              <a:t>or</a:t>
            </a:r>
            <a:r>
              <a:rPr lang="zh-CN" altLang="en-US" sz="2800">
                <a:latin typeface="黑体" panose="02010609060101010101" pitchFamily="49" charset="-122"/>
                <a:ea typeface="黑体" panose="02010609060101010101" pitchFamily="49" charset="-122"/>
                <a:cs typeface="Calibri" panose="020F0502020204030204" charset="0"/>
              </a:rPr>
              <a:t>或者</a:t>
            </a:r>
            <a:r>
              <a:rPr lang="en-US" altLang="zh-CN" sz="2800">
                <a:latin typeface="黑体" panose="02010609060101010101" pitchFamily="49" charset="-122"/>
                <a:ea typeface="黑体" panose="02010609060101010101" pitchFamily="49" charset="-122"/>
                <a:cs typeface="Calibri" panose="020F0502020204030204" charset="0"/>
              </a:rPr>
              <a:t>not</a:t>
            </a:r>
            <a:r>
              <a:rPr lang="zh-CN" altLang="en-US" sz="2800">
                <a:latin typeface="黑体" panose="02010609060101010101" pitchFamily="49" charset="-122"/>
                <a:ea typeface="黑体" panose="02010609060101010101" pitchFamily="49" charset="-122"/>
                <a:cs typeface="Calibri" panose="020F0502020204030204" charset="0"/>
              </a:rPr>
              <a:t>连接来决定最终表达式的布尔取值。</a:t>
            </a:r>
            <a:endParaRPr lang="zh-CN" altLang="en-US" sz="2800">
              <a:latin typeface="黑体" panose="02010609060101010101" pitchFamily="49" charset="-122"/>
              <a:ea typeface="黑体" panose="02010609060101010101" pitchFamily="49" charset="-122"/>
              <a:cs typeface="Calibri" panose="020F0502020204030204" charset="0"/>
            </a:endParaRPr>
          </a:p>
        </p:txBody>
      </p:sp>
      <p:sp>
        <p:nvSpPr>
          <p:cNvPr id="5" name="前进箭头"/>
          <p:cNvSpPr/>
          <p:nvPr/>
        </p:nvSpPr>
        <p:spPr>
          <a:xfrm>
            <a:off x="59309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前进箭头"/>
          <p:cNvSpPr/>
          <p:nvPr/>
        </p:nvSpPr>
        <p:spPr>
          <a:xfrm>
            <a:off x="593090" y="227965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848360" y="2161540"/>
            <a:ext cx="105390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布尔操作符的</a:t>
            </a:r>
            <a:r>
              <a:rPr lang="zh-CN" altLang="en-US" sz="2800">
                <a:latin typeface="楷体" panose="02010609060101010101" charset="-122"/>
                <a:ea typeface="楷体" panose="02010609060101010101" charset="-122"/>
              </a:rPr>
              <a:t>优先级</a:t>
            </a:r>
            <a:r>
              <a:rPr lang="zh-CN" altLang="en-US" sz="2800">
                <a:latin typeface="黑体" panose="02010609060101010101" pitchFamily="49" charset="-122"/>
                <a:ea typeface="黑体" panose="02010609060101010101" pitchFamily="49" charset="-122"/>
              </a:rPr>
              <a:t>没有比较表达式的代码段高。</a:t>
            </a:r>
            <a:endParaRPr lang="zh-CN" altLang="en-US" sz="2800">
              <a:latin typeface="黑体" panose="02010609060101010101" pitchFamily="49" charset="-122"/>
              <a:ea typeface="黑体" panose="02010609060101010101" pitchFamily="49" charset="-122"/>
            </a:endParaRPr>
          </a:p>
        </p:txBody>
      </p:sp>
      <p:sp>
        <p:nvSpPr>
          <p:cNvPr id="2" name="文本框 1"/>
          <p:cNvSpPr txBox="1"/>
          <p:nvPr/>
        </p:nvSpPr>
        <p:spPr>
          <a:xfrm>
            <a:off x="1064895" y="3041650"/>
            <a:ext cx="860298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x = 7</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(5 &lt; x)  and  (x &gt; 10)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False</a:t>
            </a:r>
            <a:endParaRPr lang="en-US" altLang="zh-CN" sz="2400">
              <a:solidFill>
                <a:schemeClr val="accent5">
                  <a:lumMod val="75000"/>
                </a:schemeClr>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rPr>
              <a:t>5 &lt; x  or  x &lt; 10</a:t>
            </a:r>
            <a:endParaRPr lang="en-US" altLang="zh-CN" sz="2400">
              <a:solidFill>
                <a:schemeClr val="accent5"/>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rgbClr val="00B050"/>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rPr>
              <a:t>5 &lt; x  and not  x &gt; 10</a:t>
            </a:r>
            <a:endParaRPr lang="en-US" altLang="zh-CN" sz="2400">
              <a:solidFill>
                <a:schemeClr val="tx1"/>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strips(downLeft)">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strips(down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strips(downLeft)">
                                      <p:cBhvr>
                                        <p:cTn id="3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162685" y="1986915"/>
            <a:ext cx="9668510" cy="15767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7" name="前进箭头"/>
          <p:cNvSpPr/>
          <p:nvPr/>
        </p:nvSpPr>
        <p:spPr>
          <a:xfrm>
            <a:off x="733425" y="139001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88695" y="1332230"/>
            <a:ext cx="104628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如果对同一个变量做多个</a:t>
            </a:r>
            <a:r>
              <a:rPr lang="en-US" altLang="zh-CN" sz="2800">
                <a:latin typeface="黑体" panose="02010609060101010101" pitchFamily="49" charset="-122"/>
                <a:ea typeface="黑体" panose="02010609060101010101" pitchFamily="49" charset="-122"/>
              </a:rPr>
              <a:t>and</a:t>
            </a:r>
            <a:r>
              <a:rPr lang="zh-CN" altLang="en-US" sz="2800">
                <a:latin typeface="黑体" panose="02010609060101010101" pitchFamily="49" charset="-122"/>
                <a:ea typeface="黑体" panose="02010609060101010101" pitchFamily="49" charset="-122"/>
              </a:rPr>
              <a:t>比较操作，</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允许下面的用法。</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1162685" y="1995170"/>
            <a:ext cx="755840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5 &lt; x &lt; 10</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5 &lt; x &lt; 10 &lt; 999</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0" name="文本框 9"/>
          <p:cNvSpPr txBox="1"/>
          <p:nvPr/>
        </p:nvSpPr>
        <p:spPr>
          <a:xfrm>
            <a:off x="733425" y="3979545"/>
            <a:ext cx="2276475" cy="5835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3200" b="1">
                <a:latin typeface="黑体" panose="02010609060101010101" pitchFamily="49" charset="-122"/>
                <a:ea typeface="黑体" panose="02010609060101010101" pitchFamily="49" charset="-122"/>
              </a:rPr>
              <a:t>什么是真值</a:t>
            </a:r>
            <a:endParaRPr lang="zh-CN" altLang="en-US" sz="3200" b="1">
              <a:latin typeface="黑体" panose="02010609060101010101" pitchFamily="49" charset="-122"/>
              <a:ea typeface="黑体" panose="02010609060101010101" pitchFamily="49" charset="-122"/>
            </a:endParaRPr>
          </a:p>
        </p:txBody>
      </p:sp>
      <p:sp>
        <p:nvSpPr>
          <p:cNvPr id="12" name="文本框 11"/>
          <p:cNvSpPr txBox="1"/>
          <p:nvPr/>
        </p:nvSpPr>
        <p:spPr>
          <a:xfrm>
            <a:off x="1031875" y="4883785"/>
            <a:ext cx="979932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一个成假赋值不一定明确表示为</a:t>
            </a:r>
            <a:r>
              <a:rPr lang="en-US" altLang="zh-CN" sz="2800">
                <a:latin typeface="Calibri" panose="020F0502020204030204" charset="0"/>
                <a:cs typeface="Calibri" panose="020F0502020204030204" charset="0"/>
              </a:rPr>
              <a:t>False</a:t>
            </a:r>
            <a:r>
              <a:rPr lang="zh-CN" altLang="en-US" sz="2800">
                <a:latin typeface="黑体" panose="02010609060101010101" pitchFamily="49" charset="-122"/>
                <a:ea typeface="黑体" panose="02010609060101010101" pitchFamily="49" charset="-122"/>
              </a:rPr>
              <a:t>，下面的情况也会被认为是</a:t>
            </a:r>
            <a:r>
              <a:rPr lang="en-US" altLang="zh-CN" sz="2800">
                <a:latin typeface="Calibri" panose="020F0502020204030204" charset="0"/>
                <a:ea typeface="黑体" panose="02010609060101010101" pitchFamily="49" charset="-122"/>
                <a:cs typeface="Calibri" panose="020F0502020204030204" charset="0"/>
              </a:rPr>
              <a:t>False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733425" y="497903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strips(downLef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trips(downLeft)">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graphicFrame>
        <p:nvGraphicFramePr>
          <p:cNvPr id="2" name="表格 1"/>
          <p:cNvGraphicFramePr/>
          <p:nvPr/>
        </p:nvGraphicFramePr>
        <p:xfrm>
          <a:off x="666750" y="1263015"/>
          <a:ext cx="8609330" cy="3451225"/>
        </p:xfrm>
        <a:graphic>
          <a:graphicData uri="http://schemas.openxmlformats.org/drawingml/2006/table">
            <a:tbl>
              <a:tblPr firstRow="1" bandRow="1">
                <a:tableStyleId>{5C22544A-7EE6-4342-B048-85BDC9FD1C3A}</a:tableStyleId>
              </a:tblPr>
              <a:tblGrid>
                <a:gridCol w="4431030"/>
                <a:gridCol w="4178300"/>
              </a:tblGrid>
              <a:tr h="403225">
                <a:tc>
                  <a:txBody>
                    <a:bodyPr/>
                    <a:p>
                      <a:pPr algn="ctr">
                        <a:buNone/>
                      </a:pPr>
                      <a:r>
                        <a:rPr lang="zh-CN" altLang="en-US" sz="2400">
                          <a:solidFill>
                            <a:schemeClr val="tx1"/>
                          </a:solidFill>
                          <a:latin typeface="黑体" panose="02010609060101010101" pitchFamily="49" charset="-122"/>
                          <a:ea typeface="黑体" panose="02010609060101010101" pitchFamily="49" charset="-122"/>
                        </a:rPr>
                        <a:t>布尔</a:t>
                      </a:r>
                      <a:endParaRPr lang="zh-CN" altLang="en-US" sz="2400">
                        <a:solidFill>
                          <a:schemeClr val="tx1"/>
                        </a:solidFill>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solidFill>
                            <a:schemeClr val="tx1"/>
                          </a:solidFill>
                          <a:latin typeface="Calibri" panose="020F0502020204030204" charset="0"/>
                          <a:ea typeface="黑体" panose="02010609060101010101" pitchFamily="49" charset="-122"/>
                          <a:cs typeface="Calibri" panose="020F0502020204030204" charset="0"/>
                        </a:rPr>
                        <a:t>False</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en-US" altLang="zh-CN" sz="2400">
                          <a:latin typeface="黑体" panose="02010609060101010101" pitchFamily="49" charset="-122"/>
                          <a:ea typeface="黑体" panose="02010609060101010101" pitchFamily="49" charset="-122"/>
                        </a:rPr>
                        <a:t>null</a:t>
                      </a:r>
                      <a:r>
                        <a:rPr lang="zh-CN" altLang="en-US" sz="2400">
                          <a:latin typeface="黑体" panose="02010609060101010101" pitchFamily="49" charset="-122"/>
                          <a:ea typeface="黑体" panose="02010609060101010101" pitchFamily="49" charset="-122"/>
                        </a:rPr>
                        <a:t>类型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None</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整型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0</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浮点型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0.0</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空字符串</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空列表</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空元组</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空字典</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空集合</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set(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3" name="文本框 2"/>
          <p:cNvSpPr txBox="1"/>
          <p:nvPr/>
        </p:nvSpPr>
        <p:spPr>
          <a:xfrm>
            <a:off x="1011555" y="5544820"/>
            <a:ext cx="105416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剩下的都会被认为是</a:t>
            </a:r>
            <a:r>
              <a:rPr lang="en-US" altLang="zh-CN" sz="2800">
                <a:latin typeface="Calibri" panose="020F0502020204030204" charset="0"/>
                <a:ea typeface="黑体" panose="02010609060101010101" pitchFamily="49" charset="-122"/>
                <a:cs typeface="Calibri" panose="020F0502020204030204" charset="0"/>
              </a:rPr>
              <a:t>True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66750" y="56737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47065" y="1361440"/>
            <a:ext cx="10246360" cy="20072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647065" y="1396365"/>
            <a:ext cx="1011428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some_list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a:t>
            </a:r>
            <a:r>
              <a:rPr lang="en-US" altLang="zh-CN" sz="2400">
                <a:latin typeface="Calibri" panose="020F0502020204030204" charset="0"/>
                <a:cs typeface="Calibri" panose="020F0502020204030204" charset="0"/>
                <a:sym typeface="+mn-ea"/>
              </a:rPr>
              <a:t>some_list:</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     print(“There's  something  in  here”)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empty!”)</a:t>
            </a:r>
            <a:endParaRPr lang="en-US" altLang="zh-CN" sz="2400">
              <a:latin typeface="Calibri" panose="020F0502020204030204" charset="0"/>
              <a:cs typeface="Calibri" panose="020F0502020204030204" charset="0"/>
            </a:endParaRPr>
          </a:p>
        </p:txBody>
      </p:sp>
      <p:sp>
        <p:nvSpPr>
          <p:cNvPr id="7" name="前进箭头"/>
          <p:cNvSpPr/>
          <p:nvPr/>
        </p:nvSpPr>
        <p:spPr>
          <a:xfrm>
            <a:off x="647065" y="404685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1043940" y="3937635"/>
            <a:ext cx="1010348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如果判断一个表达式而不是一个简单的变量，</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会先计算表达式的值，然后返回布尔型结果。</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951230" y="1780540"/>
            <a:ext cx="9509125" cy="34340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 </a:t>
            </a:r>
            <a:r>
              <a:rPr lang="zh-CN" altLang="en-US" sz="2400">
                <a:latin typeface="+mj-ea"/>
                <a:ea typeface="+mj-ea"/>
              </a:rPr>
              <a:t>使用 </a:t>
            </a:r>
            <a:r>
              <a:rPr lang="en-US" altLang="zh-CN" sz="2400">
                <a:latin typeface="Calibri" panose="020F0502020204030204" charset="0"/>
                <a:ea typeface="+mj-ea"/>
                <a:cs typeface="Calibri" panose="020F0502020204030204" charset="0"/>
              </a:rPr>
              <a:t>while </a:t>
            </a:r>
            <a:r>
              <a:rPr lang="zh-CN" altLang="en-US" sz="2400">
                <a:latin typeface="+mj-ea"/>
                <a:ea typeface="+mj-ea"/>
              </a:rPr>
              <a:t>进行循环</a:t>
            </a:r>
            <a:endParaRPr lang="zh-CN" altLang="en-US" sz="2400">
              <a:latin typeface="+mj-ea"/>
              <a:ea typeface="+mj-ea"/>
            </a:endParaRPr>
          </a:p>
        </p:txBody>
      </p:sp>
      <p:sp>
        <p:nvSpPr>
          <p:cNvPr id="4" name="文本框 3"/>
          <p:cNvSpPr txBox="1"/>
          <p:nvPr/>
        </p:nvSpPr>
        <p:spPr>
          <a:xfrm>
            <a:off x="1075055" y="1134110"/>
            <a:ext cx="10193655"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中最简单的循环机制是</a:t>
            </a:r>
            <a:r>
              <a:rPr lang="en-US" altLang="zh-CN" sz="2800">
                <a:latin typeface="Calibri" panose="020F0502020204030204" charset="0"/>
                <a:ea typeface="黑体" panose="02010609060101010101" pitchFamily="49" charset="-122"/>
                <a:cs typeface="Calibri" panose="020F0502020204030204" charset="0"/>
              </a:rPr>
              <a:t>while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951230" y="1799590"/>
            <a:ext cx="718121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count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count &lt;=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print(count)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count += 1</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3</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4</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strips(downLeft)">
                                      <p:cBhvr>
                                        <p:cTn id="20" dur="500"/>
                                        <p:tgtEl>
                                          <p:spTgt spid="5">
                                            <p:txEl>
                                              <p:pRg st="4" end="4"/>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strips(downLeft)">
                                      <p:cBhvr>
                                        <p:cTn id="23" dur="500"/>
                                        <p:tgtEl>
                                          <p:spTgt spid="5">
                                            <p:txEl>
                                              <p:pRg st="5" end="5"/>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strips(downLeft)">
                                      <p:cBhvr>
                                        <p:cTn id="26" dur="500"/>
                                        <p:tgtEl>
                                          <p:spTgt spid="5">
                                            <p:txEl>
                                              <p:pRg st="6" end="6"/>
                                            </p:txEl>
                                          </p:spTgt>
                                        </p:tgtEl>
                                      </p:cBhvr>
                                    </p:animEffect>
                                  </p:childTnLst>
                                </p:cTn>
                              </p:par>
                              <p:par>
                                <p:cTn id="27" presetID="18" presetClass="entr" presetSubtype="12"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strips(downLeft)">
                                      <p:cBhvr>
                                        <p:cTn id="29" dur="500"/>
                                        <p:tgtEl>
                                          <p:spTgt spid="5">
                                            <p:txEl>
                                              <p:pRg st="7" end="7"/>
                                            </p:txEl>
                                          </p:spTgt>
                                        </p:tgtEl>
                                      </p:cBhvr>
                                    </p:animEffect>
                                  </p:childTnLst>
                                </p:cTn>
                              </p:par>
                              <p:par>
                                <p:cTn id="30" presetID="18" presetClass="entr" presetSubtype="12"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strips(downLeft)">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62965" y="2106930"/>
            <a:ext cx="9841865" cy="38049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4.4.1 </a:t>
            </a:r>
            <a:r>
              <a:rPr lang="zh-CN" altLang="en-US" sz="2400">
                <a:latin typeface="+mj-ea"/>
                <a:ea typeface="+mj-ea"/>
              </a:rPr>
              <a:t>使用 </a:t>
            </a:r>
            <a:r>
              <a:rPr lang="en-US" altLang="zh-CN" sz="2400">
                <a:latin typeface="Calibri" panose="020F0502020204030204" charset="0"/>
                <a:ea typeface="+mj-ea"/>
                <a:cs typeface="Calibri" panose="020F0502020204030204" charset="0"/>
              </a:rPr>
              <a:t>break</a:t>
            </a:r>
            <a:r>
              <a:rPr lang="en-US" altLang="zh-CN" sz="2400">
                <a:latin typeface="+mj-ea"/>
                <a:ea typeface="+mj-ea"/>
              </a:rPr>
              <a:t> </a:t>
            </a:r>
            <a:r>
              <a:rPr lang="zh-CN" altLang="en-US" sz="2400">
                <a:latin typeface="+mj-ea"/>
                <a:ea typeface="+mj-ea"/>
              </a:rPr>
              <a:t>跳出循环</a:t>
            </a:r>
            <a:endParaRPr lang="zh-CN" altLang="en-US" sz="2400">
              <a:latin typeface="+mj-ea"/>
              <a:ea typeface="+mj-ea"/>
            </a:endParaRPr>
          </a:p>
        </p:txBody>
      </p:sp>
      <p:sp>
        <p:nvSpPr>
          <p:cNvPr id="4" name="文本框 3"/>
          <p:cNvSpPr txBox="1"/>
          <p:nvPr/>
        </p:nvSpPr>
        <p:spPr>
          <a:xfrm>
            <a:off x="1055370" y="1153795"/>
            <a:ext cx="103892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如果想让循环在某一条件下停止，但不确定在哪次循环跳出，可以在</a:t>
            </a:r>
            <a:r>
              <a:rPr lang="zh-CN" altLang="en-US" sz="2800">
                <a:latin typeface="楷体" panose="02010609060101010101" charset="-122"/>
                <a:ea typeface="楷体" panose="02010609060101010101" charset="-122"/>
              </a:rPr>
              <a:t>无限循环</a:t>
            </a:r>
            <a:r>
              <a:rPr lang="zh-CN" altLang="en-US" sz="2800">
                <a:latin typeface="黑体" panose="02010609060101010101" pitchFamily="49" charset="-122"/>
                <a:ea typeface="黑体" panose="02010609060101010101" pitchFamily="49" charset="-122"/>
              </a:rPr>
              <a:t>中声明</a:t>
            </a:r>
            <a:r>
              <a:rPr lang="en-US" altLang="zh-CN" sz="2800">
                <a:latin typeface="Calibri" panose="020F0502020204030204" charset="0"/>
                <a:ea typeface="黑体" panose="02010609060101010101" pitchFamily="49" charset="-122"/>
                <a:cs typeface="Calibri" panose="020F0502020204030204" charset="0"/>
              </a:rPr>
              <a:t>break</a:t>
            </a:r>
            <a:r>
              <a:rPr lang="zh-CN" altLang="en-US" sz="2800">
                <a:latin typeface="黑体" panose="02010609060101010101" pitchFamily="49" charset="-122"/>
                <a:ea typeface="黑体" panose="02010609060101010101" pitchFamily="49" charset="-122"/>
              </a:rPr>
              <a:t>语句。</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2933700" y="3032125"/>
            <a:ext cx="309880" cy="368300"/>
          </a:xfrm>
          <a:prstGeom prst="rect">
            <a:avLst/>
          </a:prstGeom>
          <a:noFill/>
        </p:spPr>
        <p:txBody>
          <a:bodyPr wrap="none" rtlCol="0">
            <a:spAutoFit/>
          </a:bodyPr>
          <a:p>
            <a:endParaRPr lang="zh-CN" altLang="en-US"/>
          </a:p>
        </p:txBody>
      </p:sp>
      <p:sp>
        <p:nvSpPr>
          <p:cNvPr id="8" name="文本框 7"/>
          <p:cNvSpPr txBox="1"/>
          <p:nvPr/>
        </p:nvSpPr>
        <p:spPr>
          <a:xfrm>
            <a:off x="951230" y="2230755"/>
            <a:ext cx="10311765"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while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stuff = input(“String to capitalize [type q to quit]: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stuff == “q”:</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solidFill>
                  <a:schemeClr val="tx1"/>
                </a:solidFill>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stuff.capitalize( )</a:t>
            </a:r>
            <a:r>
              <a:rPr lang="en-US" altLang="zh-CN" sz="2400">
                <a:solidFill>
                  <a:schemeClr val="tx1"/>
                </a:solidFill>
                <a:latin typeface="Calibri" panose="020F0502020204030204" charset="0"/>
                <a:cs typeface="Calibri" panose="020F0502020204030204" charset="0"/>
              </a:rPr>
              <a:t>)</a:t>
            </a:r>
            <a:endParaRPr lang="en-US" altLang="zh-CN" sz="2400">
              <a:solidFill>
                <a:schemeClr val="tx1"/>
              </a:solidFill>
              <a:latin typeface="Calibri" panose="020F0502020204030204" charset="0"/>
              <a:cs typeface="Calibri" panose="020F0502020204030204" charset="0"/>
            </a:endParaRPr>
          </a:p>
          <a:p>
            <a:endParaRPr lang="en-US" altLang="zh-CN" sz="2400">
              <a:solidFill>
                <a:schemeClr val="accent2">
                  <a:lumMod val="75000"/>
                </a:schemeClr>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sym typeface="+mn-ea"/>
              </a:rPr>
              <a:t>String to capitalize [type q to quit]: test</a:t>
            </a:r>
            <a:endParaRPr lang="en-US" altLang="zh-CN" sz="2400">
              <a:solidFill>
                <a:schemeClr val="tx1"/>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Test</a:t>
            </a:r>
            <a:endParaRPr lang="en-US" altLang="zh-CN" sz="2400">
              <a:solidFill>
                <a:srgbClr val="00B050"/>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sym typeface="+mn-ea"/>
              </a:rPr>
              <a:t>String to capitalize [type q to quit]: q</a:t>
            </a:r>
            <a:endParaRPr lang="en-US" altLang="zh-CN" sz="2400">
              <a:solidFill>
                <a:schemeClr val="tx1"/>
              </a:solidFill>
              <a:latin typeface="Calibri" panose="020F0502020204030204" charset="0"/>
              <a:cs typeface="Calibri" panose="020F0502020204030204" charset="0"/>
              <a:sym typeface="+mn-ea"/>
            </a:endParaRPr>
          </a:p>
          <a:p>
            <a:r>
              <a:rPr lang="en-US" altLang="zh-CN" sz="2400">
                <a:solidFill>
                  <a:schemeClr val="tx1"/>
                </a:solidFill>
                <a:latin typeface="Calibri" panose="020F0502020204030204" charset="0"/>
                <a:cs typeface="Calibri" panose="020F0502020204030204" charset="0"/>
              </a:rPr>
              <a:t>&gt;&gt;&gt;</a:t>
            </a:r>
            <a:endParaRPr lang="en-US" altLang="zh-CN" sz="2400">
              <a:solidFill>
                <a:schemeClr val="tx1"/>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strips(downLeft)">
                                      <p:cBhvr>
                                        <p:cTn id="26" dur="500"/>
                                        <p:tgtEl>
                                          <p:spTgt spid="8">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93420" y="1828800"/>
            <a:ext cx="9959340" cy="36004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4.4.2 </a:t>
            </a:r>
            <a:r>
              <a:rPr lang="zh-CN" altLang="en-US" sz="2400">
                <a:latin typeface="+mj-ea"/>
                <a:ea typeface="+mj-ea"/>
              </a:rPr>
              <a:t>使用 </a:t>
            </a:r>
            <a:r>
              <a:rPr lang="en-US" sz="2400">
                <a:latin typeface="Calibri" panose="020F0502020204030204" charset="0"/>
                <a:ea typeface="+mj-ea"/>
                <a:cs typeface="Calibri" panose="020F0502020204030204" charset="0"/>
              </a:rPr>
              <a:t>continue</a:t>
            </a:r>
            <a:r>
              <a:rPr lang="en-US" altLang="zh-CN" sz="2400">
                <a:latin typeface="Calibri" panose="020F0502020204030204" charset="0"/>
                <a:ea typeface="+mj-ea"/>
                <a:cs typeface="Calibri" panose="020F0502020204030204" charset="0"/>
              </a:rPr>
              <a:t> </a:t>
            </a:r>
            <a:r>
              <a:rPr lang="zh-CN" altLang="en-US" sz="2400">
                <a:latin typeface="+mj-ea"/>
                <a:ea typeface="+mj-ea"/>
              </a:rPr>
              <a:t>跳到循环开始</a:t>
            </a:r>
            <a:endParaRPr lang="zh-CN" altLang="en-US" sz="2400">
              <a:latin typeface="+mj-ea"/>
              <a:ea typeface="+mj-ea"/>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51230" y="1134110"/>
            <a:ext cx="103600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有时我们并不想结束整个循环，仅仅想跳到下一轮循环的开始。</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693420" y="1951990"/>
            <a:ext cx="10164445" cy="3353435"/>
          </a:xfrm>
          <a:prstGeom prst="rect">
            <a:avLst/>
          </a:prstGeom>
          <a:noFill/>
        </p:spPr>
        <p:txBody>
          <a:bodyPr wrap="square" rtlCol="0">
            <a:spAutoFit/>
          </a:bodyPr>
          <a:p>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奇数输出它的平方；偶数跳过</a:t>
            </a:r>
            <a:endParaRPr lang="zh-CN" altLang="en-US" sz="2400">
              <a:latin typeface="黑体" panose="02010609060101010101" pitchFamily="49" charset="-122"/>
              <a:ea typeface="黑体" panose="02010609060101010101" pitchFamily="49" charset="-122"/>
            </a:endParaRPr>
          </a:p>
          <a:p>
            <a:r>
              <a:rPr lang="en-US" altLang="zh-CN" sz="2400">
                <a:latin typeface="Calibri" panose="020F0502020204030204" charset="0"/>
                <a:ea typeface="黑体" panose="02010609060101010101" pitchFamily="49" charset="-122"/>
                <a:cs typeface="Calibri" panose="020F0502020204030204" charset="0"/>
              </a:rPr>
              <a:t>whie  True:</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value = input(“Integer , please [q to quit]: ”)</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if  value == ' q ':             </a:t>
            </a:r>
            <a:r>
              <a:rPr lang="en-US" altLang="zh-CN" sz="2000">
                <a:latin typeface="Calibri" panose="020F0502020204030204" charset="0"/>
                <a:ea typeface="黑体" panose="02010609060101010101" pitchFamily="49" charset="-122"/>
                <a:cs typeface="Calibri" panose="020F0502020204030204" charset="0"/>
              </a:rPr>
              <a:t># </a:t>
            </a:r>
            <a:r>
              <a:rPr lang="zh-CN" altLang="en-US" sz="2000">
                <a:latin typeface="Calibri" panose="020F0502020204030204" charset="0"/>
                <a:ea typeface="黑体" panose="02010609060101010101" pitchFamily="49" charset="-122"/>
                <a:cs typeface="Calibri" panose="020F0502020204030204" charset="0"/>
              </a:rPr>
              <a:t>停止循环</a:t>
            </a:r>
            <a:endParaRPr lang="en-US" altLang="zh-CN" sz="20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break</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number = int(value)</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if number % 2 == 0:     </a:t>
            </a:r>
            <a:r>
              <a:rPr lang="en-US" altLang="zh-CN" sz="2000">
                <a:latin typeface="Calibri" panose="020F0502020204030204" charset="0"/>
                <a:ea typeface="黑体" panose="02010609060101010101" pitchFamily="49" charset="-122"/>
                <a:cs typeface="Calibri" panose="020F0502020204030204" charset="0"/>
              </a:rPr>
              <a:t> # </a:t>
            </a:r>
            <a:r>
              <a:rPr lang="zh-CN" altLang="en-US" sz="2000">
                <a:latin typeface="Calibri" panose="020F0502020204030204" charset="0"/>
                <a:ea typeface="黑体" panose="02010609060101010101" pitchFamily="49" charset="-122"/>
                <a:cs typeface="Calibri" panose="020F0502020204030204" charset="0"/>
              </a:rPr>
              <a:t>判断偶数</a:t>
            </a:r>
            <a:endParaRPr lang="en-US" altLang="zh-CN" sz="20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a:t>
            </a:r>
            <a:r>
              <a:rPr lang="en-US" altLang="zh-CN" sz="2400">
                <a:solidFill>
                  <a:srgbClr val="FF0000"/>
                </a:solidFill>
                <a:latin typeface="Calibri" panose="020F0502020204030204" charset="0"/>
                <a:ea typeface="黑体" panose="02010609060101010101" pitchFamily="49" charset="-122"/>
                <a:cs typeface="Calibri" panose="020F0502020204030204" charset="0"/>
              </a:rPr>
              <a:t>continue</a:t>
            </a:r>
            <a:endParaRPr lang="en-US" altLang="zh-CN" sz="2400">
              <a:solidFill>
                <a:srgbClr val="FF0000"/>
              </a:solidFill>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print(number,</a:t>
            </a:r>
            <a:r>
              <a:rPr lang="en-US" altLang="zh-CN" sz="2400">
                <a:latin typeface="Calibri" panose="020F0502020204030204" charset="0"/>
                <a:ea typeface="黑体" panose="02010609060101010101" pitchFamily="49" charset="-122"/>
                <a:cs typeface="Calibri" panose="020F0502020204030204" charset="0"/>
                <a:sym typeface="+mn-ea"/>
              </a:rPr>
              <a:t>“</a:t>
            </a:r>
            <a:r>
              <a:rPr lang="zh-CN" altLang="en-US" sz="2400">
                <a:latin typeface="Calibri" panose="020F0502020204030204" charset="0"/>
                <a:ea typeface="黑体" panose="02010609060101010101" pitchFamily="49" charset="-122"/>
                <a:cs typeface="Calibri" panose="020F0502020204030204" charset="0"/>
                <a:sym typeface="+mn-ea"/>
              </a:rPr>
              <a:t>的平方是</a:t>
            </a:r>
            <a:r>
              <a:rPr lang="en-US" altLang="zh-CN" sz="2400">
                <a:latin typeface="Calibri" panose="020F0502020204030204" charset="0"/>
                <a:ea typeface="黑体" panose="02010609060101010101" pitchFamily="49" charset="-122"/>
                <a:cs typeface="Calibri" panose="020F0502020204030204" charset="0"/>
                <a:sym typeface="+mn-ea"/>
              </a:rPr>
              <a:t>”,number*number)</a:t>
            </a:r>
            <a:endParaRPr lang="zh-CN" altLang="en-US" sz="2400">
              <a:latin typeface="Calibri" panose="020F0502020204030204" charset="0"/>
              <a:ea typeface="黑体" panose="02010609060101010101" pitchFamily="49" charset="-122"/>
              <a:cs typeface="Calibri" panose="020F0502020204030204" charset="0"/>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95960" y="1730375"/>
            <a:ext cx="9861550" cy="38842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4.4.3 </a:t>
            </a:r>
            <a:r>
              <a:rPr lang="zh-CN" altLang="en-US" sz="2400">
                <a:latin typeface="+mj-ea"/>
                <a:ea typeface="+mj-ea"/>
              </a:rPr>
              <a:t>循环外使用 </a:t>
            </a:r>
            <a:r>
              <a:rPr lang="en-US" altLang="zh-CN" sz="2400">
                <a:latin typeface="Calibri" panose="020F0502020204030204" charset="0"/>
                <a:ea typeface="+mj-ea"/>
                <a:cs typeface="Calibri" panose="020F0502020204030204" charset="0"/>
              </a:rPr>
              <a:t>else</a:t>
            </a:r>
            <a:endParaRPr lang="en-US" altLang="zh-CN" sz="2400">
              <a:latin typeface="Calibri" panose="020F0502020204030204" charset="0"/>
              <a:ea typeface="+mj-ea"/>
              <a:cs typeface="Calibri" panose="020F0502020204030204" charset="0"/>
            </a:endParaRPr>
          </a:p>
        </p:txBody>
      </p:sp>
      <p:sp>
        <p:nvSpPr>
          <p:cNvPr id="2" name="文本框 1"/>
          <p:cNvSpPr txBox="1"/>
          <p:nvPr/>
        </p:nvSpPr>
        <p:spPr>
          <a:xfrm>
            <a:off x="1045210" y="1104900"/>
            <a:ext cx="10154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a:t>
            </a:r>
            <a:r>
              <a:rPr lang="en-US" altLang="zh-CN" sz="2800">
                <a:latin typeface="Calibri" panose="020F0502020204030204" charset="0"/>
                <a:ea typeface="黑体" panose="02010609060101010101" pitchFamily="49" charset="-122"/>
                <a:cs typeface="Calibri" panose="020F0502020204030204" charset="0"/>
              </a:rPr>
              <a:t>while</a:t>
            </a:r>
            <a:r>
              <a:rPr lang="zh-CN" altLang="en-US" sz="2800">
                <a:latin typeface="黑体" panose="02010609060101010101" pitchFamily="49" charset="-122"/>
                <a:ea typeface="黑体" panose="02010609060101010101" pitchFamily="49" charset="-122"/>
              </a:rPr>
              <a:t>循环正常结束，程序将进入到可选的</a:t>
            </a:r>
            <a:r>
              <a:rPr lang="en-US" altLang="zh-CN" sz="2800">
                <a:latin typeface="Calibri" panose="020F0502020204030204" charset="0"/>
                <a:ea typeface="黑体" panose="02010609060101010101" pitchFamily="49" charset="-122"/>
                <a:cs typeface="Calibri" panose="020F0502020204030204" charset="0"/>
              </a:rPr>
              <a:t>else</a:t>
            </a:r>
            <a:r>
              <a:rPr lang="zh-CN" altLang="en-US" sz="2800">
                <a:latin typeface="黑体" panose="02010609060101010101" pitchFamily="49" charset="-122"/>
                <a:ea typeface="黑体" panose="02010609060101010101" pitchFamily="49" charset="-122"/>
              </a:rPr>
              <a:t>段。</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29945" y="1779905"/>
            <a:ext cx="990092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numbers = [1, 3,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0</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position &lt; len(numbers):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numbers[position]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number % 2 == 0:</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print('Found even number', number)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position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                 </a:t>
            </a:r>
            <a:r>
              <a:rPr lang="en-US" altLang="zh-CN" sz="2000">
                <a:solidFill>
                  <a:srgbClr val="005E76"/>
                </a:solidFill>
                <a:latin typeface="Calibri" panose="020F0502020204030204" charset="0"/>
                <a:cs typeface="Calibri" panose="020F0502020204030204" charset="0"/>
              </a:rPr>
              <a:t>#</a:t>
            </a:r>
            <a:r>
              <a:rPr lang="zh-CN" altLang="en-US" sz="2000">
                <a:solidFill>
                  <a:srgbClr val="005E76"/>
                </a:solidFill>
                <a:latin typeface="黑体" panose="02010609060101010101" pitchFamily="49" charset="-122"/>
                <a:ea typeface="黑体" panose="02010609060101010101" pitchFamily="49" charset="-122"/>
                <a:cs typeface="Calibri" panose="020F0502020204030204" charset="0"/>
              </a:rPr>
              <a:t>没有执行</a:t>
            </a:r>
            <a:r>
              <a:rPr lang="en-US" altLang="zh-CN" sz="2000">
                <a:solidFill>
                  <a:srgbClr val="005E76"/>
                </a:solidFill>
                <a:latin typeface="Calibri" panose="020F0502020204030204" charset="0"/>
                <a:cs typeface="Calibri" panose="020F0502020204030204" charset="0"/>
              </a:rPr>
              <a:t>break</a:t>
            </a:r>
            <a:endParaRPr lang="en-US" altLang="zh-CN" sz="2000">
              <a:solidFill>
                <a:srgbClr val="005E7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print('No even number found')</a:t>
            </a:r>
            <a:endParaRPr lang="en-US" altLang="zh-CN" sz="2400">
              <a:latin typeface="Calibri" panose="020F0502020204030204" charset="0"/>
              <a:cs typeface="Calibri" panose="020F05020202040302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005840" y="2527935"/>
            <a:ext cx="9471025" cy="233807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文本框 3"/>
          <p:cNvSpPr txBox="1"/>
          <p:nvPr/>
        </p:nvSpPr>
        <p:spPr>
          <a:xfrm>
            <a:off x="937895" y="1144270"/>
            <a:ext cx="10262235" cy="1383665"/>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频繁地使用</a:t>
            </a:r>
            <a:r>
              <a:rPr lang="zh-CN" altLang="en-US" sz="2800">
                <a:latin typeface="楷体" panose="02010609060101010101" charset="-122"/>
                <a:ea typeface="楷体" panose="02010609060101010101" charset="-122"/>
              </a:rPr>
              <a:t>迭代器</a:t>
            </a:r>
            <a:r>
              <a:rPr lang="zh-CN" altLang="en-US" sz="2800">
                <a:latin typeface="黑体" panose="02010609060101010101" pitchFamily="49" charset="-122"/>
                <a:ea typeface="黑体" panose="02010609060101010101" pitchFamily="49" charset="-122"/>
              </a:rPr>
              <a:t>。它允许在数据结构长度未知和具体实现未知的情况下遍历整个数据结构，并且支持迭代快速读写中的数据，以及允许不能一次读入计算机内存的数据流的处理。</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82625"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005840" y="2543810"/>
            <a:ext cx="8657590"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rabbits = ['Flopsy' , 'Mopsy' , 'Peter']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rabbit in rabbits: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print(rabbit)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Flopsy</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Mopsy</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Peter</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750570" y="510667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1064895" y="5018405"/>
            <a:ext cx="102723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列表、字符串、元组、集合、字典等都是可迭代的对象。元组或列表在一次迭代过程产生一项，而字符串迭代会产生一个字符。</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strips(downLeft)">
                                      <p:cBhvr>
                                        <p:cTn id="19" dur="500"/>
                                        <p:tgtEl>
                                          <p:spTgt spid="5">
                                            <p:txEl>
                                              <p:pRg st="3" end="3"/>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strips(downLeft)">
                                      <p:cBhvr>
                                        <p:cTn id="22" dur="500"/>
                                        <p:tgtEl>
                                          <p:spTgt spid="5">
                                            <p:txEl>
                                              <p:pRg st="4" end="4"/>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strips(down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392430" y="349250"/>
            <a:ext cx="4996180" cy="460375"/>
          </a:xfrm>
          <a:prstGeom prst="rect">
            <a:avLst/>
          </a:prstGeom>
          <a:noFill/>
        </p:spPr>
        <p:txBody>
          <a:bodyPr wrap="square" rtlCol="0">
            <a:spAutoFit/>
          </a:bodyPr>
          <a:p>
            <a:r>
              <a:rPr lang="zh-CN" altLang="en-US" sz="2400" b="1"/>
              <a:t>第</a:t>
            </a:r>
            <a:r>
              <a:rPr lang="en-US" altLang="zh-CN" sz="2400" b="1"/>
              <a:t>4</a:t>
            </a:r>
            <a:r>
              <a:rPr lang="zh-CN" altLang="en-US" sz="2400" b="1"/>
              <a:t>章：</a:t>
            </a:r>
            <a:r>
              <a:rPr lang="en-US" altLang="zh-CN" sz="2400" b="1"/>
              <a:t>Python</a:t>
            </a:r>
            <a:r>
              <a:rPr lang="zh-CN" altLang="en-US" sz="2400" b="1"/>
              <a:t>外壳：代码结构</a:t>
            </a:r>
            <a:endParaRPr lang="zh-CN" altLang="en-US" sz="2400" b="1"/>
          </a:p>
        </p:txBody>
      </p:sp>
      <p:graphicFrame>
        <p:nvGraphicFramePr>
          <p:cNvPr id="17" name="对象 1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563880" y="1447165"/>
            <a:ext cx="9399270" cy="4892675"/>
          </a:xfrm>
          <a:prstGeom prst="rect">
            <a:avLst/>
          </a:prstGeom>
          <a:noFill/>
        </p:spPr>
        <p:txBody>
          <a:bodyPr wrap="square" rtlCol="0">
            <a:spAutoFit/>
          </a:bodyPr>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注释</a:t>
            </a:r>
            <a:endParaRPr lang="en-US" altLang="zh-CN"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rPr>
              <a:t>4.2</a:t>
            </a: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使用 </a:t>
            </a: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连接</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4.3</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if</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elif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和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else</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进行比较</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4.4</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while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进行循环</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4.5</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for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迭代</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a:t>
            </a:r>
            <a:r>
              <a:rPr lang="en-US" sz="2400" b="1">
                <a:latin typeface="黑体" panose="02010609060101010101" pitchFamily="49" charset="-122"/>
                <a:ea typeface="黑体" panose="02010609060101010101" pitchFamily="49" charset="-122"/>
                <a:cs typeface="黑体" panose="02010609060101010101" pitchFamily="49" charset="-122"/>
                <a:sym typeface="+mn-ea"/>
              </a:rPr>
              <a:t>6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推导式</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a:t>
            </a:r>
            <a:r>
              <a:rPr lang="en-US" sz="2400" b="1">
                <a:latin typeface="黑体" panose="02010609060101010101" pitchFamily="49" charset="-122"/>
                <a:ea typeface="黑体" panose="02010609060101010101" pitchFamily="49" charset="-122"/>
                <a:cs typeface="黑体" panose="02010609060101010101" pitchFamily="49" charset="-122"/>
                <a:sym typeface="+mn-ea"/>
              </a:rPr>
              <a:t>7</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函数</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4.8</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生成器</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4.9</a:t>
            </a:r>
            <a:r>
              <a:rPr lang="en-US" sz="2400" b="1">
                <a:latin typeface="黑体" panose="02010609060101010101" pitchFamily="49" charset="-122"/>
                <a:ea typeface="黑体" panose="02010609060101010101" pitchFamily="49" charset="-122"/>
                <a:cs typeface="黑体" panose="02010609060101010101" pitchFamily="49" charset="-122"/>
                <a:sym typeface="+mn-ea"/>
              </a:rPr>
              <a:t> </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装饰器</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4.10</a:t>
            </a:r>
            <a:r>
              <a:rPr lang="en-US" sz="2400" b="1">
                <a:latin typeface="黑体" panose="02010609060101010101" pitchFamily="49" charset="-122"/>
                <a:ea typeface="黑体" panose="02010609060101010101" pitchFamily="49" charset="-122"/>
                <a:cs typeface="黑体" panose="02010609060101010101" pitchFamily="49" charset="-122"/>
                <a:sym typeface="+mn-ea"/>
              </a:rPr>
              <a:t> </a:t>
            </a:r>
            <a:r>
              <a:rPr lang="zh-CN" sz="2400">
                <a:latin typeface="黑体" panose="02010609060101010101" pitchFamily="49" charset="-122"/>
                <a:ea typeface="黑体" panose="02010609060101010101" pitchFamily="49" charset="-122"/>
                <a:cs typeface="黑体" panose="02010609060101010101" pitchFamily="49" charset="-122"/>
                <a:sym typeface="+mn-ea"/>
              </a:rPr>
              <a:t>命名空间和作用域</a:t>
            </a:r>
            <a:endParaRPr lang="zh-CN"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4.11</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sz="240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try</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except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处理错误</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4.12</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编写自己的异常</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626110" y="4191635"/>
            <a:ext cx="10144760" cy="1986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626110" y="1183005"/>
            <a:ext cx="9996805" cy="2240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文本框 3"/>
          <p:cNvSpPr txBox="1"/>
          <p:nvPr/>
        </p:nvSpPr>
        <p:spPr>
          <a:xfrm>
            <a:off x="2212340" y="1828800"/>
            <a:ext cx="153035" cy="368300"/>
          </a:xfrm>
          <a:prstGeom prst="rect">
            <a:avLst/>
          </a:prstGeom>
          <a:noFill/>
        </p:spPr>
        <p:txBody>
          <a:bodyPr wrap="square" rtlCol="0">
            <a:spAutoFit/>
          </a:bodyPr>
          <a:p>
            <a:endParaRPr lang="zh-CN" altLang="en-US"/>
          </a:p>
        </p:txBody>
      </p:sp>
      <p:sp>
        <p:nvSpPr>
          <p:cNvPr id="5" name="文本框 4"/>
          <p:cNvSpPr txBox="1"/>
          <p:nvPr/>
        </p:nvSpPr>
        <p:spPr>
          <a:xfrm>
            <a:off x="626110" y="1125220"/>
            <a:ext cx="9147175"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word = 'cat'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letter in word: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print(letter)</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c</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8" name="前进箭头"/>
          <p:cNvSpPr/>
          <p:nvPr/>
        </p:nvSpPr>
        <p:spPr>
          <a:xfrm>
            <a:off x="626110" y="37179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881380" y="3599815"/>
            <a:ext cx="104292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对一个字典（或字典的</a:t>
            </a:r>
            <a:r>
              <a:rPr lang="en-US" altLang="zh-CN" sz="2800">
                <a:latin typeface="Calibri" panose="020F0502020204030204" charset="0"/>
                <a:ea typeface="黑体" panose="02010609060101010101" pitchFamily="49" charset="-122"/>
                <a:cs typeface="Calibri" panose="020F0502020204030204" charset="0"/>
              </a:rPr>
              <a:t>keys()</a:t>
            </a:r>
            <a:r>
              <a:rPr lang="zh-CN" altLang="en-US" sz="2800">
                <a:latin typeface="黑体" panose="02010609060101010101" pitchFamily="49" charset="-122"/>
                <a:ea typeface="黑体" panose="02010609060101010101" pitchFamily="49" charset="-122"/>
              </a:rPr>
              <a:t>函数）进行迭代将返回字典中的键。</a:t>
            </a:r>
            <a:endParaRPr lang="zh-CN" altLang="en-US" sz="2800">
              <a:latin typeface="黑体" panose="02010609060101010101" pitchFamily="49" charset="-122"/>
              <a:ea typeface="黑体" panose="02010609060101010101" pitchFamily="49" charset="-122"/>
            </a:endParaRPr>
          </a:p>
        </p:txBody>
      </p:sp>
      <p:sp>
        <p:nvSpPr>
          <p:cNvPr id="10" name="文本框 9"/>
          <p:cNvSpPr txBox="1"/>
          <p:nvPr/>
        </p:nvSpPr>
        <p:spPr>
          <a:xfrm>
            <a:off x="626110" y="4215765"/>
            <a:ext cx="9782175"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accusation = {'room' : 'ballroom' , 'weapon' : 'lead pipe'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card in accusation:         </a:t>
            </a:r>
            <a:r>
              <a:rPr lang="en-US" altLang="zh-CN" sz="2400">
                <a:solidFill>
                  <a:srgbClr val="0070C0"/>
                </a:solidFill>
                <a:latin typeface="Calibri" panose="020F0502020204030204" charset="0"/>
                <a:cs typeface="Calibri" panose="020F0502020204030204" charset="0"/>
              </a:rPr>
              <a:t> </a:t>
            </a:r>
            <a:r>
              <a:rPr lang="en-US" altLang="zh-CN" sz="2000">
                <a:solidFill>
                  <a:srgbClr val="005E76"/>
                </a:solidFill>
                <a:latin typeface="Calibri" panose="020F0502020204030204" charset="0"/>
                <a:cs typeface="Calibri" panose="020F0502020204030204" charset="0"/>
              </a:rPr>
              <a:t># </a:t>
            </a:r>
            <a:r>
              <a:rPr lang="zh-CN" altLang="en-US" sz="2000">
                <a:solidFill>
                  <a:srgbClr val="005E76"/>
                </a:solidFill>
                <a:latin typeface="Calibri" panose="020F0502020204030204" charset="0"/>
                <a:cs typeface="Calibri" panose="020F0502020204030204" charset="0"/>
              </a:rPr>
              <a:t>或者是</a:t>
            </a:r>
            <a:r>
              <a:rPr lang="en-US" altLang="zh-CN" sz="2000">
                <a:solidFill>
                  <a:srgbClr val="005E76"/>
                </a:solidFill>
                <a:latin typeface="Calibri" panose="020F0502020204030204" charset="0"/>
                <a:cs typeface="Calibri" panose="020F0502020204030204" charset="0"/>
                <a:sym typeface="+mn-ea"/>
              </a:rPr>
              <a:t>for card in accusation.keys( ):</a:t>
            </a:r>
            <a:endParaRPr lang="en-US" altLang="zh-CN" sz="2000">
              <a:solidFill>
                <a:srgbClr val="005E76"/>
              </a:solidFill>
              <a:latin typeface="Calibri" panose="020F0502020204030204" charset="0"/>
              <a:cs typeface="Calibri" panose="020F0502020204030204" charset="0"/>
              <a:sym typeface="+mn-ea"/>
            </a:endParaRPr>
          </a:p>
          <a:p>
            <a:r>
              <a:rPr lang="zh-CN" altLang="en-US" sz="2400">
                <a:latin typeface="Calibri" panose="020F0502020204030204" charset="0"/>
                <a:cs typeface="Calibri" panose="020F0502020204030204" charset="0"/>
                <a:sym typeface="+mn-ea"/>
              </a:rPr>
              <a:t>      </a:t>
            </a:r>
            <a:r>
              <a:rPr lang="en-US" altLang="zh-CN" sz="2400">
                <a:latin typeface="Calibri" panose="020F0502020204030204" charset="0"/>
                <a:cs typeface="Calibri" panose="020F0502020204030204" charset="0"/>
                <a:sym typeface="+mn-ea"/>
              </a:rPr>
              <a:t>print(card)</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room </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weapon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strips(downLeft)">
                                      <p:cBhvr>
                                        <p:cTn id="7" dur="500"/>
                                        <p:tgtEl>
                                          <p:spTgt spid="5">
                                            <p:txEl>
                                              <p:pRg st="3" end="3"/>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strips(downLeft)">
                                      <p:cBhvr>
                                        <p:cTn id="10" dur="500"/>
                                        <p:tgtEl>
                                          <p:spTgt spid="5">
                                            <p:txEl>
                                              <p:pRg st="4" end="4"/>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strips(downLeft)">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strips(downLeft)">
                                      <p:cBhvr>
                                        <p:cTn id="37" dur="500"/>
                                        <p:tgtEl>
                                          <p:spTgt spid="10">
                                            <p:txEl>
                                              <p:pRg st="3" end="3"/>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10">
                                            <p:txEl>
                                              <p:pRg st="4" end="4"/>
                                            </p:txEl>
                                          </p:spTgt>
                                        </p:tgtEl>
                                        <p:attrNameLst>
                                          <p:attrName>style.visibility</p:attrName>
                                        </p:attrNameLst>
                                      </p:cBhvr>
                                      <p:to>
                                        <p:strVal val="visible"/>
                                      </p:to>
                                    </p:set>
                                    <p:animEffect transition="in" filter="strips(downLeft)">
                                      <p:cBhvr>
                                        <p:cTn id="4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25170" y="4166235"/>
            <a:ext cx="9389110" cy="156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722630" y="1739900"/>
            <a:ext cx="9391650" cy="156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前进箭头"/>
          <p:cNvSpPr/>
          <p:nvPr/>
        </p:nvSpPr>
        <p:spPr>
          <a:xfrm>
            <a:off x="51562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84225" y="1085850"/>
            <a:ext cx="106241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如果想对字典的值进行迭代，可以使用字典的</a:t>
            </a:r>
            <a:r>
              <a:rPr lang="en-US" altLang="zh-CN" sz="2800">
                <a:latin typeface="Calibri" panose="020F0502020204030204" charset="0"/>
                <a:ea typeface="黑体" panose="02010609060101010101" pitchFamily="49" charset="-122"/>
                <a:cs typeface="Calibri" panose="020F0502020204030204" charset="0"/>
              </a:rPr>
              <a:t>values( )</a:t>
            </a:r>
            <a:r>
              <a:rPr lang="zh-CN" altLang="en-US" sz="2800">
                <a:latin typeface="黑体" panose="02010609060101010101" pitchFamily="49" charset="-122"/>
                <a:ea typeface="黑体" panose="02010609060101010101" pitchFamily="49" charset="-122"/>
              </a:rPr>
              <a:t>函数：</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722630" y="1740535"/>
            <a:ext cx="868426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for value in accusation.values(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print(value)</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ballroom</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lead pipe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前进箭头"/>
          <p:cNvSpPr/>
          <p:nvPr/>
        </p:nvSpPr>
        <p:spPr>
          <a:xfrm>
            <a:off x="515620" y="3590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66775" y="3472180"/>
            <a:ext cx="104584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为了以元组的形式返回键值对，可以使用字典的</a:t>
            </a:r>
            <a:r>
              <a:rPr lang="en-US" altLang="zh-CN" sz="2800">
                <a:latin typeface="Calibri" panose="020F0502020204030204" charset="0"/>
                <a:ea typeface="黑体" panose="02010609060101010101" pitchFamily="49" charset="-122"/>
                <a:cs typeface="Calibri" panose="020F0502020204030204" charset="0"/>
              </a:rPr>
              <a:t>items( )</a:t>
            </a:r>
            <a:r>
              <a:rPr lang="zh-CN" altLang="en-US" sz="2800">
                <a:latin typeface="黑体" panose="02010609060101010101" pitchFamily="49" charset="-122"/>
                <a:ea typeface="黑体" panose="02010609060101010101" pitchFamily="49" charset="-122"/>
              </a:rPr>
              <a:t>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47395" y="4166870"/>
            <a:ext cx="8888730" cy="156845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for item in accusation.items( ):</a:t>
            </a:r>
            <a:endParaRPr lang="en-US" altLang="zh-CN" sz="2400">
              <a:latin typeface="Calibri" panose="020F0502020204030204" charset="0"/>
              <a:cs typeface="Calibri" panose="020F0502020204030204" charset="0"/>
              <a:sym typeface="+mn-ea"/>
            </a:endParaRPr>
          </a:p>
          <a:p>
            <a:r>
              <a:rPr lang="zh-CN" altLang="en-US" sz="2400"/>
              <a:t>     </a:t>
            </a:r>
            <a:r>
              <a:rPr lang="zh-CN" altLang="en-US"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print(item)</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'room' , 'ballroom' )</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'weapon' , 'lead pipe')</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strips(downLeft)">
                                      <p:cBhvr>
                                        <p:cTn id="16" dur="500"/>
                                        <p:tgtEl>
                                          <p:spTgt spid="9">
                                            <p:txEl>
                                              <p:pRg st="2" end="2"/>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strips(downLeft)">
                                      <p:cBhvr>
                                        <p:cTn id="19" dur="500"/>
                                        <p:tgtEl>
                                          <p:spTgt spid="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strips(downLeft)">
                                      <p:cBhvr>
                                        <p:cTn id="40" dur="500"/>
                                        <p:tgtEl>
                                          <p:spTgt spid="5">
                                            <p:txEl>
                                              <p:pRg st="2" end="2"/>
                                            </p:txEl>
                                          </p:spTgt>
                                        </p:tgtEl>
                                      </p:cBhvr>
                                    </p:animEffect>
                                  </p:childTnLst>
                                </p:cTn>
                              </p:par>
                              <p:par>
                                <p:cTn id="41" presetID="18" presetClass="entr" presetSubtype="12"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strips(downLeft)">
                                      <p:cBhvr>
                                        <p:cTn id="4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657225" y="1763395"/>
            <a:ext cx="10186670" cy="34016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4.5.1 </a:t>
            </a:r>
            <a:r>
              <a:rPr lang="zh-CN" altLang="en-US" sz="2400">
                <a:latin typeface="+mj-ea"/>
                <a:ea typeface="+mj-ea"/>
              </a:rPr>
              <a:t>使用</a:t>
            </a:r>
            <a:r>
              <a:rPr lang="en-US" altLang="zh-CN" sz="2400">
                <a:latin typeface="+mj-ea"/>
                <a:ea typeface="+mj-ea"/>
              </a:rPr>
              <a:t>zip( )</a:t>
            </a:r>
            <a:r>
              <a:rPr lang="zh-CN" altLang="en-US" sz="2400">
                <a:latin typeface="+mj-ea"/>
                <a:ea typeface="+mj-ea"/>
              </a:rPr>
              <a:t>并行迭代</a:t>
            </a:r>
            <a:endParaRPr lang="zh-CN" altLang="en-US" sz="2400">
              <a:latin typeface="+mj-ea"/>
              <a:ea typeface="+mj-ea"/>
            </a:endParaRPr>
          </a:p>
        </p:txBody>
      </p:sp>
      <p:sp>
        <p:nvSpPr>
          <p:cNvPr id="7" name="前进箭头"/>
          <p:cNvSpPr/>
          <p:nvPr/>
        </p:nvSpPr>
        <p:spPr>
          <a:xfrm>
            <a:off x="51562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770890" y="1085850"/>
            <a:ext cx="1046861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可以通过</a:t>
            </a:r>
            <a:r>
              <a:rPr lang="en-US" altLang="zh-CN" sz="2800">
                <a:latin typeface="Calibri" panose="020F0502020204030204" charset="0"/>
                <a:ea typeface="黑体" panose="02010609060101010101" pitchFamily="49" charset="-122"/>
                <a:cs typeface="Calibri" panose="020F0502020204030204" charset="0"/>
              </a:rPr>
              <a:t>zip( )</a:t>
            </a:r>
            <a:r>
              <a:rPr lang="zh-CN" altLang="en-US" sz="2800">
                <a:latin typeface="黑体" panose="02010609060101010101" pitchFamily="49" charset="-122"/>
                <a:ea typeface="黑体" panose="02010609060101010101" pitchFamily="49" charset="-122"/>
              </a:rPr>
              <a:t>函数对多个序列进行并行迭代。</a:t>
            </a:r>
            <a:endParaRPr lang="zh-CN" altLang="en-US" sz="2800">
              <a:latin typeface="黑体" panose="02010609060101010101" pitchFamily="49" charset="-122"/>
              <a:ea typeface="黑体" panose="02010609060101010101" pitchFamily="49" charset="-122"/>
            </a:endParaRPr>
          </a:p>
        </p:txBody>
      </p:sp>
      <p:sp>
        <p:nvSpPr>
          <p:cNvPr id="10" name="文本框 9"/>
          <p:cNvSpPr txBox="1"/>
          <p:nvPr/>
        </p:nvSpPr>
        <p:spPr>
          <a:xfrm>
            <a:off x="657225" y="1750060"/>
            <a:ext cx="989584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days = ['Monday' , 'Tuesday' , 'Wednesday']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fruits = ['banana' , 'orange' , 'peach']</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drinks = ['coffee' , 'tea' , 'beer']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desserts = ['tiramisu' , 'ice cream' , 'pie' , 'pudding']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day,fruit,drink,dessert in zip(days,fruits,drinks,desserts):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print(day,  “: drink”,  drink, “- eat”,  fruit,  “- enjoy”,  dessert)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Monday : drink coffee - eat banna - enjoy tiramisu</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Tuesday : drink tea - eat orange - enjoy ice cream</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Wednesday : drink bear - eat peach - enjoy pie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文本框 11"/>
          <p:cNvSpPr txBox="1"/>
          <p:nvPr/>
        </p:nvSpPr>
        <p:spPr>
          <a:xfrm>
            <a:off x="629920" y="5405755"/>
            <a:ext cx="10232390" cy="460375"/>
          </a:xfrm>
          <a:prstGeom prst="rect">
            <a:avLst/>
          </a:prstGeom>
          <a:noFill/>
        </p:spPr>
        <p:txBody>
          <a:bodyPr wrap="square" rtlCol="0">
            <a:spAutoFit/>
          </a:bodyPr>
          <a:p>
            <a:r>
              <a:rPr lang="en-US" altLang="zh-CN" sz="2400"/>
              <a:t>zip( )</a:t>
            </a:r>
            <a:r>
              <a:rPr lang="zh-CN" altLang="en-US" sz="2400"/>
              <a:t>函数在最短序列</a:t>
            </a:r>
            <a:r>
              <a:rPr lang="en-US" altLang="zh-CN" sz="2400"/>
              <a:t>“</a:t>
            </a:r>
            <a:r>
              <a:rPr lang="zh-CN" altLang="en-US" sz="2400"/>
              <a:t>用完</a:t>
            </a:r>
            <a:r>
              <a:rPr lang="en-US" altLang="zh-CN" sz="2400"/>
              <a:t>”</a:t>
            </a:r>
            <a:r>
              <a:rPr lang="zh-CN" altLang="en-US" sz="2400"/>
              <a:t>时就会停止。</a:t>
            </a:r>
            <a:endParaRPr lang="zh-CN" altLang="en-US" sz="24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strips(downLeft)">
                                      <p:cBhvr>
                                        <p:cTn id="24" dur="500"/>
                                        <p:tgtEl>
                                          <p:spTgt spid="10">
                                            <p:txEl>
                                              <p:pRg st="6" end="6"/>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strips(downLeft)">
                                      <p:cBhvr>
                                        <p:cTn id="27" dur="500"/>
                                        <p:tgtEl>
                                          <p:spTgt spid="10">
                                            <p:txEl>
                                              <p:pRg st="7" end="7"/>
                                            </p:txEl>
                                          </p:spTgt>
                                        </p:tgtEl>
                                      </p:cBhvr>
                                    </p:animEffect>
                                  </p:childTnLst>
                                </p:cTn>
                              </p:par>
                              <p:par>
                                <p:cTn id="28" presetID="18" presetClass="entr" presetSubtype="12" fill="hold"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strips(downLeft)">
                                      <p:cBhvr>
                                        <p:cTn id="30" dur="500"/>
                                        <p:tgtEl>
                                          <p:spTgt spid="10">
                                            <p:txEl>
                                              <p:pRg st="8" end="8"/>
                                            </p:txEl>
                                          </p:spTgt>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29920" y="1692910"/>
            <a:ext cx="10377805" cy="3178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0230" y="341630"/>
            <a:ext cx="8891270" cy="460375"/>
          </a:xfrm>
          <a:prstGeom prst="rect">
            <a:avLst/>
          </a:prstGeom>
          <a:noFill/>
        </p:spPr>
        <p:txBody>
          <a:bodyPr wrap="square" rtlCol="0">
            <a:spAutoFit/>
          </a:bodyPr>
          <a:p>
            <a:r>
              <a:rPr lang="en-US" altLang="zh-CN" sz="2400">
                <a:latin typeface="+mj-ea"/>
                <a:ea typeface="+mj-ea"/>
              </a:rPr>
              <a:t>4.5.1 </a:t>
            </a:r>
            <a:r>
              <a:rPr lang="zh-CN" altLang="en-US" sz="2400">
                <a:latin typeface="+mj-ea"/>
                <a:ea typeface="+mj-ea"/>
              </a:rPr>
              <a:t>使用</a:t>
            </a:r>
            <a:r>
              <a:rPr lang="en-US" altLang="zh-CN" sz="2400">
                <a:latin typeface="+mj-ea"/>
                <a:ea typeface="+mj-ea"/>
              </a:rPr>
              <a:t>zip( )</a:t>
            </a:r>
            <a:r>
              <a:rPr lang="zh-CN" altLang="en-US" sz="2400">
                <a:latin typeface="+mj-ea"/>
                <a:ea typeface="+mj-ea"/>
              </a:rPr>
              <a:t>并行迭代</a:t>
            </a:r>
            <a:endParaRPr lang="zh-CN" altLang="en-US" sz="2400">
              <a:latin typeface="+mj-ea"/>
              <a:ea typeface="+mj-ea"/>
            </a:endParaRPr>
          </a:p>
        </p:txBody>
      </p:sp>
      <p:sp>
        <p:nvSpPr>
          <p:cNvPr id="7" name="前进箭头"/>
          <p:cNvSpPr/>
          <p:nvPr/>
        </p:nvSpPr>
        <p:spPr>
          <a:xfrm>
            <a:off x="629920" y="123253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45185" y="1114425"/>
            <a:ext cx="10535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Calibri" panose="020F0502020204030204" charset="0"/>
                <a:ea typeface="黑体" panose="02010609060101010101" pitchFamily="49" charset="-122"/>
                <a:cs typeface="Calibri" panose="020F0502020204030204" charset="0"/>
              </a:rPr>
              <a:t>zip( )</a:t>
            </a:r>
            <a:r>
              <a:rPr lang="zh-CN" altLang="en-US" sz="2800">
                <a:latin typeface="黑体" panose="02010609060101010101" pitchFamily="49" charset="-122"/>
                <a:ea typeface="黑体" panose="02010609060101010101" pitchFamily="49" charset="-122"/>
              </a:rPr>
              <a:t>函数在具有相同位移的项之间创建元组。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570230" y="1692910"/>
            <a:ext cx="1023112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english = 'Monday' , 'Tuesday' , 'Wednesday'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french = 'Lundi' , 'Mardi' , 'Mercredi'</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list( zip(english,french)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'Monday' ,  'Lundi') , ('Tuesday' , 'Mardi') , ('Wednesday' , 'Mercredi')]</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dict( zip(english,french)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'Monday' :  'Lundi' , 'Tuesday' : 'Mardi' , 'Wednesday' : 'Mercredi'}</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9" name="前进箭头"/>
          <p:cNvSpPr/>
          <p:nvPr/>
        </p:nvSpPr>
        <p:spPr>
          <a:xfrm>
            <a:off x="629920" y="53594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45185" y="5272405"/>
            <a:ext cx="10281920" cy="460375"/>
          </a:xfrm>
          <a:prstGeom prst="rect">
            <a:avLst/>
          </a:prstGeom>
          <a:noFill/>
        </p:spPr>
        <p:txBody>
          <a:bodyPr wrap="square" rtlCol="0">
            <a:spAutoFit/>
          </a:bodyPr>
          <a:p>
            <a:r>
              <a:rPr lang="zh-CN" altLang="en-US" sz="2400">
                <a:latin typeface="黑体" panose="02010609060101010101" pitchFamily="49" charset="-122"/>
                <a:ea typeface="黑体" panose="02010609060101010101" pitchFamily="49" charset="-122"/>
              </a:rPr>
              <a:t>函数的返回值既不是元组也不是列表，而是一个整合在一起的可迭代变量。</a:t>
            </a:r>
            <a:endParaRPr lang="zh-CN" altLang="en-US" sz="24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strips(downLeft)">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strips(downLeft)">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884555" y="3410585"/>
            <a:ext cx="9723755" cy="27101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0230" y="351155"/>
            <a:ext cx="8891270" cy="460375"/>
          </a:xfrm>
          <a:prstGeom prst="rect">
            <a:avLst/>
          </a:prstGeom>
          <a:noFill/>
        </p:spPr>
        <p:txBody>
          <a:bodyPr wrap="square" rtlCol="0">
            <a:spAutoFit/>
          </a:bodyPr>
          <a:p>
            <a:r>
              <a:rPr lang="en-US" altLang="zh-CN" sz="2400">
                <a:latin typeface="+mj-ea"/>
                <a:ea typeface="+mj-ea"/>
              </a:rPr>
              <a:t>4.5.2 </a:t>
            </a:r>
            <a:r>
              <a:rPr lang="zh-CN" altLang="en-US" sz="2400">
                <a:latin typeface="+mj-ea"/>
                <a:ea typeface="+mj-ea"/>
              </a:rPr>
              <a:t>使用</a:t>
            </a:r>
            <a:r>
              <a:rPr lang="en-US" altLang="zh-CN" sz="2400">
                <a:latin typeface="Calibri" panose="020F0502020204030204" charset="0"/>
                <a:ea typeface="+mj-ea"/>
                <a:cs typeface="Calibri" panose="020F0502020204030204" charset="0"/>
              </a:rPr>
              <a:t>range</a:t>
            </a:r>
            <a:r>
              <a:rPr lang="en-US" altLang="zh-CN" sz="2400">
                <a:latin typeface="+mj-ea"/>
                <a:ea typeface="+mj-ea"/>
              </a:rPr>
              <a:t>( )</a:t>
            </a:r>
            <a:r>
              <a:rPr lang="zh-CN" altLang="en-US" sz="2400">
                <a:latin typeface="+mj-ea"/>
                <a:ea typeface="+mj-ea"/>
              </a:rPr>
              <a:t>生成自然数序列</a:t>
            </a:r>
            <a:endParaRPr lang="zh-CN" altLang="en-US" sz="2400">
              <a:latin typeface="+mj-ea"/>
              <a:ea typeface="+mj-ea"/>
            </a:endParaRPr>
          </a:p>
        </p:txBody>
      </p:sp>
      <p:sp>
        <p:nvSpPr>
          <p:cNvPr id="2" name="文本框 1"/>
          <p:cNvSpPr txBox="1"/>
          <p:nvPr/>
        </p:nvSpPr>
        <p:spPr>
          <a:xfrm>
            <a:off x="913130" y="1114425"/>
            <a:ext cx="10497820" cy="953135"/>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range( )</a:t>
            </a:r>
            <a:r>
              <a:rPr lang="zh-CN" altLang="en-US" sz="2800">
                <a:latin typeface="黑体" panose="02010609060101010101" pitchFamily="49" charset="-122"/>
                <a:ea typeface="黑体" panose="02010609060101010101" pitchFamily="49" charset="-122"/>
              </a:rPr>
              <a:t>函数返回在特定区间的自然数序列，不需要创建和存储复杂的数据结构。</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29920"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前进箭头"/>
          <p:cNvSpPr/>
          <p:nvPr/>
        </p:nvSpPr>
        <p:spPr>
          <a:xfrm>
            <a:off x="629920" y="22694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27735" y="2151380"/>
            <a:ext cx="1046797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用法类似于使用切片：</a:t>
            </a:r>
            <a:r>
              <a:rPr lang="en-US" altLang="zh-CN" sz="2800">
                <a:latin typeface="Calibri" panose="020F0502020204030204" charset="0"/>
                <a:ea typeface="黑体" panose="02010609060101010101" pitchFamily="49" charset="-122"/>
                <a:cs typeface="Calibri" panose="020F0502020204030204" charset="0"/>
              </a:rPr>
              <a:t>range(start, stop, step)</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84555" y="3410585"/>
            <a:ext cx="917702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for x in range(0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rgbClr val="C0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list( range(0 , 3)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 , 1 , 2]</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3" name="文本框 12"/>
          <p:cNvSpPr txBox="1"/>
          <p:nvPr/>
        </p:nvSpPr>
        <p:spPr>
          <a:xfrm>
            <a:off x="776605" y="2767965"/>
            <a:ext cx="9968865" cy="460375"/>
          </a:xfrm>
          <a:prstGeom prst="rect">
            <a:avLst/>
          </a:prstGeom>
          <a:noFill/>
        </p:spPr>
        <p:txBody>
          <a:bodyPr wrap="square" rtlCol="0">
            <a:spAutoFit/>
          </a:bodyPr>
          <a:p>
            <a:r>
              <a:rPr lang="zh-CN" altLang="en-US" sz="2400">
                <a:latin typeface="Calibri" panose="020F0502020204030204" charset="0"/>
              </a:rPr>
              <a:t>①产生序列</a:t>
            </a:r>
            <a:r>
              <a:rPr lang="en-US" altLang="zh-CN" sz="2400">
                <a:latin typeface="Calibri" panose="020F0502020204030204" charset="0"/>
                <a:cs typeface="Calibri" panose="020F0502020204030204" charset="0"/>
              </a:rPr>
              <a:t>0</a:t>
            </a:r>
            <a:r>
              <a:rPr lang="zh-CN" altLang="en-US" sz="2400">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1</a:t>
            </a:r>
            <a:r>
              <a:rPr lang="zh-CN" altLang="en-US" sz="2400">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2</a:t>
            </a:r>
            <a:r>
              <a:rPr lang="zh-CN" altLang="en-US" sz="2400">
                <a:latin typeface="Calibri" panose="020F0502020204030204" charset="0"/>
              </a:rPr>
              <a:t>：</a:t>
            </a:r>
            <a:endParaRPr lang="zh-CN" altLang="en-US" sz="2400">
              <a:latin typeface="Calibri" panose="020F05020202040302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strips(downLeft)">
                                      <p:cBhvr>
                                        <p:cTn id="20" dur="500"/>
                                        <p:tgtEl>
                                          <p:spTgt spid="11">
                                            <p:txEl>
                                              <p:pRg st="2" end="2"/>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strips(downLeft)">
                                      <p:cBhvr>
                                        <p:cTn id="23" dur="500"/>
                                        <p:tgtEl>
                                          <p:spTgt spid="11">
                                            <p:txEl>
                                              <p:pRg st="3" end="3"/>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strips(downLeft)">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strips(downLeft)">
                                      <p:cBhvr>
                                        <p:cTn id="3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923290" y="4850765"/>
            <a:ext cx="9773285" cy="8305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9" name="矩形 8"/>
          <p:cNvSpPr/>
          <p:nvPr/>
        </p:nvSpPr>
        <p:spPr>
          <a:xfrm>
            <a:off x="883920" y="1694815"/>
            <a:ext cx="9812655" cy="25730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9755" y="380365"/>
            <a:ext cx="8891270" cy="460375"/>
          </a:xfrm>
          <a:prstGeom prst="rect">
            <a:avLst/>
          </a:prstGeom>
          <a:noFill/>
        </p:spPr>
        <p:txBody>
          <a:bodyPr wrap="square" rtlCol="0">
            <a:spAutoFit/>
          </a:bodyPr>
          <a:p>
            <a:r>
              <a:rPr lang="en-US" altLang="zh-CN" sz="2400">
                <a:latin typeface="+mj-ea"/>
                <a:ea typeface="+mj-ea"/>
              </a:rPr>
              <a:t>4.5.2 </a:t>
            </a:r>
            <a:r>
              <a:rPr lang="zh-CN" altLang="en-US" sz="2400">
                <a:latin typeface="+mj-ea"/>
                <a:ea typeface="+mj-ea"/>
              </a:rPr>
              <a:t>使用</a:t>
            </a:r>
            <a:r>
              <a:rPr lang="en-US" altLang="zh-CN" sz="2400">
                <a:latin typeface="Calibri" panose="020F0502020204030204" charset="0"/>
                <a:ea typeface="+mj-ea"/>
                <a:cs typeface="Calibri" panose="020F0502020204030204" charset="0"/>
              </a:rPr>
              <a:t>range</a:t>
            </a:r>
            <a:r>
              <a:rPr lang="en-US" altLang="zh-CN" sz="2400">
                <a:latin typeface="+mj-ea"/>
                <a:ea typeface="+mj-ea"/>
              </a:rPr>
              <a:t>( )</a:t>
            </a:r>
            <a:r>
              <a:rPr lang="zh-CN" altLang="en-US" sz="2400">
                <a:latin typeface="+mj-ea"/>
                <a:ea typeface="+mj-ea"/>
              </a:rPr>
              <a:t>生成自然数序列</a:t>
            </a:r>
            <a:endParaRPr lang="zh-CN" altLang="en-US" sz="2400">
              <a:latin typeface="+mj-ea"/>
              <a:ea typeface="+mj-ea"/>
            </a:endParaRPr>
          </a:p>
        </p:txBody>
      </p:sp>
      <p:sp>
        <p:nvSpPr>
          <p:cNvPr id="4" name="文本框 3"/>
          <p:cNvSpPr txBox="1"/>
          <p:nvPr/>
        </p:nvSpPr>
        <p:spPr>
          <a:xfrm>
            <a:off x="639445" y="1153795"/>
            <a:ext cx="9949815" cy="46037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rPr>
              <a:t>②</a:t>
            </a:r>
            <a:r>
              <a:rPr lang="zh-CN" altLang="en-US" sz="2400">
                <a:latin typeface="黑体" panose="02010609060101010101" pitchFamily="49" charset="-122"/>
                <a:ea typeface="黑体" panose="02010609060101010101" pitchFamily="49" charset="-122"/>
              </a:rPr>
              <a:t>从</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到</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反向创建序列：</a:t>
            </a:r>
            <a:endParaRPr lang="zh-CN" altLang="en-US" sz="2400">
              <a:latin typeface="黑体" panose="02010609060101010101" pitchFamily="49" charset="-122"/>
              <a:ea typeface="黑体" panose="02010609060101010101" pitchFamily="49" charset="-122"/>
            </a:endParaRPr>
          </a:p>
        </p:txBody>
      </p:sp>
      <p:sp>
        <p:nvSpPr>
          <p:cNvPr id="8" name="文本框 7"/>
          <p:cNvSpPr txBox="1"/>
          <p:nvPr/>
        </p:nvSpPr>
        <p:spPr>
          <a:xfrm>
            <a:off x="923290" y="1642745"/>
            <a:ext cx="9194165" cy="267652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for x in range(2 , -1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a:t>
            </a:r>
            <a:endParaRPr lang="en-US" altLang="zh-CN" sz="2400">
              <a:solidFill>
                <a:srgbClr val="C0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list( range(2 ,-1 ,-1)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[2 , 1 , 0]</a:t>
            </a:r>
            <a:endParaRPr lang="zh-CN" altLang="en-US" sz="2400"/>
          </a:p>
        </p:txBody>
      </p:sp>
      <p:sp>
        <p:nvSpPr>
          <p:cNvPr id="10" name="文本框 9"/>
          <p:cNvSpPr txBox="1"/>
          <p:nvPr/>
        </p:nvSpPr>
        <p:spPr>
          <a:xfrm>
            <a:off x="717550" y="4319270"/>
            <a:ext cx="8296275" cy="46037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rPr>
              <a:t>③得到从</a:t>
            </a:r>
            <a:r>
              <a:rPr lang="en-US" altLang="zh-CN" sz="2400">
                <a:latin typeface="Calibri" panose="020F0502020204030204" charset="0"/>
                <a:ea typeface="黑体" panose="02010609060101010101" pitchFamily="49" charset="-122"/>
              </a:rPr>
              <a:t>0</a:t>
            </a:r>
            <a:r>
              <a:rPr lang="zh-CN" altLang="en-US" sz="2400">
                <a:latin typeface="Calibri" panose="020F0502020204030204" charset="0"/>
                <a:ea typeface="黑体" panose="02010609060101010101" pitchFamily="49" charset="-122"/>
              </a:rPr>
              <a:t>到</a:t>
            </a:r>
            <a:r>
              <a:rPr lang="en-US" altLang="zh-CN" sz="2400">
                <a:latin typeface="Calibri" panose="020F0502020204030204" charset="0"/>
                <a:ea typeface="黑体" panose="02010609060101010101" pitchFamily="49" charset="-122"/>
              </a:rPr>
              <a:t>10</a:t>
            </a:r>
            <a:r>
              <a:rPr lang="zh-CN" altLang="en-US" sz="2400">
                <a:latin typeface="Calibri" panose="020F0502020204030204" charset="0"/>
                <a:ea typeface="黑体" panose="02010609060101010101" pitchFamily="49" charset="-122"/>
              </a:rPr>
              <a:t>的偶数：</a:t>
            </a:r>
            <a:endParaRPr lang="zh-CN" altLang="en-US" sz="2400">
              <a:latin typeface="Calibri" panose="020F0502020204030204" charset="0"/>
              <a:ea typeface="黑体" panose="02010609060101010101" pitchFamily="49" charset="-122"/>
            </a:endParaRPr>
          </a:p>
        </p:txBody>
      </p:sp>
      <p:sp>
        <p:nvSpPr>
          <p:cNvPr id="11" name="文本框 10"/>
          <p:cNvSpPr txBox="1"/>
          <p:nvPr/>
        </p:nvSpPr>
        <p:spPr>
          <a:xfrm>
            <a:off x="982345" y="4851400"/>
            <a:ext cx="903478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list( range(0 , 11 ,2)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 , 2 , 4 , 6 , 8 , 10]</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strips(downLeft)">
                                      <p:cBhvr>
                                        <p:cTn id="20" dur="500"/>
                                        <p:tgtEl>
                                          <p:spTgt spid="8">
                                            <p:txEl>
                                              <p:pRg st="2" end="2"/>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strips(downLeft)">
                                      <p:cBhvr>
                                        <p:cTn id="23" dur="500"/>
                                        <p:tgtEl>
                                          <p:spTgt spid="8">
                                            <p:txEl>
                                              <p:pRg st="3" end="3"/>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strips(downLeft)">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strips(downLeft)">
                                      <p:cBhvr>
                                        <p:cTn id="35" dur="5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strips(downLeft)">
                                      <p:cBhvr>
                                        <p:cTn id="5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8810" y="36131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 </a:t>
            </a:r>
            <a:r>
              <a:rPr lang="zh-CN" altLang="en-US" sz="2400">
                <a:latin typeface="+mj-ea"/>
                <a:ea typeface="+mj-ea"/>
              </a:rPr>
              <a:t>推导式</a:t>
            </a:r>
            <a:endParaRPr lang="zh-CN" altLang="en-US" sz="2400">
              <a:latin typeface="+mj-ea"/>
              <a:ea typeface="+mj-ea"/>
            </a:endParaRPr>
          </a:p>
        </p:txBody>
      </p:sp>
      <p:sp>
        <p:nvSpPr>
          <p:cNvPr id="7" name="前进箭头"/>
          <p:cNvSpPr/>
          <p:nvPr/>
        </p:nvSpPr>
        <p:spPr>
          <a:xfrm>
            <a:off x="638810" y="1340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72185" y="1202690"/>
            <a:ext cx="1079055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推导式</a:t>
            </a:r>
            <a:r>
              <a:rPr lang="zh-CN" altLang="en-US" sz="2800">
                <a:latin typeface="黑体" panose="02010609060101010101" pitchFamily="49" charset="-122"/>
                <a:ea typeface="黑体" panose="02010609060101010101" pitchFamily="49" charset="-122"/>
              </a:rPr>
              <a:t>是从一个或者多个迭代器快速简洁地创建数据结构的一种方法。它可以将循环和条件判断结合，从而避免语法冗长的代码。</a:t>
            </a:r>
            <a:endParaRPr lang="zh-CN" altLang="en-US" sz="2800">
              <a:latin typeface="黑体" panose="02010609060101010101" pitchFamily="49" charset="-122"/>
              <a:ea typeface="黑体" panose="02010609060101010101" pitchFamily="49" charset="-122"/>
            </a:endParaRPr>
          </a:p>
        </p:txBody>
      </p:sp>
      <p:sp>
        <p:nvSpPr>
          <p:cNvPr id="19" name="文本框 18"/>
          <p:cNvSpPr txBox="1"/>
          <p:nvPr/>
        </p:nvSpPr>
        <p:spPr>
          <a:xfrm>
            <a:off x="805815" y="2425700"/>
            <a:ext cx="9479915" cy="3107690"/>
          </a:xfrm>
          <a:prstGeom prst="rect">
            <a:avLst/>
          </a:prstGeom>
          <a:noFill/>
        </p:spPr>
        <p:txBody>
          <a:bodyPr wrap="square" rtlCol="0">
            <a:spAutoFit/>
          </a:bodyPr>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1</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列表推导式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2</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字典推导式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3</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集合推导式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4</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生成器推导式</a:t>
            </a:r>
            <a:endParaRPr lang="zh-CN" altLang="en-US" sz="2800">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930275" y="4404995"/>
            <a:ext cx="10330815" cy="12909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1" name="矩形 10"/>
          <p:cNvSpPr/>
          <p:nvPr/>
        </p:nvSpPr>
        <p:spPr>
          <a:xfrm>
            <a:off x="6412230" y="1750695"/>
            <a:ext cx="4748530" cy="22599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932815" y="1750695"/>
            <a:ext cx="4147185" cy="2289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6131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4" name="文本框 3"/>
          <p:cNvSpPr txBox="1"/>
          <p:nvPr/>
        </p:nvSpPr>
        <p:spPr>
          <a:xfrm>
            <a:off x="638810" y="1153795"/>
            <a:ext cx="103409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例如，从</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到</a:t>
            </a:r>
            <a:r>
              <a:rPr lang="en-US" altLang="zh-CN" sz="2800">
                <a:latin typeface="黑体" panose="02010609060101010101" pitchFamily="49" charset="-122"/>
                <a:ea typeface="黑体" panose="02010609060101010101" pitchFamily="49" charset="-122"/>
              </a:rPr>
              <a:t>5</a:t>
            </a:r>
            <a:r>
              <a:rPr lang="zh-CN" altLang="en-US" sz="2800">
                <a:latin typeface="黑体" panose="02010609060101010101" pitchFamily="49" charset="-122"/>
                <a:ea typeface="黑体" panose="02010609060101010101" pitchFamily="49" charset="-122"/>
              </a:rPr>
              <a:t>创建一个整数列表：</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1040130" y="1675765"/>
            <a:ext cx="3541395"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number_list.append(1)</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number_list.append(2)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number_list.append(4)</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number_list.append(5)</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9" name="文本框 8"/>
          <p:cNvSpPr txBox="1"/>
          <p:nvPr/>
        </p:nvSpPr>
        <p:spPr>
          <a:xfrm>
            <a:off x="6412230" y="1750695"/>
            <a:ext cx="4490720" cy="230695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number_list =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for number in range(1 , 6):</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number_list.append(number)</a:t>
            </a:r>
            <a:endParaRPr lang="en-US" altLang="zh-CN" sz="2400">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number_list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2 , 3 , 4 ,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文本框 11"/>
          <p:cNvSpPr txBox="1"/>
          <p:nvPr/>
        </p:nvSpPr>
        <p:spPr>
          <a:xfrm>
            <a:off x="445135" y="1675765"/>
            <a:ext cx="487680" cy="460375"/>
          </a:xfrm>
          <a:prstGeom prst="rect">
            <a:avLst/>
          </a:prstGeom>
          <a:noFill/>
        </p:spPr>
        <p:txBody>
          <a:bodyPr wrap="none" rtlCol="0" anchor="t">
            <a:spAutoFit/>
          </a:bodyPr>
          <a:p>
            <a:r>
              <a:rPr lang="zh-CN" altLang="en-US" sz="2400">
                <a:latin typeface="Calibri" panose="020F0502020204030204" charset="0"/>
              </a:rPr>
              <a:t>①</a:t>
            </a:r>
            <a:endParaRPr lang="zh-CN" altLang="en-US" sz="2400">
              <a:latin typeface="Calibri" panose="020F0502020204030204" charset="0"/>
            </a:endParaRPr>
          </a:p>
        </p:txBody>
      </p:sp>
      <p:sp>
        <p:nvSpPr>
          <p:cNvPr id="13" name="文本框 12"/>
          <p:cNvSpPr txBox="1"/>
          <p:nvPr/>
        </p:nvSpPr>
        <p:spPr>
          <a:xfrm>
            <a:off x="5852160" y="1750695"/>
            <a:ext cx="487680" cy="460375"/>
          </a:xfrm>
          <a:prstGeom prst="rect">
            <a:avLst/>
          </a:prstGeom>
          <a:noFill/>
        </p:spPr>
        <p:txBody>
          <a:bodyPr wrap="none" rtlCol="0" anchor="t">
            <a:spAutoFit/>
          </a:bodyPr>
          <a:p>
            <a:r>
              <a:rPr lang="zh-CN" altLang="en-US" sz="2400">
                <a:latin typeface="Calibri" panose="020F0502020204030204" charset="0"/>
              </a:rPr>
              <a:t>②</a:t>
            </a:r>
            <a:endParaRPr lang="zh-CN" altLang="en-US" sz="2400">
              <a:latin typeface="Calibri" panose="020F0502020204030204" charset="0"/>
            </a:endParaRPr>
          </a:p>
        </p:txBody>
      </p:sp>
      <p:sp>
        <p:nvSpPr>
          <p:cNvPr id="14" name="文本框 13"/>
          <p:cNvSpPr txBox="1"/>
          <p:nvPr/>
        </p:nvSpPr>
        <p:spPr>
          <a:xfrm>
            <a:off x="445135" y="4352290"/>
            <a:ext cx="487680" cy="460375"/>
          </a:xfrm>
          <a:prstGeom prst="rect">
            <a:avLst/>
          </a:prstGeom>
          <a:noFill/>
        </p:spPr>
        <p:txBody>
          <a:bodyPr wrap="none" rtlCol="0" anchor="t">
            <a:spAutoFit/>
          </a:bodyPr>
          <a:p>
            <a:r>
              <a:rPr lang="zh-CN" altLang="en-US" sz="2400">
                <a:latin typeface="Calibri" panose="020F0502020204030204" charset="0"/>
              </a:rPr>
              <a:t>③</a:t>
            </a:r>
            <a:endParaRPr lang="zh-CN" altLang="en-US" sz="2400">
              <a:latin typeface="Calibri" panose="020F0502020204030204" charset="0"/>
            </a:endParaRPr>
          </a:p>
        </p:txBody>
      </p:sp>
      <p:sp>
        <p:nvSpPr>
          <p:cNvPr id="15" name="文本框 14"/>
          <p:cNvSpPr txBox="1"/>
          <p:nvPr/>
        </p:nvSpPr>
        <p:spPr>
          <a:xfrm>
            <a:off x="855345" y="4450715"/>
            <a:ext cx="9107805" cy="119888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number_list = list( range(1 ,6)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number_list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2 , 3 , 4 , 5]</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strips(downLeft)">
                                      <p:cBhvr>
                                        <p:cTn id="35" dur="500"/>
                                        <p:tgtEl>
                                          <p:spTgt spid="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5">
                                            <p:txEl>
                                              <p:pRg st="2" end="2"/>
                                            </p:txEl>
                                          </p:spTgt>
                                        </p:tgtEl>
                                        <p:attrNameLst>
                                          <p:attrName>style.visibility</p:attrName>
                                        </p:attrNameLst>
                                      </p:cBhvr>
                                      <p:to>
                                        <p:strVal val="visible"/>
                                      </p:to>
                                    </p:set>
                                    <p:animEffect transition="in" filter="strips(downLeft)">
                                      <p:cBhvr>
                                        <p:cTn id="53"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5" grpId="0"/>
      <p:bldP spid="13" grpId="0"/>
      <p:bldP spid="11" grpId="0" animBg="1"/>
      <p:bldP spid="14"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818515" y="4773295"/>
            <a:ext cx="10125710" cy="11842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94715" y="2279015"/>
            <a:ext cx="10100310" cy="13208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7" name="前进箭头"/>
          <p:cNvSpPr/>
          <p:nvPr/>
        </p:nvSpPr>
        <p:spPr>
          <a:xfrm>
            <a:off x="638810" y="1340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47420" y="1212215"/>
            <a:ext cx="1038034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然而，更像</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风格的创建列表方式是使用</a:t>
            </a:r>
            <a:r>
              <a:rPr lang="zh-CN" altLang="en-US" sz="2800">
                <a:latin typeface="楷体" panose="02010609060101010101" charset="-122"/>
                <a:ea typeface="楷体" panose="02010609060101010101" charset="-122"/>
              </a:rPr>
              <a:t>列表推导</a:t>
            </a:r>
            <a:r>
              <a:rPr lang="zh-CN" altLang="en-US" sz="2800">
                <a:latin typeface="黑体" panose="02010609060101010101" pitchFamily="49" charset="-122"/>
                <a:ea typeface="黑体" panose="02010609060101010101" pitchFamily="49" charset="-122"/>
              </a:rPr>
              <a:t>。最简单的形式为：</a:t>
            </a:r>
            <a:r>
              <a:rPr lang="en-US" altLang="zh-CN" sz="2800">
                <a:latin typeface="Calibri" panose="020F0502020204030204" charset="0"/>
                <a:ea typeface="黑体" panose="02010609060101010101" pitchFamily="49" charset="-122"/>
                <a:cs typeface="Calibri" panose="020F0502020204030204" charset="0"/>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rPr>
              <a:t> </a:t>
            </a:r>
            <a:r>
              <a:rPr lang="en-US" altLang="zh-CN" sz="2800">
                <a:latin typeface="Calibri" panose="020F0502020204030204" charset="0"/>
                <a:ea typeface="黑体" panose="02010609060101010101" pitchFamily="49" charset="-122"/>
                <a:cs typeface="Calibri" panose="020F0502020204030204" charset="0"/>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item</a:t>
            </a:r>
            <a:r>
              <a:rPr lang="en-US" altLang="zh-CN" sz="2800">
                <a:latin typeface="Calibri" panose="020F0502020204030204" charset="0"/>
                <a:ea typeface="黑体" panose="02010609060101010101" pitchFamily="49" charset="-122"/>
                <a:cs typeface="Calibri" panose="020F0502020204030204" charset="0"/>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rPr>
              <a:t>iterable</a:t>
            </a:r>
            <a:r>
              <a:rPr lang="en-US" altLang="zh-CN" sz="2800">
                <a:latin typeface="Calibri" panose="020F0502020204030204" charset="0"/>
                <a:ea typeface="黑体" panose="02010609060101010101" pitchFamily="49" charset="-122"/>
                <a:cs typeface="Calibri" panose="020F0502020204030204" charset="0"/>
              </a:rPr>
              <a:t>]</a:t>
            </a:r>
            <a:endParaRPr lang="en-US" altLang="zh-CN" sz="2800">
              <a:latin typeface="Calibri" panose="020F0502020204030204" charset="0"/>
              <a:ea typeface="黑体" panose="02010609060101010101" pitchFamily="49" charset="-122"/>
              <a:cs typeface="Calibri" panose="020F0502020204030204" charset="0"/>
            </a:endParaRPr>
          </a:p>
        </p:txBody>
      </p:sp>
      <p:sp>
        <p:nvSpPr>
          <p:cNvPr id="5" name="文本框 4"/>
          <p:cNvSpPr txBox="1"/>
          <p:nvPr/>
        </p:nvSpPr>
        <p:spPr>
          <a:xfrm>
            <a:off x="947420" y="2279015"/>
            <a:ext cx="984186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[number for number in range(1 , 6)]</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2 , 3 , 4 , 5]</a:t>
            </a:r>
            <a:endParaRPr lang="en-US" altLang="zh-CN" sz="2400">
              <a:latin typeface="Calibri" panose="020F0502020204030204" charset="0"/>
              <a:cs typeface="Calibri" panose="020F0502020204030204" charset="0"/>
            </a:endParaRPr>
          </a:p>
        </p:txBody>
      </p:sp>
      <p:sp>
        <p:nvSpPr>
          <p:cNvPr id="10" name="前进箭头"/>
          <p:cNvSpPr/>
          <p:nvPr/>
        </p:nvSpPr>
        <p:spPr>
          <a:xfrm>
            <a:off x="638810" y="392303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945515" y="3824605"/>
            <a:ext cx="999871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列表推导也可以加上条件表达式</a:t>
            </a:r>
            <a:r>
              <a:rPr lang="en-US" altLang="zh-CN"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a:p>
            <a:r>
              <a:rPr lang="en-US" altLang="zh-CN" sz="2800">
                <a:latin typeface="Calibri" panose="020F0502020204030204" charset="0"/>
                <a:ea typeface="黑体" panose="02010609060101010101" pitchFamily="49" charset="-122"/>
                <a:cs typeface="Calibri" panose="020F0502020204030204" charset="0"/>
                <a:sym typeface="+mn-ea"/>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sym typeface="+mn-ea"/>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sym typeface="+mn-ea"/>
              </a:rPr>
              <a:t>item</a:t>
            </a:r>
            <a:r>
              <a:rPr lang="en-US" altLang="zh-CN" sz="2800">
                <a:latin typeface="Calibri" panose="020F0502020204030204" charset="0"/>
                <a:ea typeface="黑体" panose="02010609060101010101" pitchFamily="49" charset="-122"/>
                <a:cs typeface="Calibri" panose="020F0502020204030204" charset="0"/>
                <a:sym typeface="+mn-ea"/>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sym typeface="+mn-ea"/>
              </a:rPr>
              <a:t>iterable</a:t>
            </a:r>
            <a:r>
              <a:rPr lang="en-US" altLang="zh-CN" sz="2800" i="1">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if </a:t>
            </a:r>
            <a:r>
              <a:rPr lang="en-US" altLang="zh-CN" sz="2800" i="1">
                <a:solidFill>
                  <a:srgbClr val="FF0000"/>
                </a:solidFill>
                <a:latin typeface="Calibri" panose="020F0502020204030204" charset="0"/>
                <a:ea typeface="黑体" panose="02010609060101010101" pitchFamily="49" charset="-122"/>
                <a:cs typeface="Calibri" panose="020F0502020204030204" charset="0"/>
                <a:sym typeface="+mn-ea"/>
              </a:rPr>
              <a:t>condition</a:t>
            </a:r>
            <a:r>
              <a:rPr lang="en-US" altLang="zh-CN" sz="2800">
                <a:latin typeface="Calibri" panose="020F0502020204030204" charset="0"/>
                <a:ea typeface="黑体" panose="02010609060101010101" pitchFamily="49" charset="-122"/>
                <a:cs typeface="Calibri" panose="020F0502020204030204" charset="0"/>
                <a:sym typeface="+mn-ea"/>
              </a:rPr>
              <a:t>]</a:t>
            </a:r>
            <a:endParaRPr lang="en-US" altLang="zh-CN" sz="2800">
              <a:latin typeface="Calibri" panose="020F0502020204030204" charset="0"/>
              <a:ea typeface="黑体" panose="02010609060101010101" pitchFamily="49" charset="-122"/>
              <a:cs typeface="Calibri" panose="020F0502020204030204" charset="0"/>
            </a:endParaRPr>
          </a:p>
          <a:p>
            <a:endParaRPr lang="zh-CN" altLang="en-US" sz="2800">
              <a:latin typeface="黑体" panose="02010609060101010101" pitchFamily="49" charset="-122"/>
              <a:ea typeface="黑体" panose="02010609060101010101" pitchFamily="49" charset="-122"/>
            </a:endParaRPr>
          </a:p>
        </p:txBody>
      </p:sp>
      <p:sp>
        <p:nvSpPr>
          <p:cNvPr id="12" name="文本框 11"/>
          <p:cNvSpPr txBox="1"/>
          <p:nvPr/>
        </p:nvSpPr>
        <p:spPr>
          <a:xfrm>
            <a:off x="869315" y="4773295"/>
            <a:ext cx="978471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a_list = </a:t>
            </a:r>
            <a:r>
              <a:rPr lang="en-US" altLang="zh-CN" sz="2400">
                <a:latin typeface="Calibri" panose="020F0502020204030204" charset="0"/>
                <a:cs typeface="Calibri" panose="020F0502020204030204" charset="0"/>
                <a:sym typeface="+mn-ea"/>
              </a:rPr>
              <a:t>[ number for number in range(1 , 6) if number % 2 == 1 ]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3 , 5]</a:t>
            </a:r>
            <a:r>
              <a:rPr lang="en-US" altLang="zh-CN" sz="2400">
                <a:solidFill>
                  <a:schemeClr val="accent2">
                    <a:lumMod val="50000"/>
                  </a:schemeClr>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strips(down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Effect transition="in" filter="strips(downLeft)">
                                      <p:cBhvr>
                                        <p:cTn id="3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791210" y="1890395"/>
            <a:ext cx="9850755" cy="4064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7" name="前进箭头"/>
          <p:cNvSpPr/>
          <p:nvPr/>
        </p:nvSpPr>
        <p:spPr>
          <a:xfrm>
            <a:off x="643255" y="12915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98525" y="1173480"/>
            <a:ext cx="10605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正如存在很多嵌套循环一样，在对应的推导中会有多个</a:t>
            </a:r>
            <a:r>
              <a:rPr lang="en-US" altLang="zh-CN" sz="2800">
                <a:latin typeface="Calibri" panose="020F0502020204030204" charset="0"/>
                <a:ea typeface="黑体" panose="02010609060101010101" pitchFamily="49" charset="-122"/>
                <a:cs typeface="Calibri" panose="020F0502020204030204" charset="0"/>
              </a:rPr>
              <a:t>for...</a:t>
            </a:r>
            <a:r>
              <a:rPr lang="zh-CN" altLang="en-US" sz="2800">
                <a:latin typeface="黑体" panose="02010609060101010101" pitchFamily="49" charset="-122"/>
                <a:ea typeface="黑体" panose="02010609060101010101" pitchFamily="49" charset="-122"/>
              </a:rPr>
              <a:t>语句。</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808355" y="1890395"/>
            <a:ext cx="9464675"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rows = range(1 , 4)</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cols = range(1 , 3</a:t>
            </a:r>
            <a:r>
              <a:rPr lang="zh-CN" altLang="en-US" sz="2400">
                <a:latin typeface="Calibri" panose="020F0502020204030204" charset="0"/>
                <a:cs typeface="Calibri" panose="020F0502020204030204" charset="0"/>
              </a:rPr>
              <a:t>）</a:t>
            </a:r>
            <a:endParaRPr lang="zh-CN" altLang="en-US"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cells = [(row , col) for row in rows for col in cols]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cell in cells: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print(cell)</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(1 , 2)</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(2 , 1)</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(2 , 2)</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(3 , 1)</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(3 , 2)</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strips(downLeft)">
                                      <p:cBhvr>
                                        <p:cTn id="22" dur="500"/>
                                        <p:tgtEl>
                                          <p:spTgt spid="9">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strips(downLeft)">
                                      <p:cBhvr>
                                        <p:cTn id="25" dur="500"/>
                                        <p:tgtEl>
                                          <p:spTgt spid="9">
                                            <p:txEl>
                                              <p:pRg st="6" end="6"/>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strips(downLeft)">
                                      <p:cBhvr>
                                        <p:cTn id="28" dur="500"/>
                                        <p:tgtEl>
                                          <p:spTgt spid="9">
                                            <p:txEl>
                                              <p:pRg st="7" end="7"/>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strips(downLeft)">
                                      <p:cBhvr>
                                        <p:cTn id="31" dur="500"/>
                                        <p:tgtEl>
                                          <p:spTgt spid="9">
                                            <p:txEl>
                                              <p:pRg st="8" end="8"/>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strips(downLeft)">
                                      <p:cBhvr>
                                        <p:cTn id="34" dur="500"/>
                                        <p:tgtEl>
                                          <p:spTgt spid="9">
                                            <p:txEl>
                                              <p:pRg st="9" end="9"/>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strips(downLeft)">
                                      <p:cBhvr>
                                        <p:cTn id="3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69035" y="5010785"/>
            <a:ext cx="10351135" cy="4610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18" name="前进箭头"/>
          <p:cNvSpPr/>
          <p:nvPr/>
        </p:nvSpPr>
        <p:spPr>
          <a:xfrm>
            <a:off x="779145" y="15119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标题 1"/>
          <p:cNvSpPr>
            <a:spLocks noGrp="1"/>
          </p:cNvSpPr>
          <p:nvPr>
            <p:ph type="title"/>
          </p:nvPr>
        </p:nvSpPr>
        <p:spPr>
          <a:xfrm>
            <a:off x="779145" y="287020"/>
            <a:ext cx="10574655" cy="509905"/>
          </a:xfrm>
        </p:spPr>
        <p:txBody>
          <a:bodyPr>
            <a:normAutofit/>
          </a:bodyPr>
          <a:p>
            <a:r>
              <a:rPr lang="en-US" altLang="zh-CN" sz="2400"/>
              <a:t>4.1 </a:t>
            </a:r>
            <a:r>
              <a:rPr lang="zh-CN" altLang="en-US" sz="2400"/>
              <a:t>使用</a:t>
            </a:r>
            <a:r>
              <a:rPr lang="en-US" altLang="zh-CN" sz="2400"/>
              <a:t>#</a:t>
            </a:r>
            <a:r>
              <a:rPr lang="zh-CN" altLang="en-US" sz="2400"/>
              <a:t>注释</a:t>
            </a:r>
            <a:endParaRPr lang="zh-CN" altLang="en-US" sz="2400"/>
          </a:p>
        </p:txBody>
      </p:sp>
      <p:sp>
        <p:nvSpPr>
          <p:cNvPr id="7" name="文本框 6"/>
          <p:cNvSpPr txBox="1"/>
          <p:nvPr/>
        </p:nvSpPr>
        <p:spPr>
          <a:xfrm>
            <a:off x="1069975" y="1404620"/>
            <a:ext cx="10345420" cy="122999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注释是程序中会被</a:t>
            </a:r>
            <a:r>
              <a:rPr lang="en-US" altLang="zh-CN" sz="2800">
                <a:latin typeface="黑体" panose="02010609060101010101" pitchFamily="49" charset="-122"/>
                <a:ea typeface="黑体" panose="02010609060101010101" pitchFamily="49" charset="-122"/>
                <a:cs typeface="黑体" panose="02010609060101010101" pitchFamily="49" charset="-122"/>
              </a:rPr>
              <a:t>Python</a:t>
            </a:r>
            <a:r>
              <a:rPr lang="zh-CN" altLang="en-US" sz="2800">
                <a:latin typeface="黑体" panose="02010609060101010101" pitchFamily="49" charset="-122"/>
                <a:ea typeface="黑体" panose="02010609060101010101" pitchFamily="49" charset="-122"/>
                <a:cs typeface="黑体" panose="02010609060101010101" pitchFamily="49" charset="-122"/>
              </a:rPr>
              <a:t>解释器忽略的一段文本。从</a:t>
            </a:r>
            <a:r>
              <a:rPr lang="en-US" altLang="zh-CN" sz="2800">
                <a:latin typeface="黑体" panose="02010609060101010101" pitchFamily="49" charset="-122"/>
                <a:ea typeface="黑体" panose="02010609060101010101" pitchFamily="49" charset="-122"/>
                <a:cs typeface="黑体" panose="02010609060101010101" pitchFamily="49" charset="-122"/>
              </a:rPr>
              <a:t>#</a:t>
            </a:r>
            <a:r>
              <a:rPr lang="zh-CN" altLang="en-US" sz="2800">
                <a:latin typeface="黑体" panose="02010609060101010101" pitchFamily="49" charset="-122"/>
                <a:ea typeface="黑体" panose="02010609060101010101" pitchFamily="49" charset="-122"/>
                <a:cs typeface="黑体" panose="02010609060101010101" pitchFamily="49" charset="-122"/>
              </a:rPr>
              <a:t>开始到当前行结束的部分都是注释。</a:t>
            </a:r>
            <a:endParaRPr lang="zh-CN" altLang="en-US"/>
          </a:p>
          <a:p>
            <a:endParaRPr lang="zh-CN" altLang="en-US"/>
          </a:p>
        </p:txBody>
      </p:sp>
      <p:sp>
        <p:nvSpPr>
          <p:cNvPr id="8" name="前进箭头"/>
          <p:cNvSpPr/>
          <p:nvPr/>
        </p:nvSpPr>
        <p:spPr>
          <a:xfrm>
            <a:off x="779145" y="2511425"/>
            <a:ext cx="255270" cy="28257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1041400" y="2378710"/>
            <a:ext cx="1005078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可以把注释作为单独的一行，如下所示：</a:t>
            </a:r>
            <a:endParaRPr lang="zh-CN" altLang="en-US" sz="2800"/>
          </a:p>
          <a:p>
            <a:endParaRPr lang="zh-CN" altLang="en-US" sz="2800"/>
          </a:p>
        </p:txBody>
      </p:sp>
      <p:sp>
        <p:nvSpPr>
          <p:cNvPr id="11" name="矩形 10"/>
          <p:cNvSpPr/>
          <p:nvPr/>
        </p:nvSpPr>
        <p:spPr>
          <a:xfrm>
            <a:off x="1169035" y="2967990"/>
            <a:ext cx="10246360" cy="1141095"/>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文本框 11"/>
          <p:cNvSpPr txBox="1"/>
          <p:nvPr/>
        </p:nvSpPr>
        <p:spPr>
          <a:xfrm>
            <a:off x="1217295" y="3123565"/>
            <a:ext cx="10030460" cy="829945"/>
          </a:xfrm>
          <a:prstGeom prst="rect">
            <a:avLst/>
          </a:prstGeom>
          <a:noFill/>
        </p:spPr>
        <p:txBody>
          <a:bodyPr wrap="square" rtlCol="0">
            <a:spAutoFit/>
          </a:bodyPr>
          <a:p>
            <a:pPr indent="0">
              <a:buFont typeface="Arial" panose="020B0604020202020204" pitchFamily="34" charset="0"/>
              <a:buNone/>
            </a:pPr>
            <a:r>
              <a:rPr lang="en-US" altLang="zh-CN" sz="2400">
                <a:latin typeface="Calibri" panose="020F0502020204030204" charset="0"/>
                <a:ea typeface="Microsoft JhengHei" panose="020B0604030504040204" charset="-120"/>
                <a:cs typeface="Calibri" panose="020F0502020204030204" charset="0"/>
              </a:rPr>
              <a:t>#60*60*24</a:t>
            </a:r>
            <a:endParaRPr lang="en-US" altLang="zh-CN" sz="2400">
              <a:latin typeface="Calibri" panose="020F0502020204030204" charset="0"/>
              <a:ea typeface="Microsoft JhengHei" panose="020B0604030504040204" charset="-120"/>
              <a:cs typeface="Calibri" panose="020F0502020204030204" charset="0"/>
            </a:endParaRPr>
          </a:p>
          <a:p>
            <a:pPr indent="0">
              <a:buFont typeface="Arial" panose="020B0604020202020204" pitchFamily="34" charset="0"/>
              <a:buNone/>
            </a:pPr>
            <a:r>
              <a:rPr lang="en-US" altLang="zh-CN" sz="2400">
                <a:latin typeface="Calibri" panose="020F0502020204030204" charset="0"/>
                <a:ea typeface="Microsoft JhengHei" panose="020B0604030504040204" charset="-120"/>
                <a:cs typeface="Calibri" panose="020F0502020204030204" charset="0"/>
              </a:rPr>
              <a:t>seconds_per_day=86400</a:t>
            </a:r>
            <a:endParaRPr lang="en-US" altLang="zh-CN" sz="2400">
              <a:latin typeface="Calibri" panose="020F0502020204030204" charset="0"/>
              <a:ea typeface="Microsoft JhengHei" panose="020B0604030504040204" charset="-120"/>
              <a:cs typeface="Calibri" panose="020F0502020204030204" charset="0"/>
            </a:endParaRPr>
          </a:p>
        </p:txBody>
      </p:sp>
      <p:pic>
        <p:nvPicPr>
          <p:cNvPr id="13" name="图片 12"/>
          <p:cNvPicPr>
            <a:picLocks noChangeAspect="1"/>
          </p:cNvPicPr>
          <p:nvPr/>
        </p:nvPicPr>
        <p:blipFill>
          <a:blip r:embed="rId1"/>
          <a:stretch>
            <a:fillRect/>
          </a:stretch>
        </p:blipFill>
        <p:spPr>
          <a:xfrm>
            <a:off x="779145" y="4445635"/>
            <a:ext cx="285750" cy="323850"/>
          </a:xfrm>
          <a:prstGeom prst="rect">
            <a:avLst/>
          </a:prstGeom>
        </p:spPr>
      </p:pic>
      <p:sp>
        <p:nvSpPr>
          <p:cNvPr id="3" name="文本框 2"/>
          <p:cNvSpPr txBox="1"/>
          <p:nvPr/>
        </p:nvSpPr>
        <p:spPr>
          <a:xfrm>
            <a:off x="893445" y="4346575"/>
            <a:ext cx="7526020" cy="521970"/>
          </a:xfrm>
          <a:prstGeom prst="rect">
            <a:avLst/>
          </a:prstGeom>
          <a:noFill/>
        </p:spPr>
        <p:txBody>
          <a:bodyPr wrap="square" rtlCol="0">
            <a:spAutoFit/>
          </a:bodyPr>
          <a:p>
            <a:r>
              <a:rPr lang="en-US" altLang="zh-CN" sz="24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也可以把注释和代码放在同一行：</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1169035" y="5011420"/>
            <a:ext cx="10184765" cy="460375"/>
          </a:xfrm>
          <a:prstGeom prst="rect">
            <a:avLst/>
          </a:prstGeom>
          <a:noFill/>
        </p:spPr>
        <p:txBody>
          <a:bodyPr wrap="square" rtlCol="0">
            <a:spAutoFit/>
          </a:bodyPr>
          <a:p>
            <a:r>
              <a:rPr lang="en-US" altLang="zh-CN" sz="2400">
                <a:latin typeface="Calibri" panose="020F0502020204030204" charset="0"/>
                <a:ea typeface="Microsoft JhengHei" panose="020B0604030504040204" charset="-120"/>
                <a:cs typeface="Calibri" panose="020F0502020204030204" charset="0"/>
                <a:sym typeface="+mn-ea"/>
              </a:rPr>
              <a:t>seconds_per_day=86400</a:t>
            </a:r>
            <a:r>
              <a:rPr lang="en-US" altLang="zh-CN" sz="2400">
                <a:latin typeface="Bodoni MT" panose="02070603080606020203" charset="0"/>
                <a:ea typeface="Microsoft JhengHei" panose="020B0604030504040204" charset="-120"/>
                <a:cs typeface="Bodoni MT" panose="02070603080606020203" charset="0"/>
                <a:sym typeface="+mn-ea"/>
              </a:rPr>
              <a:t>   </a:t>
            </a:r>
            <a:r>
              <a:rPr lang="en-US" altLang="zh-CN" sz="2400">
                <a:latin typeface="Arial Narrow" panose="020B0606020202030204" charset="0"/>
                <a:ea typeface="Microsoft JhengHei" panose="020B0604030504040204" charset="-120"/>
                <a:cs typeface="Arial Narrow" panose="020B0606020202030204" charset="0"/>
                <a:sym typeface="+mn-ea"/>
              </a:rPr>
              <a:t> </a:t>
            </a:r>
            <a:r>
              <a:rPr lang="en-US" altLang="zh-CN" sz="2400">
                <a:solidFill>
                  <a:srgbClr val="0070C0"/>
                </a:solidFill>
                <a:latin typeface="Calibri" panose="020F0502020204030204" charset="0"/>
                <a:ea typeface="Microsoft JhengHei" panose="020B0604030504040204" charset="-120"/>
                <a:cs typeface="Calibri" panose="020F0502020204030204" charset="0"/>
                <a:sym typeface="+mn-ea"/>
              </a:rPr>
              <a:t> </a:t>
            </a:r>
            <a:r>
              <a:rPr lang="en-US" altLang="zh-CN" sz="2400">
                <a:solidFill>
                  <a:srgbClr val="005E76"/>
                </a:solidFill>
                <a:latin typeface="Calibri" panose="020F0502020204030204" charset="0"/>
                <a:ea typeface="Microsoft JhengHei" panose="020B0604030504040204" charset="-120"/>
                <a:cs typeface="Calibri" panose="020F0502020204030204" charset="0"/>
                <a:sym typeface="+mn-ea"/>
              </a:rPr>
              <a:t>#60*60*24</a:t>
            </a:r>
            <a:r>
              <a:rPr lang="en-US" altLang="zh-CN">
                <a:solidFill>
                  <a:srgbClr val="0070C0"/>
                </a:solidFill>
                <a:latin typeface="Calibri" panose="020F0502020204030204" charset="0"/>
                <a:ea typeface="Microsoft JhengHei" panose="020B0604030504040204" charset="-120"/>
                <a:cs typeface="Calibri" panose="020F0502020204030204" charset="0"/>
                <a:sym typeface="+mn-ea"/>
              </a:rPr>
              <a:t> </a:t>
            </a:r>
            <a:r>
              <a:rPr lang="en-US" altLang="zh-CN">
                <a:latin typeface="Arial Narrow" panose="020B0606020202030204" charset="0"/>
                <a:ea typeface="Microsoft JhengHei" panose="020B0604030504040204" charset="-120"/>
                <a:cs typeface="Arial Narrow" panose="020B0606020202030204" charset="0"/>
                <a:sym typeface="+mn-ea"/>
              </a:rPr>
              <a:t>   </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3" grpId="0"/>
      <p:bldP spid="6"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800735" y="4522470"/>
            <a:ext cx="9686290" cy="13398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762000" y="2209800"/>
            <a:ext cx="10164445" cy="15951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6.2  </a:t>
            </a:r>
            <a:r>
              <a:rPr lang="zh-CN" altLang="en-US" sz="2400">
                <a:latin typeface="+mj-ea"/>
                <a:ea typeface="+mj-ea"/>
              </a:rPr>
              <a:t>字典推导式</a:t>
            </a:r>
            <a:endParaRPr lang="zh-CN" altLang="en-US" sz="2400">
              <a:latin typeface="+mj-ea"/>
              <a:ea typeface="+mj-ea"/>
            </a:endParaRPr>
          </a:p>
        </p:txBody>
      </p:sp>
      <p:sp>
        <p:nvSpPr>
          <p:cNvPr id="7" name="前进箭头"/>
          <p:cNvSpPr/>
          <p:nvPr/>
        </p:nvSpPr>
        <p:spPr>
          <a:xfrm>
            <a:off x="662940" y="11938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18210" y="1085215"/>
            <a:ext cx="1026287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最简单的例子</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r>
              <a:rPr lang="en-US" altLang="zh-CN" sz="2800">
                <a:latin typeface="Calibri" panose="020F0502020204030204" charset="0"/>
                <a:ea typeface="黑体" panose="02010609060101010101" pitchFamily="49" charset="-122"/>
                <a:cs typeface="Calibri" panose="020F0502020204030204" charset="0"/>
              </a:rPr>
              <a:t>{</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 key_expreesion</a:t>
            </a:r>
            <a:r>
              <a:rPr lang="en-US" altLang="zh-CN" sz="2800">
                <a:latin typeface="Calibri" panose="020F0502020204030204" charset="0"/>
                <a:ea typeface="黑体" panose="02010609060101010101" pitchFamily="49" charset="-122"/>
                <a:cs typeface="Calibri" panose="020F0502020204030204" charset="0"/>
              </a:rPr>
              <a:t> :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value_expreesion</a:t>
            </a:r>
            <a:r>
              <a:rPr lang="en-US" altLang="zh-CN" sz="2800">
                <a:latin typeface="Calibri" panose="020F0502020204030204" charset="0"/>
                <a:ea typeface="黑体" panose="02010609060101010101" pitchFamily="49" charset="-122"/>
                <a:cs typeface="Calibri" panose="020F0502020204030204" charset="0"/>
              </a:rPr>
              <a:t> for </a:t>
            </a:r>
            <a:r>
              <a:rPr lang="en-US" altLang="zh-CN" sz="2800" i="1">
                <a:solidFill>
                  <a:schemeClr val="accent5"/>
                </a:solidFill>
                <a:latin typeface="Calibri" panose="020F0502020204030204" charset="0"/>
                <a:ea typeface="黑体" panose="02010609060101010101" pitchFamily="49" charset="-122"/>
                <a:cs typeface="Calibri" panose="020F0502020204030204" charset="0"/>
              </a:rPr>
              <a:t>expreesion</a:t>
            </a:r>
            <a:r>
              <a:rPr lang="en-US" altLang="zh-CN" sz="2800">
                <a:latin typeface="Calibri" panose="020F0502020204030204" charset="0"/>
                <a:ea typeface="黑体" panose="02010609060101010101" pitchFamily="49" charset="-122"/>
                <a:cs typeface="Calibri" panose="020F0502020204030204" charset="0"/>
              </a:rPr>
              <a:t> in</a:t>
            </a:r>
            <a:r>
              <a:rPr lang="en-US" altLang="zh-CN" sz="2800">
                <a:solidFill>
                  <a:srgbClr val="C00000"/>
                </a:solidFill>
                <a:latin typeface="Calibri" panose="020F0502020204030204" charset="0"/>
                <a:ea typeface="黑体" panose="02010609060101010101" pitchFamily="49" charset="-122"/>
                <a:cs typeface="Calibri" panose="020F0502020204030204" charset="0"/>
              </a:rPr>
              <a:t> </a:t>
            </a:r>
            <a:r>
              <a:rPr lang="en-US" altLang="zh-CN" sz="2800" i="1">
                <a:solidFill>
                  <a:srgbClr val="C00000"/>
                </a:solidFill>
                <a:latin typeface="Calibri" panose="020F0502020204030204" charset="0"/>
                <a:ea typeface="黑体" panose="02010609060101010101" pitchFamily="49" charset="-122"/>
                <a:cs typeface="Calibri" panose="020F0502020204030204" charset="0"/>
              </a:rPr>
              <a:t>iterable</a:t>
            </a:r>
            <a:r>
              <a:rPr lang="en-US" altLang="zh-CN" sz="2800">
                <a:latin typeface="Calibri" panose="020F0502020204030204" charset="0"/>
                <a:ea typeface="黑体" panose="02010609060101010101" pitchFamily="49" charset="-122"/>
                <a:cs typeface="Calibri" panose="020F0502020204030204" charset="0"/>
              </a:rPr>
              <a:t> }</a:t>
            </a:r>
            <a:endParaRPr lang="en-US" altLang="zh-CN" sz="2800">
              <a:latin typeface="Calibri" panose="020F0502020204030204" charset="0"/>
              <a:ea typeface="黑体" panose="02010609060101010101" pitchFamily="49" charset="-122"/>
              <a:cs typeface="Calibri" panose="020F0502020204030204" charset="0"/>
            </a:endParaRPr>
          </a:p>
        </p:txBody>
      </p:sp>
      <p:sp>
        <p:nvSpPr>
          <p:cNvPr id="9" name="文本框 8"/>
          <p:cNvSpPr txBox="1"/>
          <p:nvPr/>
        </p:nvSpPr>
        <p:spPr>
          <a:xfrm>
            <a:off x="800735" y="2141855"/>
            <a:ext cx="960183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word = 'letters'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letter_counts = {letter : word.count(letter)  for letter in word}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letter_counts</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{'l' : 1 , 'e' : 2 , 't' : 2 , 'r' : 1 , 's' : 1}</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1" name="文本框 10"/>
          <p:cNvSpPr txBox="1"/>
          <p:nvPr/>
        </p:nvSpPr>
        <p:spPr>
          <a:xfrm>
            <a:off x="732790" y="3902710"/>
            <a:ext cx="105263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两次调用</a:t>
            </a:r>
            <a:r>
              <a:rPr lang="en-US" altLang="zh-CN" sz="2800">
                <a:latin typeface="Calibri" panose="020F0502020204030204" charset="0"/>
                <a:ea typeface="黑体" panose="02010609060101010101" pitchFamily="49" charset="-122"/>
                <a:cs typeface="Calibri" panose="020F0502020204030204" charset="0"/>
                <a:sym typeface="+mn-ea"/>
              </a:rPr>
              <a:t>word.count(letter)</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浪费时间</a:t>
            </a:r>
            <a:r>
              <a:rPr lang="zh-CN" altLang="en-US" sz="2800">
                <a:latin typeface="Calibri" panose="020F0502020204030204" charset="0"/>
                <a:cs typeface="Calibri" panose="020F0502020204030204" charset="0"/>
                <a:sym typeface="+mn-ea"/>
              </a:rPr>
              <a:t>。</a:t>
            </a:r>
            <a:r>
              <a:rPr lang="zh-CN" altLang="en-US" sz="2800">
                <a:latin typeface="黑体" panose="02010609060101010101" pitchFamily="49" charset="-122"/>
                <a:ea typeface="黑体" panose="02010609060101010101" pitchFamily="49" charset="-122"/>
                <a:cs typeface="Calibri" panose="020F0502020204030204" charset="0"/>
                <a:sym typeface="+mn-ea"/>
              </a:rPr>
              <a:t>更符合</a:t>
            </a:r>
            <a:r>
              <a:rPr lang="en-US" altLang="zh-CN" sz="2800">
                <a:latin typeface="Calibri" panose="020F0502020204030204" charset="0"/>
                <a:ea typeface="黑体" panose="02010609060101010101" pitchFamily="49" charset="-122"/>
                <a:cs typeface="Calibri" panose="020F0502020204030204" charset="0"/>
                <a:sym typeface="+mn-ea"/>
              </a:rPr>
              <a:t>Python</a:t>
            </a:r>
            <a:r>
              <a:rPr lang="zh-CN" altLang="en-US" sz="2800">
                <a:latin typeface="黑体" panose="02010609060101010101" pitchFamily="49" charset="-122"/>
                <a:ea typeface="黑体" panose="02010609060101010101" pitchFamily="49" charset="-122"/>
                <a:cs typeface="Calibri" panose="020F0502020204030204" charset="0"/>
                <a:sym typeface="+mn-ea"/>
              </a:rPr>
              <a:t>风格的是：</a:t>
            </a:r>
            <a:endParaRPr lang="zh-CN" altLang="en-US" sz="2800">
              <a:latin typeface="黑体" panose="02010609060101010101" pitchFamily="49" charset="-122"/>
              <a:ea typeface="黑体" panose="02010609060101010101" pitchFamily="49" charset="-122"/>
              <a:cs typeface="Calibri" panose="020F0502020204030204" charset="0"/>
              <a:sym typeface="+mn-ea"/>
            </a:endParaRPr>
          </a:p>
        </p:txBody>
      </p:sp>
      <p:sp>
        <p:nvSpPr>
          <p:cNvPr id="13" name="文本框 12"/>
          <p:cNvSpPr txBox="1"/>
          <p:nvPr/>
        </p:nvSpPr>
        <p:spPr>
          <a:xfrm>
            <a:off x="800735" y="4522470"/>
            <a:ext cx="9403715" cy="119888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letter_counts = { letter : word.count(letter)  for letter in </a:t>
            </a:r>
            <a:r>
              <a:rPr lang="en-US" altLang="zh-CN" sz="2400">
                <a:solidFill>
                  <a:srgbClr val="FF0000"/>
                </a:solidFill>
                <a:latin typeface="Calibri" panose="020F0502020204030204" charset="0"/>
                <a:cs typeface="Calibri" panose="020F0502020204030204" charset="0"/>
                <a:sym typeface="+mn-ea"/>
              </a:rPr>
              <a:t>set</a:t>
            </a:r>
            <a:r>
              <a:rPr lang="en-US" altLang="zh-CN" sz="2400">
                <a:latin typeface="Calibri" panose="020F0502020204030204" charset="0"/>
                <a:cs typeface="Calibri" panose="020F0502020204030204" charset="0"/>
                <a:sym typeface="+mn-ea"/>
              </a:rPr>
              <a:t>(word)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letter_counts</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{'l' : 1 , 'e' : 2 , 't' : 2 , 'r' : 1 , 's' : 1}</a:t>
            </a:r>
            <a:endParaRPr lang="zh-CN" altLang="en-US" sz="2400"/>
          </a:p>
        </p:txBody>
      </p:sp>
      <p:sp>
        <p:nvSpPr>
          <p:cNvPr id="17" name="前进箭头"/>
          <p:cNvSpPr/>
          <p:nvPr/>
        </p:nvSpPr>
        <p:spPr>
          <a:xfrm>
            <a:off x="506730" y="40208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strips(downLeft)">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strips(downLeft)">
                                      <p:cBhvr>
                                        <p:cTn id="39"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1" grpId="0"/>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94080" y="3107690"/>
            <a:ext cx="9675495" cy="13227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6.3  </a:t>
            </a:r>
            <a:r>
              <a:rPr lang="zh-CN" altLang="en-US" sz="2400">
                <a:latin typeface="+mj-ea"/>
                <a:ea typeface="+mj-ea"/>
              </a:rPr>
              <a:t>集合推导式</a:t>
            </a:r>
            <a:endParaRPr lang="zh-CN" altLang="en-US" sz="2400">
              <a:latin typeface="+mj-ea"/>
              <a:ea typeface="+mj-ea"/>
            </a:endParaRPr>
          </a:p>
        </p:txBody>
      </p:sp>
      <p:sp>
        <p:nvSpPr>
          <p:cNvPr id="7" name="前进箭头"/>
          <p:cNvSpPr/>
          <p:nvPr/>
        </p:nvSpPr>
        <p:spPr>
          <a:xfrm>
            <a:off x="638810" y="1311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78840" y="1193165"/>
            <a:ext cx="1043876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最简单的版本</a:t>
            </a:r>
            <a:r>
              <a:rPr lang="en-US" altLang="zh-CN" sz="2800">
                <a:latin typeface="黑体" panose="02010609060101010101" pitchFamily="49" charset="-122"/>
                <a:ea typeface="黑体" panose="02010609060101010101" pitchFamily="49" charset="-122"/>
              </a:rPr>
              <a:t>:</a:t>
            </a:r>
            <a:r>
              <a:rPr lang="en-US" altLang="zh-CN" sz="2800">
                <a:latin typeface="Calibri" panose="020F0502020204030204" charset="0"/>
                <a:ea typeface="黑体" panose="02010609060101010101" pitchFamily="49" charset="-122"/>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sym typeface="+mn-ea"/>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sym typeface="+mn-ea"/>
              </a:rPr>
              <a:t>expreesion</a:t>
            </a:r>
            <a:r>
              <a:rPr lang="en-US" altLang="zh-CN" sz="2800">
                <a:latin typeface="Calibri" panose="020F0502020204030204" charset="0"/>
                <a:ea typeface="黑体" panose="02010609060101010101" pitchFamily="49" charset="-122"/>
                <a:cs typeface="Calibri" panose="020F0502020204030204" charset="0"/>
                <a:sym typeface="+mn-ea"/>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sym typeface="+mn-ea"/>
              </a:rPr>
              <a:t>iterable</a:t>
            </a:r>
            <a:r>
              <a:rPr lang="en-US" altLang="zh-CN" sz="2800">
                <a:solidFill>
                  <a:schemeClr val="tx1"/>
                </a:solidFill>
                <a:latin typeface="Calibri" panose="020F0502020204030204" charset="0"/>
                <a:ea typeface="黑体" panose="02010609060101010101" pitchFamily="49" charset="-122"/>
                <a:cs typeface="Calibri" panose="020F0502020204030204" charset="0"/>
                <a:sym typeface="+mn-ea"/>
              </a:rPr>
              <a:t>}</a:t>
            </a:r>
            <a:endParaRPr lang="en-US" altLang="zh-CN" sz="2800">
              <a:solidFill>
                <a:schemeClr val="tx1"/>
              </a:solidFill>
              <a:latin typeface="Calibri" panose="020F0502020204030204" charset="0"/>
              <a:ea typeface="黑体" panose="02010609060101010101" pitchFamily="49" charset="-122"/>
              <a:cs typeface="Calibri" panose="020F0502020204030204" charset="0"/>
              <a:sym typeface="+mn-ea"/>
            </a:endParaRPr>
          </a:p>
        </p:txBody>
      </p:sp>
      <p:sp>
        <p:nvSpPr>
          <p:cNvPr id="4" name="前进箭头"/>
          <p:cNvSpPr/>
          <p:nvPr/>
        </p:nvSpPr>
        <p:spPr>
          <a:xfrm>
            <a:off x="638810" y="21329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94080" y="2014855"/>
            <a:ext cx="97053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最长的版本</a:t>
            </a:r>
            <a:r>
              <a:rPr lang="en-US" altLang="zh-CN" sz="2800">
                <a:latin typeface="黑体" panose="02010609060101010101" pitchFamily="49" charset="-122"/>
                <a:ea typeface="黑体" panose="02010609060101010101" pitchFamily="49" charset="-122"/>
              </a:rPr>
              <a:t>:</a:t>
            </a:r>
            <a:r>
              <a:rPr lang="en-US" altLang="zh-CN" sz="2800">
                <a:latin typeface="Calibri" panose="020F0502020204030204" charset="0"/>
                <a:ea typeface="黑体" panose="02010609060101010101" pitchFamily="49" charset="-122"/>
              </a:rPr>
              <a:t>( if tests, multiple for clauses )</a:t>
            </a:r>
            <a:endParaRPr lang="en-US" altLang="zh-CN" sz="2800">
              <a:latin typeface="Calibri" panose="020F0502020204030204" charset="0"/>
              <a:ea typeface="黑体" panose="02010609060101010101" pitchFamily="49" charset="-122"/>
            </a:endParaRPr>
          </a:p>
        </p:txBody>
      </p:sp>
      <p:sp>
        <p:nvSpPr>
          <p:cNvPr id="8" name="文本框 7"/>
          <p:cNvSpPr txBox="1"/>
          <p:nvPr/>
        </p:nvSpPr>
        <p:spPr>
          <a:xfrm>
            <a:off x="894080" y="3107055"/>
            <a:ext cx="910209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a_set = {number for number in range(1 , 6) </a:t>
            </a:r>
            <a:r>
              <a:rPr lang="en-US" altLang="zh-CN" sz="2400">
                <a:solidFill>
                  <a:srgbClr val="0070C0"/>
                </a:solidFill>
                <a:latin typeface="Calibri" panose="020F0502020204030204" charset="0"/>
                <a:cs typeface="Calibri" panose="020F0502020204030204" charset="0"/>
              </a:rPr>
              <a:t> if</a:t>
            </a:r>
            <a:r>
              <a:rPr lang="en-US" altLang="zh-CN" sz="2400">
                <a:latin typeface="Calibri" panose="020F0502020204030204" charset="0"/>
                <a:cs typeface="Calibri" panose="020F0502020204030204" charset="0"/>
              </a:rPr>
              <a:t> number%3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a_set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strips(downLeft)">
                                      <p:cBhvr>
                                        <p:cTn id="16"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781050" y="4822825"/>
            <a:ext cx="10106025" cy="11544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63575" y="1877695"/>
            <a:ext cx="9968865" cy="12039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6.4  </a:t>
            </a:r>
            <a:r>
              <a:rPr lang="zh-CN" altLang="en-US" sz="2400">
                <a:latin typeface="+mj-ea"/>
                <a:ea typeface="+mj-ea"/>
              </a:rPr>
              <a:t>生成器推导式</a:t>
            </a:r>
            <a:endParaRPr lang="zh-CN" altLang="en-US" sz="2400">
              <a:latin typeface="+mj-ea"/>
              <a:ea typeface="+mj-ea"/>
            </a:endParaRPr>
          </a:p>
        </p:txBody>
      </p:sp>
      <p:sp>
        <p:nvSpPr>
          <p:cNvPr id="7" name="前进箭头"/>
          <p:cNvSpPr/>
          <p:nvPr/>
        </p:nvSpPr>
        <p:spPr>
          <a:xfrm>
            <a:off x="638810" y="1311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1193165"/>
            <a:ext cx="991997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元组是没有推导式的。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63575" y="1877695"/>
            <a:ext cx="963549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number_thing = ( number for number in range(1 , 6)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type(number_thing)</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&lt;class 'generotor'&gt;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38810" y="33528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52500" y="3234690"/>
            <a:ext cx="980313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圆括号之间的是</a:t>
            </a:r>
            <a:r>
              <a:rPr lang="zh-CN" altLang="en-US" sz="2800">
                <a:latin typeface="楷体" panose="02010609060101010101" charset="-122"/>
                <a:ea typeface="楷体" panose="02010609060101010101" charset="-122"/>
              </a:rPr>
              <a:t>生成器推导式</a:t>
            </a:r>
            <a:r>
              <a:rPr lang="zh-CN" altLang="en-US" sz="2800">
                <a:latin typeface="黑体" panose="02010609060101010101" pitchFamily="49" charset="-122"/>
                <a:ea typeface="黑体" panose="02010609060101010101" pitchFamily="49" charset="-122"/>
              </a:rPr>
              <a:t>，它返回的是一个</a:t>
            </a:r>
            <a:r>
              <a:rPr lang="zh-CN" altLang="en-US" sz="2800">
                <a:latin typeface="楷体" panose="02010609060101010101" charset="-122"/>
                <a:ea typeface="楷体" panose="02010609060101010101" charset="-122"/>
              </a:rPr>
              <a:t>生成器对象</a:t>
            </a:r>
            <a:r>
              <a:rPr lang="zh-CN" altLang="en-US" sz="2800">
                <a:latin typeface="黑体" panose="02010609060101010101" pitchFamily="49" charset="-122"/>
                <a:ea typeface="黑体" panose="02010609060101010101" pitchFamily="49" charset="-122"/>
              </a:rPr>
              <a:t>。它是将数据传给迭代器的一种方式。</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4283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952500" y="4196715"/>
            <a:ext cx="9225280" cy="460375"/>
          </a:xfrm>
          <a:prstGeom prst="rect">
            <a:avLst/>
          </a:prstGeom>
          <a:noFill/>
        </p:spPr>
        <p:txBody>
          <a:bodyPr wrap="square" rtlCol="0">
            <a:spAutoFit/>
          </a:bodyPr>
          <a:p>
            <a:r>
              <a:rPr lang="zh-CN" altLang="en-US" sz="2400"/>
              <a:t>调用</a:t>
            </a:r>
            <a:r>
              <a:rPr lang="en-US" altLang="zh-CN" sz="2400">
                <a:latin typeface="Calibri" panose="020F0502020204030204" charset="0"/>
                <a:cs typeface="Calibri" panose="020F0502020204030204" charset="0"/>
              </a:rPr>
              <a:t>list( )</a:t>
            </a:r>
            <a:r>
              <a:rPr lang="zh-CN" altLang="en-US" sz="2400"/>
              <a:t>函数，使它类似于列表推导式：</a:t>
            </a:r>
            <a:endParaRPr lang="zh-CN" altLang="en-US" sz="2400"/>
          </a:p>
        </p:txBody>
      </p:sp>
      <p:sp>
        <p:nvSpPr>
          <p:cNvPr id="13" name="文本框 12"/>
          <p:cNvSpPr txBox="1"/>
          <p:nvPr/>
        </p:nvSpPr>
        <p:spPr>
          <a:xfrm>
            <a:off x="781050" y="4778375"/>
            <a:ext cx="917829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list(number_thing)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number_list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2 , 3 , 4 ,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strips(down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animEffect transition="in" filter="strips(downLeft)">
                                      <p:cBhvr>
                                        <p:cTn id="44"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1035685" y="3081655"/>
            <a:ext cx="9822180" cy="13011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82625"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6.4  </a:t>
            </a:r>
            <a:r>
              <a:rPr lang="zh-CN" altLang="en-US" sz="2400">
                <a:latin typeface="+mj-ea"/>
                <a:ea typeface="+mj-ea"/>
              </a:rPr>
              <a:t>生成器推导式</a:t>
            </a:r>
            <a:endParaRPr lang="zh-CN" altLang="en-US" sz="2400">
              <a:latin typeface="+mj-ea"/>
              <a:ea typeface="+mj-ea"/>
            </a:endParaRPr>
          </a:p>
        </p:txBody>
      </p:sp>
      <p:sp>
        <p:nvSpPr>
          <p:cNvPr id="5" name="文本框 4"/>
          <p:cNvSpPr txBox="1"/>
          <p:nvPr/>
        </p:nvSpPr>
        <p:spPr>
          <a:xfrm>
            <a:off x="937895" y="1134110"/>
            <a:ext cx="998855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一个生成器只能运行一次。生成器仅在运行中产生值，不会被存下来。</a:t>
            </a:r>
            <a:endParaRPr lang="zh-CN" altLang="en-US" sz="2800">
              <a:latin typeface="黑体" panose="02010609060101010101" pitchFamily="49" charset="-122"/>
              <a:ea typeface="黑体" panose="02010609060101010101" pitchFamily="49" charset="-122"/>
            </a:endParaRPr>
          </a:p>
        </p:txBody>
      </p:sp>
      <p:sp>
        <p:nvSpPr>
          <p:cNvPr id="8" name="文本框 7"/>
          <p:cNvSpPr txBox="1"/>
          <p:nvPr/>
        </p:nvSpPr>
        <p:spPr>
          <a:xfrm>
            <a:off x="908685" y="2259330"/>
            <a:ext cx="95872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再一次迭代此生成器</a:t>
            </a:r>
            <a:r>
              <a:rPr lang="zh-CN" altLang="en-US" sz="2800"/>
              <a:t>：</a:t>
            </a:r>
            <a:endParaRPr lang="zh-CN" altLang="en-US" sz="2800"/>
          </a:p>
        </p:txBody>
      </p:sp>
      <p:sp>
        <p:nvSpPr>
          <p:cNvPr id="10" name="文本框 9"/>
          <p:cNvSpPr txBox="1"/>
          <p:nvPr/>
        </p:nvSpPr>
        <p:spPr>
          <a:xfrm>
            <a:off x="1035685" y="3081655"/>
            <a:ext cx="928751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try_again = list(number_thing)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try_again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前进箭头"/>
          <p:cNvSpPr/>
          <p:nvPr/>
        </p:nvSpPr>
        <p:spPr>
          <a:xfrm>
            <a:off x="682625" y="23774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strips(downLeft)">
                                      <p:cBhvr>
                                        <p:cTn id="16"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83260" y="3110230"/>
            <a:ext cx="9284335" cy="7537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37895" y="1056005"/>
            <a:ext cx="1049718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代码复用的第一步是使用</a:t>
            </a:r>
            <a:r>
              <a:rPr lang="zh-CN" altLang="en-US" sz="2800">
                <a:latin typeface="楷体" panose="02010609060101010101" charset="-122"/>
                <a:ea typeface="楷体" panose="02010609060101010101" charset="-122"/>
              </a:rPr>
              <a:t>函数</a:t>
            </a:r>
            <a:r>
              <a:rPr lang="zh-CN" altLang="en-US" sz="2800">
                <a:latin typeface="黑体" panose="02010609060101010101" pitchFamily="49" charset="-122"/>
                <a:ea typeface="黑体" panose="02010609060101010101" pitchFamily="49" charset="-122"/>
              </a:rPr>
              <a:t>，它是命名的用于区分的代码段。函数可以接受任何数字或者其他类型的输入作为</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，并且返回数字或者其他类型的结果。</a:t>
            </a:r>
            <a:endParaRPr lang="zh-CN" altLang="en-US" sz="2800">
              <a:latin typeface="黑体" panose="02010609060101010101" pitchFamily="49" charset="-122"/>
              <a:ea typeface="黑体" panose="02010609060101010101" pitchFamily="49" charset="-122"/>
            </a:endParaRPr>
          </a:p>
        </p:txBody>
      </p:sp>
      <p:sp>
        <p:nvSpPr>
          <p:cNvPr id="5" name="前进箭头"/>
          <p:cNvSpPr/>
          <p:nvPr/>
        </p:nvSpPr>
        <p:spPr>
          <a:xfrm>
            <a:off x="638810" y="26123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18210" y="2494280"/>
            <a:ext cx="507746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定义函数</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713105" y="3208020"/>
            <a:ext cx="10467975" cy="460375"/>
          </a:xfrm>
          <a:prstGeom prst="rect">
            <a:avLst/>
          </a:prstGeom>
          <a:noFill/>
        </p:spPr>
        <p:txBody>
          <a:bodyPr wrap="square" rtlCol="0">
            <a:spAutoFit/>
          </a:bodyPr>
          <a:p>
            <a:r>
              <a:rPr lang="en-US" altLang="zh-CN" sz="2400">
                <a:solidFill>
                  <a:srgbClr val="FF0000"/>
                </a:solidFill>
                <a:latin typeface="Calibri" panose="020F0502020204030204" charset="0"/>
                <a:cs typeface="Calibri" panose="020F0502020204030204" charset="0"/>
              </a:rPr>
              <a:t>def</a:t>
            </a:r>
            <a:r>
              <a:rPr lang="en-US" altLang="zh-CN" sz="2400">
                <a:solidFill>
                  <a:srgbClr val="0070C0"/>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a:t>
            </a:r>
            <a:r>
              <a:rPr lang="zh-CN" altLang="en-US" sz="2400">
                <a:latin typeface="Calibri" panose="020F0502020204030204" charset="0"/>
                <a:cs typeface="Calibri" panose="020F0502020204030204" charset="0"/>
              </a:rPr>
              <a:t>函数名 </a:t>
            </a:r>
            <a:r>
              <a:rPr lang="en-US" altLang="zh-CN" sz="2400">
                <a:latin typeface="Calibri" panose="020F0502020204030204" charset="0"/>
                <a:cs typeface="Calibri" panose="020F0502020204030204" charset="0"/>
              </a:rPr>
              <a:t>+ </a:t>
            </a:r>
            <a:r>
              <a:rPr lang="zh-CN" altLang="en-US" sz="2400">
                <a:latin typeface="Calibri" panose="020F0502020204030204" charset="0"/>
                <a:cs typeface="Calibri" panose="020F0502020204030204" charset="0"/>
              </a:rPr>
              <a:t>带有参数的圆括号 </a:t>
            </a:r>
            <a:r>
              <a:rPr lang="en-US" altLang="zh-CN" sz="2400">
                <a:latin typeface="Calibri" panose="020F0502020204030204" charset="0"/>
                <a:cs typeface="Calibri" panose="020F0502020204030204" charset="0"/>
              </a:rPr>
              <a:t>+</a:t>
            </a:r>
            <a:r>
              <a:rPr lang="en-US" altLang="zh-CN" sz="2400">
                <a:solidFill>
                  <a:srgbClr val="FF0000"/>
                </a:solidFill>
                <a:latin typeface="Calibri" panose="020F0502020204030204" charset="0"/>
                <a:cs typeface="Calibri" panose="020F0502020204030204" charset="0"/>
              </a:rPr>
              <a:t> </a:t>
            </a:r>
            <a:r>
              <a:rPr lang="zh-CN" altLang="en-US" sz="2400">
                <a:solidFill>
                  <a:srgbClr val="FF0000"/>
                </a:solidFill>
                <a:latin typeface="Calibri" panose="020F0502020204030204" charset="0"/>
                <a:cs typeface="Calibri" panose="020F0502020204030204" charset="0"/>
              </a:rPr>
              <a:t>：</a:t>
            </a:r>
            <a:endParaRPr lang="zh-CN" altLang="en-US" sz="2400">
              <a:solidFill>
                <a:srgbClr val="FF0000"/>
              </a:solidFill>
              <a:latin typeface="Calibri" panose="020F0502020204030204" charset="0"/>
              <a:cs typeface="Calibri" panose="020F0502020204030204" charset="0"/>
            </a:endParaRPr>
          </a:p>
        </p:txBody>
      </p:sp>
      <p:sp>
        <p:nvSpPr>
          <p:cNvPr id="11" name="前进箭头"/>
          <p:cNvSpPr/>
          <p:nvPr/>
        </p:nvSpPr>
        <p:spPr>
          <a:xfrm>
            <a:off x="713105" y="41878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1016000" y="4098290"/>
            <a:ext cx="1041908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函数命名规范和变量命名一样：</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a:p>
            <a:endParaRPr lang="zh-CN" altLang="en-US" sz="2800">
              <a:latin typeface="Calibri" panose="020F0502020204030204" charset="0"/>
              <a:ea typeface="黑体" panose="02010609060101010101" pitchFamily="49" charset="-122"/>
            </a:endParaRPr>
          </a:p>
        </p:txBody>
      </p:sp>
      <p:sp>
        <p:nvSpPr>
          <p:cNvPr id="13" name="文本框 12"/>
          <p:cNvSpPr txBox="1"/>
          <p:nvPr/>
        </p:nvSpPr>
        <p:spPr>
          <a:xfrm>
            <a:off x="810895" y="4792980"/>
            <a:ext cx="9479915" cy="1383665"/>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sym typeface="+mn-ea"/>
              </a:rPr>
              <a:t>①必须使用字母或者下划线</a:t>
            </a:r>
            <a:r>
              <a:rPr lang="en-US" altLang="zh-CN" sz="2800">
                <a:latin typeface="Calibri" panose="020F0502020204030204" charset="0"/>
                <a:ea typeface="黑体" panose="02010609060101010101" pitchFamily="49" charset="-122"/>
                <a:sym typeface="+mn-ea"/>
              </a:rPr>
              <a:t>_</a:t>
            </a:r>
            <a:r>
              <a:rPr lang="zh-CN" altLang="en-US" sz="2800">
                <a:latin typeface="Calibri" panose="020F0502020204030204" charset="0"/>
                <a:ea typeface="黑体" panose="02010609060101010101" pitchFamily="49" charset="-122"/>
                <a:sym typeface="+mn-ea"/>
              </a:rPr>
              <a:t>开头</a:t>
            </a:r>
            <a:endParaRPr lang="zh-CN" altLang="en-US" sz="2800">
              <a:latin typeface="Calibri" panose="020F0502020204030204" charset="0"/>
              <a:ea typeface="黑体" panose="02010609060101010101" pitchFamily="49" charset="-122"/>
            </a:endParaRPr>
          </a:p>
          <a:p>
            <a:r>
              <a:rPr lang="zh-CN" altLang="en-US" sz="2800">
                <a:latin typeface="Calibri" panose="020F0502020204030204" charset="0"/>
                <a:ea typeface="黑体" panose="02010609060101010101" pitchFamily="49" charset="-122"/>
                <a:sym typeface="+mn-ea"/>
              </a:rPr>
              <a:t>②仅能含有字母、数字和下划线</a:t>
            </a:r>
            <a:endParaRPr lang="zh-CN" altLang="en-US" sz="2800">
              <a:latin typeface="Calibri" panose="020F0502020204030204" charset="0"/>
              <a:ea typeface="黑体" panose="02010609060101010101" pitchFamily="49" charset="-122"/>
            </a:endParaRPr>
          </a:p>
          <a:p>
            <a:endParaRPr lang="zh-CN" altLang="en-US" sz="28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8"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8" presetClass="entr" presetSubtype="12"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trips(down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Left)">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animBg="1"/>
      <p:bldP spid="9" grpId="0"/>
      <p:bldP spid="11"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81050" y="3971290"/>
            <a:ext cx="9636125" cy="19380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781050" y="1648460"/>
            <a:ext cx="9587230" cy="1524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4" name="文本框 3"/>
          <p:cNvSpPr txBox="1"/>
          <p:nvPr/>
        </p:nvSpPr>
        <p:spPr>
          <a:xfrm>
            <a:off x="894080" y="1066165"/>
            <a:ext cx="63099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最简单的</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cs typeface="Calibri" panose="020F0502020204030204" charset="0"/>
              </a:rPr>
              <a:t>函数：</a:t>
            </a:r>
            <a:endParaRPr lang="zh-CN" altLang="en-US" sz="2800">
              <a:latin typeface="黑体" panose="02010609060101010101" pitchFamily="49" charset="-122"/>
              <a:ea typeface="黑体" panose="02010609060101010101" pitchFamily="49" charset="-122"/>
              <a:cs typeface="Calibri" panose="020F0502020204030204" charset="0"/>
            </a:endParaRPr>
          </a:p>
        </p:txBody>
      </p:sp>
      <p:sp>
        <p:nvSpPr>
          <p:cNvPr id="5" name="文本框 4"/>
          <p:cNvSpPr txBox="1"/>
          <p:nvPr/>
        </p:nvSpPr>
        <p:spPr>
          <a:xfrm>
            <a:off x="781050" y="1604010"/>
            <a:ext cx="684847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do_nothing(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pass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do_nothing(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endParaRPr lang="en-US" altLang="zh-CN" sz="2400">
              <a:latin typeface="Calibri" panose="020F0502020204030204" charset="0"/>
              <a:cs typeface="Calibri" panose="020F0502020204030204" charset="0"/>
            </a:endParaRPr>
          </a:p>
        </p:txBody>
      </p:sp>
      <p:sp>
        <p:nvSpPr>
          <p:cNvPr id="8"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前进箭头"/>
          <p:cNvSpPr/>
          <p:nvPr/>
        </p:nvSpPr>
        <p:spPr>
          <a:xfrm>
            <a:off x="525780" y="3463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781050" y="3345180"/>
            <a:ext cx="92551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没有参数但返回值的函数：</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40105" y="3971290"/>
            <a:ext cx="919607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def agree(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agree(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print('Splendid!')</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Splendid!</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Par">
                                  <p:stCondLst>
                                    <p:cond delay="0"/>
                                  </p:stCondLst>
                                  <p:childTnLst>
                                    <p:set>
                                      <p:cBhvr>
                                        <p:cTn id="25" dur="500"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Par">
                                  <p:stCondLst>
                                    <p:cond delay="0"/>
                                  </p:stCondLst>
                                  <p:childTnLst>
                                    <p:set>
                                      <p:cBhvr>
                                        <p:cTn id="29" dur="500"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Par">
                                  <p:stCondLst>
                                    <p:cond delay="0"/>
                                  </p:stCondLst>
                                  <p:childTnLst>
                                    <p:set>
                                      <p:cBhvr>
                                        <p:cTn id="33" dur="500"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Par">
                                  <p:stCondLst>
                                    <p:cond delay="0"/>
                                  </p:stCondLst>
                                  <p:childTnLst>
                                    <p:set>
                                      <p:cBhvr>
                                        <p:cTn id="37" dur="500"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Par">
                                  <p:stCondLst>
                                    <p:cond delay="0"/>
                                  </p:stCondLst>
                                  <p:childTnLst>
                                    <p:set>
                                      <p:cBhvr>
                                        <p:cTn id="41" dur="500" fill="hold">
                                          <p:stCondLst>
                                            <p:cond delay="0"/>
                                          </p:stCondLst>
                                        </p:cTn>
                                        <p:tgtEl>
                                          <p:spTgt spid="11">
                                            <p:txEl>
                                              <p:pRg st="4" end="4"/>
                                            </p:txEl>
                                          </p:spTgt>
                                        </p:tgtEl>
                                        <p:attrNameLst>
                                          <p:attrName>style.visibility</p:attrName>
                                        </p:attrNameLst>
                                      </p:cBhvr>
                                      <p:to>
                                        <p:strVal val="visible"/>
                                      </p:to>
                                    </p:set>
                                    <p:animEffect transition="in" filter="strips(downLeft)">
                                      <p:cBhvr>
                                        <p:cTn id="4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9" grpId="0" animBg="1"/>
      <p:bldP spid="10"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4635500" y="5292090"/>
            <a:ext cx="5788025" cy="8705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05815" y="1570355"/>
            <a:ext cx="9617075" cy="16040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1066165"/>
            <a:ext cx="10027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带有参数的函数：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05815" y="1588135"/>
            <a:ext cx="889508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echo(anything):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anything + ' ' + 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echo('Rumplestiltskin')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'Rumplestiltskin Rumplestiltskin'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638810" y="3394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77265" y="3282315"/>
            <a:ext cx="103993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传入到函数的值称为</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。当调用含参数的函数时，这些参数的值会被复制给函数中的对应</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43580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977265" y="4235450"/>
            <a:ext cx="1023239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一个函数可以接受任何数量的任何类型的值作为输入变量，并返回任何数量的任何类型的结果。如果函数不显示调用</a:t>
            </a:r>
            <a:r>
              <a:rPr lang="en-US" altLang="zh-CN" sz="2800">
                <a:latin typeface="Calibri" panose="020F0502020204030204" charset="0"/>
                <a:ea typeface="黑体" panose="02010609060101010101" pitchFamily="49" charset="-122"/>
                <a:cs typeface="Calibri" panose="020F0502020204030204" charset="0"/>
              </a:rPr>
              <a:t>return</a:t>
            </a:r>
            <a:r>
              <a:rPr lang="zh-CN" altLang="en-US" sz="2800">
                <a:latin typeface="黑体" panose="02010609060101010101" pitchFamily="49" charset="-122"/>
                <a:ea typeface="黑体" panose="02010609060101010101" pitchFamily="49" charset="-122"/>
              </a:rPr>
              <a:t>函数，那么会默认返回</a:t>
            </a:r>
            <a:r>
              <a:rPr lang="en-US" altLang="zh-CN" sz="2800">
                <a:latin typeface="Calibri" panose="020F0502020204030204" charset="0"/>
                <a:ea typeface="黑体" panose="02010609060101010101" pitchFamily="49" charset="-122"/>
                <a:cs typeface="Calibri" panose="020F0502020204030204" charset="0"/>
              </a:rPr>
              <a:t>None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3" name="文本框 12"/>
          <p:cNvSpPr txBox="1"/>
          <p:nvPr/>
        </p:nvSpPr>
        <p:spPr>
          <a:xfrm>
            <a:off x="4712970" y="5292090"/>
            <a:ext cx="546290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print(do_nothing)</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None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strips(downLeft)">
                                      <p:cBhvr>
                                        <p:cTn id="44"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38810" y="2128520"/>
            <a:ext cx="9626600" cy="15259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  </a:t>
            </a:r>
            <a:r>
              <a:rPr lang="zh-CN" altLang="en-US" sz="2400">
                <a:latin typeface="+mj-ea"/>
                <a:ea typeface="+mj-ea"/>
              </a:rPr>
              <a:t>位置参数</a:t>
            </a:r>
            <a:endParaRPr lang="zh-CN" altLang="en-US" sz="2400">
              <a:latin typeface="+mj-ea"/>
              <a:ea typeface="+mj-ea"/>
            </a:endParaRPr>
          </a:p>
        </p:txBody>
      </p:sp>
      <p:sp>
        <p:nvSpPr>
          <p:cNvPr id="4" name="文本框 3"/>
          <p:cNvSpPr txBox="1"/>
          <p:nvPr/>
        </p:nvSpPr>
        <p:spPr>
          <a:xfrm>
            <a:off x="959485" y="1066165"/>
            <a:ext cx="101161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传入参数的值时按照顺序依次复制过去的。</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8810" y="2107565"/>
            <a:ext cx="920496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menu(wine , entree , dessert):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return{'wine' : wine , 'entree' : entree , 'dessert' : dessert}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menu('chardonnay' , 'chicken' , 'cake')</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'dessert' : 'cake'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633730" y="44316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89000" y="4313555"/>
            <a:ext cx="98615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但是位置参数的一个弊端是必须熟记每个位置的参数的含义。</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114425" y="4471670"/>
            <a:ext cx="9655810" cy="9880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1006475" y="2154555"/>
            <a:ext cx="9871075" cy="9391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7.2  </a:t>
            </a:r>
            <a:r>
              <a:rPr lang="zh-CN" altLang="en-US" sz="2400">
                <a:latin typeface="+mj-ea"/>
                <a:ea typeface="+mj-ea"/>
              </a:rPr>
              <a:t>关键字参数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08685" y="1046480"/>
            <a:ext cx="1045781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为了避免位置参数带来的混乱，调用函数时可以指定对应参数的名字，甚至可以采用与函数定义不同的顺序调用。</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972185" y="2154555"/>
            <a:ext cx="913193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menu(entree='beef' , dessert='bagel' , wine='bordeaux')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 'dessert' : 'bagel' , 'wine' : 'bordeaux' , 'entree' : 'beef'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638810" y="34817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38530" y="3344545"/>
            <a:ext cx="1042797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可以同时使用位置参数和关键字参数，位置参数必须放置于关键字参数之前。</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1113790" y="4471670"/>
            <a:ext cx="933259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menu('frontenac' , </a:t>
            </a:r>
            <a:r>
              <a:rPr lang="en-US" altLang="zh-CN" sz="2400">
                <a:latin typeface="Calibri" panose="020F0502020204030204" charset="0"/>
                <a:cs typeface="Calibri" panose="020F0502020204030204" charset="0"/>
                <a:sym typeface="+mn-ea"/>
              </a:rPr>
              <a:t>dessert='flan' , entree='fish')</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a:t>
            </a:r>
            <a:r>
              <a:rPr lang="en-US" altLang="zh-CN" sz="2400">
                <a:solidFill>
                  <a:schemeClr val="accent2">
                    <a:lumMod val="50000"/>
                  </a:schemeClr>
                </a:solidFill>
                <a:latin typeface="Calibri" panose="020F0502020204030204" charset="0"/>
                <a:cs typeface="Calibri" panose="020F0502020204030204" charset="0"/>
              </a:rPr>
              <a:t> </a:t>
            </a:r>
            <a:r>
              <a:rPr lang="en-US" altLang="zh-CN" sz="2400">
                <a:solidFill>
                  <a:schemeClr val="accent2">
                    <a:lumMod val="50000"/>
                  </a:schemeClr>
                </a:solidFill>
                <a:latin typeface="Calibri" panose="020F0502020204030204" charset="0"/>
                <a:cs typeface="Calibri" panose="020F0502020204030204" charset="0"/>
                <a:sym typeface="+mn-ea"/>
              </a:rPr>
              <a:t>'entree' : 'fish' ,  'dessert' : 'flan' , 'wine' :'frontenac'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strips(downLeft)">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strips(downLeft)">
                                      <p:cBhvr>
                                        <p:cTn id="3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663575" y="4108450"/>
            <a:ext cx="9636760" cy="8509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73735" y="1779905"/>
            <a:ext cx="9597390" cy="15163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7.3  </a:t>
            </a:r>
            <a:r>
              <a:rPr lang="zh-CN" altLang="en-US" sz="2400">
                <a:latin typeface="+mj-ea"/>
                <a:ea typeface="+mj-ea"/>
              </a:rPr>
              <a:t>指定默认参数值</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18476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当调用方没有提供对应的参数值时，可以指定默认参数值。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93420" y="1731010"/>
            <a:ext cx="9050655" cy="193802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def menu(wine , entree , dessert = 'pudding'):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return{'wine' : wine , 'entree' : entree , 'dessert' : dessert}</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menu('chardonnay' , 'chicken' )</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{'dessert' : 'pudding'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p:txBody>
      </p:sp>
      <p:sp>
        <p:nvSpPr>
          <p:cNvPr id="9" name="前进箭头"/>
          <p:cNvSpPr/>
          <p:nvPr/>
        </p:nvSpPr>
        <p:spPr>
          <a:xfrm>
            <a:off x="638810" y="3590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927735" y="3472180"/>
            <a:ext cx="100863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如果提供参数值，在调用时会代替默认值：</a:t>
            </a:r>
            <a:endParaRPr lang="zh-CN" altLang="en-US" sz="2800">
              <a:latin typeface="黑体" panose="02010609060101010101" pitchFamily="49" charset="-122"/>
              <a:ea typeface="黑体" panose="02010609060101010101" pitchFamily="49" charset="-122"/>
            </a:endParaRPr>
          </a:p>
        </p:txBody>
      </p:sp>
      <p:sp>
        <p:nvSpPr>
          <p:cNvPr id="12" name="文本框 11"/>
          <p:cNvSpPr txBox="1"/>
          <p:nvPr/>
        </p:nvSpPr>
        <p:spPr>
          <a:xfrm>
            <a:off x="623570" y="4088765"/>
            <a:ext cx="938593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menu</a:t>
            </a:r>
            <a:r>
              <a:rPr lang="en-US" altLang="zh-CN" sz="2400">
                <a:latin typeface="Calibri" panose="020F0502020204030204" charset="0"/>
                <a:cs typeface="Calibri" panose="020F0502020204030204" charset="0"/>
                <a:sym typeface="+mn-ea"/>
              </a:rPr>
              <a:t>('chardonnay' , 'chicken' , 'doughnut')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{'dessert' : 'doughnut'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p:txBody>
      </p:sp>
      <p:sp>
        <p:nvSpPr>
          <p:cNvPr id="14" name="前进箭头"/>
          <p:cNvSpPr/>
          <p:nvPr/>
        </p:nvSpPr>
        <p:spPr>
          <a:xfrm>
            <a:off x="638810" y="5287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928370" y="5145405"/>
            <a:ext cx="10086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默认参数值在函数被定义时已经计算出来，而不是在程序运行时。</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Effect transition="in" filter="strips(downLeft)">
                                      <p:cBhvr>
                                        <p:cTn id="37" dur="500"/>
                                        <p:tgtEl>
                                          <p:spTgt spid="1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3" grpId="0" animBg="1"/>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200785" y="3891915"/>
            <a:ext cx="9815830" cy="14084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 name="标题 1"/>
          <p:cNvSpPr>
            <a:spLocks noGrp="1"/>
          </p:cNvSpPr>
          <p:nvPr>
            <p:ph type="title"/>
          </p:nvPr>
        </p:nvSpPr>
        <p:spPr>
          <a:xfrm>
            <a:off x="671830" y="320040"/>
            <a:ext cx="10515600" cy="502920"/>
          </a:xfrm>
        </p:spPr>
        <p:txBody>
          <a:bodyPr>
            <a:normAutofit/>
          </a:bodyPr>
          <a:p>
            <a:r>
              <a:rPr lang="en-US" altLang="zh-CN" sz="2400">
                <a:sym typeface="+mn-ea"/>
              </a:rPr>
              <a:t>4.1 </a:t>
            </a:r>
            <a:r>
              <a:rPr lang="zh-CN" altLang="en-US" sz="2400">
                <a:sym typeface="+mn-ea"/>
              </a:rPr>
              <a:t>使用</a:t>
            </a:r>
            <a:r>
              <a:rPr lang="en-US" altLang="zh-CN" sz="2400">
                <a:sym typeface="+mn-ea"/>
              </a:rPr>
              <a:t>#</a:t>
            </a:r>
            <a:r>
              <a:rPr lang="zh-CN" altLang="en-US" sz="2400">
                <a:sym typeface="+mn-ea"/>
              </a:rPr>
              <a:t>注释</a:t>
            </a:r>
            <a:endParaRPr lang="zh-CN" altLang="en-US" sz="2400"/>
          </a:p>
        </p:txBody>
      </p:sp>
      <p:sp>
        <p:nvSpPr>
          <p:cNvPr id="118" name="前进箭头"/>
          <p:cNvSpPr/>
          <p:nvPr/>
        </p:nvSpPr>
        <p:spPr>
          <a:xfrm>
            <a:off x="945515" y="15754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200785" y="1412240"/>
            <a:ext cx="10453370" cy="953135"/>
          </a:xfrm>
          <a:prstGeom prst="rect">
            <a:avLst/>
          </a:prstGeom>
          <a:noFill/>
        </p:spPr>
        <p:txBody>
          <a:bodyPr wrap="square" rtlCol="0">
            <a:spAutoFit/>
          </a:bodyPr>
          <a:p>
            <a:r>
              <a:rPr lang="en-US" altLang="zh-CN"/>
              <a:t> </a:t>
            </a:r>
            <a:r>
              <a:rPr lang="en-US" altLang="zh-CN" sz="2800"/>
              <a:t>Python</a:t>
            </a:r>
            <a:r>
              <a:rPr lang="zh-CN" altLang="en-US" sz="2800"/>
              <a:t>没有多行注释的符号。需要明确地在注释部分的每一行开始处加上一个 </a:t>
            </a:r>
            <a:r>
              <a:rPr lang="en-US" altLang="zh-CN" sz="2800"/>
              <a:t># </a:t>
            </a:r>
            <a:r>
              <a:rPr lang="zh-CN" altLang="en-US" sz="2800"/>
              <a:t>。</a:t>
            </a:r>
            <a:endParaRPr lang="zh-CN" altLang="en-US" sz="2800"/>
          </a:p>
        </p:txBody>
      </p:sp>
      <p:sp>
        <p:nvSpPr>
          <p:cNvPr id="6" name="前进箭头"/>
          <p:cNvSpPr/>
          <p:nvPr/>
        </p:nvSpPr>
        <p:spPr>
          <a:xfrm>
            <a:off x="945515" y="26295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1270000" y="2510790"/>
            <a:ext cx="950150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然而，</a:t>
            </a:r>
            <a:r>
              <a:rPr lang="zh-CN" altLang="en-US" sz="2800"/>
              <a:t>如果它出现在文本串中，将回归普通字符 </a:t>
            </a:r>
            <a:r>
              <a:rPr lang="en-US" altLang="zh-CN" sz="2800"/>
              <a:t># </a:t>
            </a:r>
            <a:r>
              <a:rPr lang="zh-CN" altLang="en-US" sz="2800"/>
              <a:t>的角色：</a:t>
            </a:r>
            <a:endParaRPr lang="zh-CN" altLang="en-US" sz="2800"/>
          </a:p>
        </p:txBody>
      </p:sp>
      <p:sp>
        <p:nvSpPr>
          <p:cNvPr id="8" name="文本框 7"/>
          <p:cNvSpPr txBox="1"/>
          <p:nvPr/>
        </p:nvSpPr>
        <p:spPr>
          <a:xfrm>
            <a:off x="1200785" y="3996690"/>
            <a:ext cx="945959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print(“No comment:  quotes make the # harmless.”)</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No comment:  quotes make the # harmless.</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8" presetClass="entr" presetSubtype="12"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strips(down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889000" y="5203825"/>
            <a:ext cx="9489440" cy="753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矩形 11"/>
          <p:cNvSpPr/>
          <p:nvPr/>
        </p:nvSpPr>
        <p:spPr>
          <a:xfrm>
            <a:off x="908685" y="3745865"/>
            <a:ext cx="9450070" cy="7334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89000" y="2122170"/>
            <a:ext cx="9489440" cy="8204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7.4  </a:t>
            </a:r>
            <a:r>
              <a:rPr lang="zh-CN" altLang="en-US" sz="2400">
                <a:latin typeface="+mj-ea"/>
                <a:ea typeface="+mj-ea"/>
              </a:rPr>
              <a:t>使用 </a:t>
            </a:r>
            <a:r>
              <a:rPr lang="en-US" altLang="zh-CN" sz="2400">
                <a:latin typeface="+mj-ea"/>
                <a:ea typeface="+mj-ea"/>
              </a:rPr>
              <a:t>* </a:t>
            </a:r>
            <a:r>
              <a:rPr lang="zh-CN" altLang="en-US" sz="2400">
                <a:latin typeface="+mj-ea"/>
                <a:ea typeface="+mj-ea"/>
              </a:rPr>
              <a:t>收集位置参数</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29144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当参数被用在函数内部时，</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将一组可变数量的位置参数集合成参数值的元组。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78840" y="2112645"/>
            <a:ext cx="962660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print_args(</a:t>
            </a:r>
            <a:r>
              <a:rPr lang="en-US" altLang="zh-CN" sz="2400">
                <a:solidFill>
                  <a:schemeClr val="accent5"/>
                </a:solidFill>
                <a:latin typeface="Calibri" panose="020F0502020204030204" charset="0"/>
                <a:cs typeface="Calibri" panose="020F0502020204030204" charset="0"/>
              </a:rPr>
              <a:t>*args</a:t>
            </a:r>
            <a:r>
              <a:rPr lang="en-US" altLang="zh-CN"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print('Positional argument tuple: ' , args)</a:t>
            </a:r>
            <a:endParaRPr lang="en-US" altLang="zh-CN" sz="2400">
              <a:latin typeface="Calibri" panose="020F0502020204030204" charset="0"/>
              <a:cs typeface="Calibri" panose="020F0502020204030204" charset="0"/>
            </a:endParaRPr>
          </a:p>
        </p:txBody>
      </p:sp>
      <p:sp>
        <p:nvSpPr>
          <p:cNvPr id="9" name="前进箭头"/>
          <p:cNvSpPr/>
          <p:nvPr/>
        </p:nvSpPr>
        <p:spPr>
          <a:xfrm>
            <a:off x="633730" y="32283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40105" y="3110230"/>
            <a:ext cx="1037971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无参数调用函数，什么也不会返回：</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89000" y="3697605"/>
            <a:ext cx="913765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print_args(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Positional argument tuple: (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3" name="前进箭头"/>
          <p:cNvSpPr/>
          <p:nvPr/>
        </p:nvSpPr>
        <p:spPr>
          <a:xfrm>
            <a:off x="633730" y="47644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918210" y="4646295"/>
            <a:ext cx="91084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给函数传入的所有参数都会以元组的形式返回输出：</a:t>
            </a:r>
            <a:endParaRPr lang="zh-CN" altLang="en-US" sz="2800">
              <a:latin typeface="黑体" panose="02010609060101010101" pitchFamily="49" charset="-122"/>
              <a:ea typeface="黑体" panose="02010609060101010101" pitchFamily="49" charset="-122"/>
            </a:endParaRPr>
          </a:p>
        </p:txBody>
      </p:sp>
      <p:sp>
        <p:nvSpPr>
          <p:cNvPr id="15" name="文本框 14"/>
          <p:cNvSpPr txBox="1"/>
          <p:nvPr/>
        </p:nvSpPr>
        <p:spPr>
          <a:xfrm>
            <a:off x="840105" y="5203825"/>
            <a:ext cx="908304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print_args(3 , 2 , 1 , 'wait!')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Positional argument tuple: (3 , 2 , 1 , 'wait!')</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strips(downLeft)">
                                      <p:cBhvr>
                                        <p:cTn id="21" dur="5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15">
                                            <p:txEl>
                                              <p:pRg st="1" end="1"/>
                                            </p:txEl>
                                          </p:spTgt>
                                        </p:tgtEl>
                                        <p:attrNameLst>
                                          <p:attrName>style.visibility</p:attrName>
                                        </p:attrNameLst>
                                      </p:cBhvr>
                                      <p:to>
                                        <p:strVal val="visible"/>
                                      </p:to>
                                    </p:set>
                                    <p:animEffect transition="in" filter="strips(downLeft)">
                                      <p:cBhvr>
                                        <p:cTn id="40"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animBg="1"/>
      <p:bldP spid="14"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78840" y="1917065"/>
            <a:ext cx="9558020" cy="30130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7.4  </a:t>
            </a:r>
            <a:r>
              <a:rPr lang="zh-CN" altLang="en-US" sz="2400">
                <a:latin typeface="+mj-ea"/>
                <a:ea typeface="+mj-ea"/>
              </a:rPr>
              <a:t>使用 </a:t>
            </a:r>
            <a:r>
              <a:rPr lang="en-US" altLang="zh-CN" sz="2400">
                <a:latin typeface="+mj-ea"/>
                <a:ea typeface="+mj-ea"/>
              </a:rPr>
              <a:t>* </a:t>
            </a:r>
            <a:r>
              <a:rPr lang="zh-CN" altLang="en-US" sz="2400">
                <a:latin typeface="+mj-ea"/>
                <a:ea typeface="+mj-ea"/>
              </a:rPr>
              <a:t>收集位置参数</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0571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如果函数同时有限定的位置参数，那么</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黑体" panose="02010609060101010101" pitchFamily="49" charset="-122"/>
                <a:ea typeface="黑体" panose="02010609060101010101" pitchFamily="49" charset="-122"/>
              </a:rPr>
              <a:t>会收集剩下的参数：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78840" y="1917065"/>
            <a:ext cx="872553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print_more(required1 , required2 , *args):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this one: ' , required1)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this one too: ' , required2)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print('All the rest: ' , 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print_more('cap' , 'gloves' , 'scarf' , 'monocle' , 'mustache wax')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Need this one: cap</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Need this one too: gloves</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All the rest: ('scarf' , 'monocle' , 'mustache wax')</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文本框 8"/>
          <p:cNvSpPr txBox="1"/>
          <p:nvPr/>
        </p:nvSpPr>
        <p:spPr>
          <a:xfrm>
            <a:off x="878840" y="5213985"/>
            <a:ext cx="10478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时，常把元组参数命名为</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Calibri" panose="020F0502020204030204" charset="0"/>
                <a:ea typeface="黑体" panose="02010609060101010101" pitchFamily="49" charset="-122"/>
                <a:cs typeface="Calibri" panose="020F0502020204030204" charset="0"/>
              </a:rPr>
              <a:t>。</a:t>
            </a:r>
            <a:endParaRPr lang="zh-CN" altLang="en-US" sz="2800">
              <a:latin typeface="Calibri" panose="020F0502020204030204" charset="0"/>
              <a:ea typeface="黑体" panose="02010609060101010101" pitchFamily="49" charset="-122"/>
              <a:cs typeface="Calibri" panose="020F0502020204030204" charset="0"/>
            </a:endParaRPr>
          </a:p>
        </p:txBody>
      </p:sp>
      <p:sp>
        <p:nvSpPr>
          <p:cNvPr id="10" name="前进箭头"/>
          <p:cNvSpPr/>
          <p:nvPr/>
        </p:nvSpPr>
        <p:spPr>
          <a:xfrm>
            <a:off x="638810" y="533209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strips(downLeft)">
                                      <p:cBhvr>
                                        <p:cTn id="22" dur="500"/>
                                        <p:tgtEl>
                                          <p:spTgt spid="5">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strips(downLeft)">
                                      <p:cBhvr>
                                        <p:cTn id="25" dur="500"/>
                                        <p:tgtEl>
                                          <p:spTgt spid="5">
                                            <p:txEl>
                                              <p:pRg st="6" end="6"/>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strips(downLeft)">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32155" y="2122170"/>
            <a:ext cx="10604500" cy="15951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7.5  </a:t>
            </a:r>
            <a:r>
              <a:rPr lang="zh-CN" altLang="en-US" sz="2400">
                <a:latin typeface="+mj-ea"/>
                <a:ea typeface="+mj-ea"/>
              </a:rPr>
              <a:t>使用 </a:t>
            </a:r>
            <a:r>
              <a:rPr lang="en-US" altLang="zh-CN" sz="2400">
                <a:latin typeface="+mj-ea"/>
                <a:ea typeface="+mj-ea"/>
              </a:rPr>
              <a:t>** </a:t>
            </a:r>
            <a:r>
              <a:rPr lang="zh-CN" altLang="en-US" sz="2400">
                <a:latin typeface="+mj-ea"/>
                <a:ea typeface="+mj-ea"/>
              </a:rPr>
              <a:t>收集关键字参数</a:t>
            </a:r>
            <a:endParaRPr lang="zh-CN" altLang="en-US" sz="2400">
              <a:latin typeface="+mj-ea"/>
              <a:ea typeface="+mj-ea"/>
            </a:endParaRPr>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115695"/>
            <a:ext cx="1012507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可以将参数收集到一个字典中，参数的名字是字典的键，对应参数的值是字典的值。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32155" y="2122170"/>
            <a:ext cx="1050734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print_kwargs(</a:t>
            </a:r>
            <a:r>
              <a:rPr lang="en-US" altLang="zh-CN" sz="2400">
                <a:solidFill>
                  <a:schemeClr val="accent5"/>
                </a:solidFill>
                <a:latin typeface="Calibri" panose="020F0502020204030204" charset="0"/>
                <a:cs typeface="Calibri" panose="020F0502020204030204" charset="0"/>
              </a:rPr>
              <a:t>**kwargs</a:t>
            </a:r>
            <a:r>
              <a:rPr lang="en-US" altLang="zh-CN"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print('Keyword arguments: ' , kwargs)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print_kwargs(wine='merlot' , entree='mutton' , dessert='macaroon')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Keyword arguments: {'dessert' : 'macaroon' , 'wine' : 'merlot' , 'entree' : 'mutton'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623570" y="412877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49630" y="4039870"/>
            <a:ext cx="1044829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如果把带有</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黑体" panose="02010609060101010101" pitchFamily="49" charset="-122"/>
                <a:ea typeface="黑体" panose="02010609060101010101" pitchFamily="49" charset="-122"/>
              </a:rPr>
              <a:t>和</a:t>
            </a:r>
            <a:r>
              <a:rPr lang="en-US" altLang="zh-CN" sz="2800">
                <a:latin typeface="Calibri" panose="020F0502020204030204" charset="0"/>
                <a:ea typeface="黑体" panose="02010609060101010101" pitchFamily="49" charset="-122"/>
                <a:cs typeface="Calibri" panose="020F0502020204030204" charset="0"/>
              </a:rPr>
              <a:t>**kwargs</a:t>
            </a:r>
            <a:r>
              <a:rPr lang="zh-CN" altLang="en-US" sz="2800">
                <a:latin typeface="黑体" panose="02010609060101010101" pitchFamily="49" charset="-122"/>
                <a:ea typeface="黑体" panose="02010609060101010101" pitchFamily="49" charset="-122"/>
              </a:rPr>
              <a:t>的位置参数混合起来，它们必须按照顺序出现。</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10260" y="3048635"/>
            <a:ext cx="9685020" cy="32181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10260" y="1765300"/>
            <a:ext cx="9608185" cy="11741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91160"/>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7.6  </a:t>
            </a:r>
            <a:r>
              <a:rPr lang="zh-CN" altLang="en-US" sz="2400">
                <a:latin typeface="+mj-ea"/>
                <a:ea typeface="+mj-ea"/>
              </a:rPr>
              <a:t>文档字符串</a:t>
            </a:r>
            <a:endParaRPr lang="zh-CN" altLang="en-US" sz="2400">
              <a:latin typeface="+mj-ea"/>
              <a:ea typeface="+mj-ea"/>
            </a:endParaRPr>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57580" y="1105535"/>
            <a:ext cx="1045781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函数的</a:t>
            </a:r>
            <a:r>
              <a:rPr lang="zh-CN" altLang="en-US" sz="2800">
                <a:latin typeface="楷体" panose="02010609060101010101" charset="-122"/>
                <a:ea typeface="楷体" panose="02010609060101010101" charset="-122"/>
              </a:rPr>
              <a:t>文档字符串</a:t>
            </a:r>
            <a:r>
              <a:rPr lang="zh-CN" altLang="en-US" sz="2800">
                <a:latin typeface="黑体" panose="02010609060101010101" pitchFamily="49" charset="-122"/>
                <a:ea typeface="黑体" panose="02010609060101010101" pitchFamily="49" charset="-122"/>
              </a:rPr>
              <a:t>：在函数开始的部分附上函数定义说明的文档。</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10260" y="1765300"/>
            <a:ext cx="1060513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def  echo(anything):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echo returns its input argument</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anything</a:t>
            </a:r>
            <a:endParaRPr lang="en-US" altLang="zh-CN" sz="2400">
              <a:latin typeface="Calibri" panose="020F0502020204030204" charset="0"/>
              <a:cs typeface="Calibri" panose="020F0502020204030204" charset="0"/>
            </a:endParaRPr>
          </a:p>
        </p:txBody>
      </p:sp>
      <p:sp>
        <p:nvSpPr>
          <p:cNvPr id="9" name="文本框 8"/>
          <p:cNvSpPr txBox="1"/>
          <p:nvPr/>
        </p:nvSpPr>
        <p:spPr>
          <a:xfrm>
            <a:off x="810260" y="2964180"/>
            <a:ext cx="958723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print_if_true(thing , check):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 </a:t>
            </a:r>
            <a:r>
              <a:rPr lang="en-US" altLang="zh-CN">
                <a:solidFill>
                  <a:srgbClr val="FF0000"/>
                </a:solidFill>
                <a:latin typeface="Calibri" panose="020F0502020204030204" charset="0"/>
                <a:cs typeface="Calibri" panose="020F0502020204030204" charset="0"/>
              </a:rPr>
              <a:t>'''</a:t>
            </a:r>
            <a:endParaRPr lang="en-US" altLang="zh-CN">
              <a:solidFill>
                <a:srgbClr val="FF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 the first argument if a second argument is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The operation is: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1.Check whether the second argument is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2.If it is , print the first argument.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a:solidFill>
                  <a:srgbClr val="FF0000"/>
                </a:solidFill>
                <a:latin typeface="Calibri" panose="020F0502020204030204" charset="0"/>
                <a:cs typeface="Calibri" panose="020F0502020204030204" charset="0"/>
              </a:rPr>
              <a:t>'''</a:t>
            </a:r>
            <a:endParaRPr lang="en-US" altLang="zh-CN">
              <a:solidFill>
                <a:srgbClr val="FF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check: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print(thing)</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51840" y="4431030"/>
            <a:ext cx="10106025" cy="9785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575945" y="1701800"/>
            <a:ext cx="10046970" cy="1986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105535"/>
            <a:ext cx="1036066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把函数名传入函数</a:t>
            </a:r>
            <a:r>
              <a:rPr lang="en-US" altLang="zh-CN" sz="2800">
                <a:latin typeface="Calibri" panose="020F0502020204030204" charset="0"/>
                <a:ea typeface="黑体" panose="02010609060101010101" pitchFamily="49" charset="-122"/>
                <a:cs typeface="Calibri" panose="020F0502020204030204" charset="0"/>
              </a:rPr>
              <a:t>help( )</a:t>
            </a:r>
            <a:r>
              <a:rPr lang="zh-CN" altLang="en-US" sz="2800">
                <a:latin typeface="黑体" panose="02010609060101010101" pitchFamily="49" charset="-122"/>
                <a:ea typeface="黑体" panose="02010609060101010101" pitchFamily="49" charset="-122"/>
              </a:rPr>
              <a:t>就会得到参数列表和规范的文档：</a:t>
            </a:r>
            <a:endParaRPr lang="zh-CN" altLang="en-US" sz="2800">
              <a:latin typeface="黑体" panose="02010609060101010101" pitchFamily="49" charset="-122"/>
              <a:ea typeface="黑体" panose="02010609060101010101" pitchFamily="49" charset="-122"/>
            </a:endParaRPr>
          </a:p>
        </p:txBody>
      </p:sp>
      <p:sp>
        <p:nvSpPr>
          <p:cNvPr id="6" name="文本框 5"/>
          <p:cNvSpPr txBox="1"/>
          <p:nvPr/>
        </p:nvSpPr>
        <p:spPr>
          <a:xfrm>
            <a:off x="638810" y="391160"/>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7.6  </a:t>
            </a:r>
            <a:r>
              <a:rPr lang="zh-CN" altLang="en-US" sz="2400">
                <a:latin typeface="+mj-ea"/>
                <a:ea typeface="+mj-ea"/>
              </a:rPr>
              <a:t>文档字符串</a:t>
            </a:r>
            <a:endParaRPr lang="zh-CN" altLang="en-US" sz="2400">
              <a:latin typeface="+mj-ea"/>
              <a:ea typeface="+mj-ea"/>
            </a:endParaRPr>
          </a:p>
        </p:txBody>
      </p:sp>
      <p:sp>
        <p:nvSpPr>
          <p:cNvPr id="5" name="文本框 4"/>
          <p:cNvSpPr txBox="1"/>
          <p:nvPr/>
        </p:nvSpPr>
        <p:spPr>
          <a:xfrm>
            <a:off x="575945" y="1701800"/>
            <a:ext cx="1004697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help(echo)</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Help on function echo in module __main__:</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echo(anything)</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echo returns its input argument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23570" y="39820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78840" y="3863975"/>
            <a:ext cx="1051687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如果仅仅想得到文档字符串：</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751840" y="4431030"/>
            <a:ext cx="973836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print(echo.__doc__)</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echo returns its input argument</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trips(downLeft)">
                                      <p:cBhvr>
                                        <p:cTn id="7" dur="500"/>
                                        <p:tgtEl>
                                          <p:spTgt spid="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strips(downLeft)">
                                      <p:cBhvr>
                                        <p:cTn id="10" dur="500"/>
                                        <p:tgtEl>
                                          <p:spTgt spid="5">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strips(downLeft)">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strips(downLeft)">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98525" y="2650490"/>
            <a:ext cx="9783445" cy="2367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7.7  </a:t>
            </a:r>
            <a:r>
              <a:rPr lang="zh-CN" altLang="en-US" sz="2400">
                <a:latin typeface="+mj-ea"/>
                <a:ea typeface="+mj-ea"/>
              </a:rPr>
              <a:t>一等公民：函数</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6620" y="1026160"/>
            <a:ext cx="10399395" cy="1383665"/>
          </a:xfrm>
          <a:prstGeom prst="rect">
            <a:avLst/>
          </a:prstGeom>
          <a:noFill/>
        </p:spPr>
        <p:txBody>
          <a:bodyPr wrap="square" rtlCol="0">
            <a:spAutoFit/>
          </a:bodyPr>
          <a:p>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中一切都是对象，包括数字、字符串、元组、列表、字典和函数。函数可以把它们赋给变量，可以作为参数被其他函数调用，也可以从其他函数中返回值。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90905" y="2689860"/>
            <a:ext cx="10409555"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def  add_args(arg1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run_something_with_args(func , 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func(arg1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run_something_with_args(add_args , 5 ,9)</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14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43255" y="533273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98525" y="5214620"/>
            <a:ext cx="99002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同样可以把函数作为</a:t>
            </a:r>
            <a:r>
              <a:rPr lang="zh-CN" altLang="en-US" sz="2800">
                <a:latin typeface="黑体" panose="02010609060101010101" pitchFamily="49" charset="-122"/>
                <a:ea typeface="黑体" panose="02010609060101010101" pitchFamily="49" charset="-122"/>
                <a:sym typeface="+mn-ea"/>
              </a:rPr>
              <a:t>元组、列表、集合和字典（键）的元素。</a:t>
            </a:r>
            <a:endParaRPr lang="zh-CN" altLang="en-US" sz="2800">
              <a:latin typeface="黑体" panose="02010609060101010101" pitchFamily="49" charset="-122"/>
              <a:ea typeface="黑体" panose="02010609060101010101" pitchFamily="49" charset="-122"/>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strips(downLeft)">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63575" y="1770380"/>
            <a:ext cx="9881235" cy="2651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7.8  </a:t>
            </a:r>
            <a:r>
              <a:rPr lang="zh-CN" altLang="en-US" sz="2400">
                <a:latin typeface="+mj-ea"/>
                <a:ea typeface="+mj-ea"/>
              </a:rPr>
              <a:t>内部函数</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45185" y="1036955"/>
            <a:ext cx="101352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在</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中，可以在函数中定义另外一个函数</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5" name="文本框 4"/>
          <p:cNvSpPr txBox="1"/>
          <p:nvPr/>
        </p:nvSpPr>
        <p:spPr>
          <a:xfrm>
            <a:off x="663575" y="1744980"/>
            <a:ext cx="1041908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def  knights(saying)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inner(quote)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“We are the knights who say: '%s' ” % quote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inner(saying)</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knights('Ni!')</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“We are the knights who say: 'Ni!'”</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589915" y="47650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08050" y="4675505"/>
            <a:ext cx="1050671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当需要在函数内部多次执行复杂的任务时，内部函数非常有用，从而避免了循环和代码的堆叠重复。</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strips(downLeft)">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702945" y="1955800"/>
            <a:ext cx="9753600" cy="34499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7.9  </a:t>
            </a:r>
            <a:r>
              <a:rPr lang="zh-CN" altLang="en-US" sz="2400">
                <a:latin typeface="+mj-ea"/>
                <a:ea typeface="+mj-ea"/>
              </a:rPr>
              <a:t>闭包</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45185" y="1036955"/>
            <a:ext cx="101352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内部函数可以看作一个</a:t>
            </a:r>
            <a:r>
              <a:rPr lang="zh-CN" altLang="en-US" sz="2800">
                <a:latin typeface="楷体" panose="02010609060101010101" charset="-122"/>
                <a:ea typeface="楷体" panose="02010609060101010101" charset="-122"/>
              </a:rPr>
              <a:t>闭包</a:t>
            </a:r>
            <a:r>
              <a:rPr lang="zh-CN" altLang="en-US" sz="2800">
                <a:latin typeface="黑体" panose="02010609060101010101" pitchFamily="49" charset="-122"/>
                <a:ea typeface="黑体" panose="02010609060101010101" pitchFamily="49" charset="-122"/>
              </a:rPr>
              <a:t>。闭包是一个可以由另一个函数动态生成的函数，并且可以改变和存储函数外创建的变量的值。</a:t>
            </a:r>
            <a:endParaRPr lang="zh-CN" altLang="en-US" sz="2800">
              <a:latin typeface="黑体" panose="02010609060101010101" pitchFamily="49" charset="-122"/>
              <a:ea typeface="黑体" panose="02010609060101010101" pitchFamily="49" charset="-122"/>
            </a:endParaRPr>
          </a:p>
        </p:txBody>
      </p:sp>
      <p:sp>
        <p:nvSpPr>
          <p:cNvPr id="8" name="文本框 7"/>
          <p:cNvSpPr txBox="1"/>
          <p:nvPr/>
        </p:nvSpPr>
        <p:spPr>
          <a:xfrm>
            <a:off x="702945" y="1990090"/>
            <a:ext cx="1041908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knights2(saying)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inner2( )           </a:t>
            </a:r>
            <a:r>
              <a:rPr lang="en-US" altLang="zh-CN" sz="2000">
                <a:solidFill>
                  <a:schemeClr val="accent6"/>
                </a:solidFill>
                <a:latin typeface="Calibri" panose="020F0502020204030204" charset="0"/>
                <a:cs typeface="Calibri" panose="020F0502020204030204" charset="0"/>
              </a:rPr>
              <a:t>#  没</a:t>
            </a:r>
            <a:r>
              <a:rPr lang="zh-CN" altLang="en-US" sz="2000">
                <a:solidFill>
                  <a:schemeClr val="accent6"/>
                </a:solidFill>
                <a:latin typeface="Calibri" panose="020F0502020204030204" charset="0"/>
                <a:cs typeface="Calibri" panose="020F0502020204030204" charset="0"/>
              </a:rPr>
              <a:t>有</a:t>
            </a:r>
            <a:r>
              <a:rPr lang="en-US" altLang="zh-CN" sz="2000">
                <a:solidFill>
                  <a:schemeClr val="accent6"/>
                </a:solidFill>
                <a:latin typeface="Calibri" panose="020F0502020204030204" charset="0"/>
                <a:cs typeface="Calibri" panose="020F0502020204030204" charset="0"/>
              </a:rPr>
              <a:t>引用外部函数的参数</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“We are the knights who say: '%s' ” % quote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inner2  </a:t>
            </a:r>
            <a:r>
              <a:rPr lang="en-US" altLang="zh-CN" sz="2000">
                <a:solidFill>
                  <a:schemeClr val="accent6"/>
                </a:solidFill>
                <a:latin typeface="Calibri" panose="020F0502020204030204" charset="0"/>
                <a:cs typeface="Calibri" panose="020F0502020204030204" charset="0"/>
              </a:rPr>
              <a:t>          #  返回内部函数本身，不返回内部函数调用</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 = knights2('Duck')       </a:t>
            </a:r>
            <a:r>
              <a:rPr lang="en-US" altLang="zh-CN" sz="2000">
                <a:solidFill>
                  <a:schemeClr val="accent6"/>
                </a:solidFill>
                <a:latin typeface="Calibri" panose="020F0502020204030204" charset="0"/>
                <a:cs typeface="Calibri" panose="020F0502020204030204" charset="0"/>
              </a:rPr>
              <a:t># 动态生成的一个可以记录外部变量的函数</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type(a)</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&lt;class  'function'&gt;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“We are the knights who say: 'Duck'”</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530860" y="560641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796290" y="5488305"/>
            <a:ext cx="10233025"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inner2( )</a:t>
            </a:r>
            <a:r>
              <a:rPr lang="zh-CN" altLang="en-US" sz="2800">
                <a:latin typeface="黑体" panose="02010609060101010101" pitchFamily="49" charset="-122"/>
                <a:ea typeface="黑体" panose="02010609060101010101" pitchFamily="49" charset="-122"/>
              </a:rPr>
              <a:t>可以得到</a:t>
            </a:r>
            <a:r>
              <a:rPr lang="en-US" altLang="zh-CN" sz="2800">
                <a:latin typeface="Calibri" panose="020F0502020204030204" charset="0"/>
                <a:ea typeface="黑体" panose="02010609060101010101" pitchFamily="49" charset="-122"/>
                <a:cs typeface="Calibri" panose="020F0502020204030204" charset="0"/>
              </a:rPr>
              <a:t>saying</a:t>
            </a:r>
            <a:r>
              <a:rPr lang="zh-CN" altLang="en-US" sz="2800">
                <a:latin typeface="黑体" panose="02010609060101010101" pitchFamily="49" charset="-122"/>
                <a:ea typeface="黑体" panose="02010609060101010101" pitchFamily="49" charset="-122"/>
              </a:rPr>
              <a:t>参数的值并且记录下来，是一个闭包。</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strips(downLeft)">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8">
                                            <p:txEl>
                                              <p:pRg st="8" end="8"/>
                                            </p:txEl>
                                          </p:spTgt>
                                        </p:tgtEl>
                                        <p:attrNameLst>
                                          <p:attrName>style.visibility</p:attrName>
                                        </p:attrNameLst>
                                      </p:cBhvr>
                                      <p:to>
                                        <p:strVal val="visible"/>
                                      </p:to>
                                    </p:set>
                                    <p:animEffect transition="in" filter="strips(downLeft)">
                                      <p:cBhvr>
                                        <p:cTn id="16" dur="500"/>
                                        <p:tgtEl>
                                          <p:spTgt spid="8">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556260" y="1740535"/>
            <a:ext cx="9979025" cy="37668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7.10  </a:t>
            </a:r>
            <a:r>
              <a:rPr lang="zh-CN" altLang="en-US" sz="2400">
                <a:latin typeface="+mj-ea"/>
                <a:ea typeface="+mj-ea"/>
              </a:rPr>
              <a:t>匿名函数：</a:t>
            </a:r>
            <a:r>
              <a:rPr lang="en-US" altLang="zh-CN" sz="2400">
                <a:latin typeface="+mj-ea"/>
                <a:ea typeface="+mj-ea"/>
              </a:rPr>
              <a:t>lambda(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50228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757555" y="1066165"/>
            <a:ext cx="11045190"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lambda</a:t>
            </a:r>
            <a:r>
              <a:rPr lang="zh-CN" altLang="en-US" sz="2800">
                <a:latin typeface="黑体" panose="02010609060101010101" pitchFamily="49" charset="-122"/>
                <a:ea typeface="黑体" panose="02010609060101010101" pitchFamily="49" charset="-122"/>
              </a:rPr>
              <a:t>函数是用一条用语句表达的匿名函数。可用它来代替小的函数。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566420" y="1750695"/>
            <a:ext cx="10164445"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def  edit_story(words,func):</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for word in words: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 func(word)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stairs = ['thud' , 'meow' , 'hiss']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enliven(word):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让这些单词更有情感</a:t>
            </a:r>
            <a:endParaRPr lang="zh-CN" altLang="en-US" sz="2000">
              <a:solidFill>
                <a:schemeClr val="accent6"/>
              </a:solidFill>
              <a:latin typeface="Calibri" panose="020F0502020204030204" charset="0"/>
              <a:cs typeface="Calibri" panose="020F0502020204030204" charset="0"/>
            </a:endParaRPr>
          </a:p>
          <a:p>
            <a:r>
              <a:rPr lang="zh-CN" altLang="en-US"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return word.capitalize(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edit_story(stairs , enliven)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Thud!</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Meow!</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Hiss!</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strips(downLeft)">
                                      <p:cBhvr>
                                        <p:cTn id="7" dur="500"/>
                                        <p:tgtEl>
                                          <p:spTgt spid="5">
                                            <p:txEl>
                                              <p:pRg st="7" end="7"/>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strips(downLeft)">
                                      <p:cBhvr>
                                        <p:cTn id="10" dur="500"/>
                                        <p:tgtEl>
                                          <p:spTgt spid="5">
                                            <p:txEl>
                                              <p:pRg st="8" end="8"/>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strips(downLeft)">
                                      <p:cBhvr>
                                        <p:cTn id="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51535" y="1799590"/>
            <a:ext cx="10066655" cy="15652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7.10  </a:t>
            </a:r>
            <a:r>
              <a:rPr lang="zh-CN" altLang="en-US" sz="2400">
                <a:latin typeface="+mj-ea"/>
                <a:ea typeface="+mj-ea"/>
              </a:rPr>
              <a:t>匿名函数：</a:t>
            </a:r>
            <a:r>
              <a:rPr lang="en-US" altLang="zh-CN" sz="2400">
                <a:latin typeface="+mj-ea"/>
                <a:ea typeface="+mj-ea"/>
              </a:rPr>
              <a:t>lambda(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45185" y="1066165"/>
            <a:ext cx="10585450" cy="521970"/>
          </a:xfrm>
          <a:prstGeom prst="rect">
            <a:avLst/>
          </a:prstGeom>
          <a:noFill/>
        </p:spPr>
        <p:txBody>
          <a:bodyPr wrap="square" rtlCol="0">
            <a:spAutoFit/>
          </a:bodyPr>
          <a:p>
            <a:r>
              <a:rPr lang="en-US" altLang="zh-CN" sz="2800">
                <a:latin typeface="Calibri" panose="020F0502020204030204" charset="0"/>
                <a:cs typeface="Calibri" panose="020F0502020204030204" charset="0"/>
              </a:rPr>
              <a:t>enliven( )</a:t>
            </a:r>
            <a:r>
              <a:rPr lang="zh-CN" altLang="en-US" sz="2800"/>
              <a:t>可以简洁地用一个</a:t>
            </a:r>
            <a:r>
              <a:rPr lang="en-US" altLang="zh-CN" sz="2800">
                <a:latin typeface="Calibri" panose="020F0502020204030204" charset="0"/>
                <a:cs typeface="Calibri" panose="020F0502020204030204" charset="0"/>
              </a:rPr>
              <a:t>lambda</a:t>
            </a:r>
            <a:r>
              <a:rPr lang="zh-CN" altLang="en-US" sz="2800"/>
              <a:t>代替：</a:t>
            </a:r>
            <a:endParaRPr lang="zh-CN" altLang="en-US" sz="2800"/>
          </a:p>
        </p:txBody>
      </p:sp>
      <p:sp>
        <p:nvSpPr>
          <p:cNvPr id="9" name="文本框 8"/>
          <p:cNvSpPr txBox="1"/>
          <p:nvPr/>
        </p:nvSpPr>
        <p:spPr>
          <a:xfrm>
            <a:off x="996315" y="1799590"/>
            <a:ext cx="10027285" cy="193802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edit_story(stairs , lambda word : word.capitalize( ) +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Thud!</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Meow!</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Hiss!</a:t>
            </a:r>
            <a:endParaRPr lang="en-US" altLang="zh-CN" sz="2400">
              <a:solidFill>
                <a:schemeClr val="accent2">
                  <a:lumMod val="50000"/>
                </a:schemeClr>
              </a:solidFill>
              <a:latin typeface="Calibri" panose="020F0502020204030204" charset="0"/>
              <a:cs typeface="Calibri" panose="020F0502020204030204" charset="0"/>
            </a:endParaRPr>
          </a:p>
          <a:p>
            <a:endParaRPr lang="zh-CN" altLang="en-US" sz="2400"/>
          </a:p>
        </p:txBody>
      </p:sp>
      <p:sp>
        <p:nvSpPr>
          <p:cNvPr id="11" name="前进箭头"/>
          <p:cNvSpPr/>
          <p:nvPr/>
        </p:nvSpPr>
        <p:spPr>
          <a:xfrm>
            <a:off x="595630" y="39331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850900" y="3835400"/>
            <a:ext cx="1006729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当需要定义很多小的函数以及记住它们的名字时，</a:t>
            </a:r>
            <a:r>
              <a:rPr lang="en-US" altLang="zh-CN" sz="2800">
                <a:latin typeface="Calibri" panose="020F0502020204030204" charset="0"/>
                <a:ea typeface="黑体" panose="02010609060101010101" pitchFamily="49" charset="-122"/>
                <a:cs typeface="Calibri" panose="020F0502020204030204" charset="0"/>
              </a:rPr>
              <a:t>lambda</a:t>
            </a:r>
            <a:r>
              <a:rPr lang="zh-CN" altLang="en-US" sz="2800">
                <a:latin typeface="黑体" panose="02010609060101010101" pitchFamily="49" charset="-122"/>
                <a:ea typeface="黑体" panose="02010609060101010101" pitchFamily="49" charset="-122"/>
              </a:rPr>
              <a:t>会非常有用。</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strips(downLeft)">
                                      <p:cBhvr>
                                        <p:cTn id="7" dur="500"/>
                                        <p:tgtEl>
                                          <p:spTgt spid="9">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strips(downLeft)">
                                      <p:cBhvr>
                                        <p:cTn id="10" dur="500"/>
                                        <p:tgtEl>
                                          <p:spTgt spid="9">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strips(downLeft)">
                                      <p:cBhvr>
                                        <p:cTn id="13" dur="500"/>
                                        <p:tgtEl>
                                          <p:spTgt spid="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07060" y="347345"/>
            <a:ext cx="10515600" cy="487045"/>
          </a:xfrm>
        </p:spPr>
        <p:txBody>
          <a:bodyPr>
            <a:normAutofit/>
          </a:bodyPr>
          <a:p>
            <a:r>
              <a:rPr lang="en-US" altLang="zh-CN" sz="2400"/>
              <a:t>4.2 </a:t>
            </a:r>
            <a:r>
              <a:rPr lang="zh-CN" altLang="en-US" sz="2400"/>
              <a:t>使用 </a:t>
            </a:r>
            <a:r>
              <a:rPr lang="en-US" altLang="zh-CN" sz="2400"/>
              <a:t>\ </a:t>
            </a:r>
            <a:r>
              <a:rPr lang="zh-CN" altLang="en-US" sz="2400"/>
              <a:t>连接</a:t>
            </a:r>
            <a:endParaRPr lang="zh-CN" altLang="en-US" sz="2400"/>
          </a:p>
        </p:txBody>
      </p:sp>
      <p:sp>
        <p:nvSpPr>
          <p:cNvPr id="6" name="文本框 5"/>
          <p:cNvSpPr txBox="1"/>
          <p:nvPr/>
        </p:nvSpPr>
        <p:spPr>
          <a:xfrm>
            <a:off x="1233170" y="1376680"/>
            <a:ext cx="1015746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一行程序的最大长度建议为</a:t>
            </a:r>
            <a:r>
              <a:rPr lang="en-US" altLang="zh-CN" sz="2800">
                <a:latin typeface="黑体" panose="02010609060101010101" pitchFamily="49" charset="-122"/>
                <a:ea typeface="黑体" panose="02010609060101010101" pitchFamily="49" charset="-122"/>
              </a:rPr>
              <a:t>80</a:t>
            </a:r>
            <a:r>
              <a:rPr lang="zh-CN" altLang="en-US" sz="2800">
                <a:latin typeface="黑体" panose="02010609060101010101" pitchFamily="49" charset="-122"/>
                <a:ea typeface="黑体" panose="02010609060101010101" pitchFamily="49" charset="-122"/>
              </a:rPr>
              <a:t>个字符。如果在该长度下写不完代码，可以使用</a:t>
            </a:r>
            <a:r>
              <a:rPr lang="zh-CN" altLang="en-US" sz="2800">
                <a:latin typeface="楷体" panose="02010609060101010101" charset="-122"/>
                <a:ea typeface="楷体" panose="02010609060101010101" charset="-122"/>
              </a:rPr>
              <a:t>连接符</a:t>
            </a:r>
            <a:r>
              <a:rPr lang="en-US" altLang="zh-CN" sz="2800">
                <a:latin typeface="楷体" panose="02010609060101010101" charset="-122"/>
                <a:ea typeface="楷体" panose="02010609060101010101" charset="-122"/>
              </a:rPr>
              <a:t>\</a:t>
            </a:r>
            <a:r>
              <a:rPr lang="zh-CN" altLang="en-US" sz="2800">
                <a:latin typeface="楷体" panose="02010609060101010101" charset="-122"/>
                <a:ea typeface="楷体" panose="02010609060101010101" charset="-122"/>
              </a:rPr>
              <a:t>，</a:t>
            </a:r>
            <a:r>
              <a:rPr lang="zh-CN" altLang="en-US" sz="2800">
                <a:latin typeface="黑体" panose="02010609060101010101" pitchFamily="49" charset="-122"/>
                <a:ea typeface="黑体" panose="02010609060101010101" pitchFamily="49" charset="-122"/>
              </a:rPr>
              <a:t>把它放在一行的结束位置。</a:t>
            </a:r>
            <a:endParaRPr lang="zh-CN" altLang="en-US" sz="2800">
              <a:latin typeface="黑体" panose="02010609060101010101" pitchFamily="49" charset="-122"/>
              <a:ea typeface="黑体" panose="02010609060101010101" pitchFamily="49" charset="-122"/>
            </a:endParaRPr>
          </a:p>
        </p:txBody>
      </p:sp>
      <p:sp>
        <p:nvSpPr>
          <p:cNvPr id="118" name="前进箭头"/>
          <p:cNvSpPr/>
          <p:nvPr/>
        </p:nvSpPr>
        <p:spPr>
          <a:xfrm>
            <a:off x="899160" y="1520190"/>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233170" y="2664460"/>
            <a:ext cx="998220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例如，把一些短字符串拼接为一个长字符串</a:t>
            </a:r>
            <a:endParaRPr lang="zh-CN" altLang="en-US" sz="2800">
              <a:latin typeface="黑体" panose="02010609060101010101" pitchFamily="49" charset="-122"/>
              <a:ea typeface="黑体" panose="02010609060101010101" pitchFamily="49" charset="-122"/>
            </a:endParaRPr>
          </a:p>
        </p:txBody>
      </p:sp>
      <p:sp>
        <p:nvSpPr>
          <p:cNvPr id="7" name="矩形 6"/>
          <p:cNvSpPr/>
          <p:nvPr/>
        </p:nvSpPr>
        <p:spPr>
          <a:xfrm>
            <a:off x="1223645" y="3678555"/>
            <a:ext cx="9806305" cy="16637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1223645" y="3726180"/>
            <a:ext cx="970470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alphabet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alphabet += 'abcdefg'</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alphabet += 'hijklmnop'</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alphabet += 'qrstuvwxyz'</a:t>
            </a:r>
            <a:endParaRPr lang="en-US" altLang="zh-CN" sz="2400">
              <a:latin typeface="Calibri" panose="020F0502020204030204" charset="0"/>
              <a:cs typeface="Calibri" panose="020F0502020204030204" charset="0"/>
            </a:endParaRPr>
          </a:p>
        </p:txBody>
      </p:sp>
      <p:sp>
        <p:nvSpPr>
          <p:cNvPr id="10" name="前进箭头"/>
          <p:cNvSpPr/>
          <p:nvPr/>
        </p:nvSpPr>
        <p:spPr>
          <a:xfrm>
            <a:off x="899160" y="278320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18" presetClass="entr" presetSubtype="1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6" grpId="0"/>
      <p:bldP spid="10" grpId="0" animBg="1"/>
      <p:bldP spid="5" grpId="0"/>
      <p:bldP spid="7"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947420" y="2024380"/>
            <a:ext cx="9088755" cy="9880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4.8</a:t>
            </a:r>
            <a:r>
              <a:rPr lang="en-US" sz="2400">
                <a:latin typeface="+mj-ea"/>
                <a:ea typeface="+mj-ea"/>
              </a:rPr>
              <a:t>  </a:t>
            </a:r>
            <a:r>
              <a:rPr lang="zh-CN" altLang="en-US" sz="2400">
                <a:latin typeface="+mj-ea"/>
                <a:ea typeface="+mj-ea"/>
              </a:rPr>
              <a:t>生成器</a:t>
            </a:r>
            <a:endParaRPr lang="zh-CN" altLang="en-US" sz="2400">
              <a:latin typeface="+mj-ea"/>
              <a:ea typeface="+mj-ea"/>
            </a:endParaRPr>
          </a:p>
        </p:txBody>
      </p:sp>
      <p:sp>
        <p:nvSpPr>
          <p:cNvPr id="5" name="文本框 4"/>
          <p:cNvSpPr txBox="1"/>
          <p:nvPr/>
        </p:nvSpPr>
        <p:spPr>
          <a:xfrm>
            <a:off x="845185" y="1066165"/>
            <a:ext cx="10585450" cy="953135"/>
          </a:xfrm>
          <a:prstGeom prst="rect">
            <a:avLst/>
          </a:prstGeom>
          <a:noFill/>
        </p:spPr>
        <p:txBody>
          <a:bodyPr wrap="square" rtlCol="0">
            <a:spAutoFit/>
          </a:bodyPr>
          <a:p>
            <a:r>
              <a:rPr lang="zh-CN" altLang="en-US" sz="2800">
                <a:latin typeface="楷体" panose="02010609060101010101" charset="-122"/>
                <a:ea typeface="楷体" panose="02010609060101010101" charset="-122"/>
                <a:cs typeface="黑体" panose="02010609060101010101" pitchFamily="49" charset="-122"/>
              </a:rPr>
              <a:t>生成器</a:t>
            </a:r>
            <a:r>
              <a:rPr lang="zh-CN" altLang="en-US" sz="2800">
                <a:latin typeface="黑体" panose="02010609060101010101" pitchFamily="49" charset="-122"/>
                <a:ea typeface="黑体" panose="02010609060101010101" pitchFamily="49" charset="-122"/>
                <a:cs typeface="黑体" panose="02010609060101010101" pitchFamily="49" charset="-122"/>
              </a:rPr>
              <a:t>是用来创建</a:t>
            </a:r>
            <a:r>
              <a:rPr lang="en-US" altLang="zh-CN" sz="2800">
                <a:latin typeface="黑体" panose="02010609060101010101" pitchFamily="49" charset="-122"/>
                <a:ea typeface="黑体" panose="02010609060101010101" pitchFamily="49" charset="-122"/>
                <a:cs typeface="黑体" panose="02010609060101010101" pitchFamily="49" charset="-122"/>
              </a:rPr>
              <a:t>Python</a:t>
            </a:r>
            <a:r>
              <a:rPr lang="zh-CN" altLang="en-US" sz="2800">
                <a:latin typeface="黑体" panose="02010609060101010101" pitchFamily="49" charset="-122"/>
                <a:ea typeface="黑体" panose="02010609060101010101" pitchFamily="49" charset="-122"/>
                <a:cs typeface="黑体" panose="02010609060101010101" pitchFamily="49" charset="-122"/>
              </a:rPr>
              <a:t>序列的一个对象。使用它可以迭代庞大的序列，且不需要在内存中创建和存储整个序列。</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前进箭头"/>
          <p:cNvSpPr/>
          <p:nvPr/>
        </p:nvSpPr>
        <p:spPr>
          <a:xfrm>
            <a:off x="589915" y="33559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845185" y="3234690"/>
            <a:ext cx="1047750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每次迭代生成器时，它会记录上一次调用的位置，并返回下一个值。</a:t>
            </a:r>
            <a:endParaRPr lang="zh-CN" altLang="en-US" sz="2800">
              <a:latin typeface="黑体" panose="02010609060101010101" pitchFamily="49" charset="-122"/>
              <a:ea typeface="黑体" panose="02010609060101010101" pitchFamily="49" charset="-122"/>
            </a:endParaRPr>
          </a:p>
        </p:txBody>
      </p:sp>
      <p:sp>
        <p:nvSpPr>
          <p:cNvPr id="10" name="前进箭头"/>
          <p:cNvSpPr/>
          <p:nvPr/>
        </p:nvSpPr>
        <p:spPr>
          <a:xfrm>
            <a:off x="589915" y="45288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99160" y="4382770"/>
            <a:ext cx="1022223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创建生成器：</a:t>
            </a:r>
            <a:endParaRPr lang="zh-CN" altLang="en-US" sz="2800">
              <a:latin typeface="黑体" panose="02010609060101010101" pitchFamily="49" charset="-122"/>
              <a:ea typeface="黑体" panose="02010609060101010101" pitchFamily="49" charset="-122"/>
            </a:endParaRPr>
          </a:p>
          <a:p>
            <a:r>
              <a:rPr lang="zh-CN" altLang="en-US" sz="2800">
                <a:latin typeface="Calibri" panose="020F0502020204030204" charset="0"/>
                <a:ea typeface="黑体" panose="02010609060101010101" pitchFamily="49" charset="-122"/>
              </a:rPr>
              <a:t>①生成器推导式。</a:t>
            </a:r>
            <a:endParaRPr lang="zh-CN" altLang="en-US" sz="2800">
              <a:latin typeface="Calibri" panose="020F0502020204030204" charset="0"/>
              <a:ea typeface="黑体" panose="02010609060101010101" pitchFamily="49" charset="-122"/>
            </a:endParaRPr>
          </a:p>
          <a:p>
            <a:r>
              <a:rPr lang="zh-CN" altLang="en-US" sz="2800">
                <a:latin typeface="Calibri" panose="020F0502020204030204" charset="0"/>
                <a:ea typeface="黑体" panose="02010609060101010101" pitchFamily="49" charset="-122"/>
              </a:rPr>
              <a:t>②生成器函数：返回值使用</a:t>
            </a:r>
            <a:r>
              <a:rPr lang="en-US" altLang="zh-CN" sz="2800">
                <a:latin typeface="Calibri" panose="020F0502020204030204" charset="0"/>
                <a:ea typeface="黑体" panose="02010609060101010101" pitchFamily="49" charset="-122"/>
              </a:rPr>
              <a:t>yield</a:t>
            </a:r>
            <a:r>
              <a:rPr lang="zh-CN" altLang="en-US" sz="2800">
                <a:latin typeface="Calibri" panose="020F0502020204030204" charset="0"/>
                <a:ea typeface="黑体" panose="02010609060101010101" pitchFamily="49" charset="-122"/>
              </a:rPr>
              <a:t>语句声明而不是</a:t>
            </a:r>
            <a:r>
              <a:rPr lang="en-US" altLang="zh-CN" sz="2800">
                <a:latin typeface="Calibri" panose="020F0502020204030204" charset="0"/>
                <a:ea typeface="黑体" panose="02010609060101010101" pitchFamily="49" charset="-122"/>
              </a:rPr>
              <a:t>return</a:t>
            </a:r>
            <a:r>
              <a:rPr lang="zh-CN" altLang="en-US" sz="2800">
                <a:latin typeface="Calibri" panose="020F0502020204030204" charset="0"/>
                <a:ea typeface="黑体" panose="02010609060101010101" pitchFamily="49" charset="-122"/>
              </a:rPr>
              <a:t>。</a:t>
            </a:r>
            <a:endParaRPr lang="zh-CN" altLang="en-US" sz="2800">
              <a:latin typeface="Calibri" panose="020F0502020204030204" charset="0"/>
              <a:ea typeface="黑体" panose="02010609060101010101" pitchFamily="49" charset="-122"/>
            </a:endParaRPr>
          </a:p>
        </p:txBody>
      </p:sp>
      <p:sp>
        <p:nvSpPr>
          <p:cNvPr id="12" name="文本框 11"/>
          <p:cNvSpPr txBox="1"/>
          <p:nvPr/>
        </p:nvSpPr>
        <p:spPr>
          <a:xfrm>
            <a:off x="957580" y="2063750"/>
            <a:ext cx="795337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sum(range(1 , 101))</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5050</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89000" y="1750695"/>
            <a:ext cx="9979025" cy="44411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4.8</a:t>
            </a:r>
            <a:r>
              <a:rPr lang="en-US" sz="2400">
                <a:latin typeface="+mj-ea"/>
                <a:ea typeface="+mj-ea"/>
              </a:rPr>
              <a:t>  </a:t>
            </a:r>
            <a:r>
              <a:rPr lang="zh-CN" altLang="en-US" sz="2400">
                <a:latin typeface="+mj-ea"/>
                <a:ea typeface="+mj-ea"/>
              </a:rPr>
              <a:t>生成器</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8525" y="1066165"/>
            <a:ext cx="92646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编写自己的</a:t>
            </a:r>
            <a:r>
              <a:rPr lang="en-US" altLang="zh-CN" sz="2800">
                <a:latin typeface="Calibri" panose="020F0502020204030204" charset="0"/>
                <a:ea typeface="黑体" panose="02010609060101010101" pitchFamily="49" charset="-122"/>
                <a:cs typeface="Calibri" panose="020F0502020204030204" charset="0"/>
              </a:rPr>
              <a:t>range( )</a:t>
            </a:r>
            <a:r>
              <a:rPr lang="zh-CN" altLang="en-US" sz="2800">
                <a:latin typeface="黑体" panose="02010609060101010101" pitchFamily="49" charset="-122"/>
                <a:ea typeface="黑体" panose="02010609060101010101" pitchFamily="49" charset="-122"/>
              </a:rPr>
              <a:t>函数版本：</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98525" y="1750695"/>
            <a:ext cx="10008235" cy="4523105"/>
          </a:xfrm>
          <a:prstGeom prst="rect">
            <a:avLst/>
          </a:prstGeom>
          <a:noFill/>
        </p:spPr>
        <p:txBody>
          <a:bodyPr wrap="square" rtlCol="0">
            <a:spAutoFit/>
          </a:bodyPr>
          <a:p>
            <a:r>
              <a:rPr lang="en-US" altLang="zh-CN" sz="2400">
                <a:latin typeface="Calibri" panose="020F0502020204030204" charset="0"/>
                <a:cs typeface="Calibri" panose="020F0502020204030204" charset="0"/>
              </a:rPr>
              <a:t>def  my_range(first = 0 , last = 10 , step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first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while number &lt; last: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yield</a:t>
            </a:r>
            <a:r>
              <a:rPr lang="en-US" altLang="zh-CN" sz="2400">
                <a:latin typeface="Calibri" panose="020F0502020204030204" charset="0"/>
                <a:cs typeface="Calibri" panose="020F0502020204030204" charset="0"/>
              </a:rPr>
              <a:t> number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step</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ranger = my_range(1 , 5)     </a:t>
            </a:r>
            <a:r>
              <a:rPr lang="en-US" altLang="zh-CN" sz="2400">
                <a:solidFill>
                  <a:schemeClr val="accent6"/>
                </a:solidFill>
                <a:latin typeface="Calibri" panose="020F0502020204030204" charset="0"/>
                <a:cs typeface="Calibri" panose="020F0502020204030204" charset="0"/>
              </a:rPr>
              <a:t>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返回一个生成器对象</a:t>
            </a:r>
            <a:endParaRPr lang="en-US" altLang="zh-CN" sz="20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x in ranger: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可对这个生成器对象进行迭代</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3</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strips(downLeft)">
                                      <p:cBhvr>
                                        <p:cTn id="7" dur="500"/>
                                        <p:tgtEl>
                                          <p:spTgt spid="5">
                                            <p:txEl>
                                              <p:pRg st="8" end="8"/>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9" end="9"/>
                                            </p:txEl>
                                          </p:spTgt>
                                        </p:tgtEl>
                                        <p:attrNameLst>
                                          <p:attrName>style.visibility</p:attrName>
                                        </p:attrNameLst>
                                      </p:cBhvr>
                                      <p:to>
                                        <p:strVal val="visible"/>
                                      </p:to>
                                    </p:set>
                                    <p:animEffect transition="in" filter="strips(downLeft)">
                                      <p:cBhvr>
                                        <p:cTn id="10" dur="500"/>
                                        <p:tgtEl>
                                          <p:spTgt spid="5">
                                            <p:txEl>
                                              <p:pRg st="9" end="9"/>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strips(downLeft)">
                                      <p:cBhvr>
                                        <p:cTn id="13" dur="500"/>
                                        <p:tgtEl>
                                          <p:spTgt spid="5">
                                            <p:txEl>
                                              <p:pRg st="10" end="1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11" end="11"/>
                                            </p:txEl>
                                          </p:spTgt>
                                        </p:tgtEl>
                                        <p:attrNameLst>
                                          <p:attrName>style.visibility</p:attrName>
                                        </p:attrNameLst>
                                      </p:cBhvr>
                                      <p:to>
                                        <p:strVal val="visible"/>
                                      </p:to>
                                    </p:set>
                                    <p:animEffect transition="in" filter="strips(downLeft)">
                                      <p:cBhvr>
                                        <p:cTn id="1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45185" y="1085215"/>
            <a:ext cx="10066655" cy="1383665"/>
          </a:xfrm>
          <a:prstGeom prst="rect">
            <a:avLst/>
          </a:prstGeom>
          <a:noFill/>
        </p:spPr>
        <p:txBody>
          <a:bodyPr wrap="square" rtlCol="0">
            <a:spAutoFit/>
          </a:bodyPr>
          <a:p>
            <a:r>
              <a:rPr lang="zh-CN" altLang="en-US" sz="2800">
                <a:latin typeface="楷体" panose="02010609060101010101" charset="-122"/>
                <a:ea typeface="楷体" panose="02010609060101010101" charset="-122"/>
              </a:rPr>
              <a:t>装饰器</a:t>
            </a:r>
            <a:r>
              <a:rPr lang="zh-CN" altLang="en-US" sz="2800">
                <a:latin typeface="黑体" panose="02010609060101010101" pitchFamily="49" charset="-122"/>
                <a:ea typeface="黑体" panose="02010609060101010101" pitchFamily="49" charset="-122"/>
              </a:rPr>
              <a:t>实质上是一个函数。它把一个函数作为输入并且返回另外一个函数。</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86765" y="3348990"/>
            <a:ext cx="7454900" cy="1383665"/>
          </a:xfrm>
          <a:prstGeom prst="rect">
            <a:avLst/>
          </a:prstGeom>
          <a:noFill/>
        </p:spPr>
        <p:txBody>
          <a:bodyPr wrap="square" rtlCol="0">
            <a:spAutoFit/>
          </a:bodyPr>
          <a:p>
            <a:r>
              <a:rPr lang="en-US" altLang="zh-CN" sz="2400"/>
              <a:t> </a:t>
            </a:r>
            <a:r>
              <a:rPr lang="en-US" altLang="zh-CN" sz="2800">
                <a:latin typeface="Calibri" panose="020F0502020204030204" charset="0"/>
              </a:rPr>
              <a:t>①</a:t>
            </a:r>
            <a:r>
              <a:rPr lang="en-US" altLang="zh-CN" sz="2800"/>
              <a:t>*args </a:t>
            </a:r>
            <a:r>
              <a:rPr lang="zh-CN" altLang="en-US" sz="2800"/>
              <a:t>和 </a:t>
            </a:r>
            <a:r>
              <a:rPr lang="en-US" altLang="zh-CN" sz="2800"/>
              <a:t>**kwargs</a:t>
            </a:r>
            <a:endParaRPr lang="en-US" altLang="zh-CN" sz="2800"/>
          </a:p>
          <a:p>
            <a:r>
              <a:rPr lang="zh-CN" altLang="en-US" sz="2800"/>
              <a:t> </a:t>
            </a:r>
            <a:r>
              <a:rPr lang="zh-CN" altLang="en-US" sz="2800">
                <a:latin typeface="Calibri" panose="020F0502020204030204" charset="0"/>
              </a:rPr>
              <a:t>②</a:t>
            </a:r>
            <a:r>
              <a:rPr lang="zh-CN" altLang="en-US" sz="2800">
                <a:latin typeface="黑体" panose="02010609060101010101" pitchFamily="49" charset="-122"/>
                <a:ea typeface="黑体" panose="02010609060101010101" pitchFamily="49" charset="-122"/>
              </a:rPr>
              <a:t>闭包</a:t>
            </a:r>
            <a:endParaRPr lang="zh-CN" altLang="en-US" sz="2800"/>
          </a:p>
          <a:p>
            <a:r>
              <a:rPr lang="zh-CN" altLang="en-US" sz="2800"/>
              <a:t> </a:t>
            </a:r>
            <a:r>
              <a:rPr lang="zh-CN" altLang="en-US" sz="2800">
                <a:latin typeface="Calibri" panose="020F0502020204030204" charset="0"/>
              </a:rPr>
              <a:t>③</a:t>
            </a:r>
            <a:r>
              <a:rPr lang="zh-CN" altLang="en-US" sz="2800">
                <a:latin typeface="黑体" panose="02010609060101010101" pitchFamily="49" charset="-122"/>
                <a:ea typeface="黑体" panose="02010609060101010101" pitchFamily="49" charset="-122"/>
              </a:rPr>
              <a:t>作为参数的函数</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589915" y="2632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845185" y="2514600"/>
            <a:ext cx="89515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sym typeface="+mn-ea"/>
              </a:rPr>
              <a:t>在装饰器中，通常使用：</a:t>
            </a:r>
            <a:endParaRPr lang="zh-CN" altLang="en-US" sz="28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79780" y="1173480"/>
            <a:ext cx="9862820" cy="33947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713105" y="1183005"/>
            <a:ext cx="1051687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document_it(func):</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new_function(*args , **kwargs):</a:t>
            </a:r>
            <a:endParaRPr lang="en-US" altLang="zh-CN" sz="2400">
              <a:latin typeface="Calibri" panose="020F0502020204030204" charset="0"/>
              <a:cs typeface="Calibri" panose="020F0502020204030204" charset="0"/>
            </a:endParaRPr>
          </a:p>
          <a:p>
            <a:pPr algn="l"/>
            <a:r>
              <a:rPr lang="en-US" altLang="zh-CN" sz="2400">
                <a:latin typeface="Calibri" panose="020F0502020204030204" charset="0"/>
                <a:cs typeface="Calibri" panose="020F0502020204030204" charset="0"/>
              </a:rPr>
              <a:t>                print('Running function: ' , func.__name__)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输出函数的名字</a:t>
            </a:r>
            <a:endParaRPr lang="zh-CN" altLang="en-US" sz="2000">
              <a:solidFill>
                <a:schemeClr val="accent6"/>
              </a:solidFill>
              <a:latin typeface="Calibri" panose="020F0502020204030204" charset="0"/>
              <a:cs typeface="Calibri" panose="020F0502020204030204" charset="0"/>
            </a:endParaRPr>
          </a:p>
          <a:p>
            <a:pPr algn="l"/>
            <a:r>
              <a:rPr lang="zh-CN" altLang="en-US" sz="2000">
                <a:solidFill>
                  <a:schemeClr val="accent6"/>
                </a:solidFill>
                <a:latin typeface="Calibri" panose="020F0502020204030204" charset="0"/>
                <a:cs typeface="Calibri" panose="020F0502020204030204" charset="0"/>
              </a:rPr>
              <a:t>                    </a:t>
            </a:r>
            <a:r>
              <a:rPr lang="en-US" altLang="zh-CN" sz="2400">
                <a:solidFill>
                  <a:schemeClr val="tx1"/>
                </a:solidFill>
                <a:latin typeface="Calibri" panose="020F0502020204030204" charset="0"/>
                <a:cs typeface="Calibri" panose="020F0502020204030204" charset="0"/>
              </a:rPr>
              <a:t>print('Positional arguments: ' , 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位置参数</a:t>
            </a:r>
            <a:endParaRPr lang="zh-CN" altLang="en-US" sz="2000">
              <a:solidFill>
                <a:schemeClr val="accent6"/>
              </a:solidFill>
              <a:latin typeface="Calibri" panose="020F0502020204030204" charset="0"/>
              <a:cs typeface="Calibri" panose="020F0502020204030204" charset="0"/>
            </a:endParaRPr>
          </a:p>
          <a:p>
            <a:pPr algn="l"/>
            <a:r>
              <a:rPr lang="zh-CN" altLang="en-US" sz="2400">
                <a:solidFill>
                  <a:schemeClr val="tx1"/>
                </a:solidFill>
                <a:latin typeface="Calibri" panose="020F0502020204030204" charset="0"/>
                <a:cs typeface="Calibri" panose="020F0502020204030204" charset="0"/>
              </a:rPr>
              <a:t>                </a:t>
            </a:r>
            <a:r>
              <a:rPr lang="en-US" altLang="zh-CN" sz="2400">
                <a:solidFill>
                  <a:schemeClr val="tx1"/>
                </a:solidFill>
                <a:latin typeface="Calibri" panose="020F0502020204030204" charset="0"/>
                <a:cs typeface="Calibri" panose="020F0502020204030204" charset="0"/>
              </a:rPr>
              <a:t>print('Keyword arguments: ' , kwargs)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关键字参数</a:t>
            </a:r>
            <a:endParaRPr lang="en-US" altLang="zh-CN" sz="2400">
              <a:solidFill>
                <a:schemeClr val="tx1"/>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result = func(*args , **kwargs)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执行含有参数的函数</a:t>
            </a:r>
            <a:endParaRPr lang="en-US" altLang="zh-CN" sz="2000">
              <a:solidFill>
                <a:schemeClr val="accent6"/>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print('Result: ' , result)</a:t>
            </a:r>
            <a:endParaRPr lang="en-US" altLang="zh-CN" sz="2400">
              <a:solidFill>
                <a:schemeClr val="tx1"/>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return result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返回修改后的函数</a:t>
            </a:r>
            <a:endParaRPr lang="en-US" altLang="zh-CN" sz="2000">
              <a:solidFill>
                <a:schemeClr val="accent6"/>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return new_function</a:t>
            </a:r>
            <a:endParaRPr lang="en-US" altLang="zh-CN" sz="2400">
              <a:solidFill>
                <a:schemeClr val="tx1"/>
              </a:solidFill>
              <a:latin typeface="Calibri" panose="020F0502020204030204" charset="0"/>
              <a:cs typeface="Calibri" panose="020F0502020204030204" charset="0"/>
            </a:endParaRPr>
          </a:p>
        </p:txBody>
      </p:sp>
      <p:sp>
        <p:nvSpPr>
          <p:cNvPr id="7" name="文本框 6"/>
          <p:cNvSpPr txBox="1"/>
          <p:nvPr/>
        </p:nvSpPr>
        <p:spPr>
          <a:xfrm>
            <a:off x="937895" y="4939665"/>
            <a:ext cx="768921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如何使用装饰器？</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50577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810895" y="1770380"/>
            <a:ext cx="9890760" cy="41186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644525" y="1153795"/>
            <a:ext cx="10448290" cy="521970"/>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rPr>
              <a:t>①通过人工赋值：</a:t>
            </a:r>
            <a:endParaRPr lang="zh-CN" altLang="en-US" sz="2800">
              <a:latin typeface="Calibri" panose="020F0502020204030204" charset="0"/>
              <a:ea typeface="黑体" panose="02010609060101010101" pitchFamily="49" charset="-122"/>
            </a:endParaRPr>
          </a:p>
        </p:txBody>
      </p:sp>
      <p:sp>
        <p:nvSpPr>
          <p:cNvPr id="5" name="文本框 4"/>
          <p:cNvSpPr txBox="1"/>
          <p:nvPr/>
        </p:nvSpPr>
        <p:spPr>
          <a:xfrm>
            <a:off x="829945" y="1750695"/>
            <a:ext cx="9920605"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def  add_ints(a , b)</a:t>
            </a:r>
            <a:r>
              <a:rPr lang="zh-CN" altLang="en-US"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add_ints(3 , 5)</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8</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cooler_add_ints  = document_it(add_ints)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人工对装饰器赋值</a:t>
            </a:r>
            <a:endParaRPr lang="zh-CN" altLang="en-US"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cooler_add_ints(3 , 5)</a:t>
            </a:r>
            <a:endParaRPr lang="en-US" altLang="zh-CN" sz="2400">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Running function: </a:t>
            </a:r>
            <a:r>
              <a:rPr lang="en-US" sz="2400">
                <a:solidFill>
                  <a:schemeClr val="accent2">
                    <a:lumMod val="50000"/>
                  </a:schemeClr>
                </a:solidFill>
                <a:latin typeface="Calibri" panose="020F0502020204030204" charset="0"/>
                <a:cs typeface="Calibri" panose="020F0502020204030204" charset="0"/>
                <a:sym typeface="+mn-ea"/>
              </a:rPr>
              <a:t>add_ints</a:t>
            </a:r>
            <a:r>
              <a:rPr lang="zh-CN" altLang="en-US" sz="2400">
                <a:solidFill>
                  <a:schemeClr val="accent2">
                    <a:lumMod val="50000"/>
                  </a:schemeClr>
                </a:solidFill>
                <a:latin typeface="Calibri" panose="020F0502020204030204" charset="0"/>
                <a:cs typeface="Calibri" panose="020F0502020204030204" charset="0"/>
                <a:sym typeface="+mn-ea"/>
              </a:rPr>
              <a:t>                 </a:t>
            </a:r>
            <a:endParaRPr lang="zh-CN" altLang="en-US"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Positional arguments: </a:t>
            </a:r>
            <a:r>
              <a:rPr lang="en-US" sz="2400">
                <a:solidFill>
                  <a:schemeClr val="accent2">
                    <a:lumMod val="50000"/>
                  </a:schemeClr>
                </a:solidFill>
                <a:latin typeface="Calibri" panose="020F0502020204030204" charset="0"/>
                <a:cs typeface="Calibri" panose="020F0502020204030204" charset="0"/>
                <a:sym typeface="+mn-ea"/>
              </a:rPr>
              <a:t>(3 ,5)</a:t>
            </a:r>
            <a:endParaRPr lang="zh-CN" altLang="en-US"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Keyword arguments: { }</a:t>
            </a:r>
            <a:endParaRPr lang="en-US" altLang="zh-CN"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rPr>
              <a:t>Result: 8</a:t>
            </a:r>
            <a:endParaRPr lang="en-US" altLang="zh-CN"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rPr>
              <a:t>8</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500" fill="hold">
                                          <p:stCondLst>
                                            <p:cond delay="0"/>
                                          </p:stCondLst>
                                        </p:cTn>
                                        <p:tgtEl>
                                          <p:spTgt spid="5">
                                            <p:txEl>
                                              <p:pRg st="3" end="3"/>
                                            </p:txEl>
                                          </p:spTgt>
                                        </p:tgtEl>
                                        <p:attrNameLst>
                                          <p:attrName>style.visibility</p:attrName>
                                        </p:attrNameLst>
                                      </p:cBhvr>
                                      <p:to>
                                        <p:strVal val="visible"/>
                                      </p:to>
                                    </p:set>
                                    <p:animEffect transition="in" filter="strips(downLeft)">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strips(downLeft)">
                                      <p:cBhvr>
                                        <p:cTn id="18" dur="500"/>
                                        <p:tgtEl>
                                          <p:spTgt spid="5">
                                            <p:txEl>
                                              <p:pRg st="6" end="6"/>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strips(downLeft)">
                                      <p:cBhvr>
                                        <p:cTn id="21" dur="500"/>
                                        <p:tgtEl>
                                          <p:spTgt spid="5">
                                            <p:txEl>
                                              <p:pRg st="7" end="7"/>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strips(downLeft)">
                                      <p:cBhvr>
                                        <p:cTn id="24" dur="500"/>
                                        <p:tgtEl>
                                          <p:spTgt spid="5">
                                            <p:txEl>
                                              <p:pRg st="8" end="8"/>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strips(downLeft)">
                                      <p:cBhvr>
                                        <p:cTn id="27" dur="500"/>
                                        <p:tgtEl>
                                          <p:spTgt spid="5">
                                            <p:txEl>
                                              <p:pRg st="9" end="9"/>
                                            </p:txEl>
                                          </p:spTgt>
                                        </p:tgtEl>
                                      </p:cBhvr>
                                    </p:animEffect>
                                  </p:childTnLst>
                                </p:cTn>
                              </p:par>
                              <p:par>
                                <p:cTn id="28" presetID="18" presetClass="entr" presetSubtype="12"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strips(downLeft)">
                                      <p:cBhvr>
                                        <p:cTn id="30"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702945" y="1740535"/>
            <a:ext cx="10027920" cy="34632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497840" y="1075690"/>
            <a:ext cx="10653395" cy="521970"/>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rPr>
              <a:t>②直接在要装饰的函数前添加装饰器名字 </a:t>
            </a:r>
            <a:r>
              <a:rPr lang="en-US" altLang="zh-CN" sz="2800">
                <a:latin typeface="Calibri" panose="020F0502020204030204" charset="0"/>
                <a:ea typeface="黑体" panose="02010609060101010101" pitchFamily="49" charset="-122"/>
              </a:rPr>
              <a:t>@decorator_name</a:t>
            </a:r>
            <a:endParaRPr lang="en-US" altLang="zh-CN" sz="2800">
              <a:latin typeface="Calibri" panose="020F0502020204030204" charset="0"/>
              <a:ea typeface="黑体" panose="02010609060101010101" pitchFamily="49" charset="-122"/>
            </a:endParaRPr>
          </a:p>
        </p:txBody>
      </p:sp>
      <p:sp>
        <p:nvSpPr>
          <p:cNvPr id="5" name="文本框 4"/>
          <p:cNvSpPr txBox="1"/>
          <p:nvPr/>
        </p:nvSpPr>
        <p:spPr>
          <a:xfrm>
            <a:off x="713105" y="1770380"/>
            <a:ext cx="1009586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@document_it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def  add_ints(a , 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return a+b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add_ints(3 , 5)</a:t>
            </a:r>
            <a:endParaRPr lang="en-US" altLang="zh-CN" sz="2400">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Running function: </a:t>
            </a:r>
            <a:r>
              <a:rPr lang="en-US" sz="2400">
                <a:solidFill>
                  <a:schemeClr val="accent2">
                    <a:lumMod val="50000"/>
                  </a:schemeClr>
                </a:solidFill>
                <a:latin typeface="Calibri" panose="020F0502020204030204" charset="0"/>
                <a:cs typeface="Calibri" panose="020F0502020204030204" charset="0"/>
                <a:sym typeface="+mn-ea"/>
              </a:rPr>
              <a:t>add_ints</a:t>
            </a:r>
            <a:r>
              <a:rPr lang="zh-CN" altLang="en-US" sz="2400">
                <a:solidFill>
                  <a:schemeClr val="accent2">
                    <a:lumMod val="50000"/>
                  </a:schemeClr>
                </a:solidFill>
                <a:latin typeface="Calibri" panose="020F0502020204030204" charset="0"/>
                <a:cs typeface="Calibri" panose="020F0502020204030204" charset="0"/>
                <a:sym typeface="+mn-ea"/>
              </a:rPr>
              <a:t>                 </a:t>
            </a:r>
            <a:endParaRPr lang="zh-CN" altLang="en-US"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Positional arguments: </a:t>
            </a:r>
            <a:r>
              <a:rPr lang="en-US" sz="2400">
                <a:solidFill>
                  <a:schemeClr val="accent2">
                    <a:lumMod val="50000"/>
                  </a:schemeClr>
                </a:solidFill>
                <a:latin typeface="Calibri" panose="020F0502020204030204" charset="0"/>
                <a:cs typeface="Calibri" panose="020F0502020204030204" charset="0"/>
                <a:sym typeface="+mn-ea"/>
              </a:rPr>
              <a:t>(3 ,5)</a:t>
            </a:r>
            <a:endParaRPr lang="zh-CN" altLang="en-US"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Keyword arguments: { }</a:t>
            </a:r>
            <a:endParaRPr lang="en-US" altLang="zh-CN"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Result: 8</a:t>
            </a:r>
            <a:endParaRPr lang="en-US" altLang="zh-CN"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8</a:t>
            </a:r>
            <a:endParaRPr lang="en-US" altLang="zh-CN" sz="2400">
              <a:latin typeface="Calibri" panose="020F0502020204030204" charset="0"/>
              <a:cs typeface="Calibri" panose="020F0502020204030204" charset="0"/>
            </a:endParaRPr>
          </a:p>
        </p:txBody>
      </p:sp>
      <p:sp>
        <p:nvSpPr>
          <p:cNvPr id="11" name="前进箭头"/>
          <p:cNvSpPr/>
          <p:nvPr/>
        </p:nvSpPr>
        <p:spPr>
          <a:xfrm>
            <a:off x="638810" y="538035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47420" y="5282565"/>
            <a:ext cx="104781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一个函数可以有多个装饰器。靠近函数定义的最先执行，然后依次执行上面的。</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strips(downLeft)">
                                      <p:cBhvr>
                                        <p:cTn id="7" dur="500"/>
                                        <p:tgtEl>
                                          <p:spTgt spid="5">
                                            <p:txEl>
                                              <p:pRg st="4" end="4"/>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strips(downLeft)">
                                      <p:cBhvr>
                                        <p:cTn id="10" dur="500"/>
                                        <p:tgtEl>
                                          <p:spTgt spid="5">
                                            <p:txEl>
                                              <p:pRg st="5" end="5"/>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strips(downLeft)">
                                      <p:cBhvr>
                                        <p:cTn id="13" dur="500"/>
                                        <p:tgtEl>
                                          <p:spTgt spid="5">
                                            <p:txEl>
                                              <p:pRg st="6" end="6"/>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strips(downLeft)">
                                      <p:cBhvr>
                                        <p:cTn id="16" dur="500"/>
                                        <p:tgtEl>
                                          <p:spTgt spid="5">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strips(downLeft)">
                                      <p:cBhvr>
                                        <p:cTn id="19" dur="500"/>
                                        <p:tgtEl>
                                          <p:spTgt spid="5">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781050" y="3110230"/>
            <a:ext cx="10154920" cy="19386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11" name="前进箭头"/>
          <p:cNvSpPr/>
          <p:nvPr/>
        </p:nvSpPr>
        <p:spPr>
          <a:xfrm>
            <a:off x="638810" y="121285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2171700"/>
            <a:ext cx="10213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每个程序的主要部分定义了</a:t>
            </a:r>
            <a:r>
              <a:rPr lang="zh-CN" altLang="en-US" sz="2800">
                <a:latin typeface="楷体" panose="02010609060101010101" charset="-122"/>
                <a:ea typeface="楷体" panose="02010609060101010101" charset="-122"/>
              </a:rPr>
              <a:t>全局命名空间</a:t>
            </a:r>
            <a:r>
              <a:rPr lang="zh-CN" altLang="en-US" sz="2800">
                <a:latin typeface="黑体" panose="02010609060101010101" pitchFamily="49" charset="-122"/>
                <a:ea typeface="黑体" panose="02010609060101010101" pitchFamily="49" charset="-122"/>
              </a:rPr>
              <a:t>，在这个命名空间的变量是</a:t>
            </a:r>
            <a:r>
              <a:rPr lang="zh-CN" altLang="en-US" sz="2800">
                <a:latin typeface="楷体" panose="02010609060101010101" charset="-122"/>
                <a:ea typeface="楷体" panose="02010609060101010101" charset="-122"/>
              </a:rPr>
              <a:t>全局变量</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944880" y="1094740"/>
            <a:ext cx="1030160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命名空间</a:t>
            </a:r>
            <a:r>
              <a:rPr lang="zh-CN" altLang="en-US" sz="2800">
                <a:latin typeface="黑体" panose="02010609060101010101" pitchFamily="49" charset="-122"/>
                <a:ea typeface="黑体" panose="02010609060101010101" pitchFamily="49" charset="-122"/>
              </a:rPr>
              <a:t>是从名字到对象的映射。</a:t>
            </a:r>
            <a:r>
              <a:rPr lang="zh-CN" altLang="en-US" sz="2800">
                <a:latin typeface="楷体" panose="02010609060101010101" charset="-122"/>
                <a:ea typeface="楷体" panose="02010609060101010101" charset="-122"/>
              </a:rPr>
              <a:t>作用域</a:t>
            </a:r>
            <a:r>
              <a:rPr lang="zh-CN" altLang="en-US" sz="2800">
                <a:latin typeface="黑体" panose="02010609060101010101" pitchFamily="49" charset="-122"/>
                <a:ea typeface="黑体" panose="02010609060101010101" pitchFamily="49" charset="-122"/>
              </a:rPr>
              <a:t>是Python的一块文本区域，这个区域中，命名空间可以被“直接访问”。</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89610" y="22599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781050" y="3110230"/>
            <a:ext cx="1049782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print_global(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inside print_global: fruitbat</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strips(downLeft)">
                                      <p:cBhvr>
                                        <p:cTn id="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38810" y="2469515"/>
            <a:ext cx="10340340" cy="27597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74370" y="2552700"/>
            <a:ext cx="1049782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change_and_print_global(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change_and_print_global: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animal = 'wombat'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print('after the change: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change_and_print_global( )  </a:t>
            </a:r>
            <a:endPar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报错</a:t>
            </a:r>
            <a:r>
              <a:rPr lang="zh-CN" altLang="en-US" sz="2400">
                <a:solidFill>
                  <a:schemeClr val="accent6"/>
                </a:solidFill>
                <a:latin typeface="Calibri" panose="020F0502020204030204" charset="0"/>
                <a:ea typeface="黑体" panose="02010609060101010101" pitchFamily="49" charset="-122"/>
                <a:cs typeface="Calibri" panose="020F0502020204030204" charset="0"/>
                <a:sym typeface="+mn-ea"/>
              </a:rPr>
              <a:t>UnboundLocalError: local variable 'animal' referenced before assignment</a:t>
            </a:r>
            <a:endParaRPr lang="zh-CN" altLang="en-US" sz="2400">
              <a:solidFill>
                <a:schemeClr val="accent6"/>
              </a:solidFill>
              <a:latin typeface="Calibri" panose="020F0502020204030204" charset="0"/>
              <a:ea typeface="黑体" panose="02010609060101010101" pitchFamily="49" charset="-122"/>
              <a:cs typeface="Calibri" panose="020F0502020204030204" charset="0"/>
              <a:sym typeface="+mn-ea"/>
            </a:endParaRPr>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9"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86790" y="1174115"/>
            <a:ext cx="949960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在函数中得到一个全局变量的值并改变它，会报错：</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702945" y="2102485"/>
            <a:ext cx="9949815" cy="410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文本框 4"/>
          <p:cNvSpPr txBox="1"/>
          <p:nvPr/>
        </p:nvSpPr>
        <p:spPr>
          <a:xfrm>
            <a:off x="822325" y="1152525"/>
            <a:ext cx="1027176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为了读取全局变量而不是函数中的局部变量，需要在变量前显示地加关键字</a:t>
            </a:r>
            <a:r>
              <a:rPr lang="en-US" altLang="zh-CN" sz="2800">
                <a:latin typeface="Calibri" panose="020F0502020204030204" charset="0"/>
                <a:ea typeface="黑体" panose="02010609060101010101" pitchFamily="49" charset="-122"/>
                <a:cs typeface="Calibri" panose="020F0502020204030204" charset="0"/>
              </a:rPr>
              <a:t>global</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9" name="文本框 8"/>
          <p:cNvSpPr txBox="1"/>
          <p:nvPr/>
        </p:nvSpPr>
        <p:spPr>
          <a:xfrm>
            <a:off x="709295" y="2105660"/>
            <a:ext cx="10497820"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change_and_print_global(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global</a:t>
            </a:r>
            <a:r>
              <a:rPr lang="en-US" altLang="zh-CN" sz="2400">
                <a:latin typeface="Calibri" panose="020F0502020204030204" charset="0"/>
                <a:cs typeface="Calibri" panose="020F0502020204030204" charset="0"/>
              </a:rPr>
              <a:t>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animal = 'wombat'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change_and_print_global: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animal</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'fruitbat'</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change_and_print_global( )  </a:t>
            </a:r>
            <a:endPar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inside change_and_print_global: wombat</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tx1"/>
                </a:solidFill>
                <a:latin typeface="Calibri" panose="020F0502020204030204" charset="0"/>
                <a:ea typeface="黑体" panose="02010609060101010101" pitchFamily="49" charset="-122"/>
                <a:cs typeface="Calibri" panose="020F0502020204030204" charset="0"/>
                <a:sym typeface="+mn-ea"/>
              </a:rPr>
              <a:t>animal</a:t>
            </a:r>
            <a:endParaRPr lang="en-US" altLang="zh-CN" sz="2400">
              <a:solidFill>
                <a:schemeClr val="accent6"/>
              </a:solidFill>
              <a:latin typeface="Calibri" panose="020F0502020204030204" charset="0"/>
              <a:ea typeface="黑体" panose="02010609060101010101" pitchFamily="49" charset="-122"/>
              <a:cs typeface="Calibri" panose="020F0502020204030204" charset="0"/>
              <a:sym typeface="+mn-ea"/>
            </a:endParaRPr>
          </a:p>
          <a:p>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sym typeface="+mn-ea"/>
              </a:rPr>
              <a:t>'wombat'</a:t>
            </a:r>
            <a:endPar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strips(downLeft)">
                                      <p:cBhvr>
                                        <p:cTn id="7" dur="5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9">
                                            <p:txEl>
                                              <p:pRg st="8" end="8"/>
                                            </p:txEl>
                                          </p:spTgt>
                                        </p:tgtEl>
                                        <p:attrNameLst>
                                          <p:attrName>style.visibility</p:attrName>
                                        </p:attrNameLst>
                                      </p:cBhvr>
                                      <p:to>
                                        <p:strVal val="visible"/>
                                      </p:to>
                                    </p:set>
                                    <p:animEffect transition="in" filter="strips(downLeft)">
                                      <p:cBhvr>
                                        <p:cTn id="16" dur="500"/>
                                        <p:tgtEl>
                                          <p:spTgt spid="9">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animEffect transition="in" filter="strips(downLeft)">
                                      <p:cBhvr>
                                        <p:cTn id="25"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89000" y="2777490"/>
            <a:ext cx="10272395" cy="26123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7" name="前进箭头"/>
          <p:cNvSpPr/>
          <p:nvPr/>
        </p:nvSpPr>
        <p:spPr>
          <a:xfrm>
            <a:off x="594360" y="1280795"/>
            <a:ext cx="274955"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69315" y="1114425"/>
            <a:ext cx="10771505" cy="953135"/>
          </a:xfrm>
          <a:prstGeom prst="rect">
            <a:avLst/>
          </a:prstGeom>
          <a:noFill/>
        </p:spPr>
        <p:txBody>
          <a:bodyPr wrap="square" rtlCol="0">
            <a:spAutoFit/>
          </a:bodyPr>
          <a:p>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提供了两个获取命名空间内容的函数：</a:t>
            </a:r>
            <a:endParaRPr lang="zh-CN" altLang="en-US" sz="2800">
              <a:latin typeface="Calibri" panose="020F0502020204030204" charset="0"/>
              <a:ea typeface="黑体" panose="02010609060101010101" pitchFamily="49" charset="-122"/>
            </a:endParaRPr>
          </a:p>
          <a:p>
            <a:endParaRPr lang="en-US" altLang="zh-CN" sz="2800">
              <a:latin typeface="Calibri" panose="020F0502020204030204" charset="0"/>
              <a:ea typeface="黑体" panose="02010609060101010101" pitchFamily="49" charset="-122"/>
            </a:endParaRPr>
          </a:p>
        </p:txBody>
      </p:sp>
      <p:sp>
        <p:nvSpPr>
          <p:cNvPr id="5" name="文本框 4"/>
          <p:cNvSpPr txBox="1"/>
          <p:nvPr/>
        </p:nvSpPr>
        <p:spPr>
          <a:xfrm>
            <a:off x="967105" y="1770380"/>
            <a:ext cx="9988550" cy="110680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sym typeface="+mn-ea"/>
              </a:rPr>
              <a:t>①</a:t>
            </a:r>
            <a:r>
              <a:rPr lang="en-US" altLang="zh-CN" sz="2400">
                <a:latin typeface="Calibri" panose="020F0502020204030204" charset="0"/>
                <a:ea typeface="黑体" panose="02010609060101010101" pitchFamily="49" charset="-122"/>
                <a:sym typeface="+mn-ea"/>
              </a:rPr>
              <a:t>locals( )</a:t>
            </a:r>
            <a:r>
              <a:rPr lang="zh-CN" altLang="en-US" sz="2400">
                <a:latin typeface="Calibri" panose="020F0502020204030204" charset="0"/>
                <a:ea typeface="黑体" panose="02010609060101010101" pitchFamily="49" charset="-122"/>
                <a:sym typeface="+mn-ea"/>
              </a:rPr>
              <a:t>返回一个局部命名空间内容的字典；</a:t>
            </a:r>
            <a:endParaRPr lang="zh-CN" altLang="en-US" sz="2400">
              <a:latin typeface="Calibri" panose="020F0502020204030204" charset="0"/>
              <a:ea typeface="黑体" panose="02010609060101010101" pitchFamily="49" charset="-122"/>
            </a:endParaRPr>
          </a:p>
          <a:p>
            <a:r>
              <a:rPr lang="zh-CN" altLang="en-US" sz="2400">
                <a:latin typeface="Calibri" panose="020F0502020204030204" charset="0"/>
                <a:ea typeface="黑体" panose="02010609060101010101" pitchFamily="49" charset="-122"/>
                <a:sym typeface="+mn-ea"/>
              </a:rPr>
              <a:t>②</a:t>
            </a:r>
            <a:r>
              <a:rPr lang="en-US" altLang="zh-CN" sz="2400">
                <a:latin typeface="Calibri" panose="020F0502020204030204" charset="0"/>
                <a:ea typeface="黑体" panose="02010609060101010101" pitchFamily="49" charset="-122"/>
                <a:sym typeface="+mn-ea"/>
              </a:rPr>
              <a:t>globals( )</a:t>
            </a:r>
            <a:r>
              <a:rPr lang="zh-CN" altLang="en-US" sz="2400">
                <a:latin typeface="Calibri" panose="020F0502020204030204" charset="0"/>
                <a:ea typeface="黑体" panose="02010609060101010101" pitchFamily="49" charset="-122"/>
                <a:sym typeface="+mn-ea"/>
              </a:rPr>
              <a:t>返回一个全局命名空间内容的字典。</a:t>
            </a:r>
            <a:endParaRPr lang="en-US" altLang="zh-CN">
              <a:latin typeface="Calibri" panose="020F0502020204030204" charset="0"/>
              <a:ea typeface="黑体" panose="02010609060101010101" pitchFamily="49" charset="-122"/>
            </a:endParaRPr>
          </a:p>
          <a:p>
            <a:endParaRPr lang="zh-CN" altLang="en-US"/>
          </a:p>
        </p:txBody>
      </p:sp>
      <p:sp>
        <p:nvSpPr>
          <p:cNvPr id="9" name="文本框 8"/>
          <p:cNvSpPr txBox="1"/>
          <p:nvPr/>
        </p:nvSpPr>
        <p:spPr>
          <a:xfrm>
            <a:off x="869315" y="2797810"/>
            <a:ext cx="10292080" cy="304609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def  change_local(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animal = 'wombat'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局部变量</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en-US" altLang="zh-CN" sz="2400">
                <a:solidFill>
                  <a:schemeClr val="tx1"/>
                </a:solidFill>
                <a:latin typeface="Calibri" panose="020F0502020204030204" charset="0"/>
                <a:ea typeface="黑体" panose="02010609060101010101" pitchFamily="49" charset="-122"/>
                <a:cs typeface="Calibri" panose="020F0502020204030204" charset="0"/>
              </a:rPr>
              <a:t> print( 'locals: ' , locals( ) )</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cs typeface="Calibri" panose="020F0502020204030204" charset="0"/>
                <a:sym typeface="+mn-ea"/>
              </a:rPr>
              <a:t>change_local( )</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locals: {'animal' : 'wombat'}</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p>
            <a:endParaRPr lang="en-US" altLang="zh-CN" sz="2400">
              <a:latin typeface="Calibri" panose="020F0502020204030204" charset="0"/>
              <a:ea typeface="黑体" panose="02010609060101010101" pitchFamily="49" charset="-122"/>
              <a:cs typeface="Calibri" panose="020F0502020204030204" charset="0"/>
              <a:sym typeface="+mn-ea"/>
            </a:endParaRPr>
          </a:p>
          <a:p>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strips(downLeft)">
                                      <p:cBhvr>
                                        <p:cTn id="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1660" y="341630"/>
            <a:ext cx="9399270" cy="460375"/>
          </a:xfrm>
          <a:prstGeom prst="rect">
            <a:avLst/>
          </a:prstGeom>
          <a:noFill/>
        </p:spPr>
        <p:txBody>
          <a:bodyPr wrap="square" rtlCol="0">
            <a:spAutoFit/>
          </a:bodyPr>
          <a:p>
            <a:r>
              <a:rPr lang="en-US" altLang="zh-CN" sz="2400"/>
              <a:t>4.2 </a:t>
            </a:r>
            <a:r>
              <a:rPr lang="zh-CN" altLang="en-US" sz="2400"/>
              <a:t>使用 </a:t>
            </a:r>
            <a:r>
              <a:rPr lang="en-US" altLang="zh-CN" sz="2400"/>
              <a:t>\ </a:t>
            </a:r>
            <a:r>
              <a:rPr lang="zh-CN" altLang="en-US" sz="2400"/>
              <a:t>连接</a:t>
            </a:r>
            <a:endParaRPr lang="zh-CN" altLang="en-US" sz="2400"/>
          </a:p>
        </p:txBody>
      </p:sp>
      <p:sp>
        <p:nvSpPr>
          <p:cNvPr id="6" name="矩形 5"/>
          <p:cNvSpPr/>
          <p:nvPr/>
        </p:nvSpPr>
        <p:spPr>
          <a:xfrm>
            <a:off x="955675" y="2082800"/>
            <a:ext cx="9935845" cy="14973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文本框 6"/>
          <p:cNvSpPr txBox="1"/>
          <p:nvPr/>
        </p:nvSpPr>
        <p:spPr>
          <a:xfrm>
            <a:off x="955675" y="2169795"/>
            <a:ext cx="936307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alphabet </a:t>
            </a:r>
            <a:r>
              <a:rPr lang="en-US" altLang="zh-CN" sz="2400">
                <a:latin typeface="Calibri" panose="020F0502020204030204" charset="0"/>
                <a:cs typeface="Calibri" panose="020F0502020204030204" charset="0"/>
                <a:sym typeface="+mn-ea"/>
              </a:rPr>
              <a:t>= 'abcdefg'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'hijklmnop'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'qrstuvwxyz'</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文本框 8"/>
          <p:cNvSpPr txBox="1"/>
          <p:nvPr/>
        </p:nvSpPr>
        <p:spPr>
          <a:xfrm>
            <a:off x="890270" y="1224915"/>
            <a:ext cx="70516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或者，使用连接符一步就可以完成：</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38810" y="1047750"/>
            <a:ext cx="10634345" cy="4911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5" name="文本框 4"/>
          <p:cNvSpPr txBox="1"/>
          <p:nvPr/>
        </p:nvSpPr>
        <p:spPr>
          <a:xfrm>
            <a:off x="638810" y="1066165"/>
            <a:ext cx="10653395" cy="4892675"/>
          </a:xfrm>
          <a:prstGeom prst="rect">
            <a:avLst/>
          </a:prstGeom>
          <a:noFill/>
        </p:spPr>
        <p:txBody>
          <a:bodyPr wrap="square" rtlCol="0">
            <a:spAutoFit/>
          </a:bodyPr>
          <a:p>
            <a:r>
              <a:rPr lang="en-US" altLang="zh-CN" sz="2400">
                <a:latin typeface="Calibri" panose="020F0502020204030204" charset="0"/>
                <a:cs typeface="Calibri" panose="020F0502020204030204" charset="0"/>
              </a:rPr>
              <a:t>print( 'globals' , globals( ) )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全局命名空间含有全局变量以及其他一些东西</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schemeClr val="accent2">
                    <a:lumMod val="50000"/>
                  </a:schemeClr>
                </a:solidFill>
                <a:latin typeface="Calibri" panose="020F0502020204030204" charset="0"/>
                <a:cs typeface="Calibri" panose="020F0502020204030204" charset="0"/>
              </a:rPr>
              <a:t>globals:  {'__name__': '__main__',</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'__doc__':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'__package__':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'__loader__': &lt;_frozen_importlib_external.SourceFileLoader object at 0x0000020D27C76128&gt;,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'__spec__':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'__annotations__':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'__builtins__': &lt;module 'builtins' (built-in)&gt;,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'__file__': 'C:/Users/PycharmProjects/untitled/test.py',</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'__cached__':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'animal': 'fruitbat',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'change_local': &lt;function change_local at 0x0000020D27DD9840&gt;}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trips(downLeft)">
                                      <p:cBhvr>
                                        <p:cTn id="7" dur="500"/>
                                        <p:tgtEl>
                                          <p:spTgt spid="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strips(downLeft)">
                                      <p:cBhvr>
                                        <p:cTn id="10" dur="500"/>
                                        <p:tgtEl>
                                          <p:spTgt spid="5">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strips(downLeft)">
                                      <p:cBhvr>
                                        <p:cTn id="13" dur="500"/>
                                        <p:tgtEl>
                                          <p:spTgt spid="5">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strips(downLeft)">
                                      <p:cBhvr>
                                        <p:cTn id="16" dur="500"/>
                                        <p:tgtEl>
                                          <p:spTgt spid="5">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strips(downLeft)">
                                      <p:cBhvr>
                                        <p:cTn id="19" dur="500"/>
                                        <p:tgtEl>
                                          <p:spTgt spid="5">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strips(downLeft)">
                                      <p:cBhvr>
                                        <p:cTn id="22" dur="500"/>
                                        <p:tgtEl>
                                          <p:spTgt spid="5">
                                            <p:txEl>
                                              <p:pRg st="6" end="6"/>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strips(downLeft)">
                                      <p:cBhvr>
                                        <p:cTn id="25" dur="500"/>
                                        <p:tgtEl>
                                          <p:spTgt spid="5">
                                            <p:txEl>
                                              <p:pRg st="7" end="7"/>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strips(downLeft)">
                                      <p:cBhvr>
                                        <p:cTn id="28" dur="500"/>
                                        <p:tgtEl>
                                          <p:spTgt spid="5">
                                            <p:txEl>
                                              <p:pRg st="8" end="8"/>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strips(downLeft)">
                                      <p:cBhvr>
                                        <p:cTn id="31" dur="500"/>
                                        <p:tgtEl>
                                          <p:spTgt spid="5">
                                            <p:txEl>
                                              <p:pRg st="9" end="9"/>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strips(downLeft)">
                                      <p:cBhvr>
                                        <p:cTn id="34" dur="500"/>
                                        <p:tgtEl>
                                          <p:spTgt spid="5">
                                            <p:txEl>
                                              <p:pRg st="10" end="10"/>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strips(downLeft)">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880745" y="2724785"/>
            <a:ext cx="10115550" cy="2748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7"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10590" y="1140460"/>
            <a:ext cx="1049718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执行可能出错的代码时，需要适当的</a:t>
            </a:r>
            <a:r>
              <a:rPr lang="zh-CN" altLang="en-US" sz="2800">
                <a:latin typeface="楷体" panose="02010609060101010101" charset="-122"/>
                <a:ea typeface="楷体" panose="02010609060101010101" charset="-122"/>
              </a:rPr>
              <a:t>异常处理程序</a:t>
            </a:r>
            <a:r>
              <a:rPr lang="zh-CN" altLang="en-US" sz="2800">
                <a:latin typeface="黑体" panose="02010609060101010101" pitchFamily="49" charset="-122"/>
                <a:ea typeface="黑体" panose="02010609060101010101" pitchFamily="49" charset="-122"/>
              </a:rPr>
              <a:t>用于阻止潜在的错误发生。在不能提供自己的异常捕获代码时，</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会输出错误消息和关于错误发生处的消息，然后终止程序。例如：</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880745" y="2724785"/>
            <a:ext cx="1055624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short_list[position]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Traceback (most recent call last):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File "C:/Users/PycharmProjects/untitled/test.py", line 3, in &lt;module&gt;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short_list[position]</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IndexError: list index out of range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trips(downLeft)">
                                      <p:cBhvr>
                                        <p:cTn id="7" dur="500"/>
                                        <p:tgtEl>
                                          <p:spTgt spid="3">
                                            <p:txEl>
                                              <p:pRg st="3" end="3"/>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trips(downLeft)">
                                      <p:cBhvr>
                                        <p:cTn id="10" dur="500"/>
                                        <p:tgtEl>
                                          <p:spTgt spid="3">
                                            <p:txEl>
                                              <p:pRg st="4" end="4"/>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trips(downLeft)">
                                      <p:cBhvr>
                                        <p:cTn id="13" dur="500"/>
                                        <p:tgtEl>
                                          <p:spTgt spid="3">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strips(downLeft)">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83260" y="1789430"/>
            <a:ext cx="10233660" cy="30626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3373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89000" y="1134110"/>
            <a:ext cx="101841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try</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except</a:t>
            </a:r>
            <a:r>
              <a:rPr lang="zh-CN" altLang="en-US" sz="2800">
                <a:latin typeface="黑体" panose="02010609060101010101" pitchFamily="49" charset="-122"/>
                <a:ea typeface="黑体" panose="02010609060101010101" pitchFamily="49" charset="-122"/>
              </a:rPr>
              <a:t>提供错误处理程序：</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83260" y="1789430"/>
            <a:ext cx="10399395" cy="304609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try: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执行</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try</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中代码，若出错则抛出异常，然后执行</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except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中的代码</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latin typeface="Calibri" panose="020F0502020204030204" charset="0"/>
                <a:cs typeface="Calibri" panose="020F0502020204030204" charset="0"/>
              </a:rPr>
              <a:t>      short_list[position]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except: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a position between 0 and' , len(short_list)-1 , 'but got' , position)</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Need a position between 0 and 2 but got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8" name="文本框 7"/>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9" name="前进箭头"/>
          <p:cNvSpPr/>
          <p:nvPr/>
        </p:nvSpPr>
        <p:spPr>
          <a:xfrm>
            <a:off x="633730" y="51555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08685" y="5008245"/>
            <a:ext cx="10340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有时需要除了异常类型以外其他的异常细节，可以使用：</a:t>
            </a:r>
            <a:endParaRPr lang="zh-CN" altLang="en-US" sz="2800">
              <a:latin typeface="黑体" panose="02010609060101010101" pitchFamily="49" charset="-122"/>
              <a:ea typeface="黑体" panose="02010609060101010101" pitchFamily="49" charset="-122"/>
            </a:endParaRPr>
          </a:p>
          <a:p>
            <a:r>
              <a:rPr lang="en-US" altLang="zh-CN" sz="2800" i="1">
                <a:solidFill>
                  <a:srgbClr val="0070C0"/>
                </a:solidFill>
                <a:latin typeface="Calibri" panose="020F0502020204030204" charset="0"/>
                <a:ea typeface="黑体" panose="02010609060101010101" pitchFamily="49" charset="-122"/>
                <a:cs typeface="Calibri" panose="020F0502020204030204" charset="0"/>
              </a:rPr>
              <a:t>except</a:t>
            </a:r>
            <a:r>
              <a:rPr lang="en-US" altLang="zh-CN" sz="2800" i="1">
                <a:latin typeface="Calibri" panose="020F0502020204030204" charset="0"/>
                <a:ea typeface="黑体" panose="02010609060101010101" pitchFamily="49" charset="-122"/>
                <a:cs typeface="Calibri" panose="020F0502020204030204" charset="0"/>
              </a:rPr>
              <a:t> exceptiontype </a:t>
            </a:r>
            <a:r>
              <a:rPr lang="en-US" altLang="zh-CN" sz="2800" i="1">
                <a:solidFill>
                  <a:srgbClr val="0070C0"/>
                </a:solidFill>
                <a:latin typeface="Calibri" panose="020F0502020204030204" charset="0"/>
                <a:ea typeface="黑体" panose="02010609060101010101" pitchFamily="49" charset="-122"/>
                <a:cs typeface="Calibri" panose="020F0502020204030204" charset="0"/>
              </a:rPr>
              <a:t>as </a:t>
            </a:r>
            <a:r>
              <a:rPr lang="en-US" altLang="zh-CN" sz="2800" i="1">
                <a:latin typeface="Calibri" panose="020F0502020204030204" charset="0"/>
                <a:ea typeface="黑体" panose="02010609060101010101" pitchFamily="49" charset="-122"/>
                <a:cs typeface="Calibri" panose="020F0502020204030204" charset="0"/>
              </a:rPr>
              <a:t>name</a:t>
            </a:r>
            <a:endParaRPr lang="en-US" altLang="zh-CN" sz="2800" i="1">
              <a:latin typeface="Calibri" panose="020F0502020204030204" charset="0"/>
              <a:ea typeface="黑体" panose="02010609060101010101" pitchFamily="49" charset="-122"/>
              <a:cs typeface="Calibri" panose="020F0502020204030204" charset="0"/>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strips(downLeft)">
                                      <p:cBhvr>
                                        <p:cTn id="7" dur="500"/>
                                        <p:tgtEl>
                                          <p:spTgt spid="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75945" y="1586865"/>
            <a:ext cx="10928350" cy="45783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4" name="文本框 3"/>
          <p:cNvSpPr txBox="1"/>
          <p:nvPr/>
        </p:nvSpPr>
        <p:spPr>
          <a:xfrm>
            <a:off x="575945" y="1614170"/>
            <a:ext cx="10918190" cy="452310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value = input('Position [q to quit]?')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value == 'q':</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try: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position = int(value)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print(short_list[position])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0070C0"/>
                </a:solidFill>
                <a:latin typeface="Calibri" panose="020F0502020204030204" charset="0"/>
                <a:cs typeface="Calibri" panose="020F0502020204030204" charset="0"/>
              </a:rPr>
              <a:t>except</a:t>
            </a:r>
            <a:r>
              <a:rPr lang="en-US" altLang="zh-CN" sz="2400">
                <a:latin typeface="Calibri" panose="020F0502020204030204" charset="0"/>
                <a:cs typeface="Calibri" panose="020F0502020204030204" charset="0"/>
              </a:rPr>
              <a:t> IndexError</a:t>
            </a:r>
            <a:r>
              <a:rPr lang="en-US" altLang="zh-CN" sz="2400">
                <a:solidFill>
                  <a:srgbClr val="0070C0"/>
                </a:solidFill>
                <a:latin typeface="Calibri" panose="020F0502020204030204" charset="0"/>
                <a:cs typeface="Calibri" panose="020F0502020204030204" charset="0"/>
              </a:rPr>
              <a:t> as</a:t>
            </a:r>
            <a:r>
              <a:rPr lang="en-US" altLang="zh-CN" sz="2400">
                <a:latin typeface="Calibri" panose="020F0502020204030204" charset="0"/>
                <a:cs typeface="Calibri" panose="020F0502020204030204" charset="0"/>
              </a:rPr>
              <a:t> err: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索引一个序列的非法位置抛出的异常</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print('Bad index: ' , 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except Exception as other: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其他的异常</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latin typeface="Calibri" panose="020F0502020204030204" charset="0"/>
                <a:cs typeface="Calibri" panose="020F0502020204030204" charset="0"/>
              </a:rPr>
              <a:t>            print('Something else broke: ' , other)</a:t>
            </a:r>
            <a:endParaRPr lang="en-US" altLang="zh-CN" sz="2400">
              <a:latin typeface="Calibri" panose="020F0502020204030204" charset="0"/>
              <a:cs typeface="Calibri" panose="020F0502020204030204" charset="0"/>
            </a:endParaRPr>
          </a:p>
        </p:txBody>
      </p:sp>
      <p:sp>
        <p:nvSpPr>
          <p:cNvPr id="6" name="文本框 5"/>
          <p:cNvSpPr txBox="1"/>
          <p:nvPr/>
        </p:nvSpPr>
        <p:spPr>
          <a:xfrm>
            <a:off x="536575" y="1007110"/>
            <a:ext cx="393319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a:t>
            </a:r>
            <a:r>
              <a:rPr lang="zh-CN" altLang="en-US" sz="2800"/>
              <a:t>：</a:t>
            </a:r>
            <a:endParaRPr lang="zh-CN" altLang="en-US" sz="2800"/>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63575" y="2096135"/>
            <a:ext cx="9959340" cy="26708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63575" y="391160"/>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4" name="文本框 3"/>
          <p:cNvSpPr txBox="1"/>
          <p:nvPr/>
        </p:nvSpPr>
        <p:spPr>
          <a:xfrm>
            <a:off x="663575" y="2090420"/>
            <a:ext cx="10116185" cy="267652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Position [q to quit]?  1</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Position [q to quit]? 3</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Bad index: 3</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Position [q to quit]? two</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Something else broke:  invalid literal for int( ) with base 10: 'two'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Position [q to quit]? q</a:t>
            </a:r>
            <a:endParaRPr lang="en-US" altLang="zh-CN" sz="2400">
              <a:latin typeface="Calibri" panose="020F0502020204030204" charset="0"/>
              <a:cs typeface="Calibri" panose="020F0502020204030204" charset="0"/>
            </a:endParaRPr>
          </a:p>
        </p:txBody>
      </p:sp>
      <p:sp>
        <p:nvSpPr>
          <p:cNvPr id="7" name="前进箭头"/>
          <p:cNvSpPr/>
          <p:nvPr/>
        </p:nvSpPr>
        <p:spPr>
          <a:xfrm>
            <a:off x="663575" y="12915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908685" y="1173480"/>
            <a:ext cx="3648710" cy="521970"/>
          </a:xfrm>
          <a:prstGeom prst="rect">
            <a:avLst/>
          </a:prstGeom>
          <a:noFill/>
        </p:spPr>
        <p:txBody>
          <a:bodyPr wrap="square" rtlCol="0">
            <a:spAutoFit/>
          </a:bodyPr>
          <a:p>
            <a:r>
              <a:rPr lang="en-US" altLang="zh-CN" sz="2800">
                <a:latin typeface="Calibri" panose="020F0502020204030204" charset="0"/>
                <a:cs typeface="Calibri" panose="020F0502020204030204" charset="0"/>
              </a:rPr>
              <a:t>Test:</a:t>
            </a:r>
            <a:endParaRPr lang="en-US" altLang="zh-CN" sz="2800">
              <a:latin typeface="Calibri" panose="020F0502020204030204" charset="0"/>
              <a:cs typeface="Calibri" panose="020F05020202040302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trips(down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strips(downLeft)">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strips(downLeft)">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93420" y="2317750"/>
            <a:ext cx="11073765" cy="37960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63575" y="391160"/>
            <a:ext cx="8891270" cy="460375"/>
          </a:xfrm>
          <a:prstGeom prst="rect">
            <a:avLst/>
          </a:prstGeom>
          <a:noFill/>
        </p:spPr>
        <p:txBody>
          <a:bodyPr wrap="square" rtlCol="0">
            <a:spAutoFit/>
          </a:bodyPr>
          <a:p>
            <a:r>
              <a:rPr lang="en-US" altLang="zh-CN" sz="2400">
                <a:latin typeface="+mj-ea"/>
                <a:ea typeface="+mj-ea"/>
              </a:rPr>
              <a:t>4.12</a:t>
            </a:r>
            <a:r>
              <a:rPr lang="en-US" sz="2400">
                <a:latin typeface="+mj-ea"/>
                <a:ea typeface="+mj-ea"/>
              </a:rPr>
              <a:t>  </a:t>
            </a:r>
            <a:r>
              <a:rPr lang="zh-CN" altLang="en-US" sz="2400">
                <a:latin typeface="+mj-ea"/>
                <a:ea typeface="+mj-ea"/>
              </a:rPr>
              <a:t>编写自己的异常</a:t>
            </a:r>
            <a:endParaRPr lang="zh-CN" altLang="en-US" sz="2400">
              <a:latin typeface="+mj-ea"/>
              <a:ea typeface="+mj-ea"/>
            </a:endParaRPr>
          </a:p>
        </p:txBody>
      </p:sp>
      <p:sp>
        <p:nvSpPr>
          <p:cNvPr id="6" name="文本框 5"/>
          <p:cNvSpPr txBox="1"/>
          <p:nvPr/>
        </p:nvSpPr>
        <p:spPr>
          <a:xfrm>
            <a:off x="918845" y="1055370"/>
            <a:ext cx="102330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一个异常是一个类，即类</a:t>
            </a:r>
            <a:r>
              <a:rPr lang="en-US" altLang="zh-CN" sz="2800">
                <a:latin typeface="Calibri" panose="020F0502020204030204" charset="0"/>
                <a:ea typeface="黑体" panose="02010609060101010101" pitchFamily="49" charset="-122"/>
                <a:cs typeface="Calibri" panose="020F0502020204030204" charset="0"/>
              </a:rPr>
              <a:t>Exception</a:t>
            </a:r>
            <a:r>
              <a:rPr lang="zh-CN" altLang="en-US" sz="2800">
                <a:latin typeface="黑体" panose="02010609060101010101" pitchFamily="49" charset="-122"/>
                <a:ea typeface="黑体" panose="02010609060101010101" pitchFamily="49" charset="-122"/>
                <a:cs typeface="黑体" panose="02010609060101010101" pitchFamily="49" charset="-122"/>
              </a:rPr>
              <a:t>的一个子类。</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7" name="前进箭头"/>
          <p:cNvSpPr/>
          <p:nvPr/>
        </p:nvSpPr>
        <p:spPr>
          <a:xfrm>
            <a:off x="663575" y="117348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419735" y="1695450"/>
            <a:ext cx="11113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例：编写异常</a:t>
            </a:r>
            <a:r>
              <a:rPr lang="en-US" altLang="zh-CN" sz="2800">
                <a:latin typeface="Calibri" panose="020F0502020204030204" charset="0"/>
                <a:ea typeface="黑体" panose="02010609060101010101" pitchFamily="49" charset="-122"/>
                <a:cs typeface="Calibri" panose="020F0502020204030204" charset="0"/>
              </a:rPr>
              <a:t>UppercaseException</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在字符串中碰到大写字母会被抛出。</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663575" y="2317750"/>
            <a:ext cx="1142619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class UppercaseException(Exception):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可以继承父类，在抛出异常时输出错误提示</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pass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words = ['eeenie' , 'meenie' , 'miny' , 'MO']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word in words: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word.isupper( ):    </a:t>
            </a:r>
            <a:r>
              <a:rPr lang="en-US" altLang="zh-CN" sz="2000">
                <a:solidFill>
                  <a:schemeClr val="accent6"/>
                </a:solidFill>
                <a:latin typeface="Calibri" panose="020F0502020204030204" charset="0"/>
                <a:cs typeface="Calibri" panose="020F0502020204030204" charset="0"/>
              </a:rPr>
              <a:t>#isupper() 方法检测字符串中字母是否都为大</a:t>
            </a:r>
            <a:r>
              <a:rPr lang="zh-CN" altLang="en-US" sz="2000">
                <a:solidFill>
                  <a:schemeClr val="accent6"/>
                </a:solidFill>
                <a:latin typeface="Calibri" panose="020F0502020204030204" charset="0"/>
                <a:cs typeface="Calibri" panose="020F0502020204030204" charset="0"/>
              </a:rPr>
              <a:t>写，都为大写返回</a:t>
            </a:r>
            <a:r>
              <a:rPr lang="en-US" altLang="zh-CN" sz="2000">
                <a:solidFill>
                  <a:schemeClr val="accent6"/>
                </a:solidFill>
                <a:latin typeface="Calibri" panose="020F0502020204030204" charset="0"/>
                <a:cs typeface="Calibri" panose="020F0502020204030204" charset="0"/>
              </a:rPr>
              <a:t>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0070C0"/>
                </a:solidFill>
                <a:latin typeface="Calibri" panose="020F0502020204030204" charset="0"/>
                <a:cs typeface="Calibri" panose="020F0502020204030204" charset="0"/>
              </a:rPr>
              <a:t>rasie</a:t>
            </a:r>
            <a:r>
              <a:rPr lang="en-US" altLang="zh-CN" sz="2400">
                <a:latin typeface="Calibri" panose="020F0502020204030204" charset="0"/>
                <a:cs typeface="Calibri" panose="020F0502020204030204" charset="0"/>
              </a:rPr>
              <a:t> UppercaseException(word)     </a:t>
            </a:r>
            <a:r>
              <a:rPr lang="en-US" altLang="zh-CN" sz="2000">
                <a:latin typeface="Calibri" panose="020F0502020204030204" charset="0"/>
                <a:cs typeface="Calibri" panose="020F0502020204030204" charset="0"/>
              </a:rPr>
              <a:t> </a:t>
            </a:r>
            <a:r>
              <a:rPr lang="en-US" altLang="zh-CN" sz="20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000">
                <a:solidFill>
                  <a:schemeClr val="accent6"/>
                </a:solidFill>
                <a:latin typeface="黑体" panose="02010609060101010101" pitchFamily="49" charset="-122"/>
                <a:ea typeface="黑体" panose="02010609060101010101" pitchFamily="49" charset="-122"/>
                <a:cs typeface="黑体" panose="02010609060101010101" pitchFamily="49" charset="-122"/>
              </a:rPr>
              <a:t>手动抛出自定义的异常</a:t>
            </a:r>
            <a:endParaRPr lang="zh-CN" altLang="en-US" sz="20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Traceback (most recent call last):</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File "C:/Users/PycharmProjects/untitled/test.py"</a:t>
            </a:r>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a:t>
            </a:r>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line 6</a:t>
            </a:r>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a:t>
            </a:r>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in&lt;module&gt;</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raise UppercaseException(word)</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__main__.UppercaseException: </a:t>
            </a:r>
            <a:r>
              <a:rPr lang="zh-CN" altLang="en-US" sz="2400">
                <a:solidFill>
                  <a:srgbClr val="FF0000"/>
                </a:solidFill>
                <a:latin typeface="Calibri" panose="020F0502020204030204" charset="0"/>
                <a:ea typeface="黑体" panose="02010609060101010101" pitchFamily="49" charset="-122"/>
                <a:cs typeface="Calibri" panose="020F0502020204030204" charset="0"/>
              </a:rPr>
              <a:t>MO</a:t>
            </a:r>
            <a:endParaRPr lang="zh-CN" altLang="en-US" sz="2400">
              <a:solidFill>
                <a:srgbClr val="FF0000"/>
              </a:solidFill>
              <a:latin typeface="Calibri" panose="020F0502020204030204" charset="0"/>
              <a:ea typeface="黑体" panose="02010609060101010101" pitchFamily="49" charset="-122"/>
              <a:cs typeface="Calibri" panose="020F0502020204030204" charset="0"/>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strips(downLeft)">
                                      <p:cBhvr>
                                        <p:cTn id="7" dur="500"/>
                                        <p:tgtEl>
                                          <p:spTgt spid="9">
                                            <p:txEl>
                                              <p:pRg st="6" end="6"/>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strips(downLeft)">
                                      <p:cBhvr>
                                        <p:cTn id="10" dur="500"/>
                                        <p:tgtEl>
                                          <p:spTgt spid="9">
                                            <p:txEl>
                                              <p:pRg st="7" end="7"/>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strips(downLeft)">
                                      <p:cBhvr>
                                        <p:cTn id="13" dur="500"/>
                                        <p:tgtEl>
                                          <p:spTgt spid="9">
                                            <p:txEl>
                                              <p:pRg st="8" end="8"/>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strips(downLeft)">
                                      <p:cBhvr>
                                        <p:cTn id="1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1660" y="313690"/>
            <a:ext cx="652526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rPr>
              <a:t>使用 </a:t>
            </a:r>
            <a:r>
              <a:rPr lang="en-US" altLang="zh-CN" sz="2400">
                <a:latin typeface="Calibri" panose="020F0502020204030204" charset="0"/>
                <a:ea typeface="+mj-ea"/>
                <a:cs typeface="Calibri" panose="020F0502020204030204" charset="0"/>
              </a:rPr>
              <a:t>if</a:t>
            </a:r>
            <a:r>
              <a:rPr lang="zh-CN" altLang="en-US" sz="2400">
                <a:latin typeface="Calibri" panose="020F0502020204030204" charset="0"/>
                <a:ea typeface="+mj-ea"/>
                <a:cs typeface="Calibri" panose="020F0502020204030204" charset="0"/>
              </a:rPr>
              <a:t>、</a:t>
            </a:r>
            <a:r>
              <a:rPr lang="en-US" altLang="zh-CN" sz="2400">
                <a:latin typeface="Calibri" panose="020F0502020204030204" charset="0"/>
                <a:ea typeface="+mj-ea"/>
                <a:cs typeface="Calibri" panose="020F0502020204030204" charset="0"/>
              </a:rPr>
              <a:t>elif </a:t>
            </a:r>
            <a:r>
              <a:rPr lang="zh-CN" altLang="en-US" sz="2400">
                <a:latin typeface="+mj-ea"/>
                <a:ea typeface="+mj-ea"/>
              </a:rPr>
              <a:t>和 </a:t>
            </a:r>
            <a:r>
              <a:rPr lang="en-US" altLang="zh-CN" sz="2400">
                <a:latin typeface="Calibri" panose="020F0502020204030204" charset="0"/>
                <a:ea typeface="+mj-ea"/>
                <a:cs typeface="Calibri" panose="020F0502020204030204" charset="0"/>
              </a:rPr>
              <a:t>else</a:t>
            </a:r>
            <a:r>
              <a:rPr lang="zh-CN" altLang="en-US" sz="2400">
                <a:latin typeface="+mj-ea"/>
                <a:ea typeface="+mj-ea"/>
              </a:rPr>
              <a:t>进行比较</a:t>
            </a:r>
            <a:endParaRPr lang="zh-CN" altLang="en-US" sz="2400">
              <a:latin typeface="+mj-ea"/>
              <a:ea typeface="+mj-ea"/>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矩形 6"/>
          <p:cNvSpPr/>
          <p:nvPr/>
        </p:nvSpPr>
        <p:spPr>
          <a:xfrm>
            <a:off x="812165" y="1201420"/>
            <a:ext cx="10175875" cy="19723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812800" y="1201420"/>
            <a:ext cx="674751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disaster = True</a:t>
            </a:r>
            <a:endParaRPr lang="en-US" altLang="zh-CN" sz="2400">
              <a:latin typeface="Calibri" panose="020F0502020204030204" charset="0"/>
              <a:cs typeface="Calibri" panose="020F0502020204030204" charset="0"/>
            </a:endParaRPr>
          </a:p>
          <a:p>
            <a:r>
              <a:rPr lang="en-US" altLang="zh-CN" sz="2400">
                <a:solidFill>
                  <a:schemeClr val="accent5">
                    <a:lumMod val="75000"/>
                  </a:schemeClr>
                </a:solidFill>
                <a:latin typeface="Calibri" panose="020F0502020204030204" charset="0"/>
                <a:cs typeface="Calibri" panose="020F0502020204030204" charset="0"/>
              </a:rPr>
              <a:t>if</a:t>
            </a:r>
            <a:r>
              <a:rPr lang="en-US" altLang="zh-CN" sz="2400">
                <a:solidFill>
                  <a:schemeClr val="accent1"/>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disaster</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print(“Woe!”)</a:t>
            </a:r>
            <a:endParaRPr lang="en-US" altLang="zh-CN" sz="2400">
              <a:latin typeface="Calibri" panose="020F0502020204030204" charset="0"/>
              <a:cs typeface="Calibri" panose="020F0502020204030204" charset="0"/>
            </a:endParaRPr>
          </a:p>
          <a:p>
            <a:r>
              <a:rPr lang="en-US" altLang="zh-CN" sz="2400">
                <a:solidFill>
                  <a:schemeClr val="accent5">
                    <a:lumMod val="75000"/>
                  </a:schemeClr>
                </a:solidFill>
                <a:latin typeface="Calibri" panose="020F0502020204030204" charset="0"/>
                <a:cs typeface="Calibri" panose="020F0502020204030204" charset="0"/>
              </a:rPr>
              <a:t>else</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print(“Whee!”)</a:t>
            </a:r>
            <a:endParaRPr lang="en-US" altLang="zh-CN" sz="2400">
              <a:latin typeface="Calibri" panose="020F0502020204030204" charset="0"/>
              <a:cs typeface="Calibri" panose="020F0502020204030204" charset="0"/>
            </a:endParaRPr>
          </a:p>
        </p:txBody>
      </p:sp>
      <p:sp>
        <p:nvSpPr>
          <p:cNvPr id="9" name="文本框 8"/>
          <p:cNvSpPr txBox="1"/>
          <p:nvPr/>
        </p:nvSpPr>
        <p:spPr>
          <a:xfrm>
            <a:off x="1068070" y="3511550"/>
            <a:ext cx="966152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程序中，</a:t>
            </a:r>
            <a:r>
              <a:rPr lang="en-US" altLang="zh-CN" sz="2800">
                <a:latin typeface="Calibri" panose="020F0502020204030204" charset="0"/>
                <a:ea typeface="黑体" panose="02010609060101010101" pitchFamily="49" charset="-122"/>
                <a:cs typeface="Calibri" panose="020F0502020204030204" charset="0"/>
              </a:rPr>
              <a:t>if</a:t>
            </a:r>
            <a:r>
              <a:rPr lang="zh-CN" altLang="en-US" sz="2800">
                <a:latin typeface="黑体" panose="02010609060101010101" pitchFamily="49" charset="-122"/>
                <a:ea typeface="黑体" panose="02010609060101010101" pitchFamily="49" charset="-122"/>
              </a:rPr>
              <a:t>和</a:t>
            </a:r>
            <a:r>
              <a:rPr lang="en-US" altLang="zh-CN" sz="2800">
                <a:latin typeface="Calibri" panose="020F0502020204030204" charset="0"/>
                <a:ea typeface="黑体" panose="02010609060101010101" pitchFamily="49" charset="-122"/>
                <a:cs typeface="Calibri" panose="020F0502020204030204" charset="0"/>
              </a:rPr>
              <a:t>else</a:t>
            </a:r>
            <a:r>
              <a:rPr lang="zh-CN" altLang="en-US" sz="2800">
                <a:latin typeface="黑体" panose="02010609060101010101" pitchFamily="49" charset="-122"/>
                <a:ea typeface="黑体" panose="02010609060101010101" pitchFamily="49" charset="-122"/>
              </a:rPr>
              <a:t>两行是</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用来声明判断条件是否满足的</a:t>
            </a:r>
            <a:r>
              <a:rPr lang="zh-CN" altLang="en-US" sz="2800">
                <a:latin typeface="楷体" panose="02010609060101010101" charset="-122"/>
                <a:ea typeface="楷体" panose="02010609060101010101" charset="-122"/>
              </a:rPr>
              <a:t>语句。</a:t>
            </a:r>
            <a:r>
              <a:rPr lang="en-US" altLang="zh-CN" sz="2800">
                <a:latin typeface="Calibri" panose="020F0502020204030204" charset="0"/>
                <a:ea typeface="黑体" panose="02010609060101010101" pitchFamily="49" charset="-122"/>
                <a:cs typeface="Calibri" panose="020F0502020204030204" charset="0"/>
              </a:rPr>
              <a:t>print( )</a:t>
            </a:r>
            <a:r>
              <a:rPr lang="zh-CN" altLang="en-US" sz="2800">
                <a:latin typeface="黑体" panose="02010609060101010101" pitchFamily="49" charset="-122"/>
                <a:ea typeface="黑体" panose="02010609060101010101" pitchFamily="49" charset="-122"/>
              </a:rPr>
              <a:t>是将字符打印到屏幕的</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的内建函数。</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812800" y="465264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1068070" y="4563110"/>
            <a:ext cx="920940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每一个</a:t>
            </a:r>
            <a:r>
              <a:rPr lang="en-US" altLang="zh-CN" sz="2800">
                <a:latin typeface="Calibri" panose="020F0502020204030204" charset="0"/>
                <a:ea typeface="黑体" panose="02010609060101010101" pitchFamily="49" charset="-122"/>
                <a:cs typeface="Calibri" panose="020F0502020204030204" charset="0"/>
              </a:rPr>
              <a:t>print( )</a:t>
            </a:r>
            <a:r>
              <a:rPr lang="zh-CN" altLang="en-US" sz="2800">
                <a:latin typeface="黑体" panose="02010609060101010101" pitchFamily="49" charset="-122"/>
                <a:ea typeface="黑体" panose="02010609060101010101" pitchFamily="49" charset="-122"/>
              </a:rPr>
              <a:t>在判断语句之后要缩进，推荐的代码缩进风格</a:t>
            </a:r>
            <a:r>
              <a:rPr lang="en-US" altLang="zh-CN" sz="2800">
                <a:latin typeface="黑体" panose="02010609060101010101" pitchFamily="49" charset="-122"/>
                <a:ea typeface="黑体" panose="02010609060101010101" pitchFamily="49" charset="-122"/>
              </a:rPr>
              <a:t>PEP-8</a:t>
            </a:r>
            <a:r>
              <a:rPr lang="zh-CN" altLang="en-US" sz="2800">
                <a:latin typeface="黑体" panose="02010609060101010101" pitchFamily="49" charset="-122"/>
                <a:ea typeface="黑体" panose="02010609060101010101" pitchFamily="49" charset="-122"/>
              </a:rPr>
              <a:t>使用四个空格。</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812165" y="36010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9" grpId="0"/>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07135" y="1675765"/>
            <a:ext cx="10594975" cy="45046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2" name="文本框 1"/>
          <p:cNvSpPr txBox="1"/>
          <p:nvPr/>
        </p:nvSpPr>
        <p:spPr>
          <a:xfrm>
            <a:off x="1235710" y="1153795"/>
            <a:ext cx="1025334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可以根据需要进行多层判断语句的嵌套。</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850900"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1235710" y="1675765"/>
            <a:ext cx="8834120" cy="5262245"/>
          </a:xfrm>
          <a:prstGeom prst="rect">
            <a:avLst/>
          </a:prstGeom>
          <a:noFill/>
        </p:spPr>
        <p:txBody>
          <a:bodyPr wrap="square" rtlCol="0">
            <a:spAutoFit/>
          </a:bodyPr>
          <a:p>
            <a:r>
              <a:rPr lang="en-US" altLang="zh-CN" sz="2400">
                <a:latin typeface="Calibri" panose="020F0502020204030204" charset="0"/>
                <a:cs typeface="Calibri" panose="020F0502020204030204" charset="0"/>
              </a:rPr>
              <a:t>furry =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small = True</a:t>
            </a:r>
            <a:endParaRPr lang="en-US" altLang="zh-CN" sz="2400">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if</a:t>
            </a:r>
            <a:r>
              <a:rPr lang="en-US" altLang="zh-CN" sz="2400">
                <a:latin typeface="Calibri" panose="020F0502020204030204" charset="0"/>
                <a:cs typeface="Calibri" panose="020F0502020204030204" charset="0"/>
              </a:rPr>
              <a:t>  furry: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small: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cat.”)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bear!”)</a:t>
            </a:r>
            <a:endParaRPr lang="en-US" altLang="zh-CN" sz="2400">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small: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latin typeface="Calibri" panose="020F0502020204030204" charset="0"/>
                <a:cs typeface="Calibri" panose="020F0502020204030204" charset="0"/>
                <a:sym typeface="+mn-ea"/>
              </a:rPr>
              <a:t>(“It's a skink!”)</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else:</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print(“It's a human.”)</a:t>
            </a:r>
            <a:endParaRPr lang="en-US" altLang="zh-CN" sz="2400">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8" presetClass="entr" presetSubtype="1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021715" y="1838325"/>
            <a:ext cx="9674860" cy="344424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13" name="前进箭头"/>
          <p:cNvSpPr/>
          <p:nvPr/>
        </p:nvSpPr>
        <p:spPr>
          <a:xfrm>
            <a:off x="525780" y="12414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864870" y="1154430"/>
            <a:ext cx="107219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如果要检查超过两个条件，可以使用</a:t>
            </a:r>
            <a:r>
              <a:rPr lang="en-US" altLang="zh-CN" sz="2800">
                <a:latin typeface="Calibri" panose="020F0502020204030204" charset="0"/>
                <a:ea typeface="黑体" panose="02010609060101010101" pitchFamily="49" charset="-122"/>
                <a:cs typeface="Calibri" panose="020F0502020204030204" charset="0"/>
              </a:rPr>
              <a:t>if</a:t>
            </a:r>
            <a:r>
              <a:rPr lang="zh-CN" altLang="en-US" sz="2800">
                <a:latin typeface="Calibri" panose="020F0502020204030204" charset="0"/>
                <a:ea typeface="黑体" panose="02010609060101010101" pitchFamily="49" charset="-122"/>
                <a:cs typeface="Calibri" panose="020F0502020204030204" charset="0"/>
              </a:rPr>
              <a:t>、</a:t>
            </a:r>
            <a:r>
              <a:rPr lang="en-US" altLang="zh-CN" sz="2800">
                <a:latin typeface="Calibri" panose="020F0502020204030204" charset="0"/>
                <a:ea typeface="黑体" panose="02010609060101010101" pitchFamily="49" charset="-122"/>
                <a:cs typeface="Calibri" panose="020F0502020204030204" charset="0"/>
              </a:rPr>
              <a:t>elif</a:t>
            </a:r>
            <a:r>
              <a:rPr lang="en-US" altLang="zh-CN" sz="2800">
                <a:latin typeface="黑体" panose="02010609060101010101" pitchFamily="49" charset="-122"/>
                <a:ea typeface="黑体" panose="02010609060101010101" pitchFamily="49" charset="-122"/>
                <a:cs typeface="Calibri" panose="020F0502020204030204" charset="0"/>
              </a:rPr>
              <a:t>(</a:t>
            </a:r>
            <a:r>
              <a:rPr lang="zh-CN" altLang="en-US" sz="2800">
                <a:latin typeface="黑体" panose="02010609060101010101" pitchFamily="49" charset="-122"/>
                <a:ea typeface="黑体" panose="02010609060101010101" pitchFamily="49" charset="-122"/>
                <a:cs typeface="Calibri" panose="020F0502020204030204" charset="0"/>
              </a:rPr>
              <a:t>即</a:t>
            </a:r>
            <a:r>
              <a:rPr lang="en-US" altLang="zh-CN" sz="2800">
                <a:latin typeface="Calibri" panose="020F0502020204030204" charset="0"/>
                <a:ea typeface="黑体" panose="02010609060101010101" pitchFamily="49" charset="-122"/>
                <a:cs typeface="Calibri" panose="020F0502020204030204" charset="0"/>
              </a:rPr>
              <a:t>else if</a:t>
            </a:r>
            <a:r>
              <a:rPr lang="en-US" altLang="zh-CN" sz="2800">
                <a:latin typeface="黑体" panose="02010609060101010101" pitchFamily="49" charset="-122"/>
                <a:ea typeface="黑体" panose="02010609060101010101" pitchFamily="49" charset="-122"/>
                <a:cs typeface="Calibri" panose="020F0502020204030204" charset="0"/>
              </a:rPr>
              <a:t>)</a:t>
            </a:r>
            <a:r>
              <a:rPr lang="zh-CN" altLang="en-US" sz="2800">
                <a:latin typeface="黑体" panose="02010609060101010101" pitchFamily="49" charset="-122"/>
                <a:ea typeface="黑体" panose="02010609060101010101" pitchFamily="49" charset="-122"/>
                <a:cs typeface="Calibri" panose="020F0502020204030204" charset="0"/>
              </a:rPr>
              <a:t>和</a:t>
            </a:r>
            <a:r>
              <a:rPr lang="en-US" altLang="zh-CN" sz="2800">
                <a:latin typeface="Calibri" panose="020F0502020204030204" charset="0"/>
                <a:ea typeface="黑体" panose="02010609060101010101" pitchFamily="49" charset="-122"/>
                <a:cs typeface="Calibri" panose="020F0502020204030204" charset="0"/>
              </a:rPr>
              <a:t>else</a:t>
            </a:r>
            <a:r>
              <a:rPr lang="en-US" altLang="zh-CN" sz="2800">
                <a:latin typeface="黑体" panose="02010609060101010101" pitchFamily="49" charset="-122"/>
                <a:ea typeface="黑体" panose="02010609060101010101" pitchFamily="49" charset="-122"/>
                <a:cs typeface="Calibri" panose="020F0502020204030204" charset="0"/>
              </a:rPr>
              <a:t>:</a:t>
            </a:r>
            <a:endParaRPr lang="en-US" altLang="zh-CN" sz="2800">
              <a:latin typeface="黑体" panose="02010609060101010101" pitchFamily="49" charset="-122"/>
              <a:ea typeface="黑体" panose="02010609060101010101" pitchFamily="49" charset="-122"/>
              <a:cs typeface="Calibri" panose="020F0502020204030204" charset="0"/>
            </a:endParaRPr>
          </a:p>
        </p:txBody>
      </p:sp>
      <p:sp>
        <p:nvSpPr>
          <p:cNvPr id="7" name="文本框 6"/>
          <p:cNvSpPr txBox="1"/>
          <p:nvPr/>
        </p:nvSpPr>
        <p:spPr>
          <a:xfrm>
            <a:off x="1021080" y="1789430"/>
            <a:ext cx="940181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color = “puce”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color == “red”: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tomato”)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elif  color == “green”: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latin typeface="Calibri" panose="020F0502020204030204" charset="0"/>
                <a:cs typeface="Calibri" panose="020F0502020204030204" charset="0"/>
                <a:sym typeface="+mn-ea"/>
              </a:rPr>
              <a:t>(“It's a green pepper”)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elif  color == “bee purple”: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print(“I don't know what it is”)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print(“I've never heard of the color” , color)</a:t>
            </a:r>
            <a:endParaRPr lang="en-US" altLang="zh-CN" sz="2400">
              <a:latin typeface="Calibri" panose="020F0502020204030204" charset="0"/>
              <a:cs typeface="Calibri" panose="020F0502020204030204" charset="0"/>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 name="KSO_WM_SLIDE_SUBTYPE" val="pureTxt"/>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MH" val="20150921105644"/>
  <p:tag name="MH_LIBRARY" val="GRAPHIC"/>
  <p:tag name="MH_ORDER" val="直接连接符 3"/>
</p:tagLst>
</file>

<file path=ppt/tags/tag5.xml><?xml version="1.0" encoding="utf-8"?>
<p:tagLst xmlns:p="http://schemas.openxmlformats.org/presentationml/2006/main">
  <p:tag name="MH" val="20150921105644"/>
  <p:tag name="MH_LIBRARY" val="GRAPHIC"/>
  <p:tag name="MH_ORDER" val="直接连接符 4"/>
</p:tagLst>
</file>

<file path=ppt/tags/tag6.xml><?xml version="1.0" encoding="utf-8"?>
<p:tagLst xmlns:p="http://schemas.openxmlformats.org/presentationml/2006/main">
  <p:tag name="KSO_WM_TAG_VERSION" val="1.0"/>
  <p:tag name="KSO_WM_TEMPLATE_CATEGORY" val="custom"/>
  <p:tag name="KSO_WM_TEMPLATE_INDEX" val="160539"/>
</p:tagLst>
</file>

<file path=ppt/tags/tag7.xml><?xml version="1.0" encoding="utf-8"?>
<p:tagLst xmlns:p="http://schemas.openxmlformats.org/presentationml/2006/main">
  <p:tag name="KSO_WM_TAG_VERSION" val="1.0"/>
  <p:tag name="KSO_WM_TEMPLATE_CATEGORY" val="custom"/>
  <p:tag name="KSO_WM_TEMPLATE_INDEX" val="160539"/>
</p:tagLst>
</file>

<file path=ppt/tags/tag8.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BEAUTIFY_FLAG" val="#wm#"/>
</p:tagLst>
</file>

<file path=ppt/tags/tag9.xml><?xml version="1.0" encoding="utf-8"?>
<p:tagLst xmlns:p="http://schemas.openxmlformats.org/presentationml/2006/main">
  <p:tag name="KSO_WM_TEMPLATE_CATEGORY" val="custom"/>
  <p:tag name="KSO_WM_TEMPLATE_INDEX" val="160539"/>
  <p:tag name="KSO_WM_TAG_VERSION" val="1.0"/>
  <p:tag name="KSO_WM_BEAUTIFY_FLAG" val="#wm#"/>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16765</Words>
  <Application>WPS 演示</Application>
  <PresentationFormat>宽屏</PresentationFormat>
  <Paragraphs>1117</Paragraphs>
  <Slides>65</Slides>
  <Notes>31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79" baseType="lpstr">
      <vt:lpstr>Arial</vt:lpstr>
      <vt:lpstr>宋体</vt:lpstr>
      <vt:lpstr>Wingdings</vt:lpstr>
      <vt:lpstr>黑体</vt:lpstr>
      <vt:lpstr>Calibri</vt:lpstr>
      <vt:lpstr>Microsoft JhengHei</vt:lpstr>
      <vt:lpstr>Bodoni MT</vt:lpstr>
      <vt:lpstr>Arial Narrow</vt:lpstr>
      <vt:lpstr>楷体</vt:lpstr>
      <vt:lpstr>微软雅黑</vt:lpstr>
      <vt:lpstr>Arial Unicode MS</vt:lpstr>
      <vt:lpstr>Office 主题</vt:lpstr>
      <vt:lpstr>A000120140530A99PPBG</vt:lpstr>
      <vt:lpstr>Equation.KSEE3</vt:lpstr>
      <vt:lpstr>Python语言及其应用</vt:lpstr>
      <vt:lpstr>PowerPoint 演示文稿</vt:lpstr>
      <vt:lpstr>4.1 使用#注释</vt:lpstr>
      <vt:lpstr>4.1 使用#注释</vt:lpstr>
      <vt:lpstr>4.2 使用 \ 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yiwali</cp:lastModifiedBy>
  <cp:revision>28</cp:revision>
  <dcterms:created xsi:type="dcterms:W3CDTF">2018-03-01T02:03:00Z</dcterms:created>
  <dcterms:modified xsi:type="dcterms:W3CDTF">2018-10-07T08:50:51Z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