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4" r:id="rId5"/>
    <p:sldMasterId id="2147483695" r:id="rId6"/>
  </p:sldMasterIdLst>
  <p:notesMasterIdLst>
    <p:notesMasterId r:id="rId8"/>
  </p:notesMasterIdLst>
  <p:sldIdLst>
    <p:sldId id="258" r:id="rId7"/>
    <p:sldId id="260" r:id="rId9"/>
    <p:sldId id="312" r:id="rId10"/>
    <p:sldId id="281" r:id="rId11"/>
    <p:sldId id="306" r:id="rId12"/>
    <p:sldId id="282" r:id="rId13"/>
    <p:sldId id="283" r:id="rId14"/>
    <p:sldId id="284" r:id="rId15"/>
    <p:sldId id="305" r:id="rId16"/>
    <p:sldId id="286" r:id="rId17"/>
    <p:sldId id="288" r:id="rId18"/>
    <p:sldId id="307" r:id="rId19"/>
    <p:sldId id="308" r:id="rId20"/>
    <p:sldId id="289" r:id="rId21"/>
    <p:sldId id="310" r:id="rId22"/>
    <p:sldId id="311" r:id="rId23"/>
    <p:sldId id="293" r:id="rId24"/>
    <p:sldId id="294" r:id="rId25"/>
    <p:sldId id="298" r:id="rId26"/>
    <p:sldId id="299" r:id="rId27"/>
    <p:sldId id="300" r:id="rId28"/>
    <p:sldId id="301" r:id="rId29"/>
    <p:sldId id="302" r:id="rId30"/>
    <p:sldId id="304" r:id="rId31"/>
    <p:sldId id="334" r:id="rId32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0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72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44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3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交流：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自己设计程序设计语言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shell</a:t>
            </a:r>
            <a:r>
              <a:rPr lang="zh-CN" altLang="zh-CN"/>
              <a:t>也有解释器，但语法比较简单，且一般没有库的概念。</a:t>
            </a: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582420"/>
            <a:ext cx="6858000" cy="19278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29310" y="1062990"/>
            <a:ext cx="8315325" cy="17780"/>
          </a:xfrm>
          <a:prstGeom prst="line">
            <a:avLst/>
          </a:prstGeom>
          <a:ln w="25400" cmpd="sng">
            <a:solidFill>
              <a:srgbClr val="270E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ba4b730addc9c83ae6ccf137278807bc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75020" y="383540"/>
            <a:ext cx="2640330" cy="5181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0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793875"/>
            <a:ext cx="6858000" cy="1367790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charset="0"/>
              </a:rPr>
              <a:t>Python </a:t>
            </a:r>
            <a:r>
              <a:rPr lang="zh-CN" altLang="en-US" sz="4400" dirty="0"/>
              <a:t>语言及其应用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268028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zh-CN"/>
              <a:t>自动化学院，</a:t>
            </a:r>
            <a:r>
              <a:rPr lang="zh-CN" altLang="en-US"/>
              <a:t>程序设计实训</a:t>
            </a:r>
            <a:endParaRPr lang="zh-CN" altLang="en-US"/>
          </a:p>
          <a:p>
            <a:r>
              <a:rPr lang="zh-CN" altLang="en-US"/>
              <a:t>张慧翔</a:t>
            </a:r>
            <a:endParaRPr lang="zh-CN" altLang="en-US"/>
          </a:p>
          <a:p>
            <a:fld id="{BB962C8B-B14F-4D97-AF65-F5344CB8AC3E}" type="datetime2">
              <a:rPr lang="zh-CN" altLang="en-US"/>
            </a:fld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1.3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为什么选择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Python </a:t>
            </a:r>
            <a:r>
              <a:rPr lang="zh-CN" altLang="en-US" sz="25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主要的优点可以归纳为以下几个方面：</a:t>
            </a:r>
            <a:endParaRPr lang="zh-CN" altLang="en-US" sz="2500" dirty="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US" altLang="zh-CN" sz="25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Python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是一门非常通用的高级语言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5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它的设计极大地增强了代码可读性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提高可读性可以让学习和记忆更加容易，也更容易修改。</a:t>
            </a:r>
            <a:endParaRPr lang="en-US" altLang="zh-CN" sz="2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US" altLang="zh-CN" sz="25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Python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简洁的语法可以写出比静态语言更短的程序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对于</a:t>
            </a:r>
            <a:r>
              <a:rPr lang="en-US" altLang="zh-CN" sz="25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程序员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来说，</a:t>
            </a:r>
            <a:r>
              <a:rPr lang="en-US" altLang="zh-CN" sz="25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如果完成同样的功能只需要编写一半长度的代码，生产力就可以提高一倍</a:t>
            </a:r>
            <a:r>
              <a:rPr lang="en-US" altLang="zh-CN" sz="25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 dirty="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1.3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为什么选择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indent="-342900" algn="l" fontAlgn="auto">
              <a:lnSpc>
                <a:spcPct val="160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US" altLang="zh-CN" sz="2500">
                <a:latin typeface="Times New Roman" panose="02020603050405020304" charset="0"/>
                <a:sym typeface="+mn-ea"/>
              </a:rPr>
              <a:t>    和其他流行的语言相比， Python 的学习曲线更加平缓，可以让你很快具备生产力</a:t>
            </a:r>
            <a:r>
              <a:rPr lang="zh-CN" altLang="en-US" sz="2500">
                <a:latin typeface="Times New Roman" panose="02020603050405020304" charset="0"/>
                <a:sym typeface="+mn-ea"/>
              </a:rPr>
              <a:t>。</a:t>
            </a:r>
            <a:endParaRPr lang="zh-CN" altLang="en-US" sz="2500">
              <a:latin typeface="Times New Roman" panose="02020603050405020304" charset="0"/>
              <a:sym typeface="+mn-ea"/>
            </a:endParaRPr>
          </a:p>
          <a:p>
            <a:pPr indent="-342900" algn="l" fontAlgn="auto">
              <a:lnSpc>
                <a:spcPct val="160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US" altLang="zh-CN" sz="2500">
                <a:latin typeface="Times New Roman" panose="02020603050405020304" charset="0"/>
                <a:sym typeface="+mn-ea"/>
              </a:rPr>
              <a:t>    Python </a:t>
            </a:r>
            <a:r>
              <a:rPr lang="zh-CN" altLang="en-US" sz="2500">
                <a:latin typeface="Times New Roman" panose="02020603050405020304" charset="0"/>
                <a:sym typeface="+mn-ea"/>
              </a:rPr>
              <a:t>是免费、开源并且可移植的，它与 UNIX，Windows 和 Macintosh 都能很好的兼容。</a:t>
            </a:r>
            <a:r>
              <a:rPr lang="en-US" altLang="zh-CN" sz="2500">
                <a:latin typeface="Times New Roman" panose="02020603050405020304" charset="0"/>
                <a:sym typeface="+mn-ea"/>
              </a:rPr>
              <a:t> </a:t>
            </a:r>
            <a:r>
              <a:rPr lang="en-US" altLang="zh-CN" sz="2000">
                <a:latin typeface="Times New Roman" panose="02020603050405020304" charset="0"/>
                <a:sym typeface="+mn-ea"/>
              </a:rPr>
              <a:t>   </a:t>
            </a:r>
            <a:endParaRPr lang="en-US" altLang="zh-CN" sz="2000">
              <a:latin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如今，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已经成为一门炙手可热的语言，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TIOBE Index（https://www.tiobe.com/tiobe-index/）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2018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年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12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月编程语言排名前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10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名如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下图。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1.3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为什么选择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5295" t="27405" r="18648" b="21649"/>
          <a:stretch>
            <a:fillRect/>
          </a:stretch>
        </p:blipFill>
        <p:spPr>
          <a:xfrm>
            <a:off x="640715" y="1776095"/>
            <a:ext cx="8010525" cy="3474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1.3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为什么选择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641350" y="1377950"/>
            <a:ext cx="7705090" cy="4723130"/>
          </a:xfrm>
        </p:spPr>
        <p:txBody>
          <a:bodyPr>
            <a:normAutofit fontScale="90000"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在顶尖的美国大学中，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是计算机入门课程中最流行的语言。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此外，它也被两千多名雇主用来评估编程技能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，并且招聘岗位多（前程无忧，智联招聘）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http://blog.csdn.net/T7SFOKzorD1JAYMSFk4/article/details/78771846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https://blog.csdn.net/caimouse/article/details/78984039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5003800" cy="601980"/>
          </a:xfrm>
        </p:spPr>
        <p:txBody>
          <a:bodyPr anchor="t" anchorCtr="0">
            <a:normAutofit fontScale="90000"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1.4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何时不应该使用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并非在所有场合都是最好用的语言。对于大多数应用来说，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已经足够快了，但是有些场合下，它的性能仍然是个问题。</a:t>
            </a:r>
            <a:r>
              <a:rPr lang="en-US" altLang="zh-CN" sz="25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如果你的程序</a:t>
            </a:r>
            <a:r>
              <a:rPr lang="zh-CN" altLang="en-US" sz="25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需要</a:t>
            </a:r>
            <a:r>
              <a:rPr lang="en-US" altLang="zh-CN" sz="25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花费大量时间用于计算（中央处理器受限），那么可以使用 </a:t>
            </a:r>
            <a:r>
              <a:rPr lang="en-US" altLang="zh-CN" sz="2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C</a:t>
            </a:r>
            <a:r>
              <a:rPr lang="en-US" altLang="zh-CN" sz="25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C++</a:t>
            </a:r>
            <a:r>
              <a:rPr lang="en-US" altLang="zh-CN" sz="25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或 </a:t>
            </a:r>
            <a:r>
              <a:rPr lang="en-US" altLang="zh-CN" sz="2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Java </a:t>
            </a:r>
            <a:r>
              <a:rPr lang="en-US" altLang="zh-CN" sz="25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来编写程序从而提高性能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，但这并不是唯一的选择。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5003800" cy="601980"/>
          </a:xfrm>
        </p:spPr>
        <p:txBody>
          <a:bodyPr anchor="t" anchorCtr="0">
            <a:normAutofit fontScale="90000"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1.4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何时不应该使用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有时候用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Python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实现一个更好的算法（一系列解决问题的步骤）可以打败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中的低效算法。</a:t>
            </a:r>
            <a:r>
              <a:rPr lang="zh-CN" altLang="en-US" sz="250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zh-CN" altLang="en-US" sz="2500">
                <a:ea typeface="宋体" panose="02010600030101010101" pitchFamily="2" charset="-122"/>
                <a:sym typeface="+mn-ea"/>
              </a:rPr>
              <a:t>对于开发效率的提升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可以让你有更多的时间来尝试各种选择。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US" altLang="zh-CN" sz="2500">
                <a:latin typeface="Times New Roman" panose="02020603050405020304" charset="0"/>
                <a:sym typeface="+mn-ea"/>
              </a:rPr>
              <a:t>    在许多应用中，程序会因为等待其他服务器的响应而浪费时间。这段时间里 CPU（中央处理单元，计算机中负责所有计算的芯片）几乎什么都不做，因此，静态和动态程序的端到端时间几乎是一样的</a:t>
            </a:r>
            <a:r>
              <a:rPr lang="zh-CN" altLang="en-US" sz="2500">
                <a:latin typeface="Times New Roman" panose="02020603050405020304" charset="0"/>
                <a:sym typeface="+mn-ea"/>
              </a:rPr>
              <a:t>。</a:t>
            </a:r>
            <a:r>
              <a:rPr lang="en-US" altLang="zh-CN" sz="2500">
                <a:latin typeface="Times New Roman" panose="02020603050405020304" charset="0"/>
                <a:sym typeface="+mn-ea"/>
              </a:rPr>
              <a:t>  </a:t>
            </a:r>
            <a:endParaRPr lang="en-US" altLang="zh-CN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5003800" cy="601980"/>
          </a:xfrm>
        </p:spPr>
        <p:txBody>
          <a:bodyPr anchor="t" anchorCtr="0">
            <a:normAutofit fontScale="90000"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1.4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何时不应该使用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的标准解释器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C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，所以可以通过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C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代码进行扩展。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US" altLang="zh-CN" sz="2500">
                <a:latin typeface="Times New Roman" panose="02020603050405020304" charset="0"/>
                <a:sym typeface="+mn-ea"/>
              </a:rPr>
              <a:t>    Python 解释器变得越来越快。Java 最初也很慢，经过大量的研究和资金投入之后，它变得非常快。 Python 并不属于某个公司，因此它的发展会更缓慢一些。</a:t>
            </a:r>
            <a:endParaRPr lang="en-US" altLang="zh-CN" sz="2500">
              <a:latin typeface="Times New Roman" panose="02020603050405020304" charset="0"/>
              <a:sym typeface="+mn-ea"/>
            </a:endParaRPr>
          </a:p>
          <a:p>
            <a:pPr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</a:rPr>
              <a:t>  如果你的项目要求非常严格，无论如何努力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</a:rPr>
              <a:t>Python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</a:rPr>
              <a:t>都无法达到要求，则可以考虑使用其他语言。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 fontScale="90000"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1.5  Python 2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与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Python 3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en-US" altLang="zh-CN" sz="2500">
                <a:latin typeface="Times New Roman" panose="02020603050405020304" charset="0"/>
                <a:sym typeface="+mn-ea"/>
              </a:rPr>
              <a:t> 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有两个版本。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2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已经存在了很长时间并且预装在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Linux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和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Apple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电脑中。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2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的最后一个版本是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2.7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，本课程使用的是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3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。使用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2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也可以，两者差别不大。最明显的区别在于调用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print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的方式，最重要的区别则是处理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Unicode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字符的方式。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1.6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安装及运行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en-US" altLang="zh-CN" sz="2500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1.6.1  </a:t>
            </a:r>
            <a:r>
              <a:rPr lang="zh-CN" altLang="en-US" sz="25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安装 </a:t>
            </a:r>
            <a:r>
              <a:rPr lang="en-US" altLang="zh-CN" sz="2500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</a:t>
            </a:r>
            <a:endParaRPr lang="en-US" altLang="zh-CN" sz="25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Windows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系统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没有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预装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Python，OS X、Linux、 Unix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系统则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预装了旧版本的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，即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2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安装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可以打开浏览器前往 Python 官方网站（ https://www.python.org/）下载安装。官方下载页会获取操作系统类型并显示对应的 Python 版本，如果显示的不对，可以进行手动选择。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1.6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安装及运行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en-US" altLang="zh-CN" sz="2500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1.6.2  </a:t>
            </a:r>
            <a:r>
              <a:rPr lang="zh-CN" altLang="en-US" sz="2500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运行 </a:t>
            </a:r>
            <a:r>
              <a:rPr lang="en-US" altLang="zh-CN" sz="2500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</a:t>
            </a:r>
            <a:endParaRPr lang="en-US" altLang="zh-CN" sz="25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运行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程序通常有两种方法。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•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使用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自带的交互式解释器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。它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可以很方便地执行小程序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可以一行一行输入命令然后立刻查看运行结果。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•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使用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文件。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可以把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Python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程序存储到文本文件中，通常要加上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.py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扩展名，然后输入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加文件名来执行。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401445"/>
            <a:ext cx="6858000" cy="932180"/>
          </a:xfrm>
        </p:spPr>
        <p:txBody>
          <a:bodyPr anchor="t" anchorCtr="0"/>
          <a:lstStyle/>
          <a:p>
            <a:r>
              <a:rPr lang="zh-CN" altLang="en-US" sz="4400" dirty="0"/>
              <a:t>第</a:t>
            </a:r>
            <a:r>
              <a:rPr lang="en-US" altLang="zh-CN" sz="4400" dirty="0">
                <a:latin typeface="Times New Roman" panose="02020603050405020304" charset="0"/>
              </a:rPr>
              <a:t>1</a:t>
            </a:r>
            <a:r>
              <a:rPr lang="zh-CN" altLang="en-US" sz="4400" dirty="0"/>
              <a:t>章  </a:t>
            </a:r>
            <a:r>
              <a:rPr lang="en-US" altLang="zh-CN" sz="4400" dirty="0">
                <a:latin typeface="Times New Roman" panose="02020603050405020304" charset="0"/>
              </a:rPr>
              <a:t>Python </a:t>
            </a:r>
            <a:r>
              <a:rPr lang="zh-CN" altLang="en-US" sz="4400" dirty="0"/>
              <a:t>初探</a:t>
            </a:r>
            <a:endParaRPr lang="zh-CN" altLang="en-US" sz="44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143000" y="2250440"/>
            <a:ext cx="6858000" cy="4380865"/>
          </a:xfrm>
        </p:spPr>
        <p:txBody>
          <a:bodyPr>
            <a:normAutofit fontScale="90000" lnSpcReduction="20000"/>
          </a:bodyPr>
          <a:lstStyle/>
          <a:p>
            <a:pPr marL="1080135" algn="l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§1.1 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真实世界中的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1080135" algn="l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§1.2  Python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与其他语言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0135" algn="l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§1.3 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为什么选择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1080135" algn="l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§1.4  </a:t>
            </a: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何时不应该使用 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1080135" algn="l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§1.5  Python 2</a:t>
            </a: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与 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Python 3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1080135" algn="l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§1.6  </a:t>
            </a: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安装及运行 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1080135" algn="l" fontAlgn="auto">
              <a:lnSpc>
                <a:spcPct val="125000"/>
              </a:lnSpc>
            </a:pPr>
            <a:endParaRPr lang="en-US" altLang="zh-CN" sz="2000" dirty="0">
              <a:latin typeface="Times New Roman" panose="02020603050405020304" charset="0"/>
              <a:sym typeface="+mn-ea"/>
            </a:endParaRPr>
          </a:p>
          <a:p>
            <a:pPr marL="720090" algn="l" fontAlgn="auto"/>
            <a:r>
              <a:rPr lang="en-US" altLang="zh-CN" sz="1800" dirty="0">
                <a:latin typeface="Times New Roman" panose="02020603050405020304" charset="0"/>
                <a:sym typeface="+mn-ea"/>
              </a:rPr>
              <a:t>                     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1.6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安装及运行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•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使用交互式解释器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可以在终端窗口中输入 Python 主程序的名称来启动解释器。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当输入一些包含值的东西时，交互式解释器会自动打印出这个值，这种自动打印值的省时特性只有交互式解释器中有，在 Python 语言中没有，也可以使用 print() 在解释器中打印内容。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1.6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安装及运行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•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使用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文件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如果把需要打印的内容放在文件中并使用 Python 来执行它，程序什么都不会输出。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在非交互式的 Python 程序中，必须调用 print 函数来打印内容，如下所示打印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61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（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&gt;&gt;&gt;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为系统提示符）：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&gt;&gt;&gt;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print(61)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1.6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安装及运行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生成一个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程序文件并运行上述代码的步骤如下：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(1)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打开文本编辑器。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(2)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输入代码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print(61)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(3)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保存文件，命名为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61.py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。一定要确保存储为纯文本而不是“富文本”格式，比如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RTF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或者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Word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程序文件并不是一定以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.py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结尾，但是加上它可以让你清楚这个文件的作用。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1.6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安装及运行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542607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zh-CN" altLang="en-US" sz="2500">
                <a:latin typeface="Times New Roman" panose="02020603050405020304" charset="0"/>
                <a:sym typeface="+mn-ea"/>
              </a:rPr>
              <a:t>(4) </a:t>
            </a:r>
            <a:r>
              <a:rPr lang="zh-CN" altLang="en-US" sz="2500">
                <a:sym typeface="+mn-ea"/>
              </a:rPr>
              <a:t>打开一个终端窗口。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(5) 输入下面的命令来运行程序：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&gt;&gt;&gt;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python 61.py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可以看到一行输出：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61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除此之外，Python 中还内置了一些自由体诗歌，只要在交互式解释器中输入</a:t>
            </a:r>
            <a:r>
              <a:rPr lang="zh-CN" altLang="en-US" sz="2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import this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代码，然后按下回车就能看到，如下所示：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&gt;&gt;&gt;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import this</a:t>
            </a: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1.6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安装及运行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</a:t>
            </a:r>
            <a:r>
              <a:rPr lang="zh-CN" altLang="en-US" sz="2500">
                <a:sym typeface="+mn-ea"/>
              </a:rPr>
              <a:t> </a:t>
            </a:r>
            <a:r>
              <a:rPr lang="en-US" altLang="zh-CN" sz="2500">
                <a:latin typeface="Times New Roman" panose="02020603050405020304" charset="0"/>
                <a:sym typeface="+mn-ea"/>
              </a:rPr>
              <a:t>Python</a:t>
            </a:r>
            <a:r>
              <a:rPr lang="en-US" altLang="zh-CN" sz="2500">
                <a:sym typeface="+mn-ea"/>
              </a:rPr>
              <a:t>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程序最基础的方法是使用一个纯文本编辑器和一个终端窗口，除此之外，还有很多优秀的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Python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集成开发环境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（ IDE），例如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PyCharm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。它们的图形用户界面会有许多高端文本编辑功能和辅助开发功能。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1.6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安装及运行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30410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</a:t>
            </a:r>
            <a:r>
              <a:rPr lang="zh-CN" altLang="zh-CN" sz="2000">
                <a:latin typeface="Times New Roman" panose="02020603050405020304" charset="0"/>
                <a:sym typeface="+mn-ea"/>
              </a:rPr>
              <a:t>标准库文档：https://docs.python.org/3/</a:t>
            </a:r>
            <a:endParaRPr lang="zh-CN" altLang="zh-CN" sz="2000">
              <a:latin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zh-CN" sz="2000">
              <a:latin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zh-CN" sz="2000">
              <a:latin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zh-CN" sz="20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3265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本章主要知识点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5097145"/>
          </a:xfrm>
        </p:spPr>
        <p:txBody>
          <a:bodyPr>
            <a:normAutofit/>
          </a:bodyPr>
          <a:lstStyle/>
          <a:p>
            <a:pPr marL="342900" indent="-342900" algn="l" fontAlgn="auto">
              <a:lnSpc>
                <a:spcPct val="170000"/>
              </a:lnSpc>
              <a:spcBef>
                <a:spcPts val="0"/>
              </a:spcBef>
              <a:buFont typeface="Wingdings" panose="05000000000000000000" charset="0"/>
              <a:buChar char=""/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了解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语言的历史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70000"/>
              </a:lnSpc>
              <a:spcBef>
                <a:spcPts val="0"/>
              </a:spcBef>
              <a:buFont typeface="Wingdings" panose="05000000000000000000" charset="0"/>
              <a:buChar char=""/>
            </a:pP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了解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shell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、静态语言以及动态语言的区别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70000"/>
              </a:lnSpc>
              <a:spcBef>
                <a:spcPts val="0"/>
              </a:spcBef>
              <a:buFont typeface="Wingdings" panose="05000000000000000000" charset="0"/>
              <a:buChar char=""/>
            </a:pP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了解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语言的特点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70000"/>
              </a:lnSpc>
              <a:spcBef>
                <a:spcPts val="0"/>
              </a:spcBef>
              <a:buFont typeface="Wingdings" panose="05000000000000000000" charset="0"/>
              <a:buChar char=""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了解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的适用条件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70000"/>
              </a:lnSpc>
              <a:spcBef>
                <a:spcPts val="0"/>
              </a:spcBef>
              <a:buFont typeface="Wingdings" panose="05000000000000000000" charset="0"/>
              <a:buChar char=""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掌握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的安装及运行方法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70000"/>
              </a:lnSpc>
              <a:spcBef>
                <a:spcPts val="0"/>
              </a:spcBef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0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000" b="1">
                <a:effectLst/>
                <a:latin typeface="Times New Roman" panose="02020603050405020304" charset="0"/>
              </a:rPr>
              <a:t>1.1  </a:t>
            </a:r>
            <a:r>
              <a:rPr lang="zh-CN" altLang="en-US" sz="3000" b="1">
                <a:effectLst/>
                <a:latin typeface="Times New Roman" panose="02020603050405020304" charset="0"/>
              </a:rPr>
              <a:t>真实世界中的</a:t>
            </a:r>
            <a:r>
              <a:rPr lang="en-US" altLang="zh-CN" sz="3000" b="1">
                <a:effectLst/>
                <a:latin typeface="Times New Roman" panose="02020603050405020304" charset="0"/>
              </a:rPr>
              <a:t>Python</a:t>
            </a:r>
            <a:endParaRPr lang="en-US" altLang="zh-CN" sz="30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5097145"/>
          </a:xfrm>
        </p:spPr>
        <p:txBody>
          <a:bodyPr>
            <a:normAutofit lnSpcReduction="10000"/>
          </a:bodyPr>
          <a:lstStyle/>
          <a:p>
            <a:pPr algn="l" fontAlgn="auto">
              <a:lnSpc>
                <a:spcPct val="170000"/>
              </a:lnSpc>
              <a:spcBef>
                <a:spcPts val="0"/>
              </a:spcBef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en-US" altLang="zh-CN" sz="2500">
                <a:latin typeface="Times New Roman" panose="02020603050405020304" charset="0"/>
                <a:sym typeface="+mn-ea"/>
              </a:rPr>
              <a:t>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是由 Guido van Rossum 在八十年代末和九十年代初，在荷兰国家数学和计算机科学研究所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CWI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Centrum voor Wiskunde en Informatica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设计出来的。1991 年初，Python 发布了第一个公开发行版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（比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Java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还早）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，并且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一直是最流行的十门计算机语言之一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不仅可以应用于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网站、系统管理和数据处理方面，还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可以应用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在艺术、科学和商业方面。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70000"/>
              </a:lnSpc>
              <a:spcBef>
                <a:spcPts val="0"/>
              </a:spcBef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0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000" b="1">
                <a:effectLst/>
                <a:latin typeface="Times New Roman" panose="02020603050405020304" charset="0"/>
              </a:rPr>
              <a:t>1.1  </a:t>
            </a:r>
            <a:r>
              <a:rPr lang="zh-CN" altLang="en-US" sz="3000" b="1">
                <a:effectLst/>
                <a:latin typeface="Times New Roman" panose="02020603050405020304" charset="0"/>
              </a:rPr>
              <a:t>真实世界中的</a:t>
            </a:r>
            <a:r>
              <a:rPr lang="en-US" altLang="zh-CN" sz="3000" b="1">
                <a:effectLst/>
                <a:latin typeface="Times New Roman" panose="02020603050405020304" charset="0"/>
              </a:rPr>
              <a:t>Python</a:t>
            </a:r>
            <a:endParaRPr lang="en-US" altLang="zh-CN" sz="30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641350" y="3640455"/>
            <a:ext cx="8150225" cy="301307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Python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语言的名字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来自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Guido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所挚爱的电视剧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BBC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电视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喜剧片《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Monty Python's Flying Circus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》（《蒙提·派森的飞行马戏团》），和爬行类动物本身没有任何关系。这部剧的创作者是 Monty Python，是一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英国六人喜剧团体。但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Logo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确实是缠在一起的两条蛇。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5615" y="1456690"/>
            <a:ext cx="2112010" cy="1446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10" y="1312545"/>
            <a:ext cx="2076450" cy="1990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55615" y="29349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</a:t>
            </a:r>
            <a:r>
              <a:rPr lang="zh-CN" altLang="en-US"/>
              <a:t>he "two snakes" logo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0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000" b="1">
                <a:effectLst/>
                <a:latin typeface="Times New Roman" panose="02020603050405020304" charset="0"/>
              </a:rPr>
              <a:t>1.1  </a:t>
            </a:r>
            <a:r>
              <a:rPr lang="zh-CN" altLang="en-US" sz="3000" b="1">
                <a:effectLst/>
                <a:latin typeface="Times New Roman" panose="02020603050405020304" charset="0"/>
              </a:rPr>
              <a:t>真实世界中的</a:t>
            </a:r>
            <a:r>
              <a:rPr lang="en-US" altLang="zh-CN" sz="3000" b="1">
                <a:effectLst/>
                <a:latin typeface="Times New Roman" panose="02020603050405020304" charset="0"/>
              </a:rPr>
              <a:t>Python</a:t>
            </a:r>
            <a:endParaRPr lang="en-US" altLang="zh-CN" sz="30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5080000"/>
          </a:xfrm>
        </p:spPr>
        <p:txBody>
          <a:bodyPr>
            <a:normAutofit lnSpcReduction="20000"/>
          </a:bodyPr>
          <a:lstStyle/>
          <a:p>
            <a:pPr marL="72009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可以应用在许多计算环境下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5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72009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命令行窗口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9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图形用户界面，包括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Web</a:t>
            </a:r>
            <a:endParaRPr lang="en-US" altLang="zh-CN" sz="25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72009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客户端和服务端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Web</a:t>
            </a:r>
            <a:endParaRPr lang="en-US" altLang="zh-CN" sz="25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72009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大型网站后端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9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云（Openstack）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9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移动设备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9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嵌入式设备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72009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胶水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代码（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ArcGIS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Blender ...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72009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1.2  Python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与其他语言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  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Windows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shell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叫作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cmd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，它会运行后缀为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.bat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batch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Win10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下的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PowerShell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Linux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和其他类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Unix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系统（包括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Mac OS X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）有许多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shell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程序，最流行的称为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bash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或者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sh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shell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可能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是程序员接触到的第一个程序。它的问题在于程序超过百行之后</a:t>
            </a:r>
            <a:r>
              <a:rPr lang="en-US" altLang="zh-CN" sz="25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扩展性很差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，并且比其他语言的运行速度慢很多。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示例：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gradle.bat</a:t>
            </a:r>
            <a:endParaRPr lang="en-US" altLang="zh-CN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1.2  Python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与其他语言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5146040"/>
          </a:xfrm>
        </p:spPr>
        <p:txBody>
          <a:bodyPr>
            <a:normAutofit fontScale="82500"/>
          </a:bodyPr>
          <a:lstStyle/>
          <a:p>
            <a:pPr algn="l" fontAlgn="auto">
              <a:lnSpc>
                <a:spcPct val="170000"/>
              </a:lnSpc>
              <a:spcBef>
                <a:spcPts val="0"/>
              </a:spcBef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en-US" altLang="zh-CN" sz="2500">
                <a:latin typeface="Times New Roman" panose="02020603050405020304" charset="0"/>
                <a:sym typeface="+mn-ea"/>
              </a:rPr>
              <a:t> </a:t>
            </a:r>
            <a:r>
              <a:rPr lang="en-US" altLang="zh-CN" sz="25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静态语言</a:t>
            </a:r>
            <a:r>
              <a:rPr lang="zh-CN" altLang="en-US" sz="25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是指语言中的</a:t>
            </a:r>
            <a:r>
              <a:rPr lang="zh-CN" altLang="en-US" sz="25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变量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（是指程序中使用的值的名字）不能改变类型，并且在使用时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要求声明每个变量的类型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计算机不能理解高级语言，所以需要把程序编译成非常底层的机器语言，计算机才能运行高级语言编写的程序。声明变量类型可以帮助计算机发现更多潜在的错误并提高运行速度，但是却需要使用者进行更多的思考和编程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即对程序员要求更多一些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。该类语言如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C++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和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Java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70000"/>
              </a:lnSpc>
              <a:spcBef>
                <a:spcPts val="0"/>
              </a:spcBef>
            </a:pPr>
            <a:r>
              <a:rPr lang="zh-CN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示例：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cppexample.cpp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40000"/>
              </a:lnSpc>
              <a:spcBef>
                <a:spcPts val="0"/>
              </a:spcBef>
            </a:pPr>
            <a:r>
              <a:rPr lang="zh-CN" altLang="en-US" sz="25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endParaRPr lang="en-US" altLang="zh-CN" sz="25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1.2  Python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与其他语言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329430"/>
          </a:xfrm>
        </p:spPr>
        <p:txBody>
          <a:bodyPr>
            <a:normAutofit/>
          </a:bodyPr>
          <a:lstStyle/>
          <a:p>
            <a:pPr algn="l" fontAlgn="auto">
              <a:lnSpc>
                <a:spcPct val="140000"/>
              </a:lnSpc>
              <a:spcBef>
                <a:spcPts val="0"/>
              </a:spcBef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en-US" altLang="zh-CN" sz="2500">
                <a:latin typeface="Times New Roman" panose="02020603050405020304" charset="0"/>
                <a:sym typeface="+mn-ea"/>
              </a:rPr>
              <a:t> </a:t>
            </a:r>
            <a:r>
              <a:rPr lang="zh-CN" altLang="en-US" sz="25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动态语言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（也被称为</a:t>
            </a:r>
            <a:r>
              <a:rPr lang="zh-CN" altLang="en-US" sz="25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脚本语言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）：它是指不需要在使用变量前进行声明。动态语言的代码不会被编译，而是由一个专门的</a:t>
            </a:r>
            <a:r>
              <a:rPr lang="zh-CN" altLang="en-US" sz="25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解释器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在每次程序执行的时候进行翻译，这样解释性语言每执行一次就要翻译一次，效率比较低，但它的优点就在于语法简单，编程较快，节省时间，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就是一种动态语言。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该类语言还有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Perl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Ruby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PHP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5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4342</Words>
  <Application>WPS 演示</Application>
  <PresentationFormat>全屏显示(4:3)</PresentationFormat>
  <Paragraphs>207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Wingdings</vt:lpstr>
      <vt:lpstr>Calibri Light</vt:lpstr>
      <vt:lpstr>Calibri</vt:lpstr>
      <vt:lpstr>微软雅黑</vt:lpstr>
      <vt:lpstr>Arial Unicode MS</vt:lpstr>
      <vt:lpstr>Office 主题</vt:lpstr>
      <vt:lpstr>3_自定义设计方案</vt:lpstr>
      <vt:lpstr>2_自定义设计方案</vt:lpstr>
      <vt:lpstr>1_自定义设计方案</vt:lpstr>
      <vt:lpstr>自定义设计方案</vt:lpstr>
      <vt:lpstr>Python 语言及其应用</vt:lpstr>
      <vt:lpstr>第1章  Python 初探</vt:lpstr>
      <vt:lpstr>本章主要知识点</vt:lpstr>
      <vt:lpstr>§1.1  真实世界中的Python</vt:lpstr>
      <vt:lpstr>§1.1  真实世界中的Python</vt:lpstr>
      <vt:lpstr>§1.1  真实世界中的Python</vt:lpstr>
      <vt:lpstr>§1.2  Python与其他语言</vt:lpstr>
      <vt:lpstr>§1.2  Python与其他语言</vt:lpstr>
      <vt:lpstr>§1.2  Python与其他语言</vt:lpstr>
      <vt:lpstr>§1.3  为什么选择Python</vt:lpstr>
      <vt:lpstr>§1.3  为什么选择Python</vt:lpstr>
      <vt:lpstr>§1.3  为什么选择Python</vt:lpstr>
      <vt:lpstr>§1.3  为什么选择Python</vt:lpstr>
      <vt:lpstr>§1.4  何时不应该使用Python</vt:lpstr>
      <vt:lpstr>§1.4  何时不应该使用Python</vt:lpstr>
      <vt:lpstr>§1.4  何时不应该使用Python</vt:lpstr>
      <vt:lpstr>§1.5  Python 2与Python 3</vt:lpstr>
      <vt:lpstr>§1.6  安装及运行Python</vt:lpstr>
      <vt:lpstr>§1.6  安装及运行Python</vt:lpstr>
      <vt:lpstr>§1.6  安装及运行Python</vt:lpstr>
      <vt:lpstr>§1.6  安装及运行Python</vt:lpstr>
      <vt:lpstr>§1.6  安装及运行Python</vt:lpstr>
      <vt:lpstr>§1.6  安装及运行Python</vt:lpstr>
      <vt:lpstr>§1.6  安装及运行Python</vt:lpstr>
      <vt:lpstr>§1.6  安装及运行Python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508</dc:creator>
  <cp:lastModifiedBy>Felix</cp:lastModifiedBy>
  <cp:revision>66</cp:revision>
  <dcterms:created xsi:type="dcterms:W3CDTF">2017-11-12T14:07:00Z</dcterms:created>
  <dcterms:modified xsi:type="dcterms:W3CDTF">2019-01-04T13:24:04Z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