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7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1" r:id="rId3"/>
    <p:sldId id="291" r:id="rId4"/>
    <p:sldId id="361" r:id="rId5"/>
    <p:sldId id="377" r:id="rId6"/>
    <p:sldId id="292" r:id="rId7"/>
    <p:sldId id="378" r:id="rId8"/>
    <p:sldId id="379" r:id="rId9"/>
    <p:sldId id="380" r:id="rId10"/>
    <p:sldId id="381" r:id="rId11"/>
    <p:sldId id="382" r:id="rId12"/>
    <p:sldId id="388" r:id="rId13"/>
    <p:sldId id="387" r:id="rId14"/>
    <p:sldId id="384" r:id="rId15"/>
    <p:sldId id="383" r:id="rId16"/>
    <p:sldId id="385" r:id="rId17"/>
    <p:sldId id="392" r:id="rId18"/>
    <p:sldId id="293" r:id="rId19"/>
    <p:sldId id="391" r:id="rId20"/>
    <p:sldId id="395" r:id="rId21"/>
    <p:sldId id="390" r:id="rId22"/>
    <p:sldId id="394" r:id="rId23"/>
    <p:sldId id="399" r:id="rId24"/>
    <p:sldId id="403" r:id="rId25"/>
    <p:sldId id="398" r:id="rId26"/>
    <p:sldId id="402" r:id="rId27"/>
    <p:sldId id="397" r:id="rId28"/>
    <p:sldId id="401" r:id="rId29"/>
    <p:sldId id="404" r:id="rId30"/>
    <p:sldId id="400" r:id="rId31"/>
    <p:sldId id="389" r:id="rId32"/>
    <p:sldId id="393" r:id="rId33"/>
    <p:sldId id="386" r:id="rId34"/>
    <p:sldId id="406" r:id="rId35"/>
    <p:sldId id="408" r:id="rId36"/>
    <p:sldId id="405" r:id="rId37"/>
    <p:sldId id="409" r:id="rId38"/>
    <p:sldId id="410" r:id="rId39"/>
    <p:sldId id="294" r:id="rId40"/>
    <p:sldId id="25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4FF"/>
    <a:srgbClr val="292A24"/>
    <a:srgbClr val="E666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79" d="100"/>
          <a:sy n="79" d="100"/>
        </p:scale>
        <p:origin x="19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F8E-F221-4BD2-A1BD-2CC188835053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FEEB-CE03-4310-80D5-8AAA8DE5E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7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8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6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2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5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6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89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8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54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5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6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0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3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7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33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6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09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77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3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32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3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1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22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60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20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45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22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7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98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60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5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4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0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4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2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3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170E6-A34F-4779-8DBA-1A690FCBA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3CCBF8-E273-4D0D-A349-7BCCA5CE1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10DEF-AB57-42A9-98E9-1D8B9D5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A86F-5579-4243-9405-60897758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9A2AF-1960-4959-966F-446A5F5B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AD8D7F-028E-4E49-9E2D-53963F4901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4B5079D-44CF-4446-8B7A-91FBD4D29C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05875" y="0"/>
              <a:ext cx="3286125" cy="29718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48BDE8E-7EC2-495D-BFA7-8F01A12B91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797665"/>
              <a:ext cx="12192000" cy="50603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23885C7-09DB-490C-85E5-57668AC758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625" y="607040"/>
              <a:ext cx="3829050" cy="238125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36F65A1-F042-4577-87A0-7BB14AF81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5890" y="1265084"/>
              <a:ext cx="2357437" cy="432783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C0DBA36-C831-4D85-9FEF-167C7B8827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62804" y="1797665"/>
              <a:ext cx="1895475" cy="96458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9D0F0BB-8A27-4CFD-A2ED-2C3FF9EE84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90937" y="4178915"/>
              <a:ext cx="1895475" cy="964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58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86603-6E25-4444-B32D-F69E8E11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C7F9D9-B212-482E-80B9-16E303765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CC9E-D34D-4CB9-97B3-47A1256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A8EC4-C255-4A53-B6F7-E570F55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5C855-8C50-426B-A5F1-ACF1274E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9F6612-CAED-4D3A-B093-10B6DDBDB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4456C-F4D5-46A2-B5C0-6B44C4BF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B2EF-B3D7-4F0A-AAF3-83FDD277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94B91-F301-4DCC-B416-AE1295B0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6BD59-BDCE-4F11-88CA-26A54DE7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6165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83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CB5A50-CE78-4733-8349-C027A1145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403" y="0"/>
            <a:ext cx="2378562" cy="21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47D11-E48E-4E80-A4B5-545AD6D0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1B11E-220D-4897-BAA8-DFD20A3E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B7DB7-593C-4615-B1F3-400651DF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A990B-6B50-4D74-852C-54071107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AF08A-9BFF-4A42-B529-30D58990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8D4F64-CBD0-4325-B7DE-442AEB1E1897}"/>
              </a:ext>
            </a:extLst>
          </p:cNvPr>
          <p:cNvGrpSpPr/>
          <p:nvPr userDrawn="1"/>
        </p:nvGrpSpPr>
        <p:grpSpPr>
          <a:xfrm>
            <a:off x="-5403" y="0"/>
            <a:ext cx="7175300" cy="6197531"/>
            <a:chOff x="399410" y="6652628"/>
            <a:chExt cx="7175300" cy="61975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342A23D-7DD4-4BA4-B4A5-6A819266B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93913" y="7427656"/>
              <a:ext cx="3489521" cy="542250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605924E-C88A-486B-AF4D-7CCC46AA97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399410" y="6652628"/>
              <a:ext cx="2378562" cy="215104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B6B74C8-3CA4-49A2-902B-A62271E22C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79235" y="8193084"/>
              <a:ext cx="1895475" cy="96458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47667F3-55DD-4927-8064-2353101C87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5084" y="11192877"/>
              <a:ext cx="1895475" cy="964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77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9BF1-381F-4276-9BA0-BDB5CA93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B6B07-A8A0-4BEC-819A-44F1446DA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8873E-8F1E-4782-9E74-D326CEDC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C1D4C-F662-49FE-AEEF-A5332D23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3FD4-3FB5-45AC-A5A7-5242C10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8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6845F-E0FE-476D-8FFD-8BA5ED7B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6F26F-4070-4510-AECD-34D6947A4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318739-327C-45C3-99C9-36ED9F1E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CFD4B-B964-433C-88D2-5D1CAF29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13CF4-0A35-40F7-B033-32148588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86103-02CD-4031-BD1C-9614C11E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0029D-D2F8-4F74-9F98-8D39833A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51497-5DF3-495E-BC46-86439617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1FA48-820B-4E7F-B93E-BDCF52D6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A8F29-0EC2-443C-A225-8D7D7E6D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3779EB-F024-43F8-8B5D-25002A9FB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38AE9D-7E85-4A7A-8190-21186A04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B33584-A588-4B02-9B8C-367F2C2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47BC8C-2958-41C3-B2D4-B803F0FB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0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5051-0783-4087-B7DF-649A76F9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682B1A-A440-437F-B8A9-88E5729F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87CF0-BF77-4A09-90C2-11256B60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FCAAE-7C6A-444C-B9C2-94C774FF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5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4ABE6-BB00-4E0C-9FB6-9C72DCC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A06D3-4AA7-4887-A594-1670DE39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E9990-22A7-4525-8F7C-6D9F51A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20B47-E2F4-4727-AF69-613D079A76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-1" y="0"/>
            <a:ext cx="12208781" cy="506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BACA8F-7E1B-4DCF-9FC5-ED308CB5AF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9256957" y="4203700"/>
            <a:ext cx="2935043" cy="2654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C71DB0-A8A0-4449-B11B-D873A58AB5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4340225"/>
            <a:ext cx="3829050" cy="2381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0EE743-9D16-4188-9EE5-B2F4463832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9356" y="3541422"/>
            <a:ext cx="1895475" cy="9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D4EC-5128-48C9-829D-430D2802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5CFBF-52D1-418F-A72D-AF6752FE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1BFFD-4EBC-4E1B-917C-1AD5DD8F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3DB7E-A380-4E8B-89C3-FA24EB73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118D9-F719-46E2-96B7-7D149474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AF651-CC7C-4DF4-952B-11FE0EEF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EA64-C5A3-4F41-95B1-9933505B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A2A56-CB54-4160-9CE4-A70617C7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77F0B-E412-401A-8CC4-DED711ED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B9916-FCDA-42D6-B2F5-F8663CD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B106F-8197-46DF-B39D-66ABCCE1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D8559-7220-4598-92AE-B51540E4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8CBCF6-10CD-472E-8F90-354ABD69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5AAD8-B230-4DF5-A188-E20028F0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92E39-9EB4-4D72-8A50-3F90EF29B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A0F2-B449-4FF1-8181-05C1541B991B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F0693-8385-4412-8414-954ED6517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AA563-0004-43AC-9FF3-2A36BCC4A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8056-06EB-47CB-8504-9F1F67C8B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">
            <a:extLst>
              <a:ext uri="{FF2B5EF4-FFF2-40B4-BE49-F238E27FC236}">
                <a16:creationId xmlns:a16="http://schemas.microsoft.com/office/drawing/2014/main" id="{1BBD99AB-9D50-41DC-B196-5C163A26A83A}"/>
              </a:ext>
            </a:extLst>
          </p:cNvPr>
          <p:cNvSpPr txBox="1"/>
          <p:nvPr/>
        </p:nvSpPr>
        <p:spPr>
          <a:xfrm>
            <a:off x="5912756" y="1690062"/>
            <a:ext cx="1415772" cy="3460243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/>
            <a:r>
              <a:rPr lang="en-US" altLang="zh-CN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 Black" panose="020B0803030403020204" pitchFamily="34" charset="0"/>
              </a:rPr>
              <a:t>Python</a:t>
            </a:r>
            <a:endParaRPr lang="zh-CN" altLang="zh-CN" sz="8000" b="1" dirty="0">
              <a:solidFill>
                <a:schemeClr val="accent5">
                  <a:lumMod val="60000"/>
                  <a:lumOff val="40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ACF950B9-540C-42E2-85F3-998FFFD2B29F}"/>
              </a:ext>
            </a:extLst>
          </p:cNvPr>
          <p:cNvSpPr txBox="1"/>
          <p:nvPr/>
        </p:nvSpPr>
        <p:spPr>
          <a:xfrm>
            <a:off x="3026421" y="1690062"/>
            <a:ext cx="3434786" cy="337138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/>
          <a:p>
            <a:pPr lvl="0" algn="dist">
              <a:lnSpc>
                <a:spcPct val="160000"/>
              </a:lnSpc>
            </a:pPr>
            <a:r>
              <a:rPr lang="zh-CN" altLang="en-US" sz="4000" b="1" dirty="0">
                <a:solidFill>
                  <a:srgbClr val="58A4FF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语言及其应用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A19806-FF5E-4D59-A005-77DAA8CB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6" y="83624"/>
            <a:ext cx="1646895" cy="5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CC0697-9714-42E4-838D-96730E5A6771}"/>
              </a:ext>
            </a:extLst>
          </p:cNvPr>
          <p:cNvSpPr txBox="1"/>
          <p:nvPr/>
        </p:nvSpPr>
        <p:spPr>
          <a:xfrm>
            <a:off x="2412460" y="136188"/>
            <a:ext cx="43300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下面的代码等价于执行 </a:t>
            </a:r>
            <a:r>
              <a:rPr lang="en-US" altLang="zh-CN" dirty="0"/>
              <a:t>a = a + 8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a += 8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100</a:t>
            </a:r>
          </a:p>
          <a:p>
            <a:r>
              <a:rPr lang="zh-CN" altLang="en-US" dirty="0"/>
              <a:t>以此类推，下面的代码等价于 </a:t>
            </a:r>
            <a:r>
              <a:rPr lang="en-US" altLang="zh-CN" dirty="0"/>
              <a:t>a = a * 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a *= 2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F38DBB-C56B-45C7-883B-190861902ABE}"/>
              </a:ext>
            </a:extLst>
          </p:cNvPr>
          <p:cNvSpPr txBox="1"/>
          <p:nvPr/>
        </p:nvSpPr>
        <p:spPr>
          <a:xfrm>
            <a:off x="505838" y="2344367"/>
            <a:ext cx="93233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试试浮点型除法，例如 </a:t>
            </a:r>
            <a:r>
              <a:rPr lang="en-US" altLang="zh-CN" dirty="0"/>
              <a:t>a = a / 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a /= 3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66.66666666666667</a:t>
            </a:r>
          </a:p>
          <a:p>
            <a:r>
              <a:rPr lang="zh-CN" altLang="en-US" dirty="0"/>
              <a:t>接着将 </a:t>
            </a:r>
            <a:r>
              <a:rPr lang="en-US" altLang="zh-CN" dirty="0"/>
              <a:t>13 </a:t>
            </a:r>
            <a:r>
              <a:rPr lang="zh-CN" altLang="en-US" dirty="0"/>
              <a:t>赋值给 </a:t>
            </a:r>
            <a:r>
              <a:rPr lang="en-US" altLang="zh-CN" dirty="0"/>
              <a:t>a</a:t>
            </a:r>
            <a:r>
              <a:rPr lang="zh-CN" altLang="en-US" dirty="0"/>
              <a:t>，然后试试执行 </a:t>
            </a:r>
            <a:r>
              <a:rPr lang="en-US" altLang="zh-CN" dirty="0"/>
              <a:t>a = a // 4</a:t>
            </a:r>
            <a:r>
              <a:rPr lang="zh-CN" altLang="en-US" dirty="0"/>
              <a:t>（整数除法）的简化版：</a:t>
            </a:r>
          </a:p>
          <a:p>
            <a:r>
              <a:rPr lang="en-US" altLang="zh-CN" dirty="0"/>
              <a:t>&gt;&gt;&gt; a = 13</a:t>
            </a:r>
          </a:p>
          <a:p>
            <a:r>
              <a:rPr lang="en-US" altLang="zh-CN" dirty="0"/>
              <a:t>&gt;&gt;&gt; a //= 4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3</a:t>
            </a:r>
          </a:p>
          <a:p>
            <a:r>
              <a:rPr lang="zh-CN" altLang="en-US" dirty="0"/>
              <a:t>百分号 </a:t>
            </a:r>
            <a:r>
              <a:rPr lang="en-US" altLang="zh-CN" dirty="0"/>
              <a:t>% </a:t>
            </a: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里有多种用途，当它位于两个数字之间时代表求模运算，得到的结果是</a:t>
            </a:r>
          </a:p>
          <a:p>
            <a:r>
              <a:rPr lang="zh-CN" altLang="en-US" dirty="0"/>
              <a:t>第一个数除以第二个数的余数：</a:t>
            </a:r>
          </a:p>
          <a:p>
            <a:r>
              <a:rPr lang="en-US" altLang="zh-CN" dirty="0"/>
              <a:t>&gt;&gt;&gt; 9 % 5</a:t>
            </a:r>
          </a:p>
          <a:p>
            <a:r>
              <a:rPr lang="en-US" altLang="zh-CN" dirty="0"/>
              <a:t>4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730D50-A9B7-415B-B8E3-3C7932507B8D}"/>
              </a:ext>
            </a:extLst>
          </p:cNvPr>
          <p:cNvSpPr txBox="1"/>
          <p:nvPr/>
        </p:nvSpPr>
        <p:spPr>
          <a:xfrm>
            <a:off x="505838" y="2366692"/>
            <a:ext cx="93714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使用下面的方法可以同时得到余数和商：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divmod</a:t>
            </a:r>
            <a:r>
              <a:rPr lang="en-US" altLang="zh-CN" dirty="0"/>
              <a:t>(9,5)</a:t>
            </a:r>
          </a:p>
          <a:p>
            <a:r>
              <a:rPr lang="en-US" altLang="zh-CN" dirty="0"/>
              <a:t>(1, 4)</a:t>
            </a:r>
          </a:p>
          <a:p>
            <a:r>
              <a:rPr lang="zh-CN" altLang="en-US" dirty="0"/>
              <a:t>或者你也可以分别计算：</a:t>
            </a:r>
          </a:p>
          <a:p>
            <a:r>
              <a:rPr lang="en-US" altLang="zh-CN" dirty="0"/>
              <a:t>&gt;&gt;&gt; 9 // 5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&gt;&gt;&gt; 9 % 5</a:t>
            </a:r>
          </a:p>
          <a:p>
            <a:r>
              <a:rPr lang="en-US" altLang="zh-CN" dirty="0"/>
              <a:t>4</a:t>
            </a:r>
          </a:p>
          <a:p>
            <a:r>
              <a:rPr lang="zh-CN" altLang="en-US" dirty="0"/>
              <a:t>上面的代码出现了一些你没见过的新东西：一个叫作 </a:t>
            </a:r>
            <a:r>
              <a:rPr lang="en-US" altLang="zh-CN" dirty="0" err="1"/>
              <a:t>divmod</a:t>
            </a:r>
            <a:r>
              <a:rPr lang="en-US" altLang="zh-CN" dirty="0"/>
              <a:t> </a:t>
            </a:r>
            <a:r>
              <a:rPr lang="zh-CN" altLang="en-US" dirty="0"/>
              <a:t>的函数。这个函数接受了两个</a:t>
            </a:r>
          </a:p>
          <a:p>
            <a:r>
              <a:rPr lang="zh-CN" altLang="en-US" dirty="0"/>
              <a:t>整数：</a:t>
            </a:r>
            <a:r>
              <a:rPr lang="en-US" altLang="zh-CN" dirty="0"/>
              <a:t>9 </a:t>
            </a:r>
            <a:r>
              <a:rPr lang="zh-CN" altLang="en-US" dirty="0"/>
              <a:t>和 </a:t>
            </a:r>
            <a:r>
              <a:rPr lang="en-US" altLang="zh-CN" dirty="0"/>
              <a:t>5</a:t>
            </a:r>
            <a:r>
              <a:rPr lang="zh-CN" altLang="en-US" dirty="0"/>
              <a:t>，并返回了一个包含两个元素的结果，我们称这种结构为元组（</a:t>
            </a:r>
            <a:r>
              <a:rPr lang="en-US" altLang="zh-CN" dirty="0"/>
              <a:t>tuple</a:t>
            </a:r>
            <a:r>
              <a:rPr lang="zh-CN" altLang="en-US" dirty="0"/>
              <a:t>）。第 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章会学习元组的使用，而关于函数的内容将在第 </a:t>
            </a:r>
            <a:r>
              <a:rPr lang="en-US" altLang="zh-CN" dirty="0"/>
              <a:t>4 </a:t>
            </a:r>
            <a:r>
              <a:rPr lang="zh-CN" altLang="en-US" dirty="0"/>
              <a:t>章进行讲解。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62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FB5E12-D315-49B9-980E-51F75899AD75}"/>
              </a:ext>
            </a:extLst>
          </p:cNvPr>
          <p:cNvSpPr txBox="1"/>
          <p:nvPr/>
        </p:nvSpPr>
        <p:spPr>
          <a:xfrm>
            <a:off x="1702340" y="2023353"/>
            <a:ext cx="96167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想一想下面的表达式会产生什么结果？</a:t>
            </a:r>
          </a:p>
          <a:p>
            <a:r>
              <a:rPr lang="en-US" altLang="zh-CN" dirty="0"/>
              <a:t>&gt;&gt;&gt; 2 + 3 * 4</a:t>
            </a:r>
          </a:p>
          <a:p>
            <a:r>
              <a:rPr lang="zh-CN" altLang="en-US" dirty="0"/>
              <a:t>如果你先进行加法运算 </a:t>
            </a:r>
            <a:r>
              <a:rPr lang="en-US" altLang="zh-CN" dirty="0"/>
              <a:t>2 + 3 = 5</a:t>
            </a:r>
            <a:r>
              <a:rPr lang="zh-CN" altLang="en-US" dirty="0"/>
              <a:t>，然后计算 </a:t>
            </a:r>
            <a:r>
              <a:rPr lang="en-US" altLang="zh-CN" dirty="0"/>
              <a:t>5 * 4</a:t>
            </a:r>
            <a:r>
              <a:rPr lang="zh-CN" altLang="en-US" dirty="0"/>
              <a:t>，最终得到 </a:t>
            </a:r>
            <a:r>
              <a:rPr lang="en-US" altLang="zh-CN" dirty="0"/>
              <a:t>20</a:t>
            </a:r>
            <a:r>
              <a:rPr lang="zh-CN" altLang="en-US" dirty="0"/>
              <a:t>。但如果你先进行乘法运</a:t>
            </a:r>
          </a:p>
          <a:p>
            <a:r>
              <a:rPr lang="zh-CN" altLang="en-US" dirty="0"/>
              <a:t>算，</a:t>
            </a:r>
            <a:r>
              <a:rPr lang="en-US" altLang="zh-CN" dirty="0"/>
              <a:t>3 * 4 = 12</a:t>
            </a:r>
            <a:r>
              <a:rPr lang="zh-CN" altLang="en-US" dirty="0"/>
              <a:t>，接着 </a:t>
            </a:r>
            <a:r>
              <a:rPr lang="en-US" altLang="zh-CN" dirty="0"/>
              <a:t>2 + 12</a:t>
            </a:r>
            <a:r>
              <a:rPr lang="zh-CN" altLang="en-US" dirty="0"/>
              <a:t>，结果等于 </a:t>
            </a:r>
            <a:r>
              <a:rPr lang="en-US" altLang="zh-CN" dirty="0"/>
              <a:t>14</a:t>
            </a:r>
            <a:r>
              <a:rPr lang="zh-CN" altLang="en-US" dirty="0"/>
              <a:t>。与其他编程语言一样，在 </a:t>
            </a:r>
            <a:r>
              <a:rPr lang="en-US" altLang="zh-CN" dirty="0"/>
              <a:t>Python </a:t>
            </a:r>
            <a:r>
              <a:rPr lang="zh-CN" altLang="en-US" dirty="0"/>
              <a:t>里，乘法的</a:t>
            </a:r>
          </a:p>
          <a:p>
            <a:r>
              <a:rPr lang="zh-CN" altLang="en-US" dirty="0"/>
              <a:t>优先级要高于加法，因此第二种运算结果是正确的：</a:t>
            </a:r>
          </a:p>
          <a:p>
            <a:r>
              <a:rPr lang="en-US" altLang="zh-CN" dirty="0"/>
              <a:t>&gt;&gt;&gt; 2 + 3 * 4</a:t>
            </a:r>
          </a:p>
          <a:p>
            <a:r>
              <a:rPr lang="en-US" altLang="zh-CN" dirty="0"/>
              <a:t>14</a:t>
            </a:r>
          </a:p>
          <a:p>
            <a:r>
              <a:rPr lang="zh-CN" altLang="en-US" dirty="0"/>
              <a:t>如何了解优先级规则？我们在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hlinkClick r:id="rId4" action="ppaction://hlinksldjump"/>
              </a:rPr>
              <a:t>附录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hlinkClick r:id="rId4" action="ppaction://hlinksldjump"/>
              </a:rPr>
              <a:t>F </a:t>
            </a:r>
            <a:r>
              <a:rPr lang="zh-CN" altLang="en-US" dirty="0"/>
              <a:t>中为你准备了一张优先级表，但在实际编程中我们几乎从</a:t>
            </a:r>
          </a:p>
          <a:p>
            <a:r>
              <a:rPr lang="zh-CN" altLang="en-US" dirty="0"/>
              <a:t>来没有查看过它，因为我们总可以使用括号来保证运算顺序与我们期望的一致：</a:t>
            </a:r>
          </a:p>
          <a:p>
            <a:r>
              <a:rPr lang="en-US" altLang="zh-CN" dirty="0"/>
              <a:t>&gt;&gt;&gt; 2 + (3 * 4)</a:t>
            </a:r>
          </a:p>
          <a:p>
            <a:r>
              <a:rPr lang="en-US" altLang="zh-CN" dirty="0"/>
              <a:t>14</a:t>
            </a:r>
          </a:p>
          <a:p>
            <a:r>
              <a:rPr lang="zh-CN" altLang="en-US" dirty="0"/>
              <a:t>这样书写的代码也可让阅读者无需猜测代码的意图，免去了检查优先级表的麻烦。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059D06-3D45-4041-8DEF-23699BCA385F}"/>
              </a:ext>
            </a:extLst>
          </p:cNvPr>
          <p:cNvSpPr txBox="1"/>
          <p:nvPr/>
        </p:nvSpPr>
        <p:spPr>
          <a:xfrm>
            <a:off x="2422187" y="679663"/>
            <a:ext cx="2548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优先级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45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/>
          <p:cNvSpPr txBox="1"/>
          <p:nvPr/>
        </p:nvSpPr>
        <p:spPr>
          <a:xfrm>
            <a:off x="1459149" y="1733270"/>
            <a:ext cx="10029217" cy="51325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描述和示例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[v1, ...]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{v1, ...}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{k1: v1, ...}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(...) 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列表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集合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字典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生成器的创建和推导，括号内表达式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seq[n]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seq[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n:m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...)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obj .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索引、切片、函数调用和属性引用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幂运算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`+`x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`-`x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`~`x 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正号、负号和位求反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*、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% 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乘法、浮点除法、整数除法和取余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- 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加法、减法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&gt;&gt; 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按位左移、按位右移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&amp; 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按位与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| 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按位或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is not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== 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属于关系和相等性测试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not x 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布尔取非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and 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布尔取与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or 	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布尔取或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if...else	 				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条件表达式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lambda 						lambda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4D15CD-5C2F-45B1-93B4-53CD41FCE955}"/>
              </a:ext>
            </a:extLst>
          </p:cNvPr>
          <p:cNvSpPr txBox="1"/>
          <p:nvPr/>
        </p:nvSpPr>
        <p:spPr>
          <a:xfrm>
            <a:off x="2840478" y="642025"/>
            <a:ext cx="166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某附录</a:t>
            </a:r>
          </a:p>
        </p:txBody>
      </p:sp>
    </p:spTree>
    <p:extLst>
      <p:ext uri="{BB962C8B-B14F-4D97-AF65-F5344CB8AC3E}">
        <p14:creationId xmlns:p14="http://schemas.microsoft.com/office/powerpoint/2010/main" val="103112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2F7D03-FD09-4A1E-825C-0C10E6D7DDC6}"/>
              </a:ext>
            </a:extLst>
          </p:cNvPr>
          <p:cNvSpPr txBox="1"/>
          <p:nvPr/>
        </p:nvSpPr>
        <p:spPr>
          <a:xfrm>
            <a:off x="1595336" y="1322164"/>
            <a:ext cx="106811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中，整数默认使用十进制数（以 </a:t>
            </a:r>
            <a:r>
              <a:rPr lang="en-US" altLang="zh-CN" dirty="0"/>
              <a:t>10 </a:t>
            </a:r>
            <a:r>
              <a:rPr lang="zh-CN" altLang="en-US" dirty="0"/>
              <a:t>为底），除非你在数字前添加前缀，显式地指</a:t>
            </a:r>
          </a:p>
          <a:p>
            <a:r>
              <a:rPr lang="zh-CN" altLang="en-US" dirty="0"/>
              <a:t>定使用其他基数（</a:t>
            </a:r>
            <a:r>
              <a:rPr lang="en-US" altLang="zh-CN" dirty="0"/>
              <a:t>base</a:t>
            </a:r>
            <a:r>
              <a:rPr lang="zh-CN" altLang="en-US" dirty="0"/>
              <a:t>）。也许你永远都不会在自己的代码中用到其他基数，但你很有可能</a:t>
            </a:r>
          </a:p>
          <a:p>
            <a:r>
              <a:rPr lang="zh-CN" altLang="en-US" dirty="0"/>
              <a:t>在其他人编写的 </a:t>
            </a:r>
            <a:r>
              <a:rPr lang="en-US" altLang="zh-CN" dirty="0"/>
              <a:t>Python </a:t>
            </a:r>
            <a:r>
              <a:rPr lang="zh-CN" altLang="en-US" dirty="0"/>
              <a:t>代码里见到它们。</a:t>
            </a:r>
          </a:p>
          <a:p>
            <a:r>
              <a:rPr lang="zh-CN" altLang="en-US" dirty="0"/>
              <a:t>我们大多数人都有 </a:t>
            </a:r>
            <a:r>
              <a:rPr lang="en-US" altLang="zh-CN" dirty="0"/>
              <a:t>10 </a:t>
            </a:r>
            <a:r>
              <a:rPr lang="zh-CN" altLang="en-US" dirty="0"/>
              <a:t>根手指 </a:t>
            </a:r>
            <a:r>
              <a:rPr lang="en-US" altLang="zh-CN" dirty="0"/>
              <a:t>10 </a:t>
            </a:r>
            <a:r>
              <a:rPr lang="zh-CN" altLang="en-US" dirty="0"/>
              <a:t>根脚趾。因此，我们习惯这样计数：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到了 </a:t>
            </a:r>
            <a:r>
              <a:rPr lang="en-US" altLang="zh-CN" dirty="0"/>
              <a:t>9 </a:t>
            </a:r>
            <a:r>
              <a:rPr lang="zh-CN" altLang="en-US" dirty="0"/>
              <a:t>之后，我们用光了所有的数字，于是将数字 </a:t>
            </a:r>
            <a:r>
              <a:rPr lang="en-US" altLang="zh-CN" dirty="0"/>
              <a:t>1 </a:t>
            </a:r>
            <a:r>
              <a:rPr lang="zh-CN" altLang="en-US" dirty="0"/>
              <a:t>放到“十位”，并把 </a:t>
            </a:r>
            <a:r>
              <a:rPr lang="en-US" altLang="zh-CN" dirty="0"/>
              <a:t>0 </a:t>
            </a:r>
            <a:r>
              <a:rPr lang="zh-CN" altLang="en-US" dirty="0"/>
              <a:t>放到“个位”。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10 </a:t>
            </a:r>
            <a:r>
              <a:rPr lang="zh-CN" altLang="en-US" dirty="0"/>
              <a:t>代表“</a:t>
            </a:r>
            <a:r>
              <a:rPr lang="en-US" altLang="zh-CN" dirty="0"/>
              <a:t>1 </a:t>
            </a:r>
            <a:r>
              <a:rPr lang="zh-CN" altLang="en-US" dirty="0"/>
              <a:t>个十加 </a:t>
            </a:r>
            <a:r>
              <a:rPr lang="en-US" altLang="zh-CN" dirty="0"/>
              <a:t>0 </a:t>
            </a:r>
            <a:r>
              <a:rPr lang="zh-CN" altLang="en-US" dirty="0"/>
              <a:t>个一”。我们无法用一个字符代表数字“十”。接着是 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一直到 </a:t>
            </a:r>
            <a:r>
              <a:rPr lang="en-US" altLang="zh-CN" dirty="0"/>
              <a:t>19</a:t>
            </a:r>
            <a:r>
              <a:rPr lang="zh-CN" altLang="en-US" dirty="0"/>
              <a:t>，然后仿照之前的做法，我们将新多出来的 </a:t>
            </a:r>
            <a:r>
              <a:rPr lang="en-US" altLang="zh-CN" dirty="0"/>
              <a:t>1 </a:t>
            </a:r>
            <a:r>
              <a:rPr lang="zh-CN" altLang="en-US" dirty="0"/>
              <a:t>加到十位来组成 </a:t>
            </a:r>
            <a:r>
              <a:rPr lang="en-US" altLang="zh-CN" dirty="0"/>
              <a:t>20</a:t>
            </a:r>
            <a:r>
              <a:rPr lang="zh-CN" altLang="en-US" dirty="0"/>
              <a:t>（</a:t>
            </a:r>
            <a:r>
              <a:rPr lang="en-US" altLang="zh-CN" dirty="0"/>
              <a:t>2 </a:t>
            </a:r>
            <a:r>
              <a:rPr lang="zh-CN" altLang="en-US" dirty="0"/>
              <a:t>个十加 </a:t>
            </a:r>
            <a:r>
              <a:rPr lang="en-US" altLang="zh-CN" dirty="0"/>
              <a:t>0 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一），以此类推。</a:t>
            </a:r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基数指的是在必须进位前可以使用的数字的最大数量。</a:t>
            </a:r>
            <a:r>
              <a:rPr lang="zh-CN" altLang="en-US" dirty="0"/>
              <a:t>以 </a:t>
            </a:r>
            <a:r>
              <a:rPr lang="en-US" altLang="zh-CN" dirty="0"/>
              <a:t>2 </a:t>
            </a:r>
            <a:r>
              <a:rPr lang="zh-CN" altLang="en-US" dirty="0"/>
              <a:t>为底（二进制）时，可以使用</a:t>
            </a:r>
          </a:p>
          <a:p>
            <a:r>
              <a:rPr lang="zh-CN" altLang="en-US" dirty="0"/>
              <a:t>的数字只有 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。这里的 </a:t>
            </a:r>
            <a:r>
              <a:rPr lang="en-US" altLang="zh-CN" dirty="0"/>
              <a:t>0 </a:t>
            </a:r>
            <a:r>
              <a:rPr lang="zh-CN" altLang="en-US" dirty="0"/>
              <a:t>和十进制的 </a:t>
            </a:r>
            <a:r>
              <a:rPr lang="en-US" altLang="zh-CN" dirty="0"/>
              <a:t>0 </a:t>
            </a:r>
            <a:r>
              <a:rPr lang="zh-CN" altLang="en-US" dirty="0"/>
              <a:t>代表的意义相同，</a:t>
            </a:r>
            <a:r>
              <a:rPr lang="en-US" altLang="zh-CN" dirty="0"/>
              <a:t>1 </a:t>
            </a:r>
            <a:r>
              <a:rPr lang="zh-CN" altLang="en-US" dirty="0"/>
              <a:t>和十进制的 </a:t>
            </a:r>
            <a:r>
              <a:rPr lang="en-US" altLang="zh-CN" dirty="0"/>
              <a:t>1 </a:t>
            </a:r>
            <a:r>
              <a:rPr lang="zh-CN" altLang="en-US" dirty="0"/>
              <a:t>所代表的意</a:t>
            </a:r>
          </a:p>
          <a:p>
            <a:r>
              <a:rPr lang="zh-CN" altLang="en-US" dirty="0"/>
              <a:t>义也相同。然而以 </a:t>
            </a:r>
            <a:r>
              <a:rPr lang="en-US" altLang="zh-CN" dirty="0"/>
              <a:t>2 </a:t>
            </a:r>
            <a:r>
              <a:rPr lang="zh-CN" altLang="en-US" dirty="0"/>
              <a:t>为底时，</a:t>
            </a:r>
            <a:r>
              <a:rPr lang="en-US" altLang="zh-CN" dirty="0"/>
              <a:t>1 </a:t>
            </a:r>
            <a:r>
              <a:rPr lang="zh-CN" altLang="en-US" dirty="0"/>
              <a:t>与 </a:t>
            </a:r>
            <a:r>
              <a:rPr lang="en-US" altLang="zh-CN" dirty="0"/>
              <a:t>1 </a:t>
            </a:r>
            <a:r>
              <a:rPr lang="zh-CN" altLang="en-US" dirty="0"/>
              <a:t>相加得到的将是 </a:t>
            </a:r>
            <a:r>
              <a:rPr lang="en-US" altLang="zh-CN" dirty="0"/>
              <a:t>10</a:t>
            </a:r>
            <a:r>
              <a:rPr lang="zh-CN" altLang="en-US" dirty="0"/>
              <a:t>（</a:t>
            </a:r>
            <a:r>
              <a:rPr lang="en-US" altLang="zh-CN" dirty="0"/>
              <a:t>1 </a:t>
            </a:r>
            <a:r>
              <a:rPr lang="zh-CN" altLang="en-US" dirty="0"/>
              <a:t>个二加 </a:t>
            </a:r>
            <a:r>
              <a:rPr lang="en-US" altLang="zh-CN" dirty="0"/>
              <a:t>0 </a:t>
            </a:r>
            <a:r>
              <a:rPr lang="zh-CN" altLang="en-US" dirty="0"/>
              <a:t>个一）。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FED6F5-D6F5-4EA5-B082-1A5391E3924C}"/>
              </a:ext>
            </a:extLst>
          </p:cNvPr>
          <p:cNvSpPr txBox="1"/>
          <p:nvPr/>
        </p:nvSpPr>
        <p:spPr>
          <a:xfrm>
            <a:off x="2801566" y="398834"/>
            <a:ext cx="340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54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547B27-C37D-4340-9831-D5115E2E7366}"/>
              </a:ext>
            </a:extLst>
          </p:cNvPr>
          <p:cNvSpPr txBox="1"/>
          <p:nvPr/>
        </p:nvSpPr>
        <p:spPr>
          <a:xfrm>
            <a:off x="1470374" y="1483223"/>
            <a:ext cx="92512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其他三种进制的数字：</a:t>
            </a:r>
          </a:p>
          <a:p>
            <a:r>
              <a:rPr lang="en-US" altLang="zh-CN" dirty="0"/>
              <a:t>• 0b </a:t>
            </a:r>
            <a:r>
              <a:rPr lang="zh-CN" altLang="en-US" dirty="0"/>
              <a:t>或 </a:t>
            </a:r>
            <a:r>
              <a:rPr lang="en-US" altLang="zh-CN" dirty="0"/>
              <a:t>0B </a:t>
            </a:r>
            <a:r>
              <a:rPr lang="zh-CN" altLang="en-US" dirty="0"/>
              <a:t>代表二进制（以 </a:t>
            </a:r>
            <a:r>
              <a:rPr lang="en-US" altLang="zh-CN" dirty="0"/>
              <a:t>2 </a:t>
            </a:r>
            <a:r>
              <a:rPr lang="zh-CN" altLang="en-US" dirty="0"/>
              <a:t>为底）</a:t>
            </a:r>
          </a:p>
          <a:p>
            <a:r>
              <a:rPr lang="en-US" altLang="zh-CN" dirty="0"/>
              <a:t>• 0o </a:t>
            </a:r>
            <a:r>
              <a:rPr lang="zh-CN" altLang="en-US" dirty="0"/>
              <a:t>或 </a:t>
            </a:r>
            <a:r>
              <a:rPr lang="en-US" altLang="zh-CN" dirty="0"/>
              <a:t>0O </a:t>
            </a:r>
            <a:r>
              <a:rPr lang="zh-CN" altLang="en-US" dirty="0"/>
              <a:t>代表八进制（以 </a:t>
            </a:r>
            <a:r>
              <a:rPr lang="en-US" altLang="zh-CN" dirty="0"/>
              <a:t>8 </a:t>
            </a:r>
            <a:r>
              <a:rPr lang="zh-CN" altLang="en-US" dirty="0"/>
              <a:t>为底）</a:t>
            </a:r>
          </a:p>
          <a:p>
            <a:r>
              <a:rPr lang="en-US" altLang="zh-CN" dirty="0"/>
              <a:t>• 0x </a:t>
            </a:r>
            <a:r>
              <a:rPr lang="zh-CN" altLang="en-US" dirty="0"/>
              <a:t>或 </a:t>
            </a:r>
            <a:r>
              <a:rPr lang="en-US" altLang="zh-CN" dirty="0"/>
              <a:t>0X </a:t>
            </a:r>
            <a:r>
              <a:rPr lang="zh-CN" altLang="en-US" dirty="0"/>
              <a:t>代表十六进制（以 </a:t>
            </a:r>
            <a:r>
              <a:rPr lang="en-US" altLang="zh-CN" dirty="0"/>
              <a:t>16 </a:t>
            </a:r>
            <a:r>
              <a:rPr lang="zh-CN" altLang="en-US" dirty="0"/>
              <a:t>为底）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解释器会打印出它们对应的十进制整数。我们来试试这些不同进制的数。首先是单</a:t>
            </a:r>
          </a:p>
          <a:p>
            <a:r>
              <a:rPr lang="zh-CN" altLang="en-US" dirty="0"/>
              <a:t>纯的十进制数字 </a:t>
            </a:r>
            <a:r>
              <a:rPr lang="en-US" altLang="zh-CN" dirty="0"/>
              <a:t>10</a:t>
            </a:r>
            <a:r>
              <a:rPr lang="zh-CN" altLang="en-US" dirty="0"/>
              <a:t>，代表“</a:t>
            </a:r>
            <a:r>
              <a:rPr lang="en-US" altLang="zh-CN" dirty="0"/>
              <a:t>1 </a:t>
            </a:r>
            <a:r>
              <a:rPr lang="zh-CN" altLang="en-US" dirty="0"/>
              <a:t>个十加 </a:t>
            </a:r>
            <a:r>
              <a:rPr lang="en-US" altLang="zh-CN" dirty="0"/>
              <a:t>0 </a:t>
            </a:r>
            <a:r>
              <a:rPr lang="zh-CN" altLang="en-US" dirty="0"/>
              <a:t>个一”。</a:t>
            </a:r>
          </a:p>
          <a:p>
            <a:r>
              <a:rPr lang="en-US" altLang="zh-CN" dirty="0"/>
              <a:t>&gt;&gt;&gt; 10</a:t>
            </a:r>
          </a:p>
          <a:p>
            <a:r>
              <a:rPr lang="en-US" altLang="zh-CN" dirty="0"/>
              <a:t>10</a:t>
            </a:r>
          </a:p>
          <a:p>
            <a:r>
              <a:rPr lang="zh-CN" altLang="en-US" dirty="0"/>
              <a:t>接着，试试二进制（以 </a:t>
            </a:r>
            <a:r>
              <a:rPr lang="en-US" altLang="zh-CN" dirty="0"/>
              <a:t>2 </a:t>
            </a:r>
            <a:r>
              <a:rPr lang="zh-CN" altLang="en-US" dirty="0"/>
              <a:t>为底），代表“</a:t>
            </a:r>
            <a:r>
              <a:rPr lang="en-US" altLang="zh-CN" dirty="0"/>
              <a:t>1</a:t>
            </a:r>
            <a:r>
              <a:rPr lang="zh-CN" altLang="en-US" dirty="0"/>
              <a:t>（十进制）个二加上 </a:t>
            </a:r>
            <a:r>
              <a:rPr lang="en-US" altLang="zh-CN" dirty="0"/>
              <a:t>0 </a:t>
            </a:r>
            <a:r>
              <a:rPr lang="zh-CN" altLang="en-US" dirty="0"/>
              <a:t>个一”：</a:t>
            </a:r>
          </a:p>
          <a:p>
            <a:r>
              <a:rPr lang="en-US" altLang="zh-CN" dirty="0"/>
              <a:t>&gt;&gt;&gt; 0b10</a:t>
            </a:r>
          </a:p>
          <a:p>
            <a:r>
              <a:rPr lang="en-US" altLang="zh-CN" dirty="0"/>
              <a:t>2</a:t>
            </a:r>
          </a:p>
          <a:p>
            <a:r>
              <a:rPr lang="zh-CN" altLang="en-US" dirty="0"/>
              <a:t>八进制（以 </a:t>
            </a:r>
            <a:r>
              <a:rPr lang="en-US" altLang="zh-CN" dirty="0"/>
              <a:t>8 </a:t>
            </a:r>
            <a:r>
              <a:rPr lang="zh-CN" altLang="en-US" dirty="0"/>
              <a:t>为底），代表“</a:t>
            </a:r>
            <a:r>
              <a:rPr lang="en-US" altLang="zh-CN" dirty="0"/>
              <a:t>1</a:t>
            </a:r>
            <a:r>
              <a:rPr lang="zh-CN" altLang="en-US" dirty="0"/>
              <a:t>（十进制）个八加上 </a:t>
            </a:r>
            <a:r>
              <a:rPr lang="en-US" altLang="zh-CN" dirty="0"/>
              <a:t>0 </a:t>
            </a:r>
            <a:r>
              <a:rPr lang="zh-CN" altLang="en-US" dirty="0"/>
              <a:t>个一”：</a:t>
            </a:r>
          </a:p>
          <a:p>
            <a:r>
              <a:rPr lang="en-US" altLang="zh-CN" dirty="0"/>
              <a:t>&gt;&gt;&gt; 0o10</a:t>
            </a:r>
          </a:p>
          <a:p>
            <a:r>
              <a:rPr lang="en-US" altLang="zh-CN" dirty="0"/>
              <a:t>8</a:t>
            </a:r>
          </a:p>
          <a:p>
            <a:r>
              <a:rPr lang="zh-CN" altLang="en-US" dirty="0"/>
              <a:t>十六进制（以 </a:t>
            </a:r>
            <a:r>
              <a:rPr lang="en-US" altLang="zh-CN" dirty="0"/>
              <a:t>16 </a:t>
            </a:r>
            <a:r>
              <a:rPr lang="zh-CN" altLang="en-US" dirty="0"/>
              <a:t>为底），代表“</a:t>
            </a:r>
            <a:r>
              <a:rPr lang="en-US" altLang="zh-CN" dirty="0"/>
              <a:t>1</a:t>
            </a:r>
            <a:r>
              <a:rPr lang="zh-CN" altLang="en-US" dirty="0"/>
              <a:t>（十进制）个 </a:t>
            </a:r>
            <a:r>
              <a:rPr lang="en-US" altLang="zh-CN" dirty="0"/>
              <a:t>16 </a:t>
            </a:r>
            <a:r>
              <a:rPr lang="zh-CN" altLang="en-US" dirty="0"/>
              <a:t>加上 </a:t>
            </a:r>
            <a:r>
              <a:rPr lang="en-US" altLang="zh-CN" dirty="0"/>
              <a:t>0 </a:t>
            </a:r>
            <a:r>
              <a:rPr lang="zh-CN" altLang="en-US" dirty="0"/>
              <a:t>个一”：</a:t>
            </a:r>
          </a:p>
          <a:p>
            <a:r>
              <a:rPr lang="en-US" altLang="zh-CN" dirty="0"/>
              <a:t>&gt;&gt;&gt; 0x10</a:t>
            </a:r>
          </a:p>
          <a:p>
            <a:r>
              <a:rPr lang="en-US" altLang="zh-CN" dirty="0"/>
              <a:t>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82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9255F5-418B-4D9C-9957-AACFA262A88E}"/>
              </a:ext>
            </a:extLst>
          </p:cNvPr>
          <p:cNvSpPr txBox="1"/>
          <p:nvPr/>
        </p:nvSpPr>
        <p:spPr>
          <a:xfrm>
            <a:off x="1502435" y="1342417"/>
            <a:ext cx="91566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我们可以方便地使用 </a:t>
            </a:r>
            <a:r>
              <a:rPr lang="en-US" altLang="zh-CN" dirty="0"/>
              <a:t>int() </a:t>
            </a:r>
            <a:r>
              <a:rPr lang="zh-CN" altLang="en-US" dirty="0"/>
              <a:t>函数将其他的 </a:t>
            </a:r>
            <a:r>
              <a:rPr lang="en-US" altLang="zh-CN" dirty="0"/>
              <a:t>Python </a:t>
            </a:r>
            <a:r>
              <a:rPr lang="zh-CN" altLang="en-US" dirty="0"/>
              <a:t>数据类型转换为整型。它会保留传入数据</a:t>
            </a:r>
          </a:p>
          <a:p>
            <a:r>
              <a:rPr lang="zh-CN" altLang="en-US" dirty="0"/>
              <a:t>的整数部分并舍去小数部分。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里最简单的数据类型是布尔型，它只有两个可选值：</a:t>
            </a:r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</a:t>
            </a:r>
            <a:r>
              <a:rPr lang="zh-CN" altLang="en-US" dirty="0"/>
              <a:t>。当转换为整数</a:t>
            </a:r>
          </a:p>
          <a:p>
            <a:r>
              <a:rPr lang="zh-CN" altLang="en-US" dirty="0"/>
              <a:t>时，它们分别代表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int(True)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&gt;&gt;&gt; int(False)</a:t>
            </a:r>
          </a:p>
          <a:p>
            <a:r>
              <a:rPr lang="en-US" altLang="zh-CN" dirty="0"/>
              <a:t>0</a:t>
            </a:r>
          </a:p>
          <a:p>
            <a:r>
              <a:rPr lang="zh-CN" altLang="en-US" dirty="0"/>
              <a:t>当将浮点数转换为整数时，所有小数点后面的部分会被舍去：</a:t>
            </a:r>
          </a:p>
          <a:p>
            <a:r>
              <a:rPr lang="en-US" altLang="zh-CN" dirty="0"/>
              <a:t>&gt;&gt;&gt; int(98.6)</a:t>
            </a:r>
          </a:p>
          <a:p>
            <a:r>
              <a:rPr lang="en-US" altLang="zh-CN" dirty="0"/>
              <a:t>98</a:t>
            </a:r>
          </a:p>
          <a:p>
            <a:r>
              <a:rPr lang="en-US" altLang="zh-CN" dirty="0"/>
              <a:t>&gt;&gt;&gt; int(1.0e4)</a:t>
            </a:r>
          </a:p>
          <a:p>
            <a:r>
              <a:rPr lang="en-US" altLang="zh-CN" dirty="0"/>
              <a:t>10000</a:t>
            </a: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5CF5AB-6B09-442C-B60F-3A115D96754E}"/>
              </a:ext>
            </a:extLst>
          </p:cNvPr>
          <p:cNvSpPr/>
          <p:nvPr/>
        </p:nvSpPr>
        <p:spPr>
          <a:xfrm>
            <a:off x="2419423" y="33576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类型转换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5FBDB0-0450-4A5F-880A-6E4166CF1E84}"/>
              </a:ext>
            </a:extLst>
          </p:cNvPr>
          <p:cNvSpPr/>
          <p:nvPr/>
        </p:nvSpPr>
        <p:spPr>
          <a:xfrm>
            <a:off x="1502435" y="1266033"/>
            <a:ext cx="97215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也可以将仅包含数字和正负号的字符串（如果你不知道字符串是什么，不用着急，先往后</a:t>
            </a:r>
          </a:p>
          <a:p>
            <a:r>
              <a:rPr lang="zh-CN" altLang="en-US" dirty="0"/>
              <a:t>读，很快就会了解）转换为整数，下面有几个例子：</a:t>
            </a:r>
          </a:p>
          <a:p>
            <a:r>
              <a:rPr lang="en-US" altLang="zh-CN" dirty="0"/>
              <a:t>&gt;&gt;&gt; int('99')</a:t>
            </a:r>
          </a:p>
          <a:p>
            <a:r>
              <a:rPr lang="en-US" altLang="zh-CN" dirty="0"/>
              <a:t>99</a:t>
            </a:r>
          </a:p>
          <a:p>
            <a:r>
              <a:rPr lang="en-US" altLang="zh-CN" dirty="0"/>
              <a:t>&gt;&gt;&gt; int('-23')</a:t>
            </a:r>
          </a:p>
          <a:p>
            <a:r>
              <a:rPr lang="en-US" altLang="zh-CN" dirty="0"/>
              <a:t>-23</a:t>
            </a:r>
          </a:p>
          <a:p>
            <a:r>
              <a:rPr lang="en-US" altLang="zh-CN" dirty="0"/>
              <a:t>&gt;&gt;&gt; int('+12')</a:t>
            </a:r>
          </a:p>
          <a:p>
            <a:r>
              <a:rPr lang="en-US" altLang="zh-CN" dirty="0"/>
              <a:t>12</a:t>
            </a:r>
          </a:p>
          <a:p>
            <a:r>
              <a:rPr lang="zh-CN" altLang="en-US" dirty="0"/>
              <a:t>将一个整数转换为整数没有太多意义，这既不会产生任何改变也不会造成任何损失：</a:t>
            </a:r>
          </a:p>
          <a:p>
            <a:r>
              <a:rPr lang="en-US" altLang="zh-CN" dirty="0"/>
              <a:t>&gt;&gt;&gt; int(12345)</a:t>
            </a:r>
          </a:p>
          <a:p>
            <a:r>
              <a:rPr lang="en-US" altLang="zh-CN" dirty="0"/>
              <a:t>12345</a:t>
            </a:r>
          </a:p>
          <a:p>
            <a:r>
              <a:rPr lang="zh-CN" altLang="en-US" dirty="0"/>
              <a:t>如果你试图将一个与数字无关的类型转化为整数，会得到一个异常：</a:t>
            </a:r>
          </a:p>
          <a:p>
            <a:r>
              <a:rPr lang="en-US" altLang="zh-CN" dirty="0"/>
              <a:t>&gt;&gt;&gt; int('99 bottles of beer on the wall')</a:t>
            </a:r>
          </a:p>
          <a:p>
            <a:r>
              <a:rPr lang="en-US" altLang="zh-CN" dirty="0"/>
              <a:t>Traceback (most recent call last):</a:t>
            </a:r>
          </a:p>
          <a:p>
            <a:r>
              <a:rPr lang="en-US" altLang="zh-CN" dirty="0"/>
              <a:t> File "&lt;stdin&gt;", line 1, in &lt;module&gt;</a:t>
            </a:r>
          </a:p>
          <a:p>
            <a:r>
              <a:rPr lang="en-US" altLang="zh-CN" dirty="0" err="1"/>
              <a:t>ValueError</a:t>
            </a:r>
            <a:r>
              <a:rPr lang="en-US" altLang="zh-CN" dirty="0"/>
              <a:t>: invalid literal for int() with base 10: '99 bottles of beer on the wall'</a:t>
            </a:r>
          </a:p>
          <a:p>
            <a:r>
              <a:rPr lang="en-US" altLang="zh-CN" dirty="0"/>
              <a:t>&gt;&gt;&gt; int('')</a:t>
            </a:r>
          </a:p>
          <a:p>
            <a:r>
              <a:rPr lang="en-US" altLang="zh-CN" dirty="0"/>
              <a:t>Traceback (most recent call last):</a:t>
            </a:r>
          </a:p>
          <a:p>
            <a:r>
              <a:rPr lang="en-US" altLang="zh-CN" dirty="0"/>
              <a:t> File "&lt;stdin&gt;", line 1, in &lt;module&gt;</a:t>
            </a:r>
          </a:p>
          <a:p>
            <a:r>
              <a:rPr lang="en-US" altLang="zh-CN" dirty="0" err="1"/>
              <a:t>ValueError</a:t>
            </a:r>
            <a:r>
              <a:rPr lang="en-US" altLang="zh-CN" dirty="0"/>
              <a:t>: invalid literal for int() with base 10: ''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673F2C-63F6-4740-99A4-0027E335E9CB}"/>
              </a:ext>
            </a:extLst>
          </p:cNvPr>
          <p:cNvSpPr/>
          <p:nvPr/>
        </p:nvSpPr>
        <p:spPr>
          <a:xfrm>
            <a:off x="1502435" y="1266032"/>
            <a:ext cx="92477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尽管上面例子中的字符串的确是以有效数字（</a:t>
            </a:r>
            <a:r>
              <a:rPr lang="en-US" altLang="zh-CN" dirty="0"/>
              <a:t>99</a:t>
            </a:r>
            <a:r>
              <a:rPr lang="zh-CN" altLang="en-US" dirty="0"/>
              <a:t>）开头的，但它没有就此截止，后面的内</a:t>
            </a:r>
          </a:p>
          <a:p>
            <a:r>
              <a:rPr lang="zh-CN" altLang="en-US" dirty="0"/>
              <a:t>容不是纯数字，无法被 </a:t>
            </a:r>
            <a:r>
              <a:rPr lang="en-US" altLang="zh-CN" dirty="0"/>
              <a:t>int() </a:t>
            </a:r>
            <a:r>
              <a:rPr lang="zh-CN" altLang="en-US" dirty="0"/>
              <a:t>函数识别，因此抛出异常。</a:t>
            </a:r>
            <a:r>
              <a:rPr lang="en-US" altLang="zh-CN" dirty="0"/>
              <a:t>4 </a:t>
            </a:r>
            <a:r>
              <a:rPr lang="zh-CN" altLang="en-US" dirty="0"/>
              <a:t>章会详细介绍异常。现在，你只需知道异常是 </a:t>
            </a:r>
            <a:r>
              <a:rPr lang="en-US" altLang="zh-CN" dirty="0"/>
              <a:t>Python </a:t>
            </a:r>
            <a:r>
              <a:rPr lang="zh-CN" altLang="en-US" dirty="0"/>
              <a:t>处理程序错误的方式（不像有些语言不做处理直接造成程序崩溃）。</a:t>
            </a:r>
          </a:p>
          <a:p>
            <a:r>
              <a:rPr lang="en-US" altLang="zh-CN" dirty="0"/>
              <a:t>int() </a:t>
            </a:r>
            <a:r>
              <a:rPr lang="zh-CN" altLang="en-US" dirty="0"/>
              <a:t>可以接受浮点数或由数字组成的字符串，但无法接受包含小数点或指数的字符串：</a:t>
            </a:r>
          </a:p>
          <a:p>
            <a:r>
              <a:rPr lang="en-US" altLang="zh-CN" dirty="0"/>
              <a:t>&gt;&gt;&gt; int('98.6')</a:t>
            </a:r>
          </a:p>
          <a:p>
            <a:r>
              <a:rPr lang="en-US" altLang="zh-CN" dirty="0"/>
              <a:t>Traceback (most recent call last):</a:t>
            </a:r>
          </a:p>
          <a:p>
            <a:r>
              <a:rPr lang="en-US" altLang="zh-CN" dirty="0"/>
              <a:t> File "&lt;stdin&gt;", line 1, in &lt;module&gt;</a:t>
            </a:r>
          </a:p>
          <a:p>
            <a:r>
              <a:rPr lang="en-US" altLang="zh-CN" dirty="0" err="1"/>
              <a:t>ValueError</a:t>
            </a:r>
            <a:r>
              <a:rPr lang="en-US" altLang="zh-CN" dirty="0"/>
              <a:t>: invalid literal for int() with base 10: '98.6'</a:t>
            </a:r>
          </a:p>
          <a:p>
            <a:r>
              <a:rPr lang="en-US" altLang="zh-CN" dirty="0"/>
              <a:t>&gt;&gt;&gt; int('1.0e4')</a:t>
            </a:r>
          </a:p>
          <a:p>
            <a:r>
              <a:rPr lang="en-US" altLang="zh-CN" dirty="0"/>
              <a:t>Traceback (most recent call last):</a:t>
            </a:r>
          </a:p>
          <a:p>
            <a:r>
              <a:rPr lang="en-US" altLang="zh-CN" dirty="0"/>
              <a:t> File "&lt;stdin&gt;", line 1, in &lt;module&gt;</a:t>
            </a:r>
          </a:p>
          <a:p>
            <a:r>
              <a:rPr lang="en-US" altLang="zh-CN" dirty="0" err="1"/>
              <a:t>ValueError</a:t>
            </a:r>
            <a:r>
              <a:rPr lang="en-US" altLang="zh-CN" dirty="0"/>
              <a:t>: invalid literal for int() with base 10: '1.0e4'</a:t>
            </a:r>
          </a:p>
          <a:p>
            <a:r>
              <a:rPr lang="zh-CN" altLang="en-US" dirty="0"/>
              <a:t>如果混合使用多种不同的数字类型进行计算，</a:t>
            </a:r>
            <a:r>
              <a:rPr lang="en-US" altLang="zh-CN" dirty="0"/>
              <a:t>Python </a:t>
            </a:r>
            <a:r>
              <a:rPr lang="zh-CN" altLang="en-US" dirty="0"/>
              <a:t>会自动地进行类型转换：</a:t>
            </a:r>
          </a:p>
          <a:p>
            <a:r>
              <a:rPr lang="en-US" altLang="zh-CN" dirty="0"/>
              <a:t>&gt;&gt;&gt; 4 + 7.0</a:t>
            </a:r>
          </a:p>
          <a:p>
            <a:r>
              <a:rPr lang="en-US" altLang="zh-CN" dirty="0"/>
              <a:t>11.0</a:t>
            </a:r>
          </a:p>
          <a:p>
            <a:r>
              <a:rPr lang="zh-CN" altLang="en-US" dirty="0"/>
              <a:t>与整数或浮点数混合使用时，布尔型的 </a:t>
            </a:r>
            <a:r>
              <a:rPr lang="en-US" altLang="zh-CN" dirty="0"/>
              <a:t>False </a:t>
            </a:r>
            <a:r>
              <a:rPr lang="zh-CN" altLang="en-US" dirty="0"/>
              <a:t>会被当作 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0.0</a:t>
            </a:r>
            <a:r>
              <a:rPr lang="zh-CN" altLang="en-US" dirty="0"/>
              <a:t>，</a:t>
            </a:r>
            <a:r>
              <a:rPr lang="en-US" altLang="zh-CN" dirty="0"/>
              <a:t>Ture </a:t>
            </a:r>
            <a:r>
              <a:rPr lang="zh-CN" altLang="en-US" dirty="0"/>
              <a:t>会被当作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1.0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True + 2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&gt;&gt;&gt; False + 5.0</a:t>
            </a:r>
          </a:p>
          <a:p>
            <a:r>
              <a:rPr lang="en-US" altLang="zh-CN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41089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F4E9E7D-CC0D-48E4-9CC3-D8D0DF4FCC1D}"/>
              </a:ext>
            </a:extLst>
          </p:cNvPr>
          <p:cNvSpPr/>
          <p:nvPr/>
        </p:nvSpPr>
        <p:spPr>
          <a:xfrm>
            <a:off x="1478604" y="1225689"/>
            <a:ext cx="100389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Python 2 </a:t>
            </a:r>
            <a:r>
              <a:rPr lang="zh-CN" altLang="en-US" dirty="0"/>
              <a:t>里，一个 </a:t>
            </a:r>
            <a:r>
              <a:rPr lang="en-US" altLang="zh-CN" dirty="0"/>
              <a:t>int </a:t>
            </a:r>
            <a:r>
              <a:rPr lang="zh-CN" altLang="en-US" dirty="0"/>
              <a:t>型包含 </a:t>
            </a:r>
            <a:r>
              <a:rPr lang="en-US" altLang="zh-CN" dirty="0"/>
              <a:t>32 </a:t>
            </a:r>
            <a:r>
              <a:rPr lang="zh-CN" altLang="en-US" dirty="0"/>
              <a:t>位，可以存储从 </a:t>
            </a:r>
            <a:r>
              <a:rPr lang="en-US" altLang="zh-CN" dirty="0"/>
              <a:t>-2 147 483 648 </a:t>
            </a:r>
            <a:r>
              <a:rPr lang="zh-CN" altLang="en-US" dirty="0"/>
              <a:t>到 </a:t>
            </a:r>
            <a:r>
              <a:rPr lang="en-US" altLang="zh-CN" dirty="0"/>
              <a:t>2 147 483 647 </a:t>
            </a:r>
            <a:r>
              <a:rPr lang="zh-CN" altLang="en-US" dirty="0"/>
              <a:t>的整数。</a:t>
            </a:r>
          </a:p>
          <a:p>
            <a:r>
              <a:rPr lang="zh-CN" altLang="en-US" dirty="0"/>
              <a:t>一个 </a:t>
            </a:r>
            <a:r>
              <a:rPr lang="en-US" altLang="zh-CN" dirty="0"/>
              <a:t>long </a:t>
            </a:r>
            <a:r>
              <a:rPr lang="zh-CN" altLang="en-US" dirty="0"/>
              <a:t>型会占用更多的空间：</a:t>
            </a:r>
            <a:r>
              <a:rPr lang="en-US" altLang="zh-CN" dirty="0"/>
              <a:t>64 </a:t>
            </a:r>
            <a:r>
              <a:rPr lang="zh-CN" altLang="en-US" dirty="0"/>
              <a:t>位，可以存储从 </a:t>
            </a:r>
            <a:r>
              <a:rPr lang="en-US" altLang="zh-CN" dirty="0"/>
              <a:t>-9 223 372 036 854 775 808 </a:t>
            </a:r>
            <a:r>
              <a:rPr lang="zh-CN" altLang="en-US" dirty="0"/>
              <a:t>到 </a:t>
            </a:r>
            <a:r>
              <a:rPr lang="en-US" altLang="zh-CN" dirty="0"/>
              <a:t>9 223 </a:t>
            </a:r>
          </a:p>
          <a:p>
            <a:r>
              <a:rPr lang="en-US" altLang="zh-CN" dirty="0"/>
              <a:t>372 036 854 775 807 </a:t>
            </a:r>
            <a:r>
              <a:rPr lang="zh-CN" altLang="en-US" dirty="0"/>
              <a:t>的整数。</a:t>
            </a:r>
          </a:p>
          <a:p>
            <a:r>
              <a:rPr lang="zh-CN" altLang="en-US" dirty="0"/>
              <a:t>到了 </a:t>
            </a:r>
            <a:r>
              <a:rPr lang="en-US" altLang="zh-CN" dirty="0"/>
              <a:t>Python 3</a:t>
            </a:r>
            <a:r>
              <a:rPr lang="zh-CN" altLang="en-US" dirty="0"/>
              <a:t>，</a:t>
            </a:r>
            <a:r>
              <a:rPr lang="en-US" altLang="zh-CN" dirty="0"/>
              <a:t>long </a:t>
            </a:r>
            <a:r>
              <a:rPr lang="zh-CN" altLang="en-US" dirty="0"/>
              <a:t>类型已不复存在，而 </a:t>
            </a:r>
            <a:r>
              <a:rPr lang="en-US" altLang="zh-CN" dirty="0"/>
              <a:t>int </a:t>
            </a:r>
            <a:r>
              <a:rPr lang="zh-CN" altLang="en-US" dirty="0"/>
              <a:t>类型变为可以存储任意大小的整数，甚至超</a:t>
            </a:r>
          </a:p>
          <a:p>
            <a:r>
              <a:rPr lang="zh-CN" altLang="en-US" dirty="0"/>
              <a:t>过 </a:t>
            </a:r>
            <a:r>
              <a:rPr lang="en-US" altLang="zh-CN" dirty="0"/>
              <a:t>64 </a:t>
            </a:r>
            <a:r>
              <a:rPr lang="zh-CN" altLang="en-US" dirty="0"/>
              <a:t>位。因此，你可以进行像下面一样计算（</a:t>
            </a:r>
            <a:r>
              <a:rPr lang="en-US" altLang="zh-CN" dirty="0"/>
              <a:t>10**100 </a:t>
            </a:r>
            <a:r>
              <a:rPr lang="zh-CN" altLang="en-US" dirty="0"/>
              <a:t>被赋值给名为 </a:t>
            </a:r>
            <a:r>
              <a:rPr lang="en-US" altLang="zh-CN" dirty="0"/>
              <a:t>googol </a:t>
            </a:r>
            <a:r>
              <a:rPr lang="zh-CN" altLang="en-US" dirty="0"/>
              <a:t>的变量，这是</a:t>
            </a:r>
          </a:p>
          <a:p>
            <a:r>
              <a:rPr lang="en-US" altLang="zh-CN" dirty="0"/>
              <a:t>Google </a:t>
            </a:r>
            <a:r>
              <a:rPr lang="zh-CN" altLang="en-US" dirty="0"/>
              <a:t>最初的名字，但由于其拼写困难而被现在的名字所取代）：</a:t>
            </a:r>
          </a:p>
          <a:p>
            <a:r>
              <a:rPr lang="en-US" altLang="zh-CN" dirty="0"/>
              <a:t>&gt;&gt;&gt;</a:t>
            </a:r>
          </a:p>
          <a:p>
            <a:r>
              <a:rPr lang="en-US" altLang="zh-CN" dirty="0"/>
              <a:t>&gt;&gt;&gt; googol = 10**100</a:t>
            </a:r>
          </a:p>
          <a:p>
            <a:r>
              <a:rPr lang="en-US" altLang="zh-CN" dirty="0"/>
              <a:t>&gt;&gt;&gt; googol</a:t>
            </a:r>
          </a:p>
          <a:p>
            <a:r>
              <a:rPr lang="en-US" altLang="zh-CN" dirty="0"/>
              <a:t>100000000000000000000000000000000000000000000000000000000000000000000000000000</a:t>
            </a:r>
          </a:p>
          <a:p>
            <a:r>
              <a:rPr lang="en-US" altLang="zh-CN" dirty="0"/>
              <a:t>00000000000000000000000</a:t>
            </a:r>
          </a:p>
          <a:p>
            <a:r>
              <a:rPr lang="en-US" altLang="zh-CN" dirty="0"/>
              <a:t>&gt;&gt;&gt; googol * googol</a:t>
            </a:r>
          </a:p>
          <a:p>
            <a:r>
              <a:rPr lang="en-US" altLang="zh-CN" dirty="0"/>
              <a:t>100000000000000000000000000000000000000000000000000000000000000000000000000000</a:t>
            </a:r>
          </a:p>
          <a:p>
            <a:r>
              <a:rPr lang="en-US" altLang="zh-CN" dirty="0"/>
              <a:t>000000000000000000000000000000000000000000000000000000000000000000000000000000</a:t>
            </a:r>
          </a:p>
          <a:p>
            <a:r>
              <a:rPr lang="en-US" altLang="zh-CN" dirty="0"/>
              <a:t>000000000000000000000000000000000000000000000</a:t>
            </a:r>
          </a:p>
          <a:p>
            <a:r>
              <a:rPr lang="zh-CN" altLang="en-US" dirty="0"/>
              <a:t>在许多其他编程语言中，进行类似上面的计算会造成整数溢出，这是因为计算中的数字或</a:t>
            </a:r>
          </a:p>
          <a:p>
            <a:r>
              <a:rPr lang="zh-CN" altLang="en-US" dirty="0"/>
              <a:t>结果需要的存储空间超过了计算机所提供的（例如 </a:t>
            </a:r>
            <a:r>
              <a:rPr lang="en-US" altLang="zh-CN" dirty="0"/>
              <a:t>32 </a:t>
            </a:r>
            <a:r>
              <a:rPr lang="zh-CN" altLang="en-US" dirty="0"/>
              <a:t>位或 </a:t>
            </a:r>
            <a:r>
              <a:rPr lang="en-US" altLang="zh-CN" dirty="0"/>
              <a:t>64 </a:t>
            </a:r>
            <a:r>
              <a:rPr lang="zh-CN" altLang="en-US" dirty="0"/>
              <a:t>位）。在程序编写中，溢出</a:t>
            </a:r>
          </a:p>
          <a:p>
            <a:r>
              <a:rPr lang="zh-CN" altLang="en-US" dirty="0"/>
              <a:t>会产生许多负面影响。而 </a:t>
            </a:r>
            <a:r>
              <a:rPr lang="en-US" altLang="zh-CN" dirty="0"/>
              <a:t>Python </a:t>
            </a:r>
            <a:r>
              <a:rPr lang="zh-CN" altLang="en-US" dirty="0"/>
              <a:t>在处理超大数计算方面不会产生任何错误，这也是它的一个加分点。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5449A-5C25-41C1-B453-294CAC5DCFF2}"/>
              </a:ext>
            </a:extLst>
          </p:cNvPr>
          <p:cNvSpPr/>
          <p:nvPr/>
        </p:nvSpPr>
        <p:spPr>
          <a:xfrm>
            <a:off x="2568593" y="426176"/>
            <a:ext cx="3457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一个</a:t>
            </a:r>
            <a:r>
              <a:rPr lang="en-US" altLang="zh-CN" sz="3600" dirty="0"/>
              <a:t>int</a:t>
            </a:r>
            <a:r>
              <a:rPr lang="zh-CN" altLang="en-US" sz="3600" dirty="0"/>
              <a:t>型有多大</a:t>
            </a:r>
          </a:p>
        </p:txBody>
      </p:sp>
    </p:spTree>
    <p:extLst>
      <p:ext uri="{BB962C8B-B14F-4D97-AF65-F5344CB8AC3E}">
        <p14:creationId xmlns:p14="http://schemas.microsoft.com/office/powerpoint/2010/main" val="38315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EE0DD0D-61F1-45E2-931B-6F35A5B402B2}"/>
              </a:ext>
            </a:extLst>
          </p:cNvPr>
          <p:cNvSpPr/>
          <p:nvPr/>
        </p:nvSpPr>
        <p:spPr>
          <a:xfrm>
            <a:off x="2354094" y="948690"/>
            <a:ext cx="94163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整数全部由数字组成，而浮点数（在 </a:t>
            </a:r>
            <a:r>
              <a:rPr lang="en-US" altLang="zh-CN" dirty="0"/>
              <a:t>Python </a:t>
            </a:r>
            <a:r>
              <a:rPr lang="zh-CN" altLang="en-US" dirty="0"/>
              <a:t>里称为 </a:t>
            </a:r>
            <a:r>
              <a:rPr lang="en-US" altLang="zh-CN" dirty="0"/>
              <a:t>float</a:t>
            </a:r>
            <a:r>
              <a:rPr lang="zh-CN" altLang="en-US" dirty="0"/>
              <a:t>）包含非数字的小数点。浮点数与</a:t>
            </a:r>
          </a:p>
          <a:p>
            <a:r>
              <a:rPr lang="zh-CN" altLang="en-US" dirty="0"/>
              <a:t>整数很像：你可以使用运算符（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//</a:t>
            </a:r>
            <a:r>
              <a:rPr lang="zh-CN" altLang="en-US" dirty="0"/>
              <a:t>、** 和 </a:t>
            </a:r>
            <a:r>
              <a:rPr lang="en-US" altLang="zh-CN" dirty="0"/>
              <a:t>%</a:t>
            </a:r>
            <a:r>
              <a:rPr lang="zh-CN" altLang="en-US" dirty="0"/>
              <a:t>）以及 </a:t>
            </a:r>
            <a:r>
              <a:rPr lang="en-US" altLang="zh-CN" dirty="0" err="1"/>
              <a:t>divmod</a:t>
            </a:r>
            <a:r>
              <a:rPr lang="en-US" altLang="zh-CN" dirty="0"/>
              <a:t>() </a:t>
            </a:r>
            <a:r>
              <a:rPr lang="zh-CN" altLang="en-US" dirty="0"/>
              <a:t>函数进行计算。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float() </a:t>
            </a:r>
            <a:r>
              <a:rPr lang="zh-CN" altLang="en-US" dirty="0"/>
              <a:t>函数可以将其他数字类型转换为浮点型。与之前一样，布尔型在计算中等价</a:t>
            </a:r>
          </a:p>
          <a:p>
            <a:r>
              <a:rPr lang="zh-CN" altLang="en-US" dirty="0"/>
              <a:t>于 </a:t>
            </a:r>
            <a:r>
              <a:rPr lang="en-US" altLang="zh-CN" dirty="0"/>
              <a:t>1.0 </a:t>
            </a:r>
            <a:r>
              <a:rPr lang="zh-CN" altLang="en-US" dirty="0"/>
              <a:t>和 </a:t>
            </a:r>
            <a:r>
              <a:rPr lang="en-US" altLang="zh-CN" dirty="0"/>
              <a:t>0.0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float(True)</a:t>
            </a:r>
          </a:p>
          <a:p>
            <a:r>
              <a:rPr lang="en-US" altLang="zh-CN" dirty="0"/>
              <a:t>1.0</a:t>
            </a:r>
          </a:p>
          <a:p>
            <a:r>
              <a:rPr lang="en-US" altLang="zh-CN" dirty="0"/>
              <a:t>&gt;&gt;&gt; float(False)</a:t>
            </a:r>
          </a:p>
          <a:p>
            <a:r>
              <a:rPr lang="en-US" altLang="zh-CN" dirty="0"/>
              <a:t>0.0</a:t>
            </a:r>
          </a:p>
          <a:p>
            <a:r>
              <a:rPr lang="zh-CN" altLang="en-US" dirty="0"/>
              <a:t>将整数转换为浮点数仅仅需要添加一个小数点：</a:t>
            </a:r>
          </a:p>
          <a:p>
            <a:r>
              <a:rPr lang="en-US" altLang="zh-CN" dirty="0"/>
              <a:t>&gt;&gt;&gt; float(98)</a:t>
            </a:r>
          </a:p>
          <a:p>
            <a:r>
              <a:rPr lang="en-US" altLang="zh-CN" dirty="0"/>
              <a:t>98.0</a:t>
            </a:r>
          </a:p>
          <a:p>
            <a:r>
              <a:rPr lang="en-US" altLang="zh-CN" dirty="0"/>
              <a:t>&gt;&gt;&gt; float('99')</a:t>
            </a:r>
          </a:p>
          <a:p>
            <a:r>
              <a:rPr lang="en-US" altLang="zh-CN" dirty="0"/>
              <a:t>99.0</a:t>
            </a:r>
          </a:p>
          <a:p>
            <a:r>
              <a:rPr lang="zh-CN" altLang="en-US" dirty="0"/>
              <a:t>此外，也可以将包含有效浮点数（数字、正负号、小数点、指数及指数的前缀 </a:t>
            </a:r>
            <a:r>
              <a:rPr lang="en-US" altLang="zh-CN" dirty="0"/>
              <a:t>e</a:t>
            </a:r>
            <a:r>
              <a:rPr lang="zh-CN" altLang="en-US" dirty="0"/>
              <a:t>）的字符</a:t>
            </a:r>
          </a:p>
          <a:p>
            <a:r>
              <a:rPr lang="zh-CN" altLang="en-US" dirty="0"/>
              <a:t>串转换为真正的浮点型数字：</a:t>
            </a:r>
          </a:p>
          <a:p>
            <a:r>
              <a:rPr lang="en-US" altLang="zh-CN" dirty="0"/>
              <a:t>&gt;&gt;&gt; float('98.6')</a:t>
            </a:r>
          </a:p>
          <a:p>
            <a:r>
              <a:rPr lang="en-US" altLang="zh-CN" dirty="0"/>
              <a:t>98.6</a:t>
            </a:r>
          </a:p>
          <a:p>
            <a:r>
              <a:rPr lang="en-US" altLang="zh-CN" dirty="0"/>
              <a:t>&gt;&gt;&gt; float('-1.5')</a:t>
            </a:r>
          </a:p>
          <a:p>
            <a:r>
              <a:rPr lang="en-US" altLang="zh-CN" dirty="0"/>
              <a:t>-1.5</a:t>
            </a:r>
          </a:p>
          <a:p>
            <a:r>
              <a:rPr lang="en-US" altLang="zh-CN" dirty="0"/>
              <a:t>&gt;&gt;&gt; float('1.0e4')</a:t>
            </a:r>
          </a:p>
          <a:p>
            <a:r>
              <a:rPr lang="en-US" altLang="zh-CN" dirty="0"/>
              <a:t>10000.0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6A3087-CBDE-4CEB-88B9-24EA59FA3583}"/>
              </a:ext>
            </a:extLst>
          </p:cNvPr>
          <p:cNvSpPr/>
          <p:nvPr/>
        </p:nvSpPr>
        <p:spPr>
          <a:xfrm>
            <a:off x="2466746" y="103010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348647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11396" y="2557148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58A4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b="1" dirty="0">
              <a:solidFill>
                <a:srgbClr val="58A4FF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245575" y="2396166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94FC3E8-250E-4C05-BBAE-FB3497C7DBCA}"/>
              </a:ext>
            </a:extLst>
          </p:cNvPr>
          <p:cNvSpPr/>
          <p:nvPr/>
        </p:nvSpPr>
        <p:spPr>
          <a:xfrm>
            <a:off x="4331787" y="102223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000" dirty="0">
                <a:solidFill>
                  <a:prstClr val="black"/>
                </a:solidFill>
              </a:rPr>
              <a:t>字符串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D3ECDA-57A2-4A0A-A497-E14152EAA9EF}"/>
              </a:ext>
            </a:extLst>
          </p:cNvPr>
          <p:cNvSpPr/>
          <p:nvPr/>
        </p:nvSpPr>
        <p:spPr>
          <a:xfrm>
            <a:off x="3457226" y="8489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对 </a:t>
            </a:r>
            <a:r>
              <a:rPr lang="en-US" altLang="zh-CN" dirty="0"/>
              <a:t>Unicode </a:t>
            </a:r>
            <a:r>
              <a:rPr lang="zh-CN" altLang="en-US" dirty="0"/>
              <a:t>的支持使得 </a:t>
            </a:r>
            <a:r>
              <a:rPr lang="en-US" altLang="zh-CN" dirty="0"/>
              <a:t>Python 3 </a:t>
            </a:r>
            <a:r>
              <a:rPr lang="zh-CN" altLang="en-US" dirty="0"/>
              <a:t>可以包含世界上任何书面语言以及许多特殊符号。对于</a:t>
            </a:r>
          </a:p>
          <a:p>
            <a:r>
              <a:rPr lang="en-US" altLang="zh-CN" dirty="0"/>
              <a:t>Unicode </a:t>
            </a:r>
            <a:r>
              <a:rPr lang="zh-CN" altLang="en-US" dirty="0"/>
              <a:t>的支持是 </a:t>
            </a:r>
            <a:r>
              <a:rPr lang="en-US" altLang="zh-CN" dirty="0"/>
              <a:t>Python 3 </a:t>
            </a:r>
            <a:r>
              <a:rPr lang="zh-CN" altLang="en-US" dirty="0"/>
              <a:t>从 </a:t>
            </a:r>
            <a:r>
              <a:rPr lang="en-US" altLang="zh-CN" dirty="0"/>
              <a:t>Python 2 </a:t>
            </a:r>
            <a:r>
              <a:rPr lang="zh-CN" altLang="en-US" dirty="0"/>
              <a:t>分离出来的重要原因之一，也正是这一重要特性促</a:t>
            </a:r>
          </a:p>
          <a:p>
            <a:r>
              <a:rPr lang="zh-CN" altLang="en-US" dirty="0"/>
              <a:t>使人们转向使用 </a:t>
            </a:r>
            <a:r>
              <a:rPr lang="en-US" altLang="zh-CN" dirty="0"/>
              <a:t>Python 3</a:t>
            </a:r>
            <a:r>
              <a:rPr lang="zh-CN" altLang="en-US" dirty="0"/>
              <a:t>。处理 </a:t>
            </a:r>
            <a:r>
              <a:rPr lang="en-US" altLang="zh-CN" dirty="0"/>
              <a:t>Unicode </a:t>
            </a:r>
            <a:r>
              <a:rPr lang="zh-CN" altLang="en-US" dirty="0"/>
              <a:t>编码有时会非常困难，因此我们将相关内容分散在了本书的不同地方。而本节只会使用 </a:t>
            </a:r>
            <a:r>
              <a:rPr lang="en-US" altLang="zh-CN" dirty="0"/>
              <a:t>ASCII </a:t>
            </a:r>
            <a:r>
              <a:rPr lang="zh-CN" altLang="en-US" dirty="0"/>
              <a:t>编码的例子。</a:t>
            </a:r>
          </a:p>
          <a:p>
            <a:r>
              <a:rPr lang="zh-CN" altLang="en-US" dirty="0"/>
              <a:t>字符串型是我们学习的第一个 </a:t>
            </a:r>
            <a:r>
              <a:rPr lang="en-US" altLang="zh-CN" dirty="0"/>
              <a:t>Python </a:t>
            </a:r>
            <a:r>
              <a:rPr lang="zh-CN" altLang="en-US" dirty="0"/>
              <a:t>序列类型，它的本质是字符序列。</a:t>
            </a:r>
          </a:p>
          <a:p>
            <a:r>
              <a:rPr lang="zh-CN" altLang="en-US" dirty="0"/>
              <a:t>与其他语言不同的是，</a:t>
            </a:r>
            <a:r>
              <a:rPr lang="en-US" altLang="zh-CN" dirty="0"/>
              <a:t>Python </a:t>
            </a:r>
            <a:r>
              <a:rPr lang="zh-CN" altLang="en-US" dirty="0"/>
              <a:t>字符串是不可变的。你无法对原字符串进行修改，但可以将字符串的一部分复制到新字符串，来达到相同的修改效果。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72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3CB3BF-27E1-403B-A017-86A429F5AD15}"/>
              </a:ext>
            </a:extLst>
          </p:cNvPr>
          <p:cNvSpPr/>
          <p:nvPr/>
        </p:nvSpPr>
        <p:spPr>
          <a:xfrm>
            <a:off x="1506003" y="1264411"/>
            <a:ext cx="97179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将一系列字符包裹在一对单引号或一对双引号中即可创建字符串，就像下面这样：</a:t>
            </a:r>
          </a:p>
          <a:p>
            <a:r>
              <a:rPr lang="en-US" altLang="zh-CN" dirty="0"/>
              <a:t>&gt;&gt;&gt; 'Snap'</a:t>
            </a:r>
          </a:p>
          <a:p>
            <a:r>
              <a:rPr lang="en-US" altLang="zh-CN" dirty="0"/>
              <a:t>'Snap'</a:t>
            </a:r>
          </a:p>
          <a:p>
            <a:r>
              <a:rPr lang="en-US" altLang="zh-CN" dirty="0"/>
              <a:t>&gt;&gt;&gt; "Crackle"</a:t>
            </a:r>
          </a:p>
          <a:p>
            <a:r>
              <a:rPr lang="en-US" altLang="zh-CN" dirty="0"/>
              <a:t>'Crackle'</a:t>
            </a:r>
          </a:p>
          <a:p>
            <a:r>
              <a:rPr lang="zh-CN" altLang="en-US" dirty="0"/>
              <a:t>交互式解释器输出的字符串永远是用单引号包裹的，但无论使用哪种引号，</a:t>
            </a:r>
            <a:r>
              <a:rPr lang="en-US" altLang="zh-CN" dirty="0"/>
              <a:t>Python </a:t>
            </a:r>
            <a:r>
              <a:rPr lang="zh-CN" altLang="en-US" dirty="0"/>
              <a:t>对字符</a:t>
            </a:r>
          </a:p>
          <a:p>
            <a:r>
              <a:rPr lang="zh-CN" altLang="en-US" dirty="0"/>
              <a:t>串的处理方式都是一样的，没有任何区别。</a:t>
            </a:r>
          </a:p>
          <a:p>
            <a:r>
              <a:rPr lang="zh-CN" altLang="en-US" dirty="0"/>
              <a:t>既然如此，为什么要使用两种引号？这么做的好处是可以创建本身就包含引号的字符串，</a:t>
            </a:r>
          </a:p>
          <a:p>
            <a:r>
              <a:rPr lang="zh-CN" altLang="en-US" dirty="0"/>
              <a:t>而不用使用转义符。可以在双引号包裹的字符串中使用单引号，或者在单引号包裹的字符</a:t>
            </a:r>
          </a:p>
          <a:p>
            <a:r>
              <a:rPr lang="zh-CN" altLang="en-US" dirty="0"/>
              <a:t>串中使用双引号：</a:t>
            </a:r>
          </a:p>
          <a:p>
            <a:r>
              <a:rPr lang="en-US" altLang="zh-CN" dirty="0"/>
              <a:t>&gt;&gt;&gt; "'Nay,' said the naysayer."</a:t>
            </a:r>
          </a:p>
          <a:p>
            <a:r>
              <a:rPr lang="en-US" altLang="zh-CN" dirty="0"/>
              <a:t>"'Nay,' said the naysayer."</a:t>
            </a:r>
          </a:p>
          <a:p>
            <a:r>
              <a:rPr lang="en-US" altLang="zh-CN" dirty="0"/>
              <a:t>&gt;&gt;&gt; 'The rare double quote in captivity: ".'</a:t>
            </a:r>
          </a:p>
          <a:p>
            <a:r>
              <a:rPr lang="en-US" altLang="zh-CN" dirty="0"/>
              <a:t>'The rare double quote in captivity: ".'</a:t>
            </a:r>
          </a:p>
          <a:p>
            <a:r>
              <a:rPr lang="en-US" altLang="zh-CN" dirty="0"/>
              <a:t>&gt;&gt;&gt; 'A "two by four" is actually 1 1⁄2" × 3 1⁄2".'</a:t>
            </a:r>
          </a:p>
          <a:p>
            <a:r>
              <a:rPr lang="en-US" altLang="zh-CN" dirty="0"/>
              <a:t>'A "two by four is" actually 1 1⁄2" × 3 1⁄2".'</a:t>
            </a:r>
          </a:p>
          <a:p>
            <a:r>
              <a:rPr lang="en-US" altLang="zh-CN" dirty="0"/>
              <a:t>&gt;&gt;&gt; "'There's the man that shot my paw!' cried the limping hound."</a:t>
            </a:r>
          </a:p>
          <a:p>
            <a:r>
              <a:rPr lang="en-US" altLang="zh-CN" dirty="0"/>
              <a:t>"'There's the man that shot my paw!' cried the limping hound."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37BB4E-7F15-4B8A-8707-BFA867DE697F}"/>
              </a:ext>
            </a:extLst>
          </p:cNvPr>
          <p:cNvSpPr/>
          <p:nvPr/>
        </p:nvSpPr>
        <p:spPr>
          <a:xfrm>
            <a:off x="2548515" y="33576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使用引号创建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F8BF0C-F33D-4CA1-BDDE-74BB64374F7D}"/>
              </a:ext>
            </a:extLst>
          </p:cNvPr>
          <p:cNvSpPr/>
          <p:nvPr/>
        </p:nvSpPr>
        <p:spPr>
          <a:xfrm>
            <a:off x="1506003" y="1279002"/>
            <a:ext cx="86691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你还可以使用连续三个单引号 </a:t>
            </a:r>
            <a:r>
              <a:rPr lang="en-US" altLang="zh-CN" dirty="0"/>
              <a:t>'''</a:t>
            </a:r>
            <a:r>
              <a:rPr lang="zh-CN" altLang="en-US" dirty="0"/>
              <a:t>，或者三个双引号 </a:t>
            </a:r>
            <a:r>
              <a:rPr lang="en-US" altLang="zh-CN" dirty="0"/>
              <a:t>""" </a:t>
            </a:r>
            <a:r>
              <a:rPr lang="zh-CN" altLang="en-US" dirty="0"/>
              <a:t>创建字符串：</a:t>
            </a:r>
          </a:p>
          <a:p>
            <a:r>
              <a:rPr lang="en-US" altLang="zh-CN" dirty="0"/>
              <a:t>&gt;&gt;&gt; '''Boom!'''</a:t>
            </a:r>
          </a:p>
          <a:p>
            <a:r>
              <a:rPr lang="en-US" altLang="zh-CN" dirty="0"/>
              <a:t>'Boom'</a:t>
            </a:r>
          </a:p>
          <a:p>
            <a:r>
              <a:rPr lang="en-US" altLang="zh-CN" dirty="0"/>
              <a:t>&gt;&gt;&gt; """Eek!"""</a:t>
            </a:r>
          </a:p>
          <a:p>
            <a:r>
              <a:rPr lang="en-US" altLang="zh-CN" dirty="0"/>
              <a:t>'Eek!'</a:t>
            </a:r>
          </a:p>
          <a:p>
            <a:r>
              <a:rPr lang="zh-CN" altLang="en-US" dirty="0"/>
              <a:t>三元引号在创建短字符串时没有什么特殊用处。它多用于创建多行字符串。下面的例子中，创建的字符串引用了 </a:t>
            </a:r>
            <a:r>
              <a:rPr lang="en-US" altLang="zh-CN" dirty="0"/>
              <a:t>Edward Lear </a:t>
            </a:r>
            <a:r>
              <a:rPr lang="zh-CN" altLang="en-US" dirty="0"/>
              <a:t>的经典诗歌：</a:t>
            </a:r>
          </a:p>
          <a:p>
            <a:r>
              <a:rPr lang="en-US" altLang="zh-CN" dirty="0"/>
              <a:t>&gt;&gt;&gt; poem = '''There was a Young Lady of Norway,</a:t>
            </a:r>
          </a:p>
          <a:p>
            <a:r>
              <a:rPr lang="en-US" altLang="zh-CN" dirty="0"/>
              <a:t>... Who casually sat in a doorway;</a:t>
            </a:r>
          </a:p>
          <a:p>
            <a:r>
              <a:rPr lang="en-US" altLang="zh-CN" dirty="0"/>
              <a:t>... When the door squeezed her flat,</a:t>
            </a:r>
          </a:p>
          <a:p>
            <a:r>
              <a:rPr lang="en-US" altLang="zh-CN" dirty="0"/>
              <a:t>... She exclaimed, "What of that?"</a:t>
            </a:r>
          </a:p>
          <a:p>
            <a:r>
              <a:rPr lang="en-US" altLang="zh-CN" dirty="0"/>
              <a:t>... This courageous Young Lady of Norway.'''</a:t>
            </a:r>
          </a:p>
          <a:p>
            <a:r>
              <a:rPr lang="en-US" altLang="zh-CN" dirty="0"/>
              <a:t>&gt;&gt;&gt;</a:t>
            </a:r>
          </a:p>
          <a:p>
            <a:r>
              <a:rPr lang="zh-CN" altLang="en-US" dirty="0"/>
              <a:t>（上面这段代码是在交互式解释器里输入的，第一行的提示符为 </a:t>
            </a:r>
            <a:r>
              <a:rPr lang="en-US" altLang="zh-CN" dirty="0"/>
              <a:t>&gt;&gt;&gt;</a:t>
            </a:r>
            <a:r>
              <a:rPr lang="zh-CN" altLang="en-US" dirty="0"/>
              <a:t>，后面行的提示符为 </a:t>
            </a:r>
            <a:r>
              <a:rPr lang="en-US" altLang="zh-CN" dirty="0"/>
              <a:t>...</a:t>
            </a:r>
            <a:r>
              <a:rPr lang="zh-CN" altLang="en-US" dirty="0"/>
              <a:t>，直到再次输入三元引号暗示赋值语句的完结，此时光标跳转到下一行并再次以 </a:t>
            </a:r>
            <a:r>
              <a:rPr lang="en-US" altLang="zh-CN" dirty="0"/>
              <a:t>&gt;&gt;&gt;</a:t>
            </a:r>
            <a:r>
              <a:rPr lang="zh-CN" altLang="en-US" dirty="0"/>
              <a:t>提示输入。）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32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C87608-B140-43B2-8F21-2A89448EE223}"/>
              </a:ext>
            </a:extLst>
          </p:cNvPr>
          <p:cNvGrpSpPr/>
          <p:nvPr/>
        </p:nvGrpSpPr>
        <p:grpSpPr>
          <a:xfrm>
            <a:off x="7023278" y="1391700"/>
            <a:ext cx="3810795" cy="3947154"/>
            <a:chOff x="7023278" y="1391700"/>
            <a:chExt cx="3810795" cy="3947154"/>
          </a:xfrm>
        </p:grpSpPr>
        <p:sp>
          <p:nvSpPr>
            <p:cNvPr id="10" name="文本框 9"/>
            <p:cNvSpPr txBox="1"/>
            <p:nvPr/>
          </p:nvSpPr>
          <p:spPr>
            <a:xfrm>
              <a:off x="7065850" y="13917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3F3F3F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01</a:t>
              </a:r>
              <a:endParaRPr lang="zh-CN" altLang="en-US" sz="4800" dirty="0">
                <a:solidFill>
                  <a:srgbClr val="3F3F3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776826" y="1544777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变量、名字和对象</a:t>
              </a:r>
              <a:endParaRPr lang="en-US" altLang="zh-CN" sz="2800" dirty="0">
                <a:solidFill>
                  <a:srgbClr val="292A2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852351" y="148403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7065850" y="2408117"/>
              <a:ext cx="1613787" cy="830997"/>
              <a:chOff x="1469019" y="899158"/>
              <a:chExt cx="1613787" cy="83099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469019" y="899158"/>
                <a:ext cx="8290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>
                    <a:solidFill>
                      <a:srgbClr val="292A24"/>
                    </a:solidFill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02</a:t>
                </a:r>
                <a:endParaRPr lang="zh-CN" altLang="en-US" sz="4800" dirty="0">
                  <a:solidFill>
                    <a:srgbClr val="292A24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179995" y="1023630"/>
                <a:ext cx="902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</a:t>
                </a:r>
                <a:endParaRPr lang="en-US" altLang="zh-CN" sz="2800" dirty="0">
                  <a:solidFill>
                    <a:srgbClr val="292A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255520" y="991492"/>
                <a:ext cx="0" cy="646331"/>
              </a:xfrm>
              <a:prstGeom prst="line">
                <a:avLst/>
              </a:prstGeom>
              <a:ln>
                <a:solidFill>
                  <a:srgbClr val="3A3A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7075468" y="3449934"/>
              <a:ext cx="8194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3F3F3F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4800" dirty="0">
                <a:solidFill>
                  <a:srgbClr val="3F3F3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76826" y="3634749"/>
              <a:ext cx="12618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en-US" altLang="zh-CN" sz="2800" dirty="0">
                <a:solidFill>
                  <a:srgbClr val="292A2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852351" y="3573194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023278" y="4507857"/>
              <a:ext cx="829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3F3F3F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  <a:endParaRPr lang="zh-CN" altLang="en-US" sz="4800" dirty="0">
                <a:solidFill>
                  <a:srgbClr val="3F3F3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776825" y="467656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rgbClr val="292A24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练习</a:t>
              </a:r>
              <a:endParaRPr lang="en-US" altLang="zh-CN" sz="2800" dirty="0">
                <a:solidFill>
                  <a:srgbClr val="292A2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848182" y="4653825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540546-DFF7-40FD-A055-73FAD900493C}"/>
              </a:ext>
            </a:extLst>
          </p:cNvPr>
          <p:cNvGrpSpPr/>
          <p:nvPr/>
        </p:nvGrpSpPr>
        <p:grpSpPr>
          <a:xfrm>
            <a:off x="3106840" y="1020732"/>
            <a:ext cx="1941410" cy="5176799"/>
            <a:chOff x="2607411" y="543485"/>
            <a:chExt cx="1941410" cy="5176799"/>
          </a:xfrm>
        </p:grpSpPr>
        <p:sp>
          <p:nvSpPr>
            <p:cNvPr id="49" name="PA_MH_Others_1">
              <a:extLst>
                <a:ext uri="{FF2B5EF4-FFF2-40B4-BE49-F238E27FC236}">
                  <a16:creationId xmlns:a16="http://schemas.microsoft.com/office/drawing/2014/main" id="{7E2D2E5E-06F5-4706-9B07-88D0AE7C398C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24453" y="2195712"/>
              <a:ext cx="860113" cy="3524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6257" b="0" i="0" u="none" strike="noStrike" kern="1200" cap="none" spc="0" normalizeH="0" baseline="0" noProof="0" dirty="0">
                  <a:ln>
                    <a:noFill/>
                  </a:ln>
                  <a:solidFill>
                    <a:srgbClr val="292A2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Contents</a:t>
              </a:r>
            </a:p>
          </p:txBody>
        </p:sp>
        <p:sp>
          <p:nvSpPr>
            <p:cNvPr id="50" name="PA_MH_Others_2">
              <a:extLst>
                <a:ext uri="{FF2B5EF4-FFF2-40B4-BE49-F238E27FC236}">
                  <a16:creationId xmlns:a16="http://schemas.microsoft.com/office/drawing/2014/main" id="{C790045C-FBEC-4C4A-AA0D-69D52579470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096933" y="543485"/>
              <a:ext cx="1451888" cy="1563854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9101" b="1" i="0" u="none" strike="noStrike" kern="1200" cap="none" spc="0" normalizeH="0" baseline="0" noProof="0" dirty="0">
                  <a:ln>
                    <a:noFill/>
                  </a:ln>
                  <a:solidFill>
                    <a:srgbClr val="58A4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目</a:t>
              </a:r>
              <a:endParaRPr kumimoji="0" lang="zh-CN" altLang="en-US" sz="379" b="1" i="0" u="none" strike="noStrike" kern="1200" cap="none" spc="0" normalizeH="0" baseline="0" noProof="0" dirty="0">
                <a:ln>
                  <a:noFill/>
                </a:ln>
                <a:solidFill>
                  <a:srgbClr val="58A4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" name="PA_MH_Others_3">
              <a:extLst>
                <a:ext uri="{FF2B5EF4-FFF2-40B4-BE49-F238E27FC236}">
                  <a16:creationId xmlns:a16="http://schemas.microsoft.com/office/drawing/2014/main" id="{27BDDB58-C074-47A1-AB94-F8C652F8786C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607411" y="1985005"/>
              <a:ext cx="979047" cy="97904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6598" b="1" i="0" u="none" strike="noStrike" kern="1200" cap="none" spc="0" normalizeH="0" baseline="0" noProof="0" dirty="0">
                  <a:ln>
                    <a:noFill/>
                  </a:ln>
                  <a:solidFill>
                    <a:srgbClr val="292A24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06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AF52F5C-0056-4047-9A23-90499F44D727}"/>
              </a:ext>
            </a:extLst>
          </p:cNvPr>
          <p:cNvSpPr/>
          <p:nvPr/>
        </p:nvSpPr>
        <p:spPr>
          <a:xfrm>
            <a:off x="1551400" y="1317862"/>
            <a:ext cx="97600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如果你尝试通过单独的单双引号创建多行字符串，在你完成第一行并按下回车时，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会弹出错误提示：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ppoem</a:t>
            </a:r>
            <a:r>
              <a:rPr lang="en-US" altLang="zh-CN" dirty="0"/>
              <a:t> = 'There was a young lady of Norway,</a:t>
            </a:r>
          </a:p>
          <a:p>
            <a:r>
              <a:rPr lang="en-US" altLang="zh-CN" dirty="0"/>
              <a:t> File "&lt;stdin&gt;", line 1</a:t>
            </a:r>
          </a:p>
          <a:p>
            <a:r>
              <a:rPr lang="en-US" altLang="zh-CN" dirty="0"/>
              <a:t> poem = 'There was a young lady of Norway,</a:t>
            </a:r>
          </a:p>
          <a:p>
            <a:r>
              <a:rPr lang="en-US" altLang="zh-CN" dirty="0"/>
              <a:t> ^</a:t>
            </a:r>
          </a:p>
          <a:p>
            <a:r>
              <a:rPr lang="en-US" altLang="zh-CN" dirty="0" err="1"/>
              <a:t>SyntaxError</a:t>
            </a:r>
            <a:r>
              <a:rPr lang="en-US" altLang="zh-CN" dirty="0"/>
              <a:t>: EOL while scanning string literal</a:t>
            </a:r>
          </a:p>
          <a:p>
            <a:r>
              <a:rPr lang="en-US" altLang="zh-CN" dirty="0"/>
              <a:t>&gt;&gt;&gt;</a:t>
            </a:r>
          </a:p>
          <a:p>
            <a:r>
              <a:rPr lang="zh-CN" altLang="en-US" dirty="0"/>
              <a:t>在三元引号包裹的字符串中，每行的换行符以及行首或行末的空格都会被保留：</a:t>
            </a:r>
          </a:p>
          <a:p>
            <a:r>
              <a:rPr lang="en-US" altLang="zh-CN" dirty="0"/>
              <a:t>&gt;&gt;&gt; poem2 = '''I do not like thee, Doctor Fell.</a:t>
            </a:r>
          </a:p>
          <a:p>
            <a:r>
              <a:rPr lang="en-US" altLang="zh-CN" dirty="0"/>
              <a:t>... The reason why, I cannot tell.</a:t>
            </a:r>
          </a:p>
          <a:p>
            <a:r>
              <a:rPr lang="en-US" altLang="zh-CN" dirty="0"/>
              <a:t>... But this I know, and know full well:</a:t>
            </a:r>
          </a:p>
          <a:p>
            <a:r>
              <a:rPr lang="en-US" altLang="zh-CN" dirty="0"/>
              <a:t>... I do not like thee, Doctor Fell.</a:t>
            </a:r>
          </a:p>
          <a:p>
            <a:r>
              <a:rPr lang="en-US" altLang="zh-CN" dirty="0"/>
              <a:t>... '''</a:t>
            </a:r>
          </a:p>
          <a:p>
            <a:r>
              <a:rPr lang="en-US" altLang="zh-CN" dirty="0"/>
              <a:t>&gt;&gt;&gt; print(poem2)</a:t>
            </a:r>
          </a:p>
          <a:p>
            <a:r>
              <a:rPr lang="en-US" altLang="zh-CN" dirty="0"/>
              <a:t>I do not like thee, Doctor Fell.</a:t>
            </a:r>
          </a:p>
          <a:p>
            <a:r>
              <a:rPr lang="en-US" altLang="zh-CN" dirty="0"/>
              <a:t> The reason why, I cannot tell.</a:t>
            </a:r>
          </a:p>
          <a:p>
            <a:r>
              <a:rPr lang="en-US" altLang="zh-CN" dirty="0"/>
              <a:t> But this I know, and know full well:</a:t>
            </a:r>
          </a:p>
          <a:p>
            <a:r>
              <a:rPr lang="en-US" altLang="zh-CN" dirty="0"/>
              <a:t> I do not like thee, Doctor Fell.</a:t>
            </a:r>
          </a:p>
          <a:p>
            <a:r>
              <a:rPr lang="en-US" altLang="zh-CN" dirty="0"/>
              <a:t>&gt;&gt;&gt;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B0DDF7-232E-4A09-962B-9D3F7D9A0160}"/>
              </a:ext>
            </a:extLst>
          </p:cNvPr>
          <p:cNvSpPr/>
          <p:nvPr/>
        </p:nvSpPr>
        <p:spPr>
          <a:xfrm>
            <a:off x="1519136" y="1317862"/>
            <a:ext cx="91537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值得注意的是，</a:t>
            </a:r>
            <a:r>
              <a:rPr lang="en-US" altLang="zh-CN" dirty="0"/>
              <a:t>print() </a:t>
            </a:r>
            <a:r>
              <a:rPr lang="zh-CN" altLang="en-US" dirty="0"/>
              <a:t>函数的输出与交互式解释器的自动响应输出存在一些差异：</a:t>
            </a:r>
          </a:p>
          <a:p>
            <a:r>
              <a:rPr lang="en-US" altLang="zh-CN" dirty="0"/>
              <a:t>&gt;&gt;&gt; poem2</a:t>
            </a:r>
          </a:p>
          <a:p>
            <a:r>
              <a:rPr lang="en-US" altLang="zh-CN" dirty="0"/>
              <a:t>'I do not like thee, Doctor Fell.\n The reason why, I cannot tell.\n But</a:t>
            </a:r>
          </a:p>
          <a:p>
            <a:r>
              <a:rPr lang="en-US" altLang="zh-CN" dirty="0"/>
              <a:t>this I know, and know full well:\n I do not like thee, Doctor Fell.\n'</a:t>
            </a:r>
          </a:p>
          <a:p>
            <a:r>
              <a:rPr lang="en-US" altLang="zh-CN" dirty="0"/>
              <a:t>print() </a:t>
            </a:r>
            <a:r>
              <a:rPr lang="zh-CN" altLang="en-US" dirty="0"/>
              <a:t>会把包裹字符串的引号截去，仅输出其实际内容，易于阅读。它还会自动地在各</a:t>
            </a:r>
          </a:p>
          <a:p>
            <a:r>
              <a:rPr lang="zh-CN" altLang="en-US" dirty="0"/>
              <a:t>个输出部分之间添加空格，并在所有输出的最后添加换行符：</a:t>
            </a:r>
          </a:p>
          <a:p>
            <a:r>
              <a:rPr lang="en-US" altLang="zh-CN" dirty="0"/>
              <a:t>&gt;&gt;&gt; print(99, 'bottles', 'would be enough.')</a:t>
            </a:r>
          </a:p>
          <a:p>
            <a:r>
              <a:rPr lang="en-US" altLang="zh-CN" dirty="0"/>
              <a:t>99 bottles would be enough.</a:t>
            </a:r>
          </a:p>
          <a:p>
            <a:r>
              <a:rPr lang="zh-CN" altLang="en-US" dirty="0"/>
              <a:t>如果你不希望 </a:t>
            </a:r>
            <a:r>
              <a:rPr lang="en-US" altLang="zh-CN" dirty="0"/>
              <a:t>print() </a:t>
            </a:r>
            <a:r>
              <a:rPr lang="zh-CN" altLang="en-US" dirty="0"/>
              <a:t>自动添加空格或换行，随后将学会如何避免它们。</a:t>
            </a:r>
          </a:p>
          <a:p>
            <a:r>
              <a:rPr lang="zh-CN" altLang="en-US" dirty="0"/>
              <a:t>解释器可以打印字符串以及像 </a:t>
            </a:r>
            <a:r>
              <a:rPr lang="en-US" altLang="zh-CN" dirty="0"/>
              <a:t>\n </a:t>
            </a:r>
            <a:r>
              <a:rPr lang="zh-CN" altLang="en-US" dirty="0"/>
              <a:t>的转义符。你可以使用前面提到的任意一种方法创建一个空串：</a:t>
            </a:r>
          </a:p>
          <a:p>
            <a:r>
              <a:rPr lang="en-US" altLang="zh-CN" dirty="0"/>
              <a:t>&gt;&gt;&gt; ''</a:t>
            </a:r>
          </a:p>
          <a:p>
            <a:r>
              <a:rPr lang="en-US" altLang="zh-CN" dirty="0"/>
              <a:t>''</a:t>
            </a:r>
          </a:p>
          <a:p>
            <a:r>
              <a:rPr lang="en-US" altLang="zh-CN" dirty="0"/>
              <a:t>&gt;&gt;&gt; ""</a:t>
            </a:r>
          </a:p>
          <a:p>
            <a:r>
              <a:rPr lang="en-US" altLang="zh-CN" dirty="0"/>
              <a:t>''</a:t>
            </a:r>
          </a:p>
          <a:p>
            <a:r>
              <a:rPr lang="en-US" altLang="zh-CN" dirty="0"/>
              <a:t>&gt;&gt;&gt; ''''''</a:t>
            </a:r>
          </a:p>
          <a:p>
            <a:r>
              <a:rPr lang="en-US" altLang="zh-CN" dirty="0"/>
              <a:t>''</a:t>
            </a:r>
          </a:p>
          <a:p>
            <a:r>
              <a:rPr lang="en-US" altLang="zh-CN" dirty="0"/>
              <a:t>&gt;&gt;&gt; """"""</a:t>
            </a:r>
          </a:p>
          <a:p>
            <a:r>
              <a:rPr lang="en-US" altLang="zh-CN" dirty="0"/>
              <a:t>''</a:t>
            </a:r>
          </a:p>
          <a:p>
            <a:r>
              <a:rPr lang="en-US" altLang="zh-CN" dirty="0"/>
              <a:t>&gt;&gt;&gt;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74A33-9367-4B0F-87D1-9988659D940C}"/>
              </a:ext>
            </a:extLst>
          </p:cNvPr>
          <p:cNvSpPr/>
          <p:nvPr/>
        </p:nvSpPr>
        <p:spPr>
          <a:xfrm>
            <a:off x="1312421" y="2782904"/>
            <a:ext cx="95671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为什么会用到空字符串？有些时候你想要创建的字符串可能源自另一字符串的内容，这时需要先创建一个空白的模板，也就是一个空字符串。</a:t>
            </a:r>
          </a:p>
          <a:p>
            <a:r>
              <a:rPr lang="en-US" altLang="zh-CN" dirty="0"/>
              <a:t>&gt;&gt;&gt; bottles = 99</a:t>
            </a:r>
          </a:p>
          <a:p>
            <a:r>
              <a:rPr lang="en-US" altLang="zh-CN" dirty="0"/>
              <a:t>&gt;&gt;&gt; base = ''</a:t>
            </a:r>
            <a:r>
              <a:rPr lang="zh-CN" altLang="en-US" dirty="0"/>
              <a:t>我</a:t>
            </a:r>
            <a:r>
              <a:rPr lang="en-US" altLang="zh-CN" dirty="0"/>
              <a:t>:&gt;&gt;&gt; </a:t>
            </a:r>
            <a:r>
              <a:rPr lang="en-US" altLang="zh-CN" dirty="0" err="1"/>
              <a:t>bbase</a:t>
            </a:r>
            <a:r>
              <a:rPr lang="en-US" altLang="zh-CN" dirty="0"/>
              <a:t> += 'current inventory: '</a:t>
            </a:r>
          </a:p>
          <a:p>
            <a:r>
              <a:rPr lang="en-US" altLang="zh-CN" dirty="0"/>
              <a:t>&gt;&gt;&gt; base += str(bottles)</a:t>
            </a:r>
          </a:p>
          <a:p>
            <a:r>
              <a:rPr lang="en-US" altLang="zh-CN" dirty="0"/>
              <a:t>&gt;&gt;&gt; base</a:t>
            </a:r>
          </a:p>
          <a:p>
            <a:r>
              <a:rPr lang="en-US" altLang="zh-CN" dirty="0"/>
              <a:t>'current inventory: 99'</a:t>
            </a:r>
          </a:p>
        </p:txBody>
      </p:sp>
    </p:spTree>
    <p:extLst>
      <p:ext uri="{BB962C8B-B14F-4D97-AF65-F5344CB8AC3E}">
        <p14:creationId xmlns:p14="http://schemas.microsoft.com/office/powerpoint/2010/main" val="394342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844CAEC-64BF-4948-B707-5888147612CA}"/>
              </a:ext>
            </a:extLst>
          </p:cNvPr>
          <p:cNvSpPr/>
          <p:nvPr/>
        </p:nvSpPr>
        <p:spPr>
          <a:xfrm>
            <a:off x="1511030" y="1762064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str() </a:t>
            </a:r>
            <a:r>
              <a:rPr lang="zh-CN" altLang="en-US" dirty="0"/>
              <a:t>可以将其他 </a:t>
            </a:r>
            <a:r>
              <a:rPr lang="en-US" altLang="zh-CN" dirty="0"/>
              <a:t>Python </a:t>
            </a:r>
            <a:r>
              <a:rPr lang="zh-CN" altLang="en-US" dirty="0"/>
              <a:t>数据类型转换为字符串：</a:t>
            </a:r>
          </a:p>
          <a:p>
            <a:r>
              <a:rPr lang="en-US" altLang="zh-CN" dirty="0"/>
              <a:t>&gt;&gt;&gt; str(98.6)</a:t>
            </a:r>
          </a:p>
          <a:p>
            <a:r>
              <a:rPr lang="en-US" altLang="zh-CN" dirty="0"/>
              <a:t>'98.6'</a:t>
            </a:r>
          </a:p>
          <a:p>
            <a:r>
              <a:rPr lang="en-US" altLang="zh-CN" dirty="0"/>
              <a:t>&gt;&gt;&gt; str(1.0e4)</a:t>
            </a:r>
          </a:p>
          <a:p>
            <a:r>
              <a:rPr lang="en-US" altLang="zh-CN" dirty="0"/>
              <a:t>'10000.0'</a:t>
            </a:r>
          </a:p>
          <a:p>
            <a:r>
              <a:rPr lang="en-US" altLang="zh-CN" dirty="0"/>
              <a:t>&gt;&gt;&gt; str(True)</a:t>
            </a:r>
          </a:p>
          <a:p>
            <a:r>
              <a:rPr lang="en-US" altLang="zh-CN" dirty="0"/>
              <a:t>'True'</a:t>
            </a:r>
          </a:p>
          <a:p>
            <a:r>
              <a:rPr lang="zh-CN" altLang="en-US" dirty="0"/>
              <a:t>当你调用 </a:t>
            </a:r>
            <a:r>
              <a:rPr lang="en-US" altLang="zh-CN" dirty="0"/>
              <a:t>print() </a:t>
            </a:r>
            <a:r>
              <a:rPr lang="zh-CN" altLang="en-US" dirty="0"/>
              <a:t>函数或者进行字符串差值（</a:t>
            </a:r>
            <a:r>
              <a:rPr lang="en-US" altLang="zh-CN" dirty="0"/>
              <a:t>string interpolation</a:t>
            </a:r>
            <a:r>
              <a:rPr lang="zh-CN" altLang="en-US" dirty="0"/>
              <a:t>）时，</a:t>
            </a:r>
            <a:r>
              <a:rPr lang="en-US" altLang="zh-CN" dirty="0"/>
              <a:t>Python </a:t>
            </a:r>
            <a:r>
              <a:rPr lang="zh-CN" altLang="en-US" dirty="0"/>
              <a:t>内部会自动使用 </a:t>
            </a:r>
            <a:r>
              <a:rPr lang="en-US" altLang="zh-CN" dirty="0"/>
              <a:t>str() </a:t>
            </a:r>
            <a:r>
              <a:rPr lang="zh-CN" altLang="en-US" dirty="0"/>
              <a:t>将非字符串对象转换为字符串。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CCB50A-08C9-469E-9B95-0D212F31D65F}"/>
              </a:ext>
            </a:extLst>
          </p:cNvPr>
          <p:cNvSpPr/>
          <p:nvPr/>
        </p:nvSpPr>
        <p:spPr>
          <a:xfrm>
            <a:off x="2593853" y="481678"/>
            <a:ext cx="4639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使用</a:t>
            </a:r>
            <a:r>
              <a:rPr lang="en-US" altLang="zh-CN" sz="3600" dirty="0"/>
              <a:t>str()</a:t>
            </a:r>
            <a:r>
              <a:rPr lang="zh-CN" altLang="en-US" sz="3600" dirty="0"/>
              <a:t>进行类型转换</a:t>
            </a:r>
          </a:p>
        </p:txBody>
      </p:sp>
    </p:spTree>
    <p:extLst>
      <p:ext uri="{BB962C8B-B14F-4D97-AF65-F5344CB8AC3E}">
        <p14:creationId xmlns:p14="http://schemas.microsoft.com/office/powerpoint/2010/main" val="182063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EAB2B5-31B7-4256-8552-3A3049124F52}"/>
              </a:ext>
            </a:extLst>
          </p:cNvPr>
          <p:cNvSpPr/>
          <p:nvPr/>
        </p:nvSpPr>
        <p:spPr>
          <a:xfrm>
            <a:off x="2405973" y="1206224"/>
            <a:ext cx="851818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允许你对某些字符进行转义操作，以此来实现一些难以单纯用字符描述的效果。在字符的前面添加反斜线符号 </a:t>
            </a:r>
            <a:r>
              <a:rPr lang="en-US" altLang="zh-CN" dirty="0"/>
              <a:t>\ </a:t>
            </a:r>
            <a:r>
              <a:rPr lang="zh-CN" altLang="en-US" dirty="0"/>
              <a:t>会使该字符的意义发生改变。最常见的转义符是 </a:t>
            </a:r>
            <a:r>
              <a:rPr lang="en-US" altLang="zh-CN" dirty="0"/>
              <a:t>\n</a:t>
            </a:r>
            <a:r>
              <a:rPr lang="zh-CN" altLang="en-US" dirty="0"/>
              <a:t>，它代表换行符，便于你在一行内创建多行字符串。</a:t>
            </a:r>
          </a:p>
          <a:p>
            <a:r>
              <a:rPr lang="en-US" altLang="zh-CN" dirty="0"/>
              <a:t>&gt;&gt;&gt; palindrome = 'A man,\</a:t>
            </a:r>
            <a:r>
              <a:rPr lang="en-US" altLang="zh-CN" dirty="0" err="1"/>
              <a:t>nA</a:t>
            </a:r>
            <a:r>
              <a:rPr lang="en-US" altLang="zh-CN" dirty="0"/>
              <a:t> plan,\</a:t>
            </a:r>
            <a:r>
              <a:rPr lang="en-US" altLang="zh-CN" dirty="0" err="1"/>
              <a:t>nA</a:t>
            </a:r>
            <a:r>
              <a:rPr lang="en-US" altLang="zh-CN" dirty="0"/>
              <a:t> canal:\</a:t>
            </a:r>
            <a:r>
              <a:rPr lang="en-US" altLang="zh-CN" dirty="0" err="1"/>
              <a:t>nPanama</a:t>
            </a:r>
            <a:r>
              <a:rPr lang="en-US" altLang="zh-CN" dirty="0"/>
              <a:t>.'</a:t>
            </a:r>
          </a:p>
          <a:p>
            <a:r>
              <a:rPr lang="en-US" altLang="zh-CN" dirty="0"/>
              <a:t>&gt;&gt;&gt; print(palindrome)</a:t>
            </a:r>
          </a:p>
          <a:p>
            <a:r>
              <a:rPr lang="en-US" altLang="zh-CN" dirty="0"/>
              <a:t>A man,</a:t>
            </a:r>
          </a:p>
          <a:p>
            <a:r>
              <a:rPr lang="en-US" altLang="zh-CN" dirty="0"/>
              <a:t>A plan,</a:t>
            </a:r>
          </a:p>
          <a:p>
            <a:r>
              <a:rPr lang="en-US" altLang="zh-CN" dirty="0"/>
              <a:t>A canal:</a:t>
            </a:r>
          </a:p>
          <a:p>
            <a:r>
              <a:rPr lang="en-US" altLang="zh-CN" dirty="0"/>
              <a:t>Panama.</a:t>
            </a:r>
          </a:p>
          <a:p>
            <a:r>
              <a:rPr lang="zh-CN" altLang="en-US" dirty="0"/>
              <a:t>转义符 </a:t>
            </a:r>
            <a:r>
              <a:rPr lang="en-US" altLang="zh-CN" dirty="0"/>
              <a:t>\t</a:t>
            </a:r>
            <a:r>
              <a:rPr lang="zh-CN" altLang="en-US" dirty="0"/>
              <a:t>（</a:t>
            </a:r>
            <a:r>
              <a:rPr lang="en-US" altLang="zh-CN" dirty="0"/>
              <a:t>tab </a:t>
            </a:r>
            <a:r>
              <a:rPr lang="zh-CN" altLang="en-US" dirty="0"/>
              <a:t>制表符）常用于对齐文本，之后会经常见到：</a:t>
            </a:r>
          </a:p>
          <a:p>
            <a:r>
              <a:rPr lang="en-US" altLang="zh-CN" dirty="0"/>
              <a:t>&gt;&gt;&gt; print('\</a:t>
            </a:r>
            <a:r>
              <a:rPr lang="en-US" altLang="zh-CN" dirty="0" err="1"/>
              <a:t>tabc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&gt;&gt;&gt; print('a\tbc')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bc</a:t>
            </a:r>
            <a:endParaRPr lang="en-US" altLang="zh-CN" dirty="0"/>
          </a:p>
          <a:p>
            <a:r>
              <a:rPr lang="en-US" altLang="zh-CN" dirty="0"/>
              <a:t>&gt;&gt;&gt; print('ab\</a:t>
            </a:r>
            <a:r>
              <a:rPr lang="en-US" altLang="zh-CN" dirty="0" err="1"/>
              <a:t>tc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ab c</a:t>
            </a:r>
          </a:p>
          <a:p>
            <a:r>
              <a:rPr lang="en-US" altLang="zh-CN" dirty="0"/>
              <a:t>&gt;&gt;&gt; print('</a:t>
            </a:r>
            <a:r>
              <a:rPr lang="en-US" altLang="zh-CN" dirty="0" err="1"/>
              <a:t>abc</a:t>
            </a:r>
            <a:r>
              <a:rPr lang="en-US" altLang="zh-CN" dirty="0"/>
              <a:t>\t')</a:t>
            </a:r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92544A-C35F-4CFC-B923-F67B747FA1B3}"/>
              </a:ext>
            </a:extLst>
          </p:cNvPr>
          <p:cNvSpPr/>
          <p:nvPr/>
        </p:nvSpPr>
        <p:spPr>
          <a:xfrm>
            <a:off x="2549780" y="296464"/>
            <a:ext cx="2202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使用</a:t>
            </a:r>
            <a:r>
              <a:rPr lang="en-US" altLang="zh-CN" sz="3600" dirty="0"/>
              <a:t>\</a:t>
            </a:r>
            <a:r>
              <a:rPr lang="zh-CN" altLang="en-US" sz="3600" dirty="0"/>
              <a:t>转义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349530-288D-4A82-9640-A3686E45DFC2}"/>
              </a:ext>
            </a:extLst>
          </p:cNvPr>
          <p:cNvSpPr/>
          <p:nvPr/>
        </p:nvSpPr>
        <p:spPr>
          <a:xfrm>
            <a:off x="2318426" y="1206224"/>
            <a:ext cx="84209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（上面例子中，最后一个字符串的末尾包含了一个制表符，当然你无法在打印的结果中看到它。）有时你可能还会用到 </a:t>
            </a:r>
            <a:r>
              <a:rPr lang="en-US" altLang="zh-CN" dirty="0"/>
              <a:t>\' </a:t>
            </a:r>
            <a:r>
              <a:rPr lang="zh-CN" altLang="en-US" dirty="0"/>
              <a:t>和 </a:t>
            </a:r>
            <a:r>
              <a:rPr lang="en-US" altLang="zh-CN" dirty="0"/>
              <a:t>\" </a:t>
            </a:r>
            <a:r>
              <a:rPr lang="zh-CN" altLang="en-US" dirty="0"/>
              <a:t>来表示单、双引号，尤其当该字符串由相同类型的引号包裹时：</a:t>
            </a:r>
          </a:p>
          <a:p>
            <a:r>
              <a:rPr lang="en-US" altLang="zh-CN" dirty="0"/>
              <a:t>&gt;&gt;&gt; testimony = "\"I did nothing!\" he said. \"Not that either! Or the other</a:t>
            </a:r>
          </a:p>
          <a:p>
            <a:r>
              <a:rPr lang="en-US" altLang="zh-CN" dirty="0"/>
              <a:t> thing.\""</a:t>
            </a:r>
          </a:p>
          <a:p>
            <a:r>
              <a:rPr lang="en-US" altLang="zh-CN" dirty="0"/>
              <a:t>&gt;&gt;&gt; print(testimony)</a:t>
            </a:r>
          </a:p>
          <a:p>
            <a:r>
              <a:rPr lang="en-US" altLang="zh-CN" dirty="0"/>
              <a:t>"I did nothing!" he said. "Not that either! Or the other thing."</a:t>
            </a:r>
          </a:p>
          <a:p>
            <a:r>
              <a:rPr lang="en-US" altLang="zh-CN" dirty="0"/>
              <a:t>&gt;&gt;&gt; fact = "The world's largest rubber duck was 54'2\" by 65'7\" by 105'"</a:t>
            </a:r>
            <a:r>
              <a:rPr lang="zh-CN" altLang="en-US" dirty="0"/>
              <a:t>我</a:t>
            </a:r>
            <a:r>
              <a:rPr lang="en-US" altLang="zh-CN" dirty="0"/>
              <a:t>:&gt;&gt;&gt; </a:t>
            </a:r>
            <a:r>
              <a:rPr lang="en-US" altLang="zh-CN" dirty="0" err="1"/>
              <a:t>pprint</a:t>
            </a:r>
            <a:r>
              <a:rPr lang="en-US" altLang="zh-CN" dirty="0"/>
              <a:t>(fact)</a:t>
            </a:r>
          </a:p>
          <a:p>
            <a:r>
              <a:rPr lang="en-US" altLang="zh-CN" dirty="0"/>
              <a:t>The world's largest rubber duck was 54'2" by 65'7" by 105'</a:t>
            </a:r>
          </a:p>
          <a:p>
            <a:r>
              <a:rPr lang="zh-CN" altLang="en-US" dirty="0"/>
              <a:t>如果你需要输出一个反斜线字符，连续输入两个反斜线即可：</a:t>
            </a:r>
          </a:p>
          <a:p>
            <a:r>
              <a:rPr lang="en-US" altLang="zh-CN" dirty="0"/>
              <a:t>&gt;&gt;&gt; speech = 'Today we honor our friend, the backslash: \\.'</a:t>
            </a:r>
          </a:p>
          <a:p>
            <a:r>
              <a:rPr lang="en-US" altLang="zh-CN" dirty="0"/>
              <a:t>&gt;&gt;&gt; print(speech)</a:t>
            </a:r>
          </a:p>
          <a:p>
            <a:r>
              <a:rPr lang="en-US" altLang="zh-CN" dirty="0"/>
              <a:t>Today we honor our friend, the backslash: \.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0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D9A2AFD-78B9-4265-AF4C-BECF0A31179A}"/>
              </a:ext>
            </a:extLst>
          </p:cNvPr>
          <p:cNvSpPr/>
          <p:nvPr/>
        </p:nvSpPr>
        <p:spPr>
          <a:xfrm>
            <a:off x="2444885" y="0"/>
            <a:ext cx="9452042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使用</a:t>
            </a:r>
            <a:r>
              <a:rPr lang="en-US" altLang="zh-CN" sz="3600" dirty="0"/>
              <a:t>+</a:t>
            </a:r>
            <a:r>
              <a:rPr lang="zh-CN" altLang="en-US" sz="3600" dirty="0"/>
              <a:t>拼接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中，你可以使用 </a:t>
            </a:r>
            <a:r>
              <a:rPr lang="en-US" altLang="zh-CN" dirty="0"/>
              <a:t>+ </a:t>
            </a:r>
            <a:r>
              <a:rPr lang="zh-CN" altLang="en-US" dirty="0"/>
              <a:t>将多个字符串或字符串变量拼接起来，就像下面这样：</a:t>
            </a:r>
          </a:p>
          <a:p>
            <a:r>
              <a:rPr lang="en-US" altLang="zh-CN" dirty="0"/>
              <a:t>&gt;&gt;&gt; 'Release the kraken! ' + 'At once!'</a:t>
            </a:r>
          </a:p>
          <a:p>
            <a:r>
              <a:rPr lang="en-US" altLang="zh-CN" dirty="0"/>
              <a:t>'Release the kraken! At once!'</a:t>
            </a:r>
          </a:p>
          <a:p>
            <a:r>
              <a:rPr lang="zh-CN" altLang="en-US" dirty="0"/>
              <a:t>也可以直接将一个字面字符串（非字符串变量）放到另一个的后面直接实现拼接：</a:t>
            </a:r>
          </a:p>
          <a:p>
            <a:r>
              <a:rPr lang="en-US" altLang="zh-CN" dirty="0"/>
              <a:t>&gt;&gt;&gt; "My word! " "A gentleman caller!"</a:t>
            </a:r>
          </a:p>
          <a:p>
            <a:r>
              <a:rPr lang="en-US" altLang="zh-CN" dirty="0"/>
              <a:t>'My word! A gentleman caller!'</a:t>
            </a:r>
          </a:p>
          <a:p>
            <a:r>
              <a:rPr lang="zh-CN" altLang="en-US" dirty="0"/>
              <a:t>进行字符串拼接时，</a:t>
            </a:r>
            <a:r>
              <a:rPr lang="en-US" altLang="zh-CN" dirty="0"/>
              <a:t>Python </a:t>
            </a:r>
            <a:r>
              <a:rPr lang="zh-CN" altLang="en-US" dirty="0"/>
              <a:t>并不会自动为你添加空格，需要显示定义。但当我们调用</a:t>
            </a:r>
            <a:r>
              <a:rPr lang="en-US" altLang="zh-CN" dirty="0"/>
              <a:t>print() </a:t>
            </a:r>
            <a:r>
              <a:rPr lang="zh-CN" altLang="en-US" dirty="0"/>
              <a:t>进行打印时，</a:t>
            </a:r>
            <a:r>
              <a:rPr lang="en-US" altLang="zh-CN" dirty="0"/>
              <a:t>Python </a:t>
            </a:r>
            <a:r>
              <a:rPr lang="zh-CN" altLang="en-US" dirty="0"/>
              <a:t>会在各个参数之间自动添加空格并在结尾添加换行符：</a:t>
            </a:r>
          </a:p>
          <a:p>
            <a:r>
              <a:rPr lang="en-US" altLang="zh-CN" dirty="0"/>
              <a:t>&gt;&gt;&gt; a = 'Duck.'</a:t>
            </a:r>
          </a:p>
          <a:p>
            <a:r>
              <a:rPr lang="en-US" altLang="zh-CN" dirty="0"/>
              <a:t>&gt;&gt;&gt; b = a</a:t>
            </a:r>
          </a:p>
          <a:p>
            <a:r>
              <a:rPr lang="en-US" altLang="zh-CN" dirty="0"/>
              <a:t>&gt;&gt;&gt; c = 'Grey Duck!'</a:t>
            </a:r>
          </a:p>
          <a:p>
            <a:r>
              <a:rPr lang="en-US" altLang="zh-CN" dirty="0"/>
              <a:t>&gt;&gt;&gt; a + b + c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Duck.Duck.Grey</a:t>
            </a:r>
            <a:r>
              <a:rPr lang="en-US" altLang="zh-CN" dirty="0"/>
              <a:t> Duck!'</a:t>
            </a:r>
          </a:p>
          <a:p>
            <a:r>
              <a:rPr lang="en-US" altLang="zh-CN" dirty="0"/>
              <a:t>&gt;&gt;&gt; print(a, b, c)</a:t>
            </a:r>
          </a:p>
          <a:p>
            <a:r>
              <a:rPr lang="en-US" altLang="zh-CN" dirty="0"/>
              <a:t>Duck. Duck. Grey Duck!</a:t>
            </a:r>
          </a:p>
          <a:p>
            <a:r>
              <a:rPr lang="zh-CN" altLang="en-US" sz="3600" dirty="0"/>
              <a:t>使用*复制</a:t>
            </a:r>
          </a:p>
          <a:p>
            <a:r>
              <a:rPr lang="zh-CN" altLang="en-US" dirty="0"/>
              <a:t>使用 * 可以进行字符串复制。试着把下面这几行输入到交互式解释器里，看看结果是什么：</a:t>
            </a:r>
          </a:p>
          <a:p>
            <a:r>
              <a:rPr lang="en-US" altLang="zh-CN" dirty="0"/>
              <a:t>&gt;&gt;&gt; start = 'Na ' * 4 + '\n'</a:t>
            </a:r>
          </a:p>
          <a:p>
            <a:r>
              <a:rPr lang="en-US" altLang="zh-CN" dirty="0"/>
              <a:t>&gt;&gt;&gt; middle = 'Hey ' * 3 + '\n'</a:t>
            </a:r>
          </a:p>
          <a:p>
            <a:r>
              <a:rPr lang="en-US" altLang="zh-CN" dirty="0"/>
              <a:t>&gt;&gt;&gt; end = 'Goodbye.'</a:t>
            </a:r>
          </a:p>
          <a:p>
            <a:r>
              <a:rPr lang="en-US" altLang="zh-CN" dirty="0"/>
              <a:t>&gt;&gt;&gt; print(start + start + middle + end)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08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77DBCBE-A9E6-4F87-AE0E-2AB69C41D6BC}"/>
              </a:ext>
            </a:extLst>
          </p:cNvPr>
          <p:cNvSpPr/>
          <p:nvPr/>
        </p:nvSpPr>
        <p:spPr>
          <a:xfrm>
            <a:off x="1284051" y="1170868"/>
            <a:ext cx="104085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在字符串名后面添加 </a:t>
            </a:r>
            <a:r>
              <a:rPr lang="en-US" altLang="zh-CN" dirty="0"/>
              <a:t>[ ]</a:t>
            </a:r>
            <a:r>
              <a:rPr lang="zh-CN" altLang="en-US" dirty="0"/>
              <a:t>，并在括号里指定偏移量可以提取该位置的单个字符。第一个字符</a:t>
            </a:r>
          </a:p>
          <a:p>
            <a:r>
              <a:rPr lang="zh-CN" altLang="en-US" dirty="0"/>
              <a:t>（最左侧）的偏移量为 </a:t>
            </a:r>
            <a:r>
              <a:rPr lang="en-US" altLang="zh-CN" dirty="0"/>
              <a:t>0</a:t>
            </a:r>
            <a:r>
              <a:rPr lang="zh-CN" altLang="en-US" dirty="0"/>
              <a:t>，下一个是 </a:t>
            </a:r>
            <a:r>
              <a:rPr lang="en-US" altLang="zh-CN" dirty="0"/>
              <a:t>1</a:t>
            </a:r>
            <a:r>
              <a:rPr lang="zh-CN" altLang="en-US" dirty="0"/>
              <a:t>，以此类推。最后一个字符（最右侧）的偏移量也可</a:t>
            </a:r>
          </a:p>
          <a:p>
            <a:r>
              <a:rPr lang="zh-CN" altLang="en-US" dirty="0"/>
              <a:t>以用 </a:t>
            </a:r>
            <a:r>
              <a:rPr lang="en-US" altLang="zh-CN" dirty="0"/>
              <a:t>-1 </a:t>
            </a:r>
            <a:r>
              <a:rPr lang="zh-CN" altLang="en-US" dirty="0"/>
              <a:t>表示，这样就不必从头数到尾。偏移量从右到左紧接着为 </a:t>
            </a:r>
            <a:r>
              <a:rPr lang="en-US" altLang="zh-CN" dirty="0"/>
              <a:t>-2</a:t>
            </a:r>
            <a:r>
              <a:rPr lang="zh-CN" altLang="en-US" dirty="0"/>
              <a:t>、</a:t>
            </a:r>
            <a:r>
              <a:rPr lang="en-US" altLang="zh-CN" dirty="0"/>
              <a:t>-3</a:t>
            </a:r>
            <a:r>
              <a:rPr lang="zh-CN" altLang="en-US" dirty="0"/>
              <a:t>，以此类推。</a:t>
            </a:r>
          </a:p>
          <a:p>
            <a:r>
              <a:rPr lang="en-US" altLang="zh-CN" dirty="0"/>
              <a:t>&gt;&gt;&gt; letters = '</a:t>
            </a:r>
            <a:r>
              <a:rPr lang="en-US" altLang="zh-CN" dirty="0" err="1"/>
              <a:t>abcdefghijklmnopqrstuvwxyz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&gt;&gt;&gt; letters[0]</a:t>
            </a:r>
          </a:p>
          <a:p>
            <a:r>
              <a:rPr lang="en-US" altLang="zh-CN" dirty="0"/>
              <a:t>'a'</a:t>
            </a:r>
          </a:p>
          <a:p>
            <a:r>
              <a:rPr lang="en-US" altLang="zh-CN" dirty="0"/>
              <a:t>&gt;&gt;&gt; letters[1]</a:t>
            </a:r>
            <a:r>
              <a:rPr lang="zh-CN" altLang="en-US" dirty="0"/>
              <a:t>我</a:t>
            </a:r>
            <a:r>
              <a:rPr lang="en-US" altLang="zh-CN" dirty="0"/>
              <a:t>:letters[-1]</a:t>
            </a:r>
          </a:p>
          <a:p>
            <a:r>
              <a:rPr lang="en-US" altLang="zh-CN" dirty="0"/>
              <a:t>'z'</a:t>
            </a:r>
          </a:p>
          <a:p>
            <a:r>
              <a:rPr lang="en-US" altLang="zh-CN" dirty="0"/>
              <a:t>&gt;&gt;&gt; letters[-2]</a:t>
            </a:r>
          </a:p>
          <a:p>
            <a:r>
              <a:rPr lang="en-US" altLang="zh-CN" dirty="0"/>
              <a:t>'y'</a:t>
            </a:r>
          </a:p>
          <a:p>
            <a:r>
              <a:rPr lang="en-US" altLang="zh-CN" dirty="0"/>
              <a:t>&gt;&gt;&gt; letters[25]</a:t>
            </a:r>
          </a:p>
          <a:p>
            <a:r>
              <a:rPr lang="en-US" altLang="zh-CN" dirty="0"/>
              <a:t>'z'</a:t>
            </a:r>
          </a:p>
          <a:p>
            <a:r>
              <a:rPr lang="en-US" altLang="zh-CN" dirty="0"/>
              <a:t>&gt;&gt;&gt; letters[5]</a:t>
            </a:r>
          </a:p>
          <a:p>
            <a:r>
              <a:rPr lang="en-US" altLang="zh-CN" dirty="0"/>
              <a:t>'f'</a:t>
            </a:r>
          </a:p>
          <a:p>
            <a:r>
              <a:rPr lang="zh-CN" altLang="en-US" dirty="0"/>
              <a:t>如果指定的偏移量超过了字符串的长度（记住，偏移量从 </a:t>
            </a:r>
            <a:r>
              <a:rPr lang="en-US" altLang="zh-CN" dirty="0"/>
              <a:t>0 </a:t>
            </a:r>
            <a:r>
              <a:rPr lang="zh-CN" altLang="en-US" dirty="0"/>
              <a:t>开始增加到字符串长度 </a:t>
            </a:r>
            <a:r>
              <a:rPr lang="en-US" altLang="zh-CN" dirty="0"/>
              <a:t>-1</a:t>
            </a:r>
            <a:r>
              <a:rPr lang="zh-CN" altLang="en-US" dirty="0"/>
              <a:t>），会得到一个异常提醒：</a:t>
            </a:r>
          </a:p>
          <a:p>
            <a:r>
              <a:rPr lang="en-US" altLang="zh-CN" dirty="0"/>
              <a:t>&gt;&gt;&gt; letters[100]</a:t>
            </a:r>
          </a:p>
          <a:p>
            <a:r>
              <a:rPr lang="en-US" altLang="zh-CN" dirty="0"/>
              <a:t>Traceback (most recent call last):</a:t>
            </a:r>
          </a:p>
          <a:p>
            <a:r>
              <a:rPr lang="en-US" altLang="zh-CN" dirty="0"/>
              <a:t> File "&lt;stdin&gt;", line 1, in &lt;module&gt;</a:t>
            </a:r>
          </a:p>
          <a:p>
            <a:r>
              <a:rPr lang="en-US" altLang="zh-CN" dirty="0" err="1"/>
              <a:t>IndexError</a:t>
            </a:r>
            <a:r>
              <a:rPr lang="en-US" altLang="zh-CN" dirty="0"/>
              <a:t>: string index out of range</a:t>
            </a: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4C6DD4-3E0A-4935-AC20-1A46EB2910AB}"/>
              </a:ext>
            </a:extLst>
          </p:cNvPr>
          <p:cNvSpPr/>
          <p:nvPr/>
        </p:nvSpPr>
        <p:spPr>
          <a:xfrm>
            <a:off x="2592332" y="313718"/>
            <a:ext cx="2999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</a:rPr>
              <a:t>使用</a:t>
            </a:r>
            <a:r>
              <a:rPr lang="en-US" altLang="zh-CN" sz="3200" dirty="0">
                <a:solidFill>
                  <a:prstClr val="black"/>
                </a:solidFill>
              </a:rPr>
              <a:t>[ ]</a:t>
            </a:r>
            <a:r>
              <a:rPr lang="zh-CN" altLang="en-US" sz="3200" dirty="0">
                <a:solidFill>
                  <a:prstClr val="black"/>
                </a:solidFill>
              </a:rPr>
              <a:t>提取字符</a:t>
            </a:r>
          </a:p>
        </p:txBody>
      </p:sp>
    </p:spTree>
    <p:extLst>
      <p:ext uri="{BB962C8B-B14F-4D97-AF65-F5344CB8AC3E}">
        <p14:creationId xmlns:p14="http://schemas.microsoft.com/office/powerpoint/2010/main" val="421849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75B723-B800-4F07-866A-325B135CBF4E}"/>
              </a:ext>
            </a:extLst>
          </p:cNvPr>
          <p:cNvSpPr/>
          <p:nvPr/>
        </p:nvSpPr>
        <p:spPr>
          <a:xfrm>
            <a:off x="1608306" y="1495243"/>
            <a:ext cx="100648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位置索引在其他序列类型（列表和元组）中的使用也是如此。由于字符串是不可变的，因此你无法直接插入字符或改变指定位置的字符。看看当我们试图将 </a:t>
            </a:r>
            <a:r>
              <a:rPr lang="en-US" altLang="zh-CN" dirty="0">
                <a:solidFill>
                  <a:prstClr val="black"/>
                </a:solidFill>
              </a:rPr>
              <a:t>'Henny' </a:t>
            </a:r>
            <a:r>
              <a:rPr lang="zh-CN" altLang="en-US" dirty="0">
                <a:solidFill>
                  <a:prstClr val="black"/>
                </a:solidFill>
              </a:rPr>
              <a:t>改变为 </a:t>
            </a:r>
            <a:r>
              <a:rPr lang="en-US" altLang="zh-CN" dirty="0">
                <a:solidFill>
                  <a:prstClr val="black"/>
                </a:solidFill>
              </a:rPr>
              <a:t>'Penny' </a:t>
            </a:r>
            <a:r>
              <a:rPr lang="zh-CN" altLang="en-US" dirty="0">
                <a:solidFill>
                  <a:prstClr val="black"/>
                </a:solidFill>
              </a:rPr>
              <a:t>时会发生什么：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name = 'Henny'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</a:t>
            </a:r>
            <a:r>
              <a:rPr lang="en-US" altLang="zh-CN" dirty="0" err="1">
                <a:solidFill>
                  <a:prstClr val="black"/>
                </a:solidFill>
              </a:rPr>
              <a:t>naume</a:t>
            </a:r>
            <a:r>
              <a:rPr lang="en-US" altLang="zh-CN" dirty="0">
                <a:solidFill>
                  <a:prstClr val="black"/>
                </a:solidFill>
              </a:rPr>
              <a:t>[0] = 'P'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Traceback (most recent call last):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 File "&lt;stdin&gt;", line 1, in &lt;module&gt;</a:t>
            </a:r>
          </a:p>
          <a:p>
            <a:pPr lvl="0"/>
            <a:r>
              <a:rPr lang="en-US" altLang="zh-CN" dirty="0" err="1">
                <a:solidFill>
                  <a:prstClr val="black"/>
                </a:solidFill>
              </a:rPr>
              <a:t>TypeError</a:t>
            </a:r>
            <a:r>
              <a:rPr lang="en-US" altLang="zh-CN" dirty="0">
                <a:solidFill>
                  <a:prstClr val="black"/>
                </a:solidFill>
              </a:rPr>
              <a:t>: 'str' object does not support item assignment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为了改变字符串，我们需要组合使用一些字符串函数，例如 </a:t>
            </a:r>
            <a:r>
              <a:rPr lang="en-US" altLang="zh-CN" dirty="0">
                <a:solidFill>
                  <a:prstClr val="black"/>
                </a:solidFill>
              </a:rPr>
              <a:t>replace()</a:t>
            </a:r>
            <a:r>
              <a:rPr lang="zh-CN" altLang="en-US" dirty="0">
                <a:solidFill>
                  <a:prstClr val="black"/>
                </a:solidFill>
              </a:rPr>
              <a:t>，以及分片操作：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name = 'Henny'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</a:t>
            </a:r>
            <a:r>
              <a:rPr lang="en-US" altLang="zh-CN" dirty="0" err="1">
                <a:solidFill>
                  <a:prstClr val="black"/>
                </a:solidFill>
              </a:rPr>
              <a:t>name.replace</a:t>
            </a:r>
            <a:r>
              <a:rPr lang="en-US" altLang="zh-CN" dirty="0">
                <a:solidFill>
                  <a:prstClr val="black"/>
                </a:solidFill>
              </a:rPr>
              <a:t>('H', 'P')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'Penny'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'P' + name[1:]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'Penny'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9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CC2182-87F5-42A4-8C96-CBA320FB5A0A}"/>
              </a:ext>
            </a:extLst>
          </p:cNvPr>
          <p:cNvSpPr/>
          <p:nvPr/>
        </p:nvSpPr>
        <p:spPr>
          <a:xfrm>
            <a:off x="1217578" y="1592629"/>
            <a:ext cx="97568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分片操作（</a:t>
            </a:r>
            <a:r>
              <a:rPr lang="en-US" altLang="zh-CN" dirty="0"/>
              <a:t>slice</a:t>
            </a:r>
            <a:r>
              <a:rPr lang="zh-CN" altLang="en-US" dirty="0"/>
              <a:t>）可以从一个字符串中抽取子字符串（字符串的一部分）。我们使用一对方</a:t>
            </a:r>
          </a:p>
          <a:p>
            <a:r>
              <a:rPr lang="zh-CN" altLang="en-US" dirty="0"/>
              <a:t>括号、起始偏移量 </a:t>
            </a:r>
            <a:r>
              <a:rPr lang="en-US" altLang="zh-CN" dirty="0"/>
              <a:t>start</a:t>
            </a:r>
            <a:r>
              <a:rPr lang="zh-CN" altLang="en-US" dirty="0"/>
              <a:t>、终止偏移量 </a:t>
            </a:r>
            <a:r>
              <a:rPr lang="en-US" altLang="zh-CN" dirty="0"/>
              <a:t>end </a:t>
            </a:r>
            <a:r>
              <a:rPr lang="zh-CN" altLang="en-US" dirty="0"/>
              <a:t>以及可选的步长 </a:t>
            </a:r>
            <a:r>
              <a:rPr lang="en-US" altLang="zh-CN" dirty="0"/>
              <a:t>step </a:t>
            </a:r>
            <a:r>
              <a:rPr lang="zh-CN" altLang="en-US" dirty="0"/>
              <a:t>来定义一个分片。其中一</a:t>
            </a:r>
          </a:p>
          <a:p>
            <a:r>
              <a:rPr lang="zh-CN" altLang="en-US" dirty="0"/>
              <a:t>些可以省略。分片得到的子串包含从 </a:t>
            </a:r>
            <a:r>
              <a:rPr lang="en-US" altLang="zh-CN" dirty="0"/>
              <a:t>start </a:t>
            </a:r>
            <a:r>
              <a:rPr lang="zh-CN" altLang="en-US" dirty="0"/>
              <a:t>开始到 </a:t>
            </a:r>
            <a:r>
              <a:rPr lang="en-US" altLang="zh-CN" dirty="0"/>
              <a:t>end </a:t>
            </a:r>
            <a:r>
              <a:rPr lang="zh-CN" altLang="en-US" dirty="0"/>
              <a:t>之前的全部字符。</a:t>
            </a:r>
          </a:p>
          <a:p>
            <a:r>
              <a:rPr lang="en-US" altLang="zh-CN" dirty="0"/>
              <a:t>• [:] </a:t>
            </a:r>
            <a:r>
              <a:rPr lang="zh-CN" altLang="en-US" dirty="0"/>
              <a:t>提取从开头到结尾的整个字符串</a:t>
            </a:r>
          </a:p>
          <a:p>
            <a:r>
              <a:rPr lang="en-US" altLang="zh-CN" dirty="0"/>
              <a:t>• [start:] </a:t>
            </a:r>
            <a:r>
              <a:rPr lang="zh-CN" altLang="en-US" dirty="0"/>
              <a:t>从 </a:t>
            </a:r>
            <a:r>
              <a:rPr lang="en-US" altLang="zh-CN" dirty="0"/>
              <a:t>start </a:t>
            </a:r>
            <a:r>
              <a:rPr lang="zh-CN" altLang="en-US" dirty="0"/>
              <a:t>提取到结尾</a:t>
            </a:r>
          </a:p>
          <a:p>
            <a:r>
              <a:rPr lang="en-US" altLang="zh-CN" dirty="0"/>
              <a:t>• [:end] </a:t>
            </a:r>
            <a:r>
              <a:rPr lang="zh-CN" altLang="en-US" dirty="0"/>
              <a:t>从开头提取到 </a:t>
            </a:r>
            <a:r>
              <a:rPr lang="en-US" altLang="zh-CN" dirty="0"/>
              <a:t>end - 1</a:t>
            </a:r>
          </a:p>
          <a:p>
            <a:r>
              <a:rPr lang="en-US" altLang="zh-CN" dirty="0"/>
              <a:t>• [</a:t>
            </a:r>
            <a:r>
              <a:rPr lang="en-US" altLang="zh-CN" dirty="0" err="1"/>
              <a:t>start:end</a:t>
            </a:r>
            <a:r>
              <a:rPr lang="en-US" altLang="zh-CN" dirty="0"/>
              <a:t>] </a:t>
            </a:r>
            <a:r>
              <a:rPr lang="zh-CN" altLang="en-US" dirty="0"/>
              <a:t>从 </a:t>
            </a:r>
            <a:r>
              <a:rPr lang="en-US" altLang="zh-CN" dirty="0"/>
              <a:t>start </a:t>
            </a:r>
            <a:r>
              <a:rPr lang="zh-CN" altLang="en-US" dirty="0"/>
              <a:t>提取到 </a:t>
            </a:r>
            <a:r>
              <a:rPr lang="en-US" altLang="zh-CN" dirty="0"/>
              <a:t>end - 1</a:t>
            </a:r>
          </a:p>
          <a:p>
            <a:r>
              <a:rPr lang="en-US" altLang="zh-CN" dirty="0"/>
              <a:t>• [</a:t>
            </a:r>
            <a:r>
              <a:rPr lang="en-US" altLang="zh-CN" dirty="0" err="1"/>
              <a:t>start:end:step</a:t>
            </a:r>
            <a:r>
              <a:rPr lang="en-US" altLang="zh-CN" dirty="0"/>
              <a:t>] </a:t>
            </a:r>
            <a:r>
              <a:rPr lang="zh-CN" altLang="en-US" dirty="0"/>
              <a:t>从 </a:t>
            </a:r>
            <a:r>
              <a:rPr lang="en-US" altLang="zh-CN" dirty="0"/>
              <a:t>start </a:t>
            </a:r>
            <a:r>
              <a:rPr lang="zh-CN" altLang="en-US" dirty="0"/>
              <a:t>提取到 </a:t>
            </a:r>
            <a:r>
              <a:rPr lang="en-US" altLang="zh-CN" dirty="0"/>
              <a:t>end - 1</a:t>
            </a:r>
            <a:r>
              <a:rPr lang="zh-CN" altLang="en-US" dirty="0"/>
              <a:t>，每 </a:t>
            </a:r>
            <a:r>
              <a:rPr lang="en-US" altLang="zh-CN" dirty="0"/>
              <a:t>step </a:t>
            </a:r>
            <a:r>
              <a:rPr lang="zh-CN" altLang="en-US" dirty="0"/>
              <a:t>个字符提取一个</a:t>
            </a:r>
          </a:p>
          <a:p>
            <a:r>
              <a:rPr lang="zh-CN" altLang="en-US" dirty="0"/>
              <a:t>与之前一样，偏移量从左至右从 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 </a:t>
            </a:r>
            <a:r>
              <a:rPr lang="zh-CN" altLang="en-US" dirty="0"/>
              <a:t>开始，依次增加；从右至左从 </a:t>
            </a:r>
            <a:r>
              <a:rPr lang="en-US" altLang="zh-CN" dirty="0"/>
              <a:t>-1</a:t>
            </a:r>
            <a:r>
              <a:rPr lang="zh-CN" altLang="en-US" dirty="0"/>
              <a:t>、</a:t>
            </a:r>
            <a:r>
              <a:rPr lang="en-US" altLang="zh-CN" dirty="0"/>
              <a:t>-2 </a:t>
            </a:r>
            <a:r>
              <a:rPr lang="zh-CN" altLang="en-US" dirty="0"/>
              <a:t>开始，依次减</a:t>
            </a:r>
          </a:p>
          <a:p>
            <a:r>
              <a:rPr lang="zh-CN" altLang="en-US" dirty="0"/>
              <a:t>小。如果省略 </a:t>
            </a:r>
            <a:r>
              <a:rPr lang="en-US" altLang="zh-CN" dirty="0"/>
              <a:t>start</a:t>
            </a:r>
            <a:r>
              <a:rPr lang="zh-CN" altLang="en-US" dirty="0"/>
              <a:t>，分片会默认使用偏移量 </a:t>
            </a:r>
            <a:r>
              <a:rPr lang="en-US" altLang="zh-CN" dirty="0"/>
              <a:t>0</a:t>
            </a:r>
            <a:r>
              <a:rPr lang="zh-CN" altLang="en-US" dirty="0"/>
              <a:t>（开头）；如果省略 </a:t>
            </a:r>
            <a:r>
              <a:rPr lang="en-US" altLang="zh-CN" dirty="0"/>
              <a:t>end</a:t>
            </a:r>
            <a:r>
              <a:rPr lang="zh-CN" altLang="en-US" dirty="0"/>
              <a:t>，分片会默认使用</a:t>
            </a:r>
          </a:p>
          <a:p>
            <a:r>
              <a:rPr lang="zh-CN" altLang="en-US" dirty="0"/>
              <a:t>偏移量 </a:t>
            </a:r>
            <a:r>
              <a:rPr lang="en-US" altLang="zh-CN" dirty="0"/>
              <a:t>-1</a:t>
            </a:r>
            <a:r>
              <a:rPr lang="zh-CN" altLang="en-US" dirty="0"/>
              <a:t>（结尾）。我</a:t>
            </a:r>
            <a:r>
              <a:rPr lang="en-US" altLang="zh-CN" dirty="0"/>
              <a:t>:</a:t>
            </a:r>
            <a:r>
              <a:rPr lang="zh-CN" altLang="en-US" dirty="0"/>
              <a:t>我们来创建一个由小写字母组成的字符串：</a:t>
            </a:r>
          </a:p>
          <a:p>
            <a:r>
              <a:rPr lang="en-US" altLang="zh-CN" dirty="0"/>
              <a:t>&gt;&gt;&gt; letters = '</a:t>
            </a:r>
            <a:r>
              <a:rPr lang="en-US" altLang="zh-CN" dirty="0" err="1"/>
              <a:t>abcdefghijklmnopqrstuvwxyz</a:t>
            </a:r>
            <a:r>
              <a:rPr lang="en-US" altLang="zh-CN" dirty="0"/>
              <a:t>'</a:t>
            </a:r>
          </a:p>
          <a:p>
            <a:r>
              <a:rPr lang="zh-CN" altLang="en-US" dirty="0"/>
              <a:t>仅仅使用 </a:t>
            </a:r>
            <a:r>
              <a:rPr lang="en-US" altLang="zh-CN" dirty="0"/>
              <a:t>: </a:t>
            </a:r>
            <a:r>
              <a:rPr lang="zh-CN" altLang="en-US" dirty="0"/>
              <a:t>分片等价于使用 </a:t>
            </a:r>
            <a:r>
              <a:rPr lang="en-US" altLang="zh-CN" dirty="0"/>
              <a:t>0 : -1</a:t>
            </a:r>
            <a:r>
              <a:rPr lang="zh-CN" altLang="en-US" dirty="0"/>
              <a:t>（也就是提取整个字符串）：</a:t>
            </a:r>
          </a:p>
          <a:p>
            <a:r>
              <a:rPr lang="en-US" altLang="zh-CN" dirty="0"/>
              <a:t>&gt;&gt;&gt; letters[:]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abcdefghijklmnopqrstuvwxyz</a:t>
            </a:r>
            <a:r>
              <a:rPr lang="en-US" altLang="zh-CN" dirty="0"/>
              <a:t>'</a:t>
            </a:r>
          </a:p>
          <a:p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C08D4B-38B6-45D3-B31F-0FD3C6ABC545}"/>
              </a:ext>
            </a:extLst>
          </p:cNvPr>
          <p:cNvSpPr/>
          <p:nvPr/>
        </p:nvSpPr>
        <p:spPr>
          <a:xfrm>
            <a:off x="2598045" y="442768"/>
            <a:ext cx="4434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</a:rPr>
              <a:t>使用</a:t>
            </a:r>
            <a:r>
              <a:rPr lang="en-US" altLang="zh-CN" sz="3200" dirty="0">
                <a:solidFill>
                  <a:prstClr val="black"/>
                </a:solidFill>
              </a:rPr>
              <a:t>[</a:t>
            </a:r>
            <a:r>
              <a:rPr lang="en-US" altLang="zh-CN" sz="3200" dirty="0" err="1">
                <a:solidFill>
                  <a:prstClr val="black"/>
                </a:solidFill>
              </a:rPr>
              <a:t>start:end:step</a:t>
            </a:r>
            <a:r>
              <a:rPr lang="en-US" altLang="zh-CN" sz="3200" dirty="0">
                <a:solidFill>
                  <a:prstClr val="black"/>
                </a:solidFill>
              </a:rPr>
              <a:t>]</a:t>
            </a:r>
            <a:r>
              <a:rPr lang="zh-CN" altLang="en-US" sz="3200" dirty="0">
                <a:solidFill>
                  <a:prstClr val="black"/>
                </a:solidFill>
              </a:rPr>
              <a:t>分片</a:t>
            </a:r>
          </a:p>
        </p:txBody>
      </p:sp>
    </p:spTree>
    <p:extLst>
      <p:ext uri="{BB962C8B-B14F-4D97-AF65-F5344CB8AC3E}">
        <p14:creationId xmlns:p14="http://schemas.microsoft.com/office/powerpoint/2010/main" val="143907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05C387-860A-4D1C-A4AC-191F3A2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30" y="1419296"/>
            <a:ext cx="9321592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F220EE5-F1AB-4220-83B7-0C81355541D8}"/>
              </a:ext>
            </a:extLst>
          </p:cNvPr>
          <p:cNvSpPr/>
          <p:nvPr/>
        </p:nvSpPr>
        <p:spPr>
          <a:xfrm>
            <a:off x="1149485" y="1471204"/>
            <a:ext cx="1073771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/>
              <a:t>下面一个例子提取了从偏移量为 </a:t>
            </a:r>
            <a:r>
              <a:rPr lang="en-US" altLang="zh-CN" sz="1700" dirty="0"/>
              <a:t>18 </a:t>
            </a:r>
            <a:r>
              <a:rPr lang="zh-CN" altLang="en-US" sz="1700" dirty="0"/>
              <a:t>的字符到倒数第 </a:t>
            </a:r>
            <a:r>
              <a:rPr lang="en-US" altLang="zh-CN" sz="1700" dirty="0"/>
              <a:t>4 </a:t>
            </a:r>
            <a:r>
              <a:rPr lang="zh-CN" altLang="en-US" sz="1700" dirty="0"/>
              <a:t>个字符。注意与上一个例子的区别：当偏移量 </a:t>
            </a:r>
            <a:r>
              <a:rPr lang="en-US" altLang="zh-CN" sz="1700" dirty="0"/>
              <a:t>-3 </a:t>
            </a:r>
            <a:r>
              <a:rPr lang="zh-CN" altLang="en-US" sz="1700" dirty="0"/>
              <a:t>作为开始位置时，将获得字符 </a:t>
            </a:r>
            <a:r>
              <a:rPr lang="en-US" altLang="zh-CN" sz="1700" dirty="0"/>
              <a:t>x</a:t>
            </a:r>
            <a:r>
              <a:rPr lang="zh-CN" altLang="en-US" sz="1700" dirty="0"/>
              <a:t>；而当它作为终止位置时，分片实际上会在偏移量 </a:t>
            </a:r>
            <a:r>
              <a:rPr lang="en-US" altLang="zh-CN" sz="1700" dirty="0"/>
              <a:t>-4 </a:t>
            </a:r>
            <a:r>
              <a:rPr lang="zh-CN" altLang="en-US" sz="1700" dirty="0"/>
              <a:t>处停止，也就是提取到字符 </a:t>
            </a:r>
            <a:r>
              <a:rPr lang="en-US" altLang="zh-CN" sz="1700" dirty="0"/>
              <a:t>w</a:t>
            </a:r>
            <a:r>
              <a:rPr lang="zh-CN" altLang="en-US" sz="1700" dirty="0"/>
              <a:t>：</a:t>
            </a:r>
          </a:p>
          <a:p>
            <a:r>
              <a:rPr lang="en-US" altLang="zh-CN" sz="1700" dirty="0"/>
              <a:t>&gt;&gt;&gt; letters[18:-3]</a:t>
            </a:r>
          </a:p>
          <a:p>
            <a:r>
              <a:rPr lang="en-US" altLang="zh-CN" sz="1700" dirty="0"/>
              <a:t>'</a:t>
            </a:r>
            <a:r>
              <a:rPr lang="en-US" altLang="zh-CN" sz="1700" dirty="0" err="1"/>
              <a:t>stuvw</a:t>
            </a:r>
            <a:r>
              <a:rPr lang="en-US" altLang="zh-CN" sz="1700" dirty="0"/>
              <a:t>'</a:t>
            </a:r>
          </a:p>
          <a:p>
            <a:r>
              <a:rPr lang="zh-CN" altLang="en-US" sz="1700" dirty="0"/>
              <a:t>接下来，试着提取从倒数第 </a:t>
            </a:r>
            <a:r>
              <a:rPr lang="en-US" altLang="zh-CN" sz="1700" dirty="0"/>
              <a:t>6 </a:t>
            </a:r>
            <a:r>
              <a:rPr lang="zh-CN" altLang="en-US" sz="1700" dirty="0"/>
              <a:t>个字符到倒数第 </a:t>
            </a:r>
            <a:r>
              <a:rPr lang="en-US" altLang="zh-CN" sz="1700" dirty="0"/>
              <a:t>3 </a:t>
            </a:r>
            <a:r>
              <a:rPr lang="zh-CN" altLang="en-US" sz="1700" dirty="0"/>
              <a:t>个字符：</a:t>
            </a:r>
          </a:p>
          <a:p>
            <a:r>
              <a:rPr lang="en-US" altLang="zh-CN" sz="1700" dirty="0"/>
              <a:t>&gt;&gt;&gt; letters[-6:-2]</a:t>
            </a:r>
          </a:p>
          <a:p>
            <a:r>
              <a:rPr lang="en-US" altLang="zh-CN" sz="1700" dirty="0"/>
              <a:t>'</a:t>
            </a:r>
            <a:r>
              <a:rPr lang="en-US" altLang="zh-CN" sz="1700" dirty="0" err="1"/>
              <a:t>uvwx</a:t>
            </a:r>
            <a:r>
              <a:rPr lang="en-US" altLang="zh-CN" sz="1700" dirty="0"/>
              <a:t>'</a:t>
            </a:r>
          </a:p>
          <a:p>
            <a:r>
              <a:rPr lang="zh-CN" altLang="en-US" sz="1700" dirty="0"/>
              <a:t>如果你需要的步长不是默认的 </a:t>
            </a:r>
            <a:r>
              <a:rPr lang="en-US" altLang="zh-CN" sz="1700" dirty="0"/>
              <a:t>1</a:t>
            </a:r>
            <a:r>
              <a:rPr lang="zh-CN" altLang="en-US" sz="1700" dirty="0"/>
              <a:t>，可以在第二个冒号后面进行指定，就像下面几个例子所示。</a:t>
            </a:r>
          </a:p>
          <a:p>
            <a:r>
              <a:rPr lang="zh-CN" altLang="en-US" sz="1700" dirty="0"/>
              <a:t>从开头提取到结尾，步长设为 </a:t>
            </a:r>
            <a:r>
              <a:rPr lang="en-US" altLang="zh-CN" sz="1700" dirty="0"/>
              <a:t>7</a:t>
            </a:r>
            <a:r>
              <a:rPr lang="zh-CN" altLang="en-US" sz="1700" dirty="0"/>
              <a:t>：</a:t>
            </a:r>
          </a:p>
          <a:p>
            <a:r>
              <a:rPr lang="en-US" altLang="zh-CN" sz="1700" dirty="0"/>
              <a:t>&gt;&gt;&gt; letters[::7]</a:t>
            </a:r>
          </a:p>
          <a:p>
            <a:r>
              <a:rPr lang="en-US" altLang="zh-CN" sz="1700" dirty="0"/>
              <a:t>'</a:t>
            </a:r>
            <a:r>
              <a:rPr lang="en-US" altLang="zh-CN" sz="1700" dirty="0" err="1"/>
              <a:t>ahov</a:t>
            </a:r>
            <a:r>
              <a:rPr lang="en-US" altLang="zh-CN" sz="1700" dirty="0"/>
              <a:t>'</a:t>
            </a:r>
          </a:p>
          <a:p>
            <a:r>
              <a:rPr lang="zh-CN" altLang="en-US" sz="1700" dirty="0"/>
              <a:t>从偏移量 </a:t>
            </a:r>
            <a:r>
              <a:rPr lang="en-US" altLang="zh-CN" sz="1700" dirty="0"/>
              <a:t>4 </a:t>
            </a:r>
            <a:r>
              <a:rPr lang="zh-CN" altLang="en-US" sz="1700" dirty="0"/>
              <a:t>提取到偏移量 </a:t>
            </a:r>
            <a:r>
              <a:rPr lang="en-US" altLang="zh-CN" sz="1700" dirty="0"/>
              <a:t>19</a:t>
            </a:r>
            <a:r>
              <a:rPr lang="zh-CN" altLang="en-US" sz="1700" dirty="0"/>
              <a:t>，步长设为 </a:t>
            </a:r>
            <a:r>
              <a:rPr lang="en-US" altLang="zh-CN" sz="1700" dirty="0"/>
              <a:t>3</a:t>
            </a:r>
            <a:r>
              <a:rPr lang="zh-CN" altLang="en-US" sz="1700" dirty="0"/>
              <a:t>：</a:t>
            </a:r>
          </a:p>
          <a:p>
            <a:r>
              <a:rPr lang="en-US" altLang="zh-CN" sz="1700" dirty="0"/>
              <a:t>&gt;&gt;&gt; letters[4:20:3]</a:t>
            </a:r>
          </a:p>
          <a:p>
            <a:r>
              <a:rPr lang="en-US" altLang="zh-CN" sz="1700" dirty="0"/>
              <a:t>'</a:t>
            </a:r>
            <a:r>
              <a:rPr lang="en-US" altLang="zh-CN" sz="1700" dirty="0" err="1"/>
              <a:t>ehknqt</a:t>
            </a:r>
            <a:r>
              <a:rPr lang="en-US" altLang="zh-CN" sz="1700" dirty="0"/>
              <a:t>'</a:t>
            </a:r>
          </a:p>
          <a:p>
            <a:r>
              <a:rPr lang="zh-CN" altLang="en-US" sz="1700" dirty="0"/>
              <a:t>从偏移量 </a:t>
            </a:r>
            <a:r>
              <a:rPr lang="en-US" altLang="zh-CN" sz="1700" dirty="0"/>
              <a:t>19 </a:t>
            </a:r>
            <a:r>
              <a:rPr lang="zh-CN" altLang="en-US" sz="1700" dirty="0"/>
              <a:t>提取到结尾，步长设为 </a:t>
            </a:r>
            <a:r>
              <a:rPr lang="en-US" altLang="zh-CN" sz="1700" dirty="0"/>
              <a:t>4</a:t>
            </a:r>
            <a:r>
              <a:rPr lang="zh-CN" altLang="en-US" sz="1700" dirty="0"/>
              <a:t>：</a:t>
            </a:r>
            <a:endParaRPr lang="en-US" altLang="zh-CN" sz="1700" dirty="0"/>
          </a:p>
          <a:p>
            <a:r>
              <a:rPr lang="en-US" altLang="zh-CN" sz="1700" dirty="0"/>
              <a:t>&gt;&gt;&gt;letters[19::4]</a:t>
            </a:r>
          </a:p>
          <a:p>
            <a:r>
              <a:rPr lang="en-US" altLang="zh-CN" sz="1700" dirty="0"/>
              <a:t>'</a:t>
            </a:r>
            <a:r>
              <a:rPr lang="en-US" altLang="zh-CN" sz="1700" dirty="0" err="1"/>
              <a:t>tx</a:t>
            </a:r>
            <a:r>
              <a:rPr lang="en-US" altLang="zh-CN" sz="1700" dirty="0"/>
              <a:t>'</a:t>
            </a:r>
          </a:p>
          <a:p>
            <a:r>
              <a:rPr lang="zh-CN" altLang="en-US" sz="1700" dirty="0"/>
              <a:t>从开头提取到偏移量 </a:t>
            </a:r>
            <a:r>
              <a:rPr lang="en-US" altLang="zh-CN" sz="1700" dirty="0"/>
              <a:t>20</a:t>
            </a:r>
            <a:r>
              <a:rPr lang="zh-CN" altLang="en-US" sz="1700" dirty="0"/>
              <a:t>，步长设为 </a:t>
            </a:r>
            <a:r>
              <a:rPr lang="en-US" altLang="zh-CN" sz="1700" dirty="0"/>
              <a:t>5</a:t>
            </a:r>
            <a:r>
              <a:rPr lang="zh-CN" altLang="en-US" sz="1700" dirty="0"/>
              <a:t>：</a:t>
            </a:r>
          </a:p>
          <a:p>
            <a:r>
              <a:rPr lang="en-US" altLang="zh-CN" sz="1700" dirty="0"/>
              <a:t>&gt;&gt;&gt; letters[:21:5]</a:t>
            </a:r>
          </a:p>
          <a:p>
            <a:r>
              <a:rPr lang="en-US" altLang="zh-CN" sz="1700" dirty="0"/>
              <a:t>'</a:t>
            </a:r>
            <a:r>
              <a:rPr lang="en-US" altLang="zh-CN" sz="1700" dirty="0" err="1"/>
              <a:t>afkpu</a:t>
            </a:r>
            <a:r>
              <a:rPr lang="en-US" altLang="zh-CN" sz="17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5964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62743D-951B-4CBB-8703-C0EC33C6294A}"/>
              </a:ext>
            </a:extLst>
          </p:cNvPr>
          <p:cNvSpPr/>
          <p:nvPr/>
        </p:nvSpPr>
        <p:spPr>
          <a:xfrm>
            <a:off x="1284121" y="1235415"/>
            <a:ext cx="1079763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700" dirty="0">
                <a:solidFill>
                  <a:prstClr val="black"/>
                </a:solidFill>
              </a:rPr>
              <a:t>（记住，分片中 </a:t>
            </a:r>
            <a:r>
              <a:rPr lang="en-US" altLang="zh-CN" sz="1700" dirty="0">
                <a:solidFill>
                  <a:prstClr val="black"/>
                </a:solidFill>
              </a:rPr>
              <a:t>end </a:t>
            </a:r>
            <a:r>
              <a:rPr lang="zh-CN" altLang="en-US" sz="1700" dirty="0">
                <a:solidFill>
                  <a:prstClr val="black"/>
                </a:solidFill>
              </a:rPr>
              <a:t>的偏移量需要比实际提取的最后一个字符的偏移量多 </a:t>
            </a:r>
            <a:r>
              <a:rPr lang="en-US" altLang="zh-CN" sz="1700" dirty="0">
                <a:solidFill>
                  <a:prstClr val="black"/>
                </a:solidFill>
              </a:rPr>
              <a:t>1</a:t>
            </a:r>
            <a:r>
              <a:rPr lang="zh-CN" altLang="en-US" sz="1700" dirty="0">
                <a:solidFill>
                  <a:prstClr val="black"/>
                </a:solidFill>
              </a:rPr>
              <a:t>。）如果指定的步长为负数，机智的 </a:t>
            </a:r>
            <a:r>
              <a:rPr lang="en-US" altLang="zh-CN" sz="1700" dirty="0">
                <a:solidFill>
                  <a:prstClr val="black"/>
                </a:solidFill>
              </a:rPr>
              <a:t>Python </a:t>
            </a:r>
            <a:r>
              <a:rPr lang="zh-CN" altLang="en-US" sz="1700" dirty="0">
                <a:solidFill>
                  <a:prstClr val="black"/>
                </a:solidFill>
              </a:rPr>
              <a:t>还会从右到左反向进行提取操作。下面这个例子便从右到左以步长为 </a:t>
            </a:r>
            <a:r>
              <a:rPr lang="en-US" altLang="zh-CN" sz="1700" dirty="0">
                <a:solidFill>
                  <a:prstClr val="black"/>
                </a:solidFill>
              </a:rPr>
              <a:t>1 </a:t>
            </a:r>
            <a:r>
              <a:rPr lang="zh-CN" altLang="en-US" sz="1700" dirty="0">
                <a:solidFill>
                  <a:prstClr val="black"/>
                </a:solidFill>
              </a:rPr>
              <a:t>进行提取：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&gt;&gt;&gt; letters[-1::-1]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'</a:t>
            </a:r>
            <a:r>
              <a:rPr lang="en-US" altLang="zh-CN" sz="1700" dirty="0" err="1">
                <a:solidFill>
                  <a:prstClr val="black"/>
                </a:solidFill>
              </a:rPr>
              <a:t>zyxwvutsrqponmlkjihgfedcba</a:t>
            </a:r>
            <a:r>
              <a:rPr lang="en-US" altLang="zh-CN" sz="1700" dirty="0">
                <a:solidFill>
                  <a:prstClr val="black"/>
                </a:solidFill>
              </a:rPr>
              <a:t>'</a:t>
            </a:r>
          </a:p>
          <a:p>
            <a:pPr lvl="0"/>
            <a:r>
              <a:rPr lang="zh-CN" altLang="en-US" sz="1700" dirty="0">
                <a:solidFill>
                  <a:prstClr val="black"/>
                </a:solidFill>
              </a:rPr>
              <a:t>事实上，你可以将上面的例子简化为下面这种形式，结果完全一致：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&gt;&gt;&gt; letters[::-1]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'</a:t>
            </a:r>
            <a:r>
              <a:rPr lang="en-US" altLang="zh-CN" sz="1700" dirty="0" err="1">
                <a:solidFill>
                  <a:prstClr val="black"/>
                </a:solidFill>
              </a:rPr>
              <a:t>zyxwvutsrqponmlkjihgfedcba</a:t>
            </a:r>
            <a:r>
              <a:rPr lang="en-US" altLang="zh-CN" sz="1700" dirty="0">
                <a:solidFill>
                  <a:prstClr val="black"/>
                </a:solidFill>
              </a:rPr>
              <a:t>'</a:t>
            </a:r>
          </a:p>
          <a:p>
            <a:pPr lvl="0"/>
            <a:r>
              <a:rPr lang="zh-CN" altLang="en-US" sz="1700" dirty="0">
                <a:solidFill>
                  <a:prstClr val="black"/>
                </a:solidFill>
              </a:rPr>
              <a:t>分片操作对于无效偏移量的容忍程度要远大于单字符提取操作。在分片中，小于起始位置的偏移量会被当作 </a:t>
            </a:r>
            <a:r>
              <a:rPr lang="en-US" altLang="zh-CN" sz="1700" dirty="0">
                <a:solidFill>
                  <a:prstClr val="black"/>
                </a:solidFill>
              </a:rPr>
              <a:t>0</a:t>
            </a:r>
            <a:r>
              <a:rPr lang="zh-CN" altLang="en-US" sz="1700" dirty="0">
                <a:solidFill>
                  <a:prstClr val="black"/>
                </a:solidFill>
              </a:rPr>
              <a:t>，大于终止位置的偏移量会被当作 </a:t>
            </a:r>
            <a:r>
              <a:rPr lang="en-US" altLang="zh-CN" sz="1700" dirty="0">
                <a:solidFill>
                  <a:prstClr val="black"/>
                </a:solidFill>
              </a:rPr>
              <a:t>-1</a:t>
            </a:r>
            <a:r>
              <a:rPr lang="zh-CN" altLang="en-US" sz="1700" dirty="0">
                <a:solidFill>
                  <a:prstClr val="black"/>
                </a:solidFill>
              </a:rPr>
              <a:t>，就像接下来几个例子展示的一样。</a:t>
            </a:r>
          </a:p>
          <a:p>
            <a:pPr lvl="0"/>
            <a:r>
              <a:rPr lang="zh-CN" altLang="en-US" sz="1700" dirty="0">
                <a:solidFill>
                  <a:prstClr val="black"/>
                </a:solidFill>
              </a:rPr>
              <a:t>提取倒数 </a:t>
            </a:r>
            <a:r>
              <a:rPr lang="en-US" altLang="zh-CN" sz="1700" dirty="0">
                <a:solidFill>
                  <a:prstClr val="black"/>
                </a:solidFill>
              </a:rPr>
              <a:t>50 </a:t>
            </a:r>
            <a:r>
              <a:rPr lang="zh-CN" altLang="en-US" sz="1700" dirty="0">
                <a:solidFill>
                  <a:prstClr val="black"/>
                </a:solidFill>
              </a:rPr>
              <a:t>个字符：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&gt;&gt;&gt; letters[-50:]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'</a:t>
            </a:r>
            <a:r>
              <a:rPr lang="en-US" altLang="zh-CN" sz="1700" dirty="0" err="1">
                <a:solidFill>
                  <a:prstClr val="black"/>
                </a:solidFill>
              </a:rPr>
              <a:t>abcdefghijklmnopqrstuvwxyz</a:t>
            </a:r>
            <a:r>
              <a:rPr lang="en-US" altLang="zh-CN" sz="1700" dirty="0">
                <a:solidFill>
                  <a:prstClr val="black"/>
                </a:solidFill>
              </a:rPr>
              <a:t>'</a:t>
            </a:r>
          </a:p>
          <a:p>
            <a:pPr lvl="0"/>
            <a:r>
              <a:rPr lang="zh-CN" altLang="en-US" sz="1700" dirty="0">
                <a:solidFill>
                  <a:prstClr val="black"/>
                </a:solidFill>
              </a:rPr>
              <a:t>提取从倒数第 </a:t>
            </a:r>
            <a:r>
              <a:rPr lang="en-US" altLang="zh-CN" sz="1700" dirty="0">
                <a:solidFill>
                  <a:prstClr val="black"/>
                </a:solidFill>
              </a:rPr>
              <a:t>51 </a:t>
            </a:r>
            <a:r>
              <a:rPr lang="zh-CN" altLang="en-US" sz="1700" dirty="0">
                <a:solidFill>
                  <a:prstClr val="black"/>
                </a:solidFill>
              </a:rPr>
              <a:t>到倒数第 </a:t>
            </a:r>
            <a:r>
              <a:rPr lang="en-US" altLang="zh-CN" sz="1700" dirty="0">
                <a:solidFill>
                  <a:prstClr val="black"/>
                </a:solidFill>
              </a:rPr>
              <a:t>50 </a:t>
            </a:r>
            <a:r>
              <a:rPr lang="zh-CN" altLang="en-US" sz="1700" dirty="0">
                <a:solidFill>
                  <a:prstClr val="black"/>
                </a:solidFill>
              </a:rPr>
              <a:t>个字符：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&gt;&gt;&gt; letters[-51:-50]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''</a:t>
            </a:r>
          </a:p>
          <a:p>
            <a:pPr lvl="0"/>
            <a:r>
              <a:rPr lang="zh-CN" altLang="en-US" sz="1700" dirty="0">
                <a:solidFill>
                  <a:prstClr val="black"/>
                </a:solidFill>
              </a:rPr>
              <a:t>从开头提取到偏移量为 </a:t>
            </a:r>
            <a:r>
              <a:rPr lang="en-US" altLang="zh-CN" sz="1700" dirty="0">
                <a:solidFill>
                  <a:prstClr val="black"/>
                </a:solidFill>
              </a:rPr>
              <a:t>69 </a:t>
            </a:r>
            <a:r>
              <a:rPr lang="zh-CN" altLang="en-US" sz="1700" dirty="0">
                <a:solidFill>
                  <a:prstClr val="black"/>
                </a:solidFill>
              </a:rPr>
              <a:t>的字符：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&gt;&gt;&gt; letters[:70]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'</a:t>
            </a:r>
            <a:r>
              <a:rPr lang="en-US" altLang="zh-CN" sz="1700" dirty="0" err="1">
                <a:solidFill>
                  <a:prstClr val="black"/>
                </a:solidFill>
              </a:rPr>
              <a:t>abcdefghijklmnopqrstuvwxyz</a:t>
            </a:r>
            <a:r>
              <a:rPr lang="en-US" altLang="zh-CN" sz="1700" dirty="0">
                <a:solidFill>
                  <a:prstClr val="black"/>
                </a:solidFill>
              </a:rPr>
              <a:t>'</a:t>
            </a:r>
          </a:p>
          <a:p>
            <a:pPr lvl="0"/>
            <a:r>
              <a:rPr lang="zh-CN" altLang="en-US" sz="1700" dirty="0">
                <a:solidFill>
                  <a:prstClr val="black"/>
                </a:solidFill>
              </a:rPr>
              <a:t>从偏移量为 </a:t>
            </a:r>
            <a:r>
              <a:rPr lang="en-US" altLang="zh-CN" sz="1700" dirty="0">
                <a:solidFill>
                  <a:prstClr val="black"/>
                </a:solidFill>
              </a:rPr>
              <a:t>70 </a:t>
            </a:r>
            <a:r>
              <a:rPr lang="zh-CN" altLang="en-US" sz="1700" dirty="0">
                <a:solidFill>
                  <a:prstClr val="black"/>
                </a:solidFill>
              </a:rPr>
              <a:t>的字符提取到偏移量为 </a:t>
            </a:r>
            <a:r>
              <a:rPr lang="en-US" altLang="zh-CN" sz="1700" dirty="0">
                <a:solidFill>
                  <a:prstClr val="black"/>
                </a:solidFill>
              </a:rPr>
              <a:t>71 </a:t>
            </a:r>
            <a:r>
              <a:rPr lang="zh-CN" altLang="en-US" sz="1700" dirty="0">
                <a:solidFill>
                  <a:prstClr val="black"/>
                </a:solidFill>
              </a:rPr>
              <a:t>的字符：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&gt;&gt;&gt; letters[70:71]</a:t>
            </a:r>
          </a:p>
          <a:p>
            <a:pPr lvl="0"/>
            <a:r>
              <a:rPr lang="en-US" altLang="zh-CN" sz="1700" dirty="0">
                <a:solidFill>
                  <a:prstClr val="black"/>
                </a:solidFill>
              </a:rPr>
              <a:t>''</a:t>
            </a:r>
          </a:p>
        </p:txBody>
      </p:sp>
    </p:spTree>
    <p:extLst>
      <p:ext uri="{BB962C8B-B14F-4D97-AF65-F5344CB8AC3E}">
        <p14:creationId xmlns:p14="http://schemas.microsoft.com/office/powerpoint/2010/main" val="279464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99735" y="3072714"/>
            <a:ext cx="843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58A4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b="1" dirty="0">
              <a:solidFill>
                <a:srgbClr val="58A4FF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3416" y="1467603"/>
            <a:ext cx="5134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变量、名字和对象</a:t>
            </a:r>
            <a:endParaRPr lang="en-US" altLang="zh-CN" sz="4800" dirty="0">
              <a:solidFill>
                <a:srgbClr val="292A2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2548" y="2884249"/>
            <a:ext cx="33563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本章会从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最基本的内置数据类型开始学习，包括：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布尔型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（表示真假的类型，仅包括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两种取值）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整型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（整数，例如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42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10000000.0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）</a:t>
            </a: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浮点型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（小数，例如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3.14159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，或用科学计数法表示的数字，例如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1.0e8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，它表示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乘以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次方，也写作</a:t>
            </a:r>
            <a:r>
              <a:rPr lang="en-US" altLang="zh-CN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100000000.0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1600" dirty="0">
              <a:latin typeface="Source Sans Pro Black" panose="020B0803030403020204" pitchFamily="3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字符串型</a:t>
            </a:r>
            <a:r>
              <a:rPr lang="zh-CN" altLang="en-US" sz="1600" dirty="0">
                <a:latin typeface="Source Sans Pro Black" panose="020B0803030403020204" pitchFamily="34" charset="0"/>
                <a:ea typeface="宋体" panose="02010600030101010101" pitchFamily="2" charset="-122"/>
                <a:sym typeface="+mn-ea"/>
              </a:rPr>
              <a:t>（字符组成的序列）</a:t>
            </a:r>
            <a:endParaRPr lang="zh-CN" altLang="en-US" sz="1600" dirty="0">
              <a:latin typeface="Source Sans Pro Black" panose="020B0803030403020204" pitchFamily="34" charset="0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4480986" y="3064242"/>
            <a:ext cx="0" cy="128299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4767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FF282EC-775D-4604-9842-CD3273DD4FAE}"/>
              </a:ext>
            </a:extLst>
          </p:cNvPr>
          <p:cNvSpPr/>
          <p:nvPr/>
        </p:nvSpPr>
        <p:spPr>
          <a:xfrm>
            <a:off x="2707531" y="672566"/>
            <a:ext cx="772051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len</a:t>
            </a:r>
            <a:r>
              <a:rPr lang="en-US" altLang="zh-CN" sz="3200" dirty="0"/>
              <a:t>()</a:t>
            </a:r>
            <a:r>
              <a:rPr lang="zh-CN" altLang="en-US" sz="3200" dirty="0"/>
              <a:t>获得长度</a:t>
            </a:r>
          </a:p>
          <a:p>
            <a:endParaRPr lang="en-US" altLang="zh-CN" dirty="0"/>
          </a:p>
          <a:p>
            <a:r>
              <a:rPr lang="zh-CN" altLang="en-US" dirty="0"/>
              <a:t>到目前为止，我们已经学会了使用许多特殊的标点符号（例如 </a:t>
            </a:r>
            <a:r>
              <a:rPr lang="en-US" altLang="zh-CN" dirty="0"/>
              <a:t>+</a:t>
            </a:r>
            <a:r>
              <a:rPr lang="zh-CN" altLang="en-US" dirty="0"/>
              <a:t>）对字符串进行相应操作。</a:t>
            </a:r>
          </a:p>
          <a:p>
            <a:r>
              <a:rPr lang="zh-CN" altLang="en-US" dirty="0"/>
              <a:t>但标点符号只有有限的几种。从现在开始，我们将学习使用 </a:t>
            </a:r>
            <a:r>
              <a:rPr lang="en-US" altLang="zh-CN" dirty="0"/>
              <a:t>Python </a:t>
            </a:r>
            <a:r>
              <a:rPr lang="zh-CN" altLang="en-US" dirty="0"/>
              <a:t>的内置函数。所谓函数指的是可以执行某些特定操作的有名字的代码。</a:t>
            </a:r>
          </a:p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函数可用于计算字符串包含的字符数：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(letters)</a:t>
            </a:r>
          </a:p>
          <a:p>
            <a:r>
              <a:rPr lang="en-US" altLang="zh-CN" dirty="0"/>
              <a:t>26</a:t>
            </a:r>
          </a:p>
          <a:p>
            <a:r>
              <a:rPr lang="en-US" altLang="zh-CN" dirty="0"/>
              <a:t>&gt;&gt;&gt; empty = ""</a:t>
            </a:r>
            <a:r>
              <a:rPr lang="en-US" altLang="zh-CN" dirty="0" err="1"/>
              <a:t>len</a:t>
            </a:r>
            <a:r>
              <a:rPr lang="en-US" altLang="zh-CN" dirty="0"/>
              <a:t>(empty)</a:t>
            </a:r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449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538667-086A-4E90-8DCD-BCF7F6E03B87}"/>
              </a:ext>
            </a:extLst>
          </p:cNvPr>
          <p:cNvSpPr/>
          <p:nvPr/>
        </p:nvSpPr>
        <p:spPr>
          <a:xfrm>
            <a:off x="2425429" y="523461"/>
            <a:ext cx="89170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split()</a:t>
            </a:r>
            <a:r>
              <a:rPr lang="zh-CN" altLang="en-US" sz="3200" dirty="0"/>
              <a:t>分割</a:t>
            </a:r>
          </a:p>
          <a:p>
            <a:br>
              <a:rPr lang="en-US" altLang="zh-CN" dirty="0"/>
            </a:br>
            <a:r>
              <a:rPr lang="zh-CN" altLang="en-US" dirty="0"/>
              <a:t>与广义函数 </a:t>
            </a:r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不同，有些函数只适用于字符串类型。为了调用字符串函数，你需要输入字符串的名称、一个点号，接着是需要调用的函数名，以及需要传入的参数：</a:t>
            </a:r>
            <a:r>
              <a:rPr lang="en-US" altLang="zh-CN" dirty="0" err="1"/>
              <a:t>string.function</a:t>
            </a:r>
            <a:r>
              <a:rPr lang="en-US" altLang="zh-CN" dirty="0"/>
              <a:t>(arguments)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使用内置的字符串函数 </a:t>
            </a:r>
            <a:r>
              <a:rPr lang="en-US" altLang="zh-CN" dirty="0"/>
              <a:t>split() </a:t>
            </a:r>
            <a:r>
              <a:rPr lang="zh-CN" altLang="en-US" dirty="0"/>
              <a:t>可以基于分隔符将字符串分割成由若干子串组成的列表。</a:t>
            </a:r>
          </a:p>
          <a:p>
            <a:r>
              <a:rPr lang="zh-CN" altLang="en-US" dirty="0"/>
              <a:t>所谓列表（</a:t>
            </a:r>
            <a:r>
              <a:rPr lang="en-US" altLang="zh-CN" dirty="0"/>
              <a:t>list</a:t>
            </a:r>
            <a:r>
              <a:rPr lang="zh-CN" altLang="en-US" dirty="0"/>
              <a:t>）是由一系列值组成的序列，值与值之间由逗号隔开，整个列表被方括号所包裹。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todos</a:t>
            </a:r>
            <a:r>
              <a:rPr lang="en-US" altLang="zh-CN" dirty="0"/>
              <a:t> = 'get </a:t>
            </a:r>
            <a:r>
              <a:rPr lang="en-US" altLang="zh-CN" dirty="0" err="1"/>
              <a:t>gloves,get</a:t>
            </a:r>
            <a:r>
              <a:rPr lang="en-US" altLang="zh-CN" dirty="0"/>
              <a:t> </a:t>
            </a:r>
            <a:r>
              <a:rPr lang="en-US" altLang="zh-CN" dirty="0" err="1"/>
              <a:t>mask,give</a:t>
            </a:r>
            <a:r>
              <a:rPr lang="en-US" altLang="zh-CN" dirty="0"/>
              <a:t> cat </a:t>
            </a:r>
            <a:r>
              <a:rPr lang="en-US" altLang="zh-CN" dirty="0" err="1"/>
              <a:t>vitamins,call</a:t>
            </a:r>
            <a:r>
              <a:rPr lang="en-US" altLang="zh-CN" dirty="0"/>
              <a:t> ambulance'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todos.split</a:t>
            </a:r>
            <a:r>
              <a:rPr lang="en-US" altLang="zh-CN" dirty="0"/>
              <a:t>(',')</a:t>
            </a:r>
          </a:p>
          <a:p>
            <a:r>
              <a:rPr lang="en-US" altLang="zh-CN" dirty="0"/>
              <a:t>['get gloves', 'get mask', 'give cat vitamins', 'call ambulance']</a:t>
            </a:r>
          </a:p>
          <a:p>
            <a:r>
              <a:rPr lang="zh-CN" altLang="en-US" dirty="0"/>
              <a:t>上面例子中，字符串名为 </a:t>
            </a:r>
            <a:r>
              <a:rPr lang="en-US" altLang="zh-CN" dirty="0" err="1"/>
              <a:t>todos</a:t>
            </a:r>
            <a:r>
              <a:rPr lang="zh-CN" altLang="en-US" dirty="0"/>
              <a:t>，函数名为 </a:t>
            </a:r>
            <a:r>
              <a:rPr lang="en-US" altLang="zh-CN" dirty="0"/>
              <a:t>split()</a:t>
            </a:r>
            <a:r>
              <a:rPr lang="zh-CN" altLang="en-US" dirty="0"/>
              <a:t>，传入的参数为单一的分隔符 </a:t>
            </a:r>
            <a:r>
              <a:rPr lang="en-US" altLang="zh-CN" dirty="0"/>
              <a:t>','</a:t>
            </a:r>
            <a:r>
              <a:rPr lang="zh-CN" altLang="en-US" dirty="0"/>
              <a:t>。如</a:t>
            </a:r>
          </a:p>
          <a:p>
            <a:r>
              <a:rPr lang="zh-CN" altLang="en-US" dirty="0"/>
              <a:t>果不指定分隔符，那么 </a:t>
            </a:r>
            <a:r>
              <a:rPr lang="en-US" altLang="zh-CN" dirty="0"/>
              <a:t>split() </a:t>
            </a:r>
            <a:r>
              <a:rPr lang="zh-CN" altLang="en-US" dirty="0"/>
              <a:t>将默认使用空白字符</a:t>
            </a:r>
            <a:r>
              <a:rPr lang="en-US" altLang="zh-CN" dirty="0"/>
              <a:t>——</a:t>
            </a:r>
            <a:r>
              <a:rPr lang="zh-CN" altLang="en-US" dirty="0"/>
              <a:t>换行符、空格、制表符。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todos.split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['get', '</a:t>
            </a:r>
            <a:r>
              <a:rPr lang="en-US" altLang="zh-CN" dirty="0" err="1"/>
              <a:t>gloves,get</a:t>
            </a:r>
            <a:r>
              <a:rPr lang="en-US" altLang="zh-CN" dirty="0"/>
              <a:t>', '</a:t>
            </a:r>
            <a:r>
              <a:rPr lang="en-US" altLang="zh-CN" dirty="0" err="1"/>
              <a:t>mask,give</a:t>
            </a:r>
            <a:r>
              <a:rPr lang="en-US" altLang="zh-CN" dirty="0"/>
              <a:t>', 'cat', '</a:t>
            </a:r>
            <a:r>
              <a:rPr lang="en-US" altLang="zh-CN" dirty="0" err="1"/>
              <a:t>vitamins,call</a:t>
            </a:r>
            <a:r>
              <a:rPr lang="en-US" altLang="zh-CN" dirty="0"/>
              <a:t>', 'ambulance']</a:t>
            </a:r>
          </a:p>
          <a:p>
            <a:r>
              <a:rPr lang="zh-CN" altLang="en-US" dirty="0"/>
              <a:t>即使不传入参数，调用 </a:t>
            </a:r>
            <a:r>
              <a:rPr lang="en-US" altLang="zh-CN" dirty="0"/>
              <a:t>split() </a:t>
            </a:r>
            <a:r>
              <a:rPr lang="zh-CN" altLang="en-US" dirty="0"/>
              <a:t>函数时仍需要带着括号，这样 </a:t>
            </a:r>
            <a:r>
              <a:rPr lang="en-US" altLang="zh-CN" dirty="0"/>
              <a:t>Python </a:t>
            </a:r>
            <a:r>
              <a:rPr lang="zh-CN" altLang="en-US" dirty="0"/>
              <a:t>才能知道你想要进行函数调用。</a:t>
            </a:r>
          </a:p>
        </p:txBody>
      </p:sp>
    </p:spTree>
    <p:extLst>
      <p:ext uri="{BB962C8B-B14F-4D97-AF65-F5344CB8AC3E}">
        <p14:creationId xmlns:p14="http://schemas.microsoft.com/office/powerpoint/2010/main" val="175322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85BC9E-D307-486E-B3D2-B9DB95C8BBE9}"/>
              </a:ext>
            </a:extLst>
          </p:cNvPr>
          <p:cNvSpPr/>
          <p:nvPr/>
        </p:nvSpPr>
        <p:spPr>
          <a:xfrm>
            <a:off x="2668620" y="875013"/>
            <a:ext cx="817593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join()</a:t>
            </a:r>
            <a:r>
              <a:rPr lang="zh-CN" altLang="en-US" sz="3200" dirty="0"/>
              <a:t>合并</a:t>
            </a:r>
          </a:p>
          <a:p>
            <a:endParaRPr lang="en-US" altLang="zh-CN" dirty="0"/>
          </a:p>
          <a:p>
            <a:r>
              <a:rPr lang="zh-CN" altLang="en-US" dirty="0"/>
              <a:t>可能你已经猜到了，</a:t>
            </a:r>
            <a:r>
              <a:rPr lang="en-US" altLang="zh-CN" dirty="0"/>
              <a:t>join() </a:t>
            </a:r>
            <a:r>
              <a:rPr lang="zh-CN" altLang="en-US" dirty="0"/>
              <a:t>函数与 </a:t>
            </a:r>
            <a:r>
              <a:rPr lang="en-US" altLang="zh-CN" dirty="0"/>
              <a:t>split() </a:t>
            </a:r>
            <a:r>
              <a:rPr lang="zh-CN" altLang="en-US" dirty="0"/>
              <a:t>函数正好相反：它将包含若干子串的列表分解，并将这些子串合成一个完整的大的字符串。</a:t>
            </a:r>
            <a:r>
              <a:rPr lang="en-US" altLang="zh-CN" dirty="0"/>
              <a:t>join() </a:t>
            </a:r>
            <a:r>
              <a:rPr lang="zh-CN" altLang="en-US" dirty="0"/>
              <a:t>的调用顺序看起来有点别扭，与</a:t>
            </a:r>
            <a:r>
              <a:rPr lang="en-US" altLang="zh-CN" dirty="0"/>
              <a:t>split() </a:t>
            </a:r>
            <a:r>
              <a:rPr lang="zh-CN" altLang="en-US" dirty="0"/>
              <a:t>相反，你需要首先指定粘合用的字符串，然后再指定需要合并的列表：</a:t>
            </a:r>
            <a:r>
              <a:rPr lang="en-US" altLang="zh-CN" dirty="0" err="1"/>
              <a:t>string.join</a:t>
            </a:r>
            <a:r>
              <a:rPr lang="en-US" altLang="zh-CN" dirty="0"/>
              <a:t>(list)</a:t>
            </a:r>
            <a:r>
              <a:rPr lang="zh-CN" altLang="en-US" dirty="0"/>
              <a:t>。因此，为了将列表 </a:t>
            </a:r>
            <a:r>
              <a:rPr lang="en-US" altLang="zh-CN" dirty="0"/>
              <a:t>lines </a:t>
            </a:r>
            <a:r>
              <a:rPr lang="zh-CN" altLang="en-US" dirty="0"/>
              <a:t>中的多个子串合并成完整的字符串，我们应该使用语句：</a:t>
            </a:r>
            <a:r>
              <a:rPr lang="en-US" altLang="zh-CN" dirty="0"/>
              <a:t>'\</a:t>
            </a:r>
            <a:r>
              <a:rPr lang="en-US" altLang="zh-CN" dirty="0" err="1"/>
              <a:t>n'.join</a:t>
            </a:r>
            <a:r>
              <a:rPr lang="en-US" altLang="zh-CN" dirty="0"/>
              <a:t>(lines)</a:t>
            </a:r>
            <a:r>
              <a:rPr lang="zh-CN" altLang="en-US" dirty="0"/>
              <a:t>。下面的例子将列表中的名字通过逗号及空格粘合在一起：</a:t>
            </a:r>
          </a:p>
          <a:p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crypto_list</a:t>
            </a:r>
            <a:r>
              <a:rPr lang="en-US" altLang="zh-CN" dirty="0"/>
              <a:t> = ['Yeti', 'Bigfoot', 'Loch Ness Monster']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crypto_string</a:t>
            </a:r>
            <a:r>
              <a:rPr lang="en-US" altLang="zh-CN" dirty="0"/>
              <a:t> = ', '.join(</a:t>
            </a:r>
            <a:r>
              <a:rPr lang="en-US" altLang="zh-CN" dirty="0" err="1"/>
              <a:t>crypto_list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&gt;&gt;&gt; print('Found and signing book deals:', </a:t>
            </a:r>
            <a:r>
              <a:rPr lang="en-US" altLang="zh-CN" dirty="0" err="1"/>
              <a:t>crypto_string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Found and signing book deals: Yeti, Bigfoot, Loch Ness Monster</a:t>
            </a:r>
          </a:p>
        </p:txBody>
      </p:sp>
    </p:spTree>
    <p:extLst>
      <p:ext uri="{BB962C8B-B14F-4D97-AF65-F5344CB8AC3E}">
        <p14:creationId xmlns:p14="http://schemas.microsoft.com/office/powerpoint/2010/main" val="293254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2472D00-1EAE-4622-9C81-5D5909BAAFDE}"/>
              </a:ext>
            </a:extLst>
          </p:cNvPr>
          <p:cNvSpPr/>
          <p:nvPr/>
        </p:nvSpPr>
        <p:spPr>
          <a:xfrm>
            <a:off x="1472118" y="1298488"/>
            <a:ext cx="1006488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拥有非常多的字符串函数。这一节将探索其中最常用的一些。我们的测试对象是下面的字符串，它源自纽卡斯尔伯爵 </a:t>
            </a:r>
            <a:r>
              <a:rPr lang="en-US" altLang="zh-CN" dirty="0"/>
              <a:t>Margaret Cavendish </a:t>
            </a:r>
            <a:r>
              <a:rPr lang="zh-CN" altLang="en-US" dirty="0"/>
              <a:t>的不朽名篇 </a:t>
            </a:r>
            <a:r>
              <a:rPr lang="en-US" altLang="zh-CN" dirty="0"/>
              <a:t>What Is Liquid?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poem = '''All that doth flow we cannot liquid name</a:t>
            </a:r>
          </a:p>
          <a:p>
            <a:r>
              <a:rPr lang="en-US" altLang="zh-CN" dirty="0"/>
              <a:t>Or else would fire and water be the same;</a:t>
            </a:r>
          </a:p>
          <a:p>
            <a:r>
              <a:rPr lang="en-US" altLang="zh-CN" dirty="0"/>
              <a:t>But that is liquid which is moist and wet</a:t>
            </a:r>
          </a:p>
          <a:p>
            <a:r>
              <a:rPr lang="en-US" altLang="zh-CN" dirty="0"/>
              <a:t>Fire that property can never get.</a:t>
            </a:r>
            <a:r>
              <a:rPr lang="zh-CN" altLang="en-US" dirty="0"/>
              <a:t>我</a:t>
            </a:r>
            <a:r>
              <a:rPr lang="en-US" altLang="zh-CN" dirty="0"/>
              <a:t>:Then 'tis not cold that doth the fire put out</a:t>
            </a:r>
          </a:p>
          <a:p>
            <a:r>
              <a:rPr lang="en-US" altLang="zh-CN" dirty="0"/>
              <a:t>But 'tis the wet that makes it die, no doubt.'''</a:t>
            </a:r>
          </a:p>
          <a:p>
            <a:r>
              <a:rPr lang="zh-CN" altLang="en-US" dirty="0"/>
              <a:t>先做个小热身，试着提取开头的 </a:t>
            </a:r>
            <a:r>
              <a:rPr lang="en-US" altLang="zh-CN" dirty="0"/>
              <a:t>13 </a:t>
            </a:r>
            <a:r>
              <a:rPr lang="zh-CN" altLang="en-US" dirty="0"/>
              <a:t>个字符（偏移量为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12</a:t>
            </a:r>
            <a:r>
              <a:rPr lang="zh-CN" altLang="en-US" dirty="0"/>
              <a:t>）：</a:t>
            </a:r>
          </a:p>
          <a:p>
            <a:r>
              <a:rPr lang="en-US" altLang="zh-CN" dirty="0"/>
              <a:t>&gt;&gt;&gt; poem[:13]</a:t>
            </a:r>
          </a:p>
          <a:p>
            <a:r>
              <a:rPr lang="en-US" altLang="zh-CN" dirty="0"/>
              <a:t>'All that doth'</a:t>
            </a:r>
          </a:p>
          <a:p>
            <a:r>
              <a:rPr lang="zh-CN" altLang="en-US" dirty="0"/>
              <a:t>这首诗有多少个字符呢？（计入空格和换行符。）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(poem)</a:t>
            </a:r>
          </a:p>
          <a:p>
            <a:r>
              <a:rPr lang="en-US" altLang="zh-CN" dirty="0"/>
              <a:t>250</a:t>
            </a:r>
          </a:p>
          <a:p>
            <a:r>
              <a:rPr lang="zh-CN" altLang="en-US" dirty="0"/>
              <a:t>这首诗是不是以 </a:t>
            </a:r>
            <a:r>
              <a:rPr lang="en-US" altLang="zh-CN" dirty="0"/>
              <a:t>All </a:t>
            </a:r>
            <a:r>
              <a:rPr lang="zh-CN" altLang="en-US" dirty="0"/>
              <a:t>开头呢？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poem.startswith</a:t>
            </a:r>
            <a:r>
              <a:rPr lang="en-US" altLang="zh-CN" dirty="0"/>
              <a:t>('All')</a:t>
            </a:r>
          </a:p>
          <a:p>
            <a:r>
              <a:rPr lang="en-US" altLang="zh-CN" dirty="0"/>
              <a:t>True</a:t>
            </a:r>
          </a:p>
          <a:p>
            <a:r>
              <a:rPr lang="zh-CN" altLang="en-US" dirty="0"/>
              <a:t>它是否以 </a:t>
            </a:r>
            <a:r>
              <a:rPr lang="en-US" altLang="zh-CN" dirty="0"/>
              <a:t>That's all, folks!? </a:t>
            </a:r>
            <a:r>
              <a:rPr lang="zh-CN" altLang="en-US" dirty="0"/>
              <a:t>结尾？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poem.endswith</a:t>
            </a:r>
            <a:r>
              <a:rPr lang="en-US" altLang="zh-CN" dirty="0"/>
              <a:t>('That\'s all, folks!')</a:t>
            </a:r>
          </a:p>
          <a:p>
            <a:r>
              <a:rPr lang="en-US" altLang="zh-CN" dirty="0"/>
              <a:t>False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8D313B-14A3-4691-B5ED-4504BECA3ACD}"/>
              </a:ext>
            </a:extLst>
          </p:cNvPr>
          <p:cNvSpPr/>
          <p:nvPr/>
        </p:nvSpPr>
        <p:spPr>
          <a:xfrm>
            <a:off x="2498560" y="364946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black"/>
                </a:solidFill>
              </a:rPr>
              <a:t>熟悉字符串</a:t>
            </a:r>
          </a:p>
        </p:txBody>
      </p:sp>
    </p:spTree>
    <p:extLst>
      <p:ext uri="{BB962C8B-B14F-4D97-AF65-F5344CB8AC3E}">
        <p14:creationId xmlns:p14="http://schemas.microsoft.com/office/powerpoint/2010/main" val="41323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8505991-2474-416D-886C-B9C3D66C0953}"/>
              </a:ext>
            </a:extLst>
          </p:cNvPr>
          <p:cNvSpPr/>
          <p:nvPr/>
        </p:nvSpPr>
        <p:spPr>
          <a:xfrm>
            <a:off x="1705583" y="2887682"/>
            <a:ext cx="85473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接下来，查一查诗中第一次出现单词 </a:t>
            </a:r>
            <a:r>
              <a:rPr lang="en-US" altLang="zh-CN" dirty="0">
                <a:solidFill>
                  <a:prstClr val="black"/>
                </a:solidFill>
              </a:rPr>
              <a:t>the </a:t>
            </a:r>
            <a:r>
              <a:rPr lang="zh-CN" altLang="en-US" dirty="0">
                <a:solidFill>
                  <a:prstClr val="black"/>
                </a:solidFill>
              </a:rPr>
              <a:t>的位置（偏移量）：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word = 'the'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</a:t>
            </a:r>
            <a:r>
              <a:rPr lang="en-US" altLang="zh-CN" dirty="0" err="1">
                <a:solidFill>
                  <a:prstClr val="black"/>
                </a:solidFill>
              </a:rPr>
              <a:t>poem.find</a:t>
            </a:r>
            <a:r>
              <a:rPr lang="en-US" altLang="zh-CN" dirty="0">
                <a:solidFill>
                  <a:prstClr val="black"/>
                </a:solidFill>
              </a:rPr>
              <a:t>(word)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73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以及最后一次出现 </a:t>
            </a:r>
            <a:r>
              <a:rPr lang="en-US" altLang="zh-CN" dirty="0">
                <a:solidFill>
                  <a:prstClr val="black"/>
                </a:solidFill>
              </a:rPr>
              <a:t>the </a:t>
            </a:r>
            <a:r>
              <a:rPr lang="zh-CN" altLang="en-US" dirty="0">
                <a:solidFill>
                  <a:prstClr val="black"/>
                </a:solidFill>
              </a:rPr>
              <a:t>的偏移量 </a:t>
            </a:r>
            <a:r>
              <a:rPr lang="en-US" altLang="zh-CN" dirty="0">
                <a:solidFill>
                  <a:prstClr val="black"/>
                </a:solidFill>
              </a:rPr>
              <a:t>: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</a:t>
            </a:r>
            <a:r>
              <a:rPr lang="en-US" altLang="zh-CN" dirty="0" err="1">
                <a:solidFill>
                  <a:prstClr val="black"/>
                </a:solidFill>
              </a:rPr>
              <a:t>poem.rfind</a:t>
            </a:r>
            <a:r>
              <a:rPr lang="en-US" altLang="zh-CN" dirty="0">
                <a:solidFill>
                  <a:prstClr val="black"/>
                </a:solidFill>
              </a:rPr>
              <a:t>(word)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214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the </a:t>
            </a:r>
            <a:r>
              <a:rPr lang="zh-CN" altLang="en-US" dirty="0">
                <a:solidFill>
                  <a:prstClr val="black"/>
                </a:solidFill>
              </a:rPr>
              <a:t>在这首诗中出现了多少次？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</a:t>
            </a:r>
            <a:r>
              <a:rPr lang="en-US" altLang="zh-CN" dirty="0" err="1">
                <a:solidFill>
                  <a:prstClr val="black"/>
                </a:solidFill>
              </a:rPr>
              <a:t>poem.count</a:t>
            </a:r>
            <a:r>
              <a:rPr lang="en-US" altLang="zh-CN" dirty="0">
                <a:solidFill>
                  <a:prstClr val="black"/>
                </a:solidFill>
              </a:rPr>
              <a:t>(word)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3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诗中出现的所有字符都是字母或数字吗？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</a:t>
            </a:r>
            <a:r>
              <a:rPr lang="en-US" altLang="zh-CN" dirty="0" err="1">
                <a:solidFill>
                  <a:prstClr val="black"/>
                </a:solidFill>
              </a:rPr>
              <a:t>poem.isalnum</a:t>
            </a:r>
            <a:r>
              <a:rPr lang="en-US" altLang="zh-CN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False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并非如此，诗中还包括标点符号。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CAB6C7-B535-4730-96FA-8BBA51627946}"/>
              </a:ext>
            </a:extLst>
          </p:cNvPr>
          <p:cNvSpPr/>
          <p:nvPr/>
        </p:nvSpPr>
        <p:spPr>
          <a:xfrm>
            <a:off x="1705583" y="12483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&gt;&gt;&gt; poem = '''All that doth flow we cannot liquid name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Or else would fire and water be the same;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But that is liquid which is moist and wet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Fire that property can never get.</a:t>
            </a:r>
            <a:r>
              <a:rPr lang="zh-CN" altLang="en-US" dirty="0">
                <a:solidFill>
                  <a:prstClr val="black"/>
                </a:solidFill>
              </a:rPr>
              <a:t>我</a:t>
            </a:r>
            <a:r>
              <a:rPr lang="en-US" altLang="zh-CN" dirty="0">
                <a:solidFill>
                  <a:prstClr val="black"/>
                </a:solidFill>
              </a:rPr>
              <a:t>:Then 'tis not cold that doth the fire put out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But 'tis the wet that makes it die, no doubt.'''</a:t>
            </a:r>
          </a:p>
        </p:txBody>
      </p:sp>
    </p:spTree>
    <p:extLst>
      <p:ext uri="{BB962C8B-B14F-4D97-AF65-F5344CB8AC3E}">
        <p14:creationId xmlns:p14="http://schemas.microsoft.com/office/powerpoint/2010/main" val="333655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6C477A5-9CFA-4ABD-A75B-373561AD5DF1}"/>
              </a:ext>
            </a:extLst>
          </p:cNvPr>
          <p:cNvSpPr/>
          <p:nvPr/>
        </p:nvSpPr>
        <p:spPr>
          <a:xfrm>
            <a:off x="2308696" y="767213"/>
            <a:ext cx="974387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在这一节，我们将介绍一些不那么常用的字符串函数。我们的测试字符串如下所示：</a:t>
            </a:r>
          </a:p>
          <a:p>
            <a:r>
              <a:rPr lang="en-US" altLang="zh-CN" dirty="0"/>
              <a:t>&gt;&gt;&gt; setup = 'a duck goes into a bar...'</a:t>
            </a:r>
          </a:p>
          <a:p>
            <a:r>
              <a:rPr lang="zh-CN" altLang="en-US" dirty="0"/>
              <a:t>将字符串收尾的 </a:t>
            </a:r>
            <a:r>
              <a:rPr lang="en-US" altLang="zh-CN" dirty="0"/>
              <a:t>. </a:t>
            </a:r>
            <a:r>
              <a:rPr lang="zh-CN" altLang="en-US" dirty="0"/>
              <a:t>都删除掉：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setup.strip</a:t>
            </a:r>
            <a:r>
              <a:rPr lang="en-US" altLang="zh-CN" dirty="0"/>
              <a:t>('.')</a:t>
            </a:r>
          </a:p>
          <a:p>
            <a:r>
              <a:rPr lang="en-US" altLang="zh-CN" dirty="0"/>
              <a:t>'a duck goes into a bar’</a:t>
            </a:r>
          </a:p>
          <a:p>
            <a:r>
              <a:rPr lang="zh-CN" altLang="en-US" dirty="0"/>
              <a:t>由于字符串是不可变的，上面这些例子实际上没有一个对 </a:t>
            </a:r>
            <a:r>
              <a:rPr lang="en-US" altLang="zh-CN" dirty="0"/>
              <a:t>setup </a:t>
            </a:r>
            <a:r>
              <a:rPr lang="zh-CN" altLang="en-US" dirty="0"/>
              <a:t>真正做了修改。它们都仅仅是获取了 </a:t>
            </a:r>
            <a:r>
              <a:rPr lang="en-US" altLang="zh-CN" dirty="0"/>
              <a:t>setup </a:t>
            </a:r>
            <a:r>
              <a:rPr lang="zh-CN" altLang="en-US" dirty="0"/>
              <a:t>的值，进行某些操作后将操作结果赋值给了另一个新的字符串而已。</a:t>
            </a:r>
          </a:p>
          <a:p>
            <a:r>
              <a:rPr lang="zh-CN" altLang="en-US" dirty="0"/>
              <a:t>让字符串首字母变成大写：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setup.capitalize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'A duck goes into a bar...'</a:t>
            </a:r>
          </a:p>
          <a:p>
            <a:r>
              <a:rPr lang="zh-CN" altLang="en-US" dirty="0"/>
              <a:t>让所有单词的开头字母变成大写：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setup.title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'A Duck Goes Into A Bar...'</a:t>
            </a:r>
          </a:p>
          <a:p>
            <a:r>
              <a:rPr lang="zh-CN" altLang="en-US" dirty="0"/>
              <a:t>让所有字母都变成大写：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setup.upper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'A DUCK GOES INTO A BAR...'</a:t>
            </a:r>
          </a:p>
          <a:p>
            <a:r>
              <a:rPr lang="zh-CN" altLang="en-US" dirty="0"/>
              <a:t>将所有字母转换成小写：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setup.lower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'a duck goes into a bar...'</a:t>
            </a:r>
          </a:p>
          <a:p>
            <a:r>
              <a:rPr lang="zh-CN" altLang="en-US" dirty="0"/>
              <a:t>将所有字母的大小写转换：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setup.swapcase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'a DUCK GOES INTO A BAR...'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CEC328-ECC0-401C-BC37-713CE00B7641}"/>
              </a:ext>
            </a:extLst>
          </p:cNvPr>
          <p:cNvSpPr/>
          <p:nvPr/>
        </p:nvSpPr>
        <p:spPr>
          <a:xfrm>
            <a:off x="2541419" y="18243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大小写与对齐方式</a:t>
            </a:r>
          </a:p>
        </p:txBody>
      </p:sp>
    </p:spTree>
    <p:extLst>
      <p:ext uri="{BB962C8B-B14F-4D97-AF65-F5344CB8AC3E}">
        <p14:creationId xmlns:p14="http://schemas.microsoft.com/office/powerpoint/2010/main" val="173250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76DC447-ADE7-45CF-AEFB-6039B85D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939" y="1586635"/>
            <a:ext cx="9217951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D953918-10A2-4D16-BD5F-DD6ABC25AFD2}"/>
              </a:ext>
            </a:extLst>
          </p:cNvPr>
          <p:cNvSpPr/>
          <p:nvPr/>
        </p:nvSpPr>
        <p:spPr>
          <a:xfrm>
            <a:off x="1620406" y="1682881"/>
            <a:ext cx="85473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replace() </a:t>
            </a:r>
            <a:r>
              <a:rPr lang="zh-CN" altLang="en-US" dirty="0"/>
              <a:t>函数可以进行简单的子串替换。你需要传入的参数包括：需要被替换的子串，用于替换的新子串，以及需要替换多少处。最后一个参数如果省略则默认只替换第一次出现的位置：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setup.replace</a:t>
            </a:r>
            <a:r>
              <a:rPr lang="en-US" altLang="zh-CN" dirty="0"/>
              <a:t>('duck', 'marmoset')</a:t>
            </a:r>
          </a:p>
          <a:p>
            <a:r>
              <a:rPr lang="en-US" altLang="zh-CN" dirty="0"/>
              <a:t>'a marmoset goes into a bar...'</a:t>
            </a:r>
          </a:p>
          <a:p>
            <a:r>
              <a:rPr lang="zh-CN" altLang="en-US" dirty="0"/>
              <a:t>修改最多 </a:t>
            </a:r>
            <a:r>
              <a:rPr lang="en-US" altLang="zh-CN" dirty="0"/>
              <a:t>100 </a:t>
            </a:r>
            <a:r>
              <a:rPr lang="zh-CN" altLang="en-US" dirty="0"/>
              <a:t>处：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setup.replace</a:t>
            </a:r>
            <a:r>
              <a:rPr lang="en-US" altLang="zh-CN" dirty="0"/>
              <a:t>('a ', 'a famous ', 100)</a:t>
            </a:r>
          </a:p>
          <a:p>
            <a:r>
              <a:rPr lang="en-US" altLang="zh-CN" dirty="0"/>
              <a:t>'a famous duck goes into a famous bar...'</a:t>
            </a:r>
          </a:p>
          <a:p>
            <a:r>
              <a:rPr lang="zh-CN" altLang="en-US" dirty="0"/>
              <a:t>当你准确地知道想要替换的子串是什么样子时，</a:t>
            </a:r>
            <a:r>
              <a:rPr lang="en-US" altLang="zh-CN" dirty="0"/>
              <a:t>replace() </a:t>
            </a:r>
            <a:r>
              <a:rPr lang="zh-CN" altLang="en-US" dirty="0"/>
              <a:t>是个非常不错的选择。但使用时一定要小心！在上面第二个例子中，如果我们粗心地把需要替换的子串写成了单个字符的 </a:t>
            </a:r>
            <a:r>
              <a:rPr lang="en-US" altLang="zh-CN" dirty="0"/>
              <a:t>'a' </a:t>
            </a:r>
            <a:r>
              <a:rPr lang="zh-CN" altLang="en-US" dirty="0"/>
              <a:t>而不是两个字符的 </a:t>
            </a:r>
            <a:r>
              <a:rPr lang="en-US" altLang="zh-CN" dirty="0"/>
              <a:t>'a '</a:t>
            </a:r>
            <a:r>
              <a:rPr lang="zh-CN" altLang="en-US" dirty="0"/>
              <a:t>（</a:t>
            </a:r>
            <a:r>
              <a:rPr lang="en-US" altLang="zh-CN" dirty="0"/>
              <a:t>a </a:t>
            </a:r>
            <a:r>
              <a:rPr lang="zh-CN" altLang="en-US" dirty="0"/>
              <a:t>后面跟着一个空格）的话，会错误地将所有单词中出现的 </a:t>
            </a:r>
            <a:r>
              <a:rPr lang="en-US" altLang="zh-CN" dirty="0"/>
              <a:t>a </a:t>
            </a:r>
            <a:r>
              <a:rPr lang="zh-CN" altLang="en-US" dirty="0"/>
              <a:t>也一并替换了：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setup.replace</a:t>
            </a:r>
            <a:r>
              <a:rPr lang="en-US" altLang="zh-CN" dirty="0"/>
              <a:t>('a', 'a famous', 100)</a:t>
            </a:r>
          </a:p>
          <a:p>
            <a:r>
              <a:rPr lang="en-US" altLang="zh-CN" dirty="0"/>
              <a:t>'a famous duck goes into a famous </a:t>
            </a:r>
            <a:r>
              <a:rPr lang="en-US" altLang="zh-CN" dirty="0" err="1"/>
              <a:t>ba</a:t>
            </a:r>
            <a:r>
              <a:rPr lang="en-US" altLang="zh-CN" dirty="0"/>
              <a:t> </a:t>
            </a:r>
            <a:r>
              <a:rPr lang="en-US" altLang="zh-CN" dirty="0" err="1"/>
              <a:t>famousr</a:t>
            </a:r>
            <a:r>
              <a:rPr lang="en-US" altLang="zh-CN" dirty="0"/>
              <a:t>...'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A8B191-6DA9-4BF8-BCA1-A02F211AE63E}"/>
              </a:ext>
            </a:extLst>
          </p:cNvPr>
          <p:cNvSpPr/>
          <p:nvPr/>
        </p:nvSpPr>
        <p:spPr>
          <a:xfrm>
            <a:off x="2546700" y="378908"/>
            <a:ext cx="3347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replace()</a:t>
            </a:r>
            <a:r>
              <a:rPr lang="zh-CN" altLang="en-US" sz="3200" dirty="0"/>
              <a:t>替换</a:t>
            </a:r>
          </a:p>
        </p:txBody>
      </p:sp>
    </p:spTree>
    <p:extLst>
      <p:ext uri="{BB962C8B-B14F-4D97-AF65-F5344CB8AC3E}">
        <p14:creationId xmlns:p14="http://schemas.microsoft.com/office/powerpoint/2010/main" val="182078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29E8943-AF60-447E-97A4-E0C53F79E37A}"/>
              </a:ext>
            </a:extLst>
          </p:cNvPr>
          <p:cNvSpPr/>
          <p:nvPr/>
        </p:nvSpPr>
        <p:spPr>
          <a:xfrm>
            <a:off x="1450881" y="2084909"/>
            <a:ext cx="9307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还内置了许多在此没有涉及的字符串函数，其中有一些你可以在之后的几章见到。</a:t>
            </a:r>
          </a:p>
          <a:p>
            <a:r>
              <a:rPr lang="zh-CN" altLang="en-US" dirty="0"/>
              <a:t>除此之外，你可以在标准文档链接（</a:t>
            </a:r>
            <a:r>
              <a:rPr lang="en-US" altLang="zh-CN" dirty="0"/>
              <a:t>https://docs.python.org/3/library/</a:t>
            </a:r>
            <a:r>
              <a:rPr lang="en-US" altLang="zh-CN" dirty="0" err="1"/>
              <a:t>stdtypes.html#stringmethods</a:t>
            </a:r>
            <a:r>
              <a:rPr lang="zh-CN" altLang="en-US" dirty="0"/>
              <a:t>）获取所有字符串函数的细节。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D2E8E-88E4-42E7-8D8E-18FB3E8A5A32}"/>
              </a:ext>
            </a:extLst>
          </p:cNvPr>
          <p:cNvSpPr/>
          <p:nvPr/>
        </p:nvSpPr>
        <p:spPr>
          <a:xfrm>
            <a:off x="2676566" y="839290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black"/>
                </a:solidFill>
              </a:rPr>
              <a:t>更多关于字符串的内容</a:t>
            </a:r>
          </a:p>
        </p:txBody>
      </p:sp>
    </p:spTree>
    <p:extLst>
      <p:ext uri="{BB962C8B-B14F-4D97-AF65-F5344CB8AC3E}">
        <p14:creationId xmlns:p14="http://schemas.microsoft.com/office/powerpoint/2010/main" val="395812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12454" y="2955981"/>
            <a:ext cx="974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58A4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000" b="1" dirty="0">
              <a:solidFill>
                <a:srgbClr val="58A4FF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4500" y="234936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400" dirty="0">
                <a:solidFill>
                  <a:srgbClr val="292A2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练习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26723" y="1102578"/>
            <a:ext cx="366513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Calibri Light" panose="020F0302020204030204" pitchFamily="34" charset="0"/>
              </a:rPr>
              <a:t>本章介绍了 </a:t>
            </a:r>
            <a:r>
              <a:rPr lang="en-US" altLang="zh-CN" sz="1600" dirty="0">
                <a:latin typeface="Calibri Light" panose="020F0302020204030204" pitchFamily="34" charset="0"/>
              </a:rPr>
              <a:t>Python </a:t>
            </a:r>
            <a:r>
              <a:rPr lang="zh-CN" altLang="en-US" sz="1600" dirty="0">
                <a:latin typeface="Calibri Light" panose="020F0302020204030204" pitchFamily="34" charset="0"/>
              </a:rPr>
              <a:t>最基本的元素：数字、字符串以及变量。我们试着在交互式解释器里完</a:t>
            </a:r>
          </a:p>
          <a:p>
            <a:pPr algn="just"/>
            <a:r>
              <a:rPr lang="zh-CN" altLang="en-US" sz="1600" dirty="0">
                <a:latin typeface="Calibri Light" panose="020F0302020204030204" pitchFamily="34" charset="0"/>
              </a:rPr>
              <a:t>成一些相关的练习。</a:t>
            </a:r>
          </a:p>
          <a:p>
            <a:pPr algn="just"/>
            <a:r>
              <a:rPr lang="en-US" altLang="zh-CN" sz="1600" dirty="0">
                <a:latin typeface="Calibri Light" panose="020F0302020204030204" pitchFamily="34" charset="0"/>
              </a:rPr>
              <a:t>(1) </a:t>
            </a:r>
            <a:r>
              <a:rPr lang="zh-CN" altLang="en-US" sz="1600" dirty="0">
                <a:latin typeface="Calibri Light" panose="020F0302020204030204" pitchFamily="34" charset="0"/>
              </a:rPr>
              <a:t>一个小时有多少秒？这里，请把交互式解释器当作计算器使用，将每分钟的秒数（</a:t>
            </a:r>
            <a:r>
              <a:rPr lang="en-US" altLang="zh-CN" sz="1600" dirty="0">
                <a:latin typeface="Calibri Light" panose="020F0302020204030204" pitchFamily="34" charset="0"/>
              </a:rPr>
              <a:t>60</a:t>
            </a:r>
            <a:r>
              <a:rPr lang="zh-CN" altLang="en-US" sz="1600" dirty="0">
                <a:latin typeface="Calibri Light" panose="020F0302020204030204" pitchFamily="34" charset="0"/>
              </a:rPr>
              <a:t>）乘以每小时的分钟数（</a:t>
            </a:r>
            <a:r>
              <a:rPr lang="en-US" altLang="zh-CN" sz="1600" dirty="0">
                <a:latin typeface="Calibri Light" panose="020F0302020204030204" pitchFamily="34" charset="0"/>
              </a:rPr>
              <a:t>60</a:t>
            </a:r>
            <a:r>
              <a:rPr lang="zh-CN" altLang="en-US" sz="1600" dirty="0">
                <a:latin typeface="Calibri Light" panose="020F0302020204030204" pitchFamily="34" charset="0"/>
              </a:rPr>
              <a:t>）得到结果。</a:t>
            </a:r>
          </a:p>
          <a:p>
            <a:pPr algn="just"/>
            <a:r>
              <a:rPr lang="en-US" altLang="zh-CN" sz="1600" dirty="0">
                <a:latin typeface="Calibri Light" panose="020F0302020204030204" pitchFamily="34" charset="0"/>
              </a:rPr>
              <a:t>(2) </a:t>
            </a:r>
            <a:r>
              <a:rPr lang="zh-CN" altLang="en-US" sz="1600" dirty="0">
                <a:latin typeface="Calibri Light" panose="020F0302020204030204" pitchFamily="34" charset="0"/>
              </a:rPr>
              <a:t>将上一个练习得到的结果（每小时的秒数）赋值给名为 </a:t>
            </a:r>
            <a:r>
              <a:rPr lang="en-US" altLang="zh-CN" sz="1600" dirty="0" err="1">
                <a:latin typeface="Calibri Light" panose="020F0302020204030204" pitchFamily="34" charset="0"/>
              </a:rPr>
              <a:t>seconds_per_hour</a:t>
            </a:r>
            <a:r>
              <a:rPr lang="en-US" altLang="zh-CN" sz="1600" dirty="0">
                <a:latin typeface="Calibri Light" panose="020F0302020204030204" pitchFamily="34" charset="0"/>
              </a:rPr>
              <a:t> </a:t>
            </a:r>
            <a:r>
              <a:rPr lang="zh-CN" altLang="en-US" sz="1600" dirty="0">
                <a:latin typeface="Calibri Light" panose="020F0302020204030204" pitchFamily="34" charset="0"/>
              </a:rPr>
              <a:t>的变量。</a:t>
            </a:r>
          </a:p>
          <a:p>
            <a:pPr algn="just"/>
            <a:r>
              <a:rPr lang="en-US" altLang="zh-CN" sz="1600" dirty="0">
                <a:latin typeface="Calibri Light" panose="020F0302020204030204" pitchFamily="34" charset="0"/>
              </a:rPr>
              <a:t>(3) </a:t>
            </a:r>
            <a:r>
              <a:rPr lang="zh-CN" altLang="en-US" sz="1600" dirty="0">
                <a:latin typeface="Calibri Light" panose="020F0302020204030204" pitchFamily="34" charset="0"/>
              </a:rPr>
              <a:t>一天有多少秒？用你的 </a:t>
            </a:r>
            <a:r>
              <a:rPr lang="en-US" altLang="zh-CN" sz="1600" dirty="0" err="1">
                <a:latin typeface="Calibri Light" panose="020F0302020204030204" pitchFamily="34" charset="0"/>
              </a:rPr>
              <a:t>seconds_per_hour</a:t>
            </a:r>
            <a:r>
              <a:rPr lang="en-US" altLang="zh-CN" sz="1600" dirty="0">
                <a:latin typeface="Calibri Light" panose="020F0302020204030204" pitchFamily="34" charset="0"/>
              </a:rPr>
              <a:t> </a:t>
            </a:r>
            <a:r>
              <a:rPr lang="zh-CN" altLang="en-US" sz="1600" dirty="0">
                <a:latin typeface="Calibri Light" panose="020F0302020204030204" pitchFamily="34" charset="0"/>
              </a:rPr>
              <a:t>变量进行计算。</a:t>
            </a:r>
          </a:p>
          <a:p>
            <a:pPr algn="just"/>
            <a:r>
              <a:rPr lang="en-US" altLang="zh-CN" sz="1600" dirty="0">
                <a:latin typeface="Calibri Light" panose="020F0302020204030204" pitchFamily="34" charset="0"/>
              </a:rPr>
              <a:t>(4) </a:t>
            </a:r>
            <a:r>
              <a:rPr lang="zh-CN" altLang="en-US" sz="1600" dirty="0">
                <a:latin typeface="Calibri Light" panose="020F0302020204030204" pitchFamily="34" charset="0"/>
              </a:rPr>
              <a:t>再次计算每天的秒数，但这一次将结果存储在名为 </a:t>
            </a:r>
            <a:r>
              <a:rPr lang="en-US" altLang="zh-CN" sz="1600" dirty="0" err="1">
                <a:latin typeface="Calibri Light" panose="020F0302020204030204" pitchFamily="34" charset="0"/>
              </a:rPr>
              <a:t>seconds_per_day</a:t>
            </a:r>
            <a:r>
              <a:rPr lang="en-US" altLang="zh-CN" sz="1600" dirty="0">
                <a:latin typeface="Calibri Light" panose="020F0302020204030204" pitchFamily="34" charset="0"/>
              </a:rPr>
              <a:t> </a:t>
            </a:r>
            <a:r>
              <a:rPr lang="zh-CN" altLang="en-US" sz="1600" dirty="0">
                <a:latin typeface="Calibri Light" panose="020F0302020204030204" pitchFamily="34" charset="0"/>
              </a:rPr>
              <a:t>的变量中。</a:t>
            </a:r>
          </a:p>
          <a:p>
            <a:pPr algn="just"/>
            <a:r>
              <a:rPr lang="en-US" altLang="zh-CN" sz="1600" dirty="0">
                <a:latin typeface="Calibri Light" panose="020F0302020204030204" pitchFamily="34" charset="0"/>
              </a:rPr>
              <a:t>(5) </a:t>
            </a:r>
            <a:r>
              <a:rPr lang="zh-CN" altLang="en-US" sz="1600" dirty="0">
                <a:latin typeface="Calibri Light" panose="020F0302020204030204" pitchFamily="34" charset="0"/>
              </a:rPr>
              <a:t>用</a:t>
            </a:r>
            <a:r>
              <a:rPr lang="en-US" altLang="zh-CN" sz="1600" dirty="0" err="1">
                <a:latin typeface="Calibri Light" panose="020F0302020204030204" pitchFamily="34" charset="0"/>
              </a:rPr>
              <a:t>seconds_per_day</a:t>
            </a:r>
            <a:r>
              <a:rPr lang="en-US" altLang="zh-CN" sz="1600" dirty="0">
                <a:latin typeface="Calibri Light" panose="020F0302020204030204" pitchFamily="34" charset="0"/>
              </a:rPr>
              <a:t> </a:t>
            </a:r>
            <a:r>
              <a:rPr lang="zh-CN" altLang="en-US" sz="1600" dirty="0">
                <a:latin typeface="Calibri Light" panose="020F0302020204030204" pitchFamily="34" charset="0"/>
              </a:rPr>
              <a:t>除以 </a:t>
            </a:r>
            <a:r>
              <a:rPr lang="en-US" altLang="zh-CN" sz="1600" dirty="0" err="1">
                <a:latin typeface="Calibri Light" panose="020F0302020204030204" pitchFamily="34" charset="0"/>
              </a:rPr>
              <a:t>seconds_per_hour</a:t>
            </a:r>
            <a:r>
              <a:rPr lang="zh-CN" altLang="en-US" sz="1600" dirty="0">
                <a:latin typeface="Calibri Light" panose="020F0302020204030204" pitchFamily="34" charset="0"/>
              </a:rPr>
              <a:t>，使用浮点除法（</a:t>
            </a:r>
            <a:r>
              <a:rPr lang="en-US" altLang="zh-CN" sz="1600" dirty="0">
                <a:latin typeface="Calibri Light" panose="020F0302020204030204" pitchFamily="34" charset="0"/>
              </a:rPr>
              <a:t>/</a:t>
            </a:r>
            <a:r>
              <a:rPr lang="zh-CN" altLang="en-US" sz="1600" dirty="0">
                <a:latin typeface="Calibri Light" panose="020F0302020204030204" pitchFamily="34" charset="0"/>
              </a:rPr>
              <a:t>）。</a:t>
            </a:r>
          </a:p>
          <a:p>
            <a:pPr algn="just"/>
            <a:r>
              <a:rPr lang="en-US" altLang="zh-CN" sz="1600" dirty="0">
                <a:latin typeface="Calibri Light" panose="020F0302020204030204" pitchFamily="34" charset="0"/>
              </a:rPr>
              <a:t>(6) </a:t>
            </a:r>
            <a:r>
              <a:rPr lang="zh-CN" altLang="en-US" sz="1600" dirty="0">
                <a:latin typeface="Calibri Light" panose="020F0302020204030204" pitchFamily="34" charset="0"/>
              </a:rPr>
              <a:t>用</a:t>
            </a:r>
            <a:r>
              <a:rPr lang="en-US" altLang="zh-CN" sz="1600" dirty="0" err="1">
                <a:latin typeface="Calibri Light" panose="020F0302020204030204" pitchFamily="34" charset="0"/>
              </a:rPr>
              <a:t>seconds_per_day</a:t>
            </a:r>
            <a:r>
              <a:rPr lang="en-US" altLang="zh-CN" sz="1600" dirty="0">
                <a:latin typeface="Calibri Light" panose="020F0302020204030204" pitchFamily="34" charset="0"/>
              </a:rPr>
              <a:t> </a:t>
            </a:r>
            <a:r>
              <a:rPr lang="zh-CN" altLang="en-US" sz="1600" dirty="0">
                <a:latin typeface="Calibri Light" panose="020F0302020204030204" pitchFamily="34" charset="0"/>
              </a:rPr>
              <a:t>除以 </a:t>
            </a:r>
            <a:r>
              <a:rPr lang="en-US" altLang="zh-CN" sz="1600" dirty="0" err="1">
                <a:latin typeface="Calibri Light" panose="020F0302020204030204" pitchFamily="34" charset="0"/>
              </a:rPr>
              <a:t>seconds_per_hour</a:t>
            </a:r>
            <a:r>
              <a:rPr lang="zh-CN" altLang="en-US" sz="1600" dirty="0">
                <a:latin typeface="Calibri Light" panose="020F0302020204030204" pitchFamily="34" charset="0"/>
              </a:rPr>
              <a:t>，使用整数除法（</a:t>
            </a:r>
            <a:r>
              <a:rPr lang="en-US" altLang="zh-CN" sz="1600" dirty="0">
                <a:latin typeface="Calibri Light" panose="020F0302020204030204" pitchFamily="34" charset="0"/>
              </a:rPr>
              <a:t>//</a:t>
            </a:r>
            <a:r>
              <a:rPr lang="zh-CN" altLang="en-US" sz="1600" dirty="0">
                <a:latin typeface="Calibri Light" panose="020F0302020204030204" pitchFamily="34" charset="0"/>
              </a:rPr>
              <a:t>）。除了末尾的 </a:t>
            </a:r>
            <a:r>
              <a:rPr lang="en-US" altLang="zh-CN" sz="1600" dirty="0">
                <a:latin typeface="Calibri Light" panose="020F0302020204030204" pitchFamily="34" charset="0"/>
              </a:rPr>
              <a:t>.0</a:t>
            </a:r>
            <a:r>
              <a:rPr lang="zh-CN" altLang="en-US" sz="1600" dirty="0">
                <a:latin typeface="Calibri Light" panose="020F0302020204030204" pitchFamily="34" charset="0"/>
              </a:rPr>
              <a:t>，本练习所得结果是否与前一个练习用浮点数除法得到的结果一致？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790329" y="2794999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394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1AF33D-BEEB-4859-BA5B-E46438D84C7B}"/>
              </a:ext>
            </a:extLst>
          </p:cNvPr>
          <p:cNvSpPr/>
          <p:nvPr/>
        </p:nvSpPr>
        <p:spPr>
          <a:xfrm>
            <a:off x="4136632" y="332575"/>
            <a:ext cx="781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  Python </a:t>
            </a:r>
            <a:r>
              <a:rPr lang="zh-CN" altLang="en-US" dirty="0">
                <a:latin typeface="+mn-ea"/>
              </a:rPr>
              <a:t>里所有数据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布尔值、整数、浮点数、字符串，甚至大型数据结构、函数以及程序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都是以对象（</a:t>
            </a:r>
            <a:r>
              <a:rPr lang="en-US" altLang="zh-CN" dirty="0">
                <a:latin typeface="+mn-ea"/>
              </a:rPr>
              <a:t>object</a:t>
            </a:r>
            <a:r>
              <a:rPr lang="zh-CN" altLang="en-US" dirty="0">
                <a:latin typeface="+mn-ea"/>
              </a:rPr>
              <a:t>）的形式存在的。这使得 </a:t>
            </a:r>
            <a:r>
              <a:rPr lang="en-US" altLang="zh-CN" dirty="0">
                <a:latin typeface="+mn-ea"/>
              </a:rPr>
              <a:t>Python </a:t>
            </a:r>
            <a:r>
              <a:rPr lang="zh-CN" altLang="en-US" dirty="0">
                <a:latin typeface="+mn-ea"/>
              </a:rPr>
              <a:t>语言具有很强的统一性（还有许多其他有用的特性），而这恰恰是许多其他语言所缺少的。</a:t>
            </a:r>
          </a:p>
          <a:p>
            <a:r>
              <a:rPr lang="en-US" altLang="zh-CN" dirty="0">
                <a:latin typeface="+mn-ea"/>
              </a:rPr>
              <a:t>  </a:t>
            </a:r>
            <a:r>
              <a:rPr lang="zh-CN" altLang="en-US" dirty="0">
                <a:latin typeface="+mn-ea"/>
              </a:rPr>
              <a:t>对象就像一个塑料盒子，里面装的是数据。对象有不同类型，例如布尔型和整型，类型决定了可以对它进行的操作。现实生活中的“陶器”会暗含一些信息（例如它可能很重，注意不要掉到地上，等等）。类似地，</a:t>
            </a:r>
            <a:r>
              <a:rPr lang="en-US" altLang="zh-CN" dirty="0">
                <a:latin typeface="+mn-ea"/>
              </a:rPr>
              <a:t>Python </a:t>
            </a:r>
            <a:r>
              <a:rPr lang="zh-CN" altLang="en-US" dirty="0">
                <a:latin typeface="+mn-ea"/>
              </a:rPr>
              <a:t>中一个类型为 </a:t>
            </a:r>
            <a:r>
              <a:rPr lang="en-US" altLang="zh-CN" dirty="0">
                <a:latin typeface="+mn-ea"/>
              </a:rPr>
              <a:t>int </a:t>
            </a:r>
            <a:r>
              <a:rPr lang="zh-CN" altLang="en-US" dirty="0">
                <a:latin typeface="+mn-ea"/>
              </a:rPr>
              <a:t>的对象会告诉你：可以把它与另一个 </a:t>
            </a:r>
            <a:r>
              <a:rPr lang="en-US" altLang="zh-CN" dirty="0">
                <a:latin typeface="+mn-ea"/>
              </a:rPr>
              <a:t>int </a:t>
            </a:r>
            <a:r>
              <a:rPr lang="zh-CN" altLang="en-US" dirty="0">
                <a:latin typeface="+mn-ea"/>
              </a:rPr>
              <a:t>对象相加。</a:t>
            </a:r>
          </a:p>
          <a:p>
            <a:r>
              <a:rPr lang="zh-CN" altLang="en-US" dirty="0">
                <a:latin typeface="+mn-ea"/>
              </a:rPr>
              <a:t>  对象的类型还决定了它装着的数据是允许被修改的变量（可变的）还是不可被修改的常量（不可变的）。你可以把不可变对象想象成一个透明但封闭的盒子：你可以看到里面装的数据，但是无法改变它。类似地，可变对象就像一个开着口的盒子，你不仅可以看到里面的数据，还可以拿出来修改它，但你无法改变这个盒子本身，即你无法改变对象的类型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Python </a:t>
            </a:r>
            <a:r>
              <a:rPr lang="zh-CN" altLang="en-US" dirty="0">
                <a:latin typeface="+mn-ea"/>
              </a:rPr>
              <a:t>是强类型的（</a:t>
            </a:r>
            <a:r>
              <a:rPr lang="en-US" altLang="zh-CN" dirty="0">
                <a:latin typeface="+mn-ea"/>
              </a:rPr>
              <a:t>strongly typed</a:t>
            </a:r>
            <a:r>
              <a:rPr lang="zh-CN" altLang="en-US" dirty="0">
                <a:latin typeface="+mn-ea"/>
              </a:rPr>
              <a:t>），你永远无法修改一个已有对象的类型，即使它包含的值是可变的。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D6CC33-D634-41DD-982E-F41F6A20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051"/>
            <a:ext cx="3988340" cy="28483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65222F-9385-4DB0-84D1-E3544E95A7F0}"/>
              </a:ext>
            </a:extLst>
          </p:cNvPr>
          <p:cNvSpPr txBox="1"/>
          <p:nvPr/>
        </p:nvSpPr>
        <p:spPr>
          <a:xfrm>
            <a:off x="4136632" y="4747391"/>
            <a:ext cx="78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编程语言允许你定义变量（</a:t>
            </a:r>
            <a:r>
              <a:rPr lang="en-US" altLang="zh-CN" dirty="0"/>
              <a:t>variable</a:t>
            </a:r>
            <a:r>
              <a:rPr lang="zh-CN" altLang="en-US" dirty="0"/>
              <a:t>）。所谓变量就是在程序中为了方便地引用内存中的值而为它取的名称。在 </a:t>
            </a:r>
            <a:r>
              <a:rPr lang="en-US" altLang="zh-CN" dirty="0"/>
              <a:t>Python </a:t>
            </a:r>
            <a:r>
              <a:rPr lang="zh-CN" altLang="en-US" dirty="0"/>
              <a:t>中，我们用 </a:t>
            </a:r>
            <a:r>
              <a:rPr lang="en-US" altLang="zh-CN" dirty="0"/>
              <a:t>= </a:t>
            </a:r>
            <a:r>
              <a:rPr lang="zh-CN" altLang="en-US" dirty="0"/>
              <a:t>来给一个变量赋值。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BFFD3B-C3E8-4615-846E-172794CD133A}"/>
              </a:ext>
            </a:extLst>
          </p:cNvPr>
          <p:cNvSpPr txBox="1"/>
          <p:nvPr/>
        </p:nvSpPr>
        <p:spPr>
          <a:xfrm>
            <a:off x="171422" y="2101174"/>
            <a:ext cx="3891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下面这段仅两行的 </a:t>
            </a:r>
            <a:r>
              <a:rPr lang="en-US" altLang="zh-CN" dirty="0"/>
              <a:t>Python </a:t>
            </a:r>
            <a:r>
              <a:rPr lang="zh-CN" altLang="en-US" dirty="0"/>
              <a:t>程序首先将整数 </a:t>
            </a:r>
            <a:r>
              <a:rPr lang="en-US" altLang="zh-CN" dirty="0"/>
              <a:t>7 </a:t>
            </a:r>
            <a:r>
              <a:rPr lang="zh-CN" altLang="en-US" dirty="0"/>
              <a:t>赋值给了变量 </a:t>
            </a:r>
            <a:r>
              <a:rPr lang="en-US" altLang="zh-CN" dirty="0"/>
              <a:t>a</a:t>
            </a:r>
            <a:r>
              <a:rPr lang="zh-CN" altLang="en-US" dirty="0"/>
              <a:t>，之后又将 </a:t>
            </a:r>
            <a:r>
              <a:rPr lang="en-US" altLang="zh-CN" dirty="0"/>
              <a:t>a </a:t>
            </a:r>
            <a:r>
              <a:rPr lang="zh-CN" altLang="en-US" dirty="0"/>
              <a:t>的值打印了出来：</a:t>
            </a:r>
          </a:p>
          <a:p>
            <a:r>
              <a:rPr lang="en-US" altLang="zh-CN" dirty="0"/>
              <a:t>&gt;&gt;&gt; a = 7</a:t>
            </a:r>
          </a:p>
          <a:p>
            <a:r>
              <a:rPr lang="en-US" altLang="zh-CN" dirty="0"/>
              <a:t>&gt;&gt;&gt; print(a)</a:t>
            </a:r>
          </a:p>
          <a:p>
            <a:r>
              <a:rPr lang="en-US" altLang="zh-CN" dirty="0"/>
              <a:t>7</a:t>
            </a:r>
          </a:p>
          <a:p>
            <a:r>
              <a:rPr lang="zh-CN" altLang="en-US" dirty="0"/>
              <a:t>注意，</a:t>
            </a:r>
            <a:r>
              <a:rPr lang="en-US" altLang="zh-CN" dirty="0"/>
              <a:t>Python </a:t>
            </a:r>
            <a:r>
              <a:rPr lang="zh-CN" altLang="en-US" dirty="0"/>
              <a:t>中的变量有一个非常重要的性质：它仅仅是一个名字。赋值操作并不会实际复制值，它只是为数据对象取个相关的名字。名字是对对象的引用而不是对象本身。你可</a:t>
            </a:r>
          </a:p>
          <a:p>
            <a:r>
              <a:rPr lang="zh-CN" altLang="en-US" dirty="0"/>
              <a:t>以把名字想象成贴在盒子上的标签。</a:t>
            </a:r>
          </a:p>
        </p:txBody>
      </p:sp>
    </p:spTree>
    <p:extLst>
      <p:ext uri="{BB962C8B-B14F-4D97-AF65-F5344CB8AC3E}">
        <p14:creationId xmlns:p14="http://schemas.microsoft.com/office/powerpoint/2010/main" val="354404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6">
            <a:extLst>
              <a:ext uri="{FF2B5EF4-FFF2-40B4-BE49-F238E27FC236}">
                <a16:creationId xmlns:a16="http://schemas.microsoft.com/office/drawing/2014/main" id="{1BBD99AB-9D50-41DC-B196-5C163A26A83A}"/>
              </a:ext>
            </a:extLst>
          </p:cNvPr>
          <p:cNvSpPr txBox="1"/>
          <p:nvPr/>
        </p:nvSpPr>
        <p:spPr>
          <a:xfrm>
            <a:off x="6128199" y="1690062"/>
            <a:ext cx="1200329" cy="1704954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6600" b="1" dirty="0">
                <a:solidFill>
                  <a:srgbClr val="58A4FF"/>
                </a:solidFill>
                <a:latin typeface="+mn-ea"/>
              </a:rPr>
              <a:t>THX</a:t>
            </a:r>
            <a:endParaRPr lang="zh-CN" altLang="zh-CN" sz="6600" b="1" dirty="0">
              <a:solidFill>
                <a:srgbClr val="58A4FF"/>
              </a:solidFill>
              <a:latin typeface="+mn-ea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ACF950B9-540C-42E2-85F3-998FFFD2B29F}"/>
              </a:ext>
            </a:extLst>
          </p:cNvPr>
          <p:cNvSpPr txBox="1"/>
          <p:nvPr/>
        </p:nvSpPr>
        <p:spPr>
          <a:xfrm>
            <a:off x="5488633" y="1690062"/>
            <a:ext cx="972574" cy="337138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/>
          <a:p>
            <a:pPr lvl="0" algn="dist" eaLnBrk="1" hangingPunct="1">
              <a:lnSpc>
                <a:spcPct val="160000"/>
              </a:lnSpc>
            </a:pPr>
            <a:r>
              <a:rPr lang="zh-CN" altLang="en-US" sz="3200" dirty="0">
                <a:solidFill>
                  <a:srgbClr val="58A4FF"/>
                </a:solidFill>
                <a:latin typeface="+mn-ea"/>
              </a:rPr>
              <a:t>感谢您的观看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B5BE0A-37AD-4968-ACD7-FDEF31FE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020" y="6243680"/>
            <a:ext cx="184115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81C2680-E131-4DAA-8EBB-4BDDB70BE8ED}"/>
              </a:ext>
            </a:extLst>
          </p:cNvPr>
          <p:cNvSpPr txBox="1"/>
          <p:nvPr/>
        </p:nvSpPr>
        <p:spPr>
          <a:xfrm>
            <a:off x="1592943" y="1284051"/>
            <a:ext cx="10301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中，如果想知道一个对象（例如一个变量或者一个字面值）的类型，可以使用语</a:t>
            </a:r>
          </a:p>
          <a:p>
            <a:r>
              <a:rPr lang="zh-CN" altLang="en-US" dirty="0"/>
              <a:t>句：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type( thing )</a:t>
            </a:r>
            <a:r>
              <a:rPr lang="zh-CN" altLang="en-US" dirty="0"/>
              <a:t>。试试对不同的字面值（</a:t>
            </a:r>
            <a:r>
              <a:rPr lang="en-US" altLang="zh-CN" dirty="0"/>
              <a:t>58</a:t>
            </a:r>
            <a:r>
              <a:rPr lang="zh-CN" altLang="en-US" dirty="0"/>
              <a:t>、</a:t>
            </a:r>
            <a:r>
              <a:rPr lang="en-US" altLang="zh-CN" dirty="0"/>
              <a:t>99.9</a:t>
            </a:r>
            <a:r>
              <a:rPr lang="zh-CN" altLang="en-US" dirty="0"/>
              <a:t>、</a:t>
            </a:r>
            <a:r>
              <a:rPr lang="en-US" altLang="zh-CN" dirty="0" err="1"/>
              <a:t>abc</a:t>
            </a:r>
            <a:r>
              <a:rPr lang="zh-CN" altLang="en-US" dirty="0"/>
              <a:t>）以及不同的变量（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）执行</a:t>
            </a:r>
            <a:r>
              <a:rPr lang="en-US" altLang="zh-CN" dirty="0"/>
              <a:t>type </a:t>
            </a:r>
            <a:r>
              <a:rPr lang="zh-CN" altLang="en-US" dirty="0"/>
              <a:t>操作：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A63651-A42F-439F-8E12-F375102E4F2B}"/>
              </a:ext>
            </a:extLst>
          </p:cNvPr>
          <p:cNvSpPr txBox="1"/>
          <p:nvPr/>
        </p:nvSpPr>
        <p:spPr>
          <a:xfrm>
            <a:off x="70338" y="2070354"/>
            <a:ext cx="12510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）是对象的定义，第 </a:t>
            </a:r>
            <a:r>
              <a:rPr lang="en-US" altLang="zh-CN" dirty="0"/>
              <a:t>6 </a:t>
            </a:r>
            <a:r>
              <a:rPr lang="zh-CN" altLang="en-US" dirty="0"/>
              <a:t>章会详细介绍。在 </a:t>
            </a:r>
            <a:r>
              <a:rPr lang="en-US" altLang="zh-CN" dirty="0"/>
              <a:t>Python </a:t>
            </a:r>
            <a:r>
              <a:rPr lang="zh-CN" altLang="en-US" dirty="0"/>
              <a:t>中，“类”和“类型”一般不加区分。变量名只能包含以下字符：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小写字母（</a:t>
            </a:r>
            <a:r>
              <a:rPr lang="en-US" altLang="zh-CN" dirty="0" err="1"/>
              <a:t>a~z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大写字母（</a:t>
            </a:r>
            <a:r>
              <a:rPr lang="en-US" altLang="zh-CN" dirty="0"/>
              <a:t>A~Z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数字（</a:t>
            </a:r>
            <a:r>
              <a:rPr lang="en-US" altLang="zh-CN" dirty="0"/>
              <a:t>0~9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下划线（</a:t>
            </a:r>
            <a:r>
              <a:rPr lang="en-US" altLang="zh-CN" dirty="0"/>
              <a:t>_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750802-3E3D-403C-9958-98AFAFA765DB}"/>
              </a:ext>
            </a:extLst>
          </p:cNvPr>
          <p:cNvSpPr txBox="1"/>
          <p:nvPr/>
        </p:nvSpPr>
        <p:spPr>
          <a:xfrm>
            <a:off x="1346478" y="1859339"/>
            <a:ext cx="17315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&gt;&gt;&gt; type(a)</a:t>
            </a:r>
          </a:p>
          <a:p>
            <a:r>
              <a:rPr lang="en-US" altLang="zh-CN" dirty="0"/>
              <a:t>&lt;class 'int'&gt;</a:t>
            </a:r>
          </a:p>
          <a:p>
            <a:r>
              <a:rPr lang="en-US" altLang="zh-CN" dirty="0"/>
              <a:t>&gt;&gt;&gt; type(b)</a:t>
            </a:r>
          </a:p>
          <a:p>
            <a:r>
              <a:rPr lang="en-US" altLang="zh-CN" dirty="0"/>
              <a:t>&lt;class 'int'&gt;</a:t>
            </a:r>
          </a:p>
          <a:p>
            <a:r>
              <a:rPr lang="en-US" altLang="zh-CN" dirty="0"/>
              <a:t>&gt;&gt;&gt; type(58)</a:t>
            </a:r>
          </a:p>
          <a:p>
            <a:r>
              <a:rPr lang="en-US" altLang="zh-CN" dirty="0"/>
              <a:t>&lt;class 'int'&gt;</a:t>
            </a:r>
          </a:p>
          <a:p>
            <a:r>
              <a:rPr lang="en-US" altLang="zh-CN" dirty="0"/>
              <a:t>&gt;&gt;&gt; type(99.9)</a:t>
            </a:r>
          </a:p>
          <a:p>
            <a:r>
              <a:rPr lang="en-US" altLang="zh-CN" dirty="0"/>
              <a:t>&lt;class 'float'&gt;</a:t>
            </a:r>
          </a:p>
          <a:p>
            <a:r>
              <a:rPr lang="en-US" altLang="zh-CN" dirty="0"/>
              <a:t>&gt;&gt;&gt; type('</a:t>
            </a:r>
            <a:r>
              <a:rPr lang="en-US" altLang="zh-CN" dirty="0" err="1"/>
              <a:t>abc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&lt;class 'str'&gt;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E4A0D3-787F-4182-9F69-05370639D9D9}"/>
              </a:ext>
            </a:extLst>
          </p:cNvPr>
          <p:cNvSpPr txBox="1"/>
          <p:nvPr/>
        </p:nvSpPr>
        <p:spPr>
          <a:xfrm>
            <a:off x="70338" y="3405160"/>
            <a:ext cx="1182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名字不允许以数字开头。此外，</a:t>
            </a:r>
            <a:r>
              <a:rPr lang="en-US" altLang="zh-CN" dirty="0"/>
              <a:t>Python </a:t>
            </a:r>
            <a:r>
              <a:rPr lang="zh-CN" altLang="en-US" dirty="0"/>
              <a:t>中以下划线开头的名字有特殊的含义（第 </a:t>
            </a:r>
            <a:r>
              <a:rPr lang="en-US" altLang="zh-CN" dirty="0"/>
              <a:t>4 </a:t>
            </a:r>
            <a:r>
              <a:rPr lang="zh-CN" altLang="en-US" dirty="0"/>
              <a:t>章会解释）。</a:t>
            </a:r>
            <a:endParaRPr lang="en-US" altLang="zh-CN" dirty="0"/>
          </a:p>
          <a:p>
            <a:r>
              <a:rPr lang="zh-CN" altLang="en-US" dirty="0"/>
              <a:t>下面是一些合法的名字：</a:t>
            </a:r>
          </a:p>
          <a:p>
            <a:r>
              <a:rPr lang="en-US" altLang="zh-CN" dirty="0"/>
              <a:t>• a</a:t>
            </a:r>
          </a:p>
          <a:p>
            <a:r>
              <a:rPr lang="en-US" altLang="zh-CN" dirty="0"/>
              <a:t>• a1</a:t>
            </a:r>
          </a:p>
          <a:p>
            <a:r>
              <a:rPr lang="en-US" altLang="zh-CN" dirty="0"/>
              <a:t>• a_b_c___95</a:t>
            </a:r>
          </a:p>
          <a:p>
            <a:r>
              <a:rPr lang="en-US" altLang="zh-CN" dirty="0"/>
              <a:t>• _</a:t>
            </a:r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CN" dirty="0"/>
              <a:t>• _1a</a:t>
            </a:r>
          </a:p>
          <a:p>
            <a:r>
              <a:rPr lang="zh-CN" altLang="en-US" dirty="0"/>
              <a:t>下面这些名字则是非法的：</a:t>
            </a:r>
          </a:p>
          <a:p>
            <a:r>
              <a:rPr lang="en-US" altLang="zh-CN" dirty="0"/>
              <a:t>• 1</a:t>
            </a:r>
          </a:p>
          <a:p>
            <a:r>
              <a:rPr lang="en-US" altLang="zh-CN" dirty="0"/>
              <a:t>• 1a</a:t>
            </a:r>
          </a:p>
          <a:p>
            <a:r>
              <a:rPr lang="en-US" altLang="zh-CN" dirty="0"/>
              <a:t>• 1_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7A3E59-050B-4F4D-A735-A04FF0D08E96}"/>
              </a:ext>
            </a:extLst>
          </p:cNvPr>
          <p:cNvSpPr txBox="1"/>
          <p:nvPr/>
        </p:nvSpPr>
        <p:spPr>
          <a:xfrm>
            <a:off x="1592942" y="2255019"/>
            <a:ext cx="9892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最后要注意的是，不要使用下面这些词作为变量名，它们是 </a:t>
            </a:r>
            <a:r>
              <a:rPr lang="en-US" altLang="zh-CN" dirty="0"/>
              <a:t>Python </a:t>
            </a:r>
            <a:r>
              <a:rPr lang="zh-CN" altLang="en-US" dirty="0"/>
              <a:t>保留的关键字：</a:t>
            </a:r>
          </a:p>
          <a:p>
            <a:r>
              <a:rPr lang="en-US" altLang="zh-CN" dirty="0"/>
              <a:t>False	class	finally	is	return</a:t>
            </a:r>
          </a:p>
          <a:p>
            <a:r>
              <a:rPr lang="en-US" altLang="zh-CN" dirty="0"/>
              <a:t>None	continue	for	lambda	try</a:t>
            </a:r>
          </a:p>
          <a:p>
            <a:r>
              <a:rPr lang="en-US" altLang="zh-CN" dirty="0"/>
              <a:t>True	def	from	nonlocal	while</a:t>
            </a:r>
          </a:p>
          <a:p>
            <a:r>
              <a:rPr lang="en-US" altLang="zh-CN" dirty="0"/>
              <a:t>and 	del 	global 	not	with</a:t>
            </a:r>
          </a:p>
          <a:p>
            <a:r>
              <a:rPr lang="en-US" altLang="zh-CN" dirty="0"/>
              <a:t>as 	</a:t>
            </a:r>
            <a:r>
              <a:rPr lang="en-US" altLang="zh-CN" dirty="0" err="1"/>
              <a:t>elif</a:t>
            </a:r>
            <a:r>
              <a:rPr lang="en-US" altLang="zh-CN" dirty="0"/>
              <a:t>	if 	or	yield</a:t>
            </a:r>
          </a:p>
          <a:p>
            <a:r>
              <a:rPr lang="en-US" altLang="zh-CN" dirty="0"/>
              <a:t>Assert	else	import	pass</a:t>
            </a:r>
          </a:p>
          <a:p>
            <a:r>
              <a:rPr lang="en-US" altLang="zh-CN" dirty="0"/>
              <a:t>break 	except 	in 	raise</a:t>
            </a:r>
          </a:p>
          <a:p>
            <a:r>
              <a:rPr lang="zh-CN" altLang="en-US" dirty="0"/>
              <a:t>这些关键字以及其他的一些标点符号是用于描述 </a:t>
            </a:r>
            <a:r>
              <a:rPr lang="en-US" altLang="zh-CN" dirty="0"/>
              <a:t>Python </a:t>
            </a:r>
            <a:r>
              <a:rPr lang="zh-CN" altLang="en-US" dirty="0"/>
              <a:t>语法的。你会慢慢学到它们各自的作用。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10" grpId="0"/>
      <p:bldP spid="10" grpId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86889" y="3014347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58A4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b="1" dirty="0">
              <a:solidFill>
                <a:srgbClr val="58A4FF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6982" y="164275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800" dirty="0">
                <a:solidFill>
                  <a:srgbClr val="292A2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数字</a:t>
            </a:r>
            <a:endParaRPr lang="en-US" altLang="zh-CN" sz="4800" dirty="0">
              <a:solidFill>
                <a:srgbClr val="292A2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0250" y="2466818"/>
            <a:ext cx="4102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本身支持整数（ 比 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以及浮点数（ 比 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14.99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1.87e4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）。你可以对这些数字进行下表中的计算。</a:t>
            </a: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示例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运算结果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5 + 8  	  13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 – 10	  80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4 * 7 	  28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浮点数除法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/ 2 	  3.5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整数除法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// 2	  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模（求余）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7 % 3 	  1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3 ** 4 	  81</a:t>
            </a:r>
          </a:p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接下来会给你展示一些示例，这些示例体现了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作为一个计算机器的非凡特性。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150250" y="2853365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888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BEFA83-7BA4-429A-8C70-63987895928A}"/>
              </a:ext>
            </a:extLst>
          </p:cNvPr>
          <p:cNvSpPr txBox="1"/>
          <p:nvPr/>
        </p:nvSpPr>
        <p:spPr>
          <a:xfrm>
            <a:off x="1032735" y="1335576"/>
            <a:ext cx="10369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任何仅含数字的序列在 </a:t>
            </a:r>
            <a:r>
              <a:rPr lang="en-US" altLang="zh-CN" dirty="0"/>
              <a:t>Python </a:t>
            </a:r>
            <a:r>
              <a:rPr lang="zh-CN" altLang="en-US" dirty="0"/>
              <a:t>中都被认为是整数：</a:t>
            </a:r>
          </a:p>
          <a:p>
            <a:r>
              <a:rPr lang="en-US" altLang="zh-CN" dirty="0"/>
              <a:t>&gt;&gt;&gt; 5</a:t>
            </a:r>
          </a:p>
          <a:p>
            <a:r>
              <a:rPr lang="en-US" altLang="zh-CN" dirty="0"/>
              <a:t>5</a:t>
            </a:r>
          </a:p>
          <a:p>
            <a:r>
              <a:rPr lang="zh-CN" altLang="en-US" dirty="0"/>
              <a:t>你可以单独使用数字零（</a:t>
            </a:r>
            <a:r>
              <a:rPr lang="en-US" altLang="zh-CN" dirty="0"/>
              <a:t>0</a:t>
            </a:r>
            <a:r>
              <a:rPr lang="zh-CN" altLang="en-US" dirty="0"/>
              <a:t>）：</a:t>
            </a:r>
          </a:p>
          <a:p>
            <a:r>
              <a:rPr lang="en-US" altLang="zh-CN" dirty="0"/>
              <a:t>&gt;&gt;&gt; 0</a:t>
            </a:r>
          </a:p>
          <a:p>
            <a:r>
              <a:rPr lang="en-US" altLang="zh-CN" dirty="0"/>
              <a:t>0</a:t>
            </a:r>
          </a:p>
          <a:p>
            <a:r>
              <a:rPr lang="zh-CN" altLang="en-US" dirty="0"/>
              <a:t>但不能把它作为前缀放在其他数字前面：</a:t>
            </a:r>
          </a:p>
          <a:p>
            <a:r>
              <a:rPr lang="en-US" altLang="zh-CN" dirty="0"/>
              <a:t>&gt;&gt;&gt; 05</a:t>
            </a:r>
          </a:p>
          <a:p>
            <a:r>
              <a:rPr lang="en-US" altLang="zh-CN" dirty="0"/>
              <a:t> File "&lt;stdin&gt;", line 1</a:t>
            </a:r>
          </a:p>
          <a:p>
            <a:r>
              <a:rPr lang="en-US" altLang="zh-CN" dirty="0"/>
              <a:t> 05</a:t>
            </a:r>
          </a:p>
          <a:p>
            <a:r>
              <a:rPr lang="en-US" altLang="zh-CN" dirty="0"/>
              <a:t> ^</a:t>
            </a:r>
          </a:p>
          <a:p>
            <a:r>
              <a:rPr lang="en-US" altLang="zh-CN" dirty="0" err="1"/>
              <a:t>SyntaxError</a:t>
            </a:r>
            <a:r>
              <a:rPr lang="en-US" altLang="zh-CN" dirty="0"/>
              <a:t>: invalid token</a:t>
            </a:r>
          </a:p>
          <a:p>
            <a:r>
              <a:rPr lang="zh-CN" altLang="en-US" dirty="0"/>
              <a:t>这是你第一次看见 </a:t>
            </a:r>
            <a:r>
              <a:rPr lang="en-US" altLang="zh-CN" dirty="0"/>
              <a:t>Python </a:t>
            </a:r>
            <a:r>
              <a:rPr lang="zh-CN" altLang="en-US" dirty="0"/>
              <a:t>异常</a:t>
            </a:r>
            <a:r>
              <a:rPr lang="en-US" altLang="zh-CN" dirty="0"/>
              <a:t>——</a:t>
            </a:r>
            <a:r>
              <a:rPr lang="zh-CN" altLang="en-US" dirty="0"/>
              <a:t>程序错误。在上面的例子中，解释器抛</a:t>
            </a:r>
          </a:p>
          <a:p>
            <a:r>
              <a:rPr lang="zh-CN" altLang="en-US" dirty="0"/>
              <a:t>出了一个警告，提示 </a:t>
            </a:r>
            <a:r>
              <a:rPr lang="en-US" altLang="zh-CN" dirty="0"/>
              <a:t>05 </a:t>
            </a:r>
            <a:r>
              <a:rPr lang="zh-CN" altLang="en-US" dirty="0"/>
              <a:t>是一个“非法标识”（</a:t>
            </a:r>
            <a:r>
              <a:rPr lang="en-US" altLang="zh-CN" dirty="0"/>
              <a:t>invalid token</a:t>
            </a:r>
            <a:r>
              <a:rPr lang="zh-CN" altLang="en-US" dirty="0"/>
              <a:t>）。你会在本书中见到许多种异常，这是 </a:t>
            </a:r>
            <a:r>
              <a:rPr lang="en-US" altLang="zh-CN" dirty="0"/>
              <a:t>Python </a:t>
            </a:r>
            <a:r>
              <a:rPr lang="zh-CN" altLang="en-US" dirty="0"/>
              <a:t>主要的错误处理机制。一个数字序列定义了一个正整数。你也可以显式地在前面加上正号 </a:t>
            </a:r>
            <a:r>
              <a:rPr lang="en-US" altLang="zh-CN" dirty="0"/>
              <a:t>+</a:t>
            </a:r>
            <a:r>
              <a:rPr lang="zh-CN" altLang="en-US" dirty="0"/>
              <a:t>，这不会使数字发生任何改变：</a:t>
            </a:r>
          </a:p>
          <a:p>
            <a:r>
              <a:rPr lang="en-US" altLang="zh-CN" dirty="0"/>
              <a:t>&gt;&gt;&gt; 123</a:t>
            </a:r>
          </a:p>
          <a:p>
            <a:r>
              <a:rPr lang="en-US" altLang="zh-CN" dirty="0"/>
              <a:t>123</a:t>
            </a:r>
          </a:p>
          <a:p>
            <a:r>
              <a:rPr lang="en-US" altLang="zh-CN" dirty="0"/>
              <a:t>&gt;&gt;&gt; +123</a:t>
            </a:r>
          </a:p>
          <a:p>
            <a:r>
              <a:rPr lang="en-US" altLang="zh-CN" dirty="0"/>
              <a:t>123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F9A408-5466-46C6-8E09-6D1386D6C098}"/>
              </a:ext>
            </a:extLst>
          </p:cNvPr>
          <p:cNvSpPr txBox="1"/>
          <p:nvPr/>
        </p:nvSpPr>
        <p:spPr>
          <a:xfrm>
            <a:off x="2612572" y="100484"/>
            <a:ext cx="21905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整数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98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D7B6842-EAC2-4F7C-BB0C-ABB477E22FF9}"/>
              </a:ext>
            </a:extLst>
          </p:cNvPr>
          <p:cNvSpPr txBox="1"/>
          <p:nvPr/>
        </p:nvSpPr>
        <p:spPr>
          <a:xfrm>
            <a:off x="2512087" y="0"/>
            <a:ext cx="9147056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数字前添加负号 </a:t>
            </a:r>
            <a:r>
              <a:rPr lang="en-US" altLang="zh-CN" dirty="0"/>
              <a:t>- </a:t>
            </a:r>
            <a:r>
              <a:rPr lang="zh-CN" altLang="en-US" dirty="0"/>
              <a:t>可以定义一个负数：</a:t>
            </a:r>
          </a:p>
          <a:p>
            <a:r>
              <a:rPr lang="en-US" altLang="zh-CN" dirty="0"/>
              <a:t>&gt;&gt;&gt; -123</a:t>
            </a:r>
          </a:p>
          <a:p>
            <a:r>
              <a:rPr lang="en-US" altLang="zh-CN" dirty="0"/>
              <a:t>-123</a:t>
            </a:r>
          </a:p>
          <a:p>
            <a:r>
              <a:rPr lang="zh-CN" altLang="en-US" dirty="0"/>
              <a:t>你可以像使用计算器一样使用 </a:t>
            </a:r>
            <a:r>
              <a:rPr lang="en-US" altLang="zh-CN" dirty="0"/>
              <a:t>Python </a:t>
            </a:r>
            <a:r>
              <a:rPr lang="zh-CN" altLang="en-US" dirty="0"/>
              <a:t>来进行常规运算。</a:t>
            </a:r>
            <a:r>
              <a:rPr lang="en-US" altLang="zh-CN" dirty="0"/>
              <a:t>Python </a:t>
            </a:r>
            <a:r>
              <a:rPr lang="zh-CN" altLang="en-US" dirty="0"/>
              <a:t>支持的运算参见之前的表</a:t>
            </a:r>
          </a:p>
          <a:p>
            <a:r>
              <a:rPr lang="zh-CN" altLang="en-US" dirty="0"/>
              <a:t>格。试试进行加法和减法运算，运算结果和你预期的一样：</a:t>
            </a:r>
          </a:p>
          <a:p>
            <a:r>
              <a:rPr lang="en-US" altLang="zh-CN" dirty="0"/>
              <a:t>&gt;&gt;&gt; 5 + 9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&gt;&gt;&gt; 4 - 10</a:t>
            </a:r>
          </a:p>
          <a:p>
            <a:r>
              <a:rPr lang="en-US" altLang="zh-CN" dirty="0"/>
              <a:t>-6</a:t>
            </a:r>
          </a:p>
          <a:p>
            <a:r>
              <a:rPr lang="zh-CN" altLang="en-US" dirty="0"/>
              <a:t>可以连续运算任意个数：</a:t>
            </a:r>
          </a:p>
          <a:p>
            <a:r>
              <a:rPr lang="en-US" altLang="zh-CN" dirty="0"/>
              <a:t>&gt;&gt;&gt; 5 + 9 + 3</a:t>
            </a:r>
          </a:p>
          <a:p>
            <a:r>
              <a:rPr lang="en-US" altLang="zh-CN" dirty="0"/>
              <a:t>17</a:t>
            </a:r>
          </a:p>
          <a:p>
            <a:r>
              <a:rPr lang="en-US" altLang="zh-CN" dirty="0"/>
              <a:t>&gt;&gt;&gt; 4 + 3 - 2 - 1 + 6</a:t>
            </a:r>
          </a:p>
          <a:p>
            <a:r>
              <a:rPr lang="en-US" altLang="zh-CN" dirty="0"/>
              <a:t>10</a:t>
            </a:r>
          </a:p>
          <a:p>
            <a:r>
              <a:rPr lang="zh-CN" altLang="en-US" dirty="0"/>
              <a:t>格式提示：数字和运算符之间的空格不是强制的，你也可以写成下面这种格式：</a:t>
            </a:r>
          </a:p>
          <a:p>
            <a:r>
              <a:rPr lang="en-US" altLang="zh-CN" dirty="0"/>
              <a:t>&gt;&gt;&gt; 5+9 + 3</a:t>
            </a:r>
          </a:p>
          <a:p>
            <a:r>
              <a:rPr lang="en-US" altLang="zh-CN" dirty="0"/>
              <a:t>17</a:t>
            </a:r>
          </a:p>
          <a:p>
            <a:r>
              <a:rPr lang="zh-CN" altLang="en-US" dirty="0"/>
              <a:t>只不过添加空格会使代码看起来更规整更便于阅读。</a:t>
            </a:r>
          </a:p>
          <a:p>
            <a:r>
              <a:rPr lang="zh-CN" altLang="en-US" dirty="0"/>
              <a:t>乘法运算的实现也很直接：</a:t>
            </a:r>
          </a:p>
          <a:p>
            <a:r>
              <a:rPr lang="en-US" altLang="zh-CN" dirty="0"/>
              <a:t>&gt;&gt;&gt; 6 * 7</a:t>
            </a:r>
          </a:p>
          <a:p>
            <a:r>
              <a:rPr lang="en-US" altLang="zh-CN" dirty="0"/>
              <a:t>42</a:t>
            </a:r>
          </a:p>
          <a:p>
            <a:r>
              <a:rPr lang="en-US" altLang="zh-CN" dirty="0"/>
              <a:t>&gt;&gt;&gt; 7 * 6</a:t>
            </a:r>
          </a:p>
          <a:p>
            <a:r>
              <a:rPr lang="en-US" altLang="zh-CN" dirty="0"/>
              <a:t>42</a:t>
            </a:r>
          </a:p>
          <a:p>
            <a:r>
              <a:rPr lang="en-US" altLang="zh-CN" dirty="0"/>
              <a:t>&gt;&gt;&gt; 6 * 7 * 2 * 3</a:t>
            </a:r>
          </a:p>
          <a:p>
            <a:r>
              <a:rPr lang="en-US" altLang="zh-CN" dirty="0"/>
              <a:t>252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36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37BF596-A1C3-4E11-838C-01D2C6CC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23936" y="5742560"/>
            <a:ext cx="1637954" cy="16379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3A71F6-B81B-45A2-84F5-E2EC2E914D10}"/>
              </a:ext>
            </a:extLst>
          </p:cNvPr>
          <p:cNvSpPr txBox="1"/>
          <p:nvPr/>
        </p:nvSpPr>
        <p:spPr>
          <a:xfrm>
            <a:off x="2538920" y="0"/>
            <a:ext cx="929453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除法运算比较有意思，可能与你预期的有些出入，因为 </a:t>
            </a:r>
            <a:r>
              <a:rPr lang="en-US" altLang="zh-CN" dirty="0"/>
              <a:t>Python </a:t>
            </a:r>
            <a:r>
              <a:rPr lang="zh-CN" altLang="en-US" dirty="0"/>
              <a:t>里有两种除法：</a:t>
            </a:r>
          </a:p>
          <a:p>
            <a:r>
              <a:rPr lang="en-US" altLang="zh-CN" dirty="0"/>
              <a:t>• / </a:t>
            </a:r>
            <a:r>
              <a:rPr lang="zh-CN" altLang="en-US" dirty="0"/>
              <a:t>用来执行浮点除法（十进制小数）</a:t>
            </a:r>
          </a:p>
          <a:p>
            <a:r>
              <a:rPr lang="en-US" altLang="zh-CN" dirty="0"/>
              <a:t>• // </a:t>
            </a:r>
            <a:r>
              <a:rPr lang="zh-CN" altLang="en-US" dirty="0"/>
              <a:t>用来执行整数除法（整除）</a:t>
            </a:r>
          </a:p>
          <a:p>
            <a:r>
              <a:rPr lang="zh-CN" altLang="en-US" dirty="0"/>
              <a:t>与其他语言不同，在 </a:t>
            </a:r>
            <a:r>
              <a:rPr lang="en-US" altLang="zh-CN" dirty="0"/>
              <a:t>Python </a:t>
            </a:r>
            <a:r>
              <a:rPr lang="zh-CN" altLang="en-US" dirty="0"/>
              <a:t>中即使运算对象是两个整数，使用 </a:t>
            </a:r>
            <a:r>
              <a:rPr lang="en-US" altLang="zh-CN" dirty="0"/>
              <a:t>/ </a:t>
            </a:r>
            <a:r>
              <a:rPr lang="zh-CN" altLang="en-US" dirty="0"/>
              <a:t>仍会得到浮点型的结果：</a:t>
            </a:r>
          </a:p>
          <a:p>
            <a:r>
              <a:rPr lang="en-US" altLang="zh-CN" dirty="0"/>
              <a:t>&gt;&gt;&gt; 9 / 5</a:t>
            </a:r>
          </a:p>
          <a:p>
            <a:r>
              <a:rPr lang="en-US" altLang="zh-CN" dirty="0"/>
              <a:t>1.8</a:t>
            </a:r>
          </a:p>
          <a:p>
            <a:r>
              <a:rPr lang="zh-CN" altLang="en-US" dirty="0"/>
              <a:t>使用整除运算得到的是一个整数，余数会被截去：</a:t>
            </a:r>
          </a:p>
          <a:p>
            <a:r>
              <a:rPr lang="en-US" altLang="zh-CN" dirty="0"/>
              <a:t>&gt;&gt;&gt; 9 // 5</a:t>
            </a:r>
          </a:p>
          <a:p>
            <a:r>
              <a:rPr lang="en-US" altLang="zh-CN" dirty="0"/>
              <a:t>1</a:t>
            </a:r>
          </a:p>
          <a:p>
            <a:r>
              <a:rPr lang="zh-CN" altLang="en-US" dirty="0"/>
              <a:t>如果除数为 </a:t>
            </a:r>
            <a:r>
              <a:rPr lang="en-US" altLang="zh-CN" dirty="0"/>
              <a:t>0</a:t>
            </a:r>
            <a:r>
              <a:rPr lang="zh-CN" altLang="en-US" dirty="0"/>
              <a:t>，任何一种除法运算都会产生 </a:t>
            </a:r>
            <a:r>
              <a:rPr lang="en-US" altLang="zh-CN" dirty="0"/>
              <a:t>Python </a:t>
            </a:r>
            <a:r>
              <a:rPr lang="zh-CN" altLang="en-US" dirty="0"/>
              <a:t>异常：</a:t>
            </a:r>
          </a:p>
          <a:p>
            <a:r>
              <a:rPr lang="en-US" altLang="zh-CN" dirty="0"/>
              <a:t>&gt;&gt;&gt; 5 / 0</a:t>
            </a:r>
          </a:p>
          <a:p>
            <a:r>
              <a:rPr lang="en-US" altLang="zh-CN" dirty="0"/>
              <a:t>Traceback (most recent call last):</a:t>
            </a:r>
          </a:p>
          <a:p>
            <a:r>
              <a:rPr lang="en-US" altLang="zh-CN" dirty="0"/>
              <a:t> File "&lt;stdin&gt;", line 1, in &lt;module&gt;</a:t>
            </a:r>
          </a:p>
          <a:p>
            <a:r>
              <a:rPr lang="en-US" altLang="zh-CN" dirty="0" err="1"/>
              <a:t>ZeroDivisionError</a:t>
            </a:r>
            <a:r>
              <a:rPr lang="en-US" altLang="zh-CN" dirty="0"/>
              <a:t>: division by zero</a:t>
            </a:r>
          </a:p>
          <a:p>
            <a:r>
              <a:rPr lang="en-US" altLang="zh-CN" dirty="0"/>
              <a:t>&gt;&gt;&gt; 7 // 0</a:t>
            </a:r>
          </a:p>
          <a:p>
            <a:r>
              <a:rPr lang="en-US" altLang="zh-CN" dirty="0"/>
              <a:t>Traceback (most recent call last):</a:t>
            </a:r>
          </a:p>
          <a:p>
            <a:r>
              <a:rPr lang="en-US" altLang="zh-CN" dirty="0"/>
              <a:t> File "&lt;stdin&gt;", line 1, in &lt;module&gt;</a:t>
            </a:r>
          </a:p>
          <a:p>
            <a:r>
              <a:rPr lang="en-US" altLang="zh-CN" dirty="0" err="1"/>
              <a:t>ZeroDivisionError</a:t>
            </a:r>
            <a:r>
              <a:rPr lang="en-US" altLang="zh-CN" dirty="0"/>
              <a:t>: integer division or modulo by z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0B1FC-B33C-46D0-B22B-349B889241FC}"/>
              </a:ext>
            </a:extLst>
          </p:cNvPr>
          <p:cNvSpPr txBox="1"/>
          <p:nvPr/>
        </p:nvSpPr>
        <p:spPr>
          <a:xfrm>
            <a:off x="2592621" y="0"/>
            <a:ext cx="929934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之前的例子中我们都在使用立即数进行运算，你也可以在运算中将立即数和已赋值过的变</a:t>
            </a:r>
          </a:p>
          <a:p>
            <a:r>
              <a:rPr lang="zh-CN" altLang="en-US" dirty="0"/>
              <a:t>量混合使用：</a:t>
            </a:r>
          </a:p>
          <a:p>
            <a:r>
              <a:rPr lang="en-US" altLang="zh-CN" dirty="0"/>
              <a:t>&gt;&gt;&gt; a = 95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95</a:t>
            </a:r>
          </a:p>
          <a:p>
            <a:r>
              <a:rPr lang="en-US" altLang="zh-CN" dirty="0"/>
              <a:t>&gt;&gt;&gt; a - 3</a:t>
            </a:r>
          </a:p>
          <a:p>
            <a:r>
              <a:rPr lang="en-US" altLang="zh-CN" dirty="0"/>
              <a:t>92</a:t>
            </a:r>
          </a:p>
          <a:p>
            <a:r>
              <a:rPr lang="zh-CN" altLang="en-US" dirty="0"/>
              <a:t>上面代码中出现了 </a:t>
            </a:r>
            <a:r>
              <a:rPr lang="en-US" altLang="zh-CN" dirty="0"/>
              <a:t>a - 3</a:t>
            </a:r>
            <a:r>
              <a:rPr lang="zh-CN" altLang="en-US" dirty="0"/>
              <a:t>，但我们并没有将结果赋值给 </a:t>
            </a:r>
            <a:r>
              <a:rPr lang="en-US" altLang="zh-CN" dirty="0"/>
              <a:t>a</a:t>
            </a:r>
            <a:r>
              <a:rPr lang="zh-CN" altLang="en-US" dirty="0"/>
              <a:t>，因此 </a:t>
            </a:r>
            <a:r>
              <a:rPr lang="en-US" altLang="zh-CN" dirty="0"/>
              <a:t>a </a:t>
            </a:r>
            <a:r>
              <a:rPr lang="zh-CN" altLang="en-US" dirty="0"/>
              <a:t>的值并未发生改变：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95</a:t>
            </a:r>
          </a:p>
          <a:p>
            <a:r>
              <a:rPr lang="zh-CN" altLang="en-US" dirty="0"/>
              <a:t>如果你想要改变 </a:t>
            </a:r>
            <a:r>
              <a:rPr lang="en-US" altLang="zh-CN" dirty="0"/>
              <a:t>a </a:t>
            </a:r>
            <a:r>
              <a:rPr lang="zh-CN" altLang="en-US" dirty="0"/>
              <a:t>的值，可以这样写：</a:t>
            </a:r>
          </a:p>
          <a:p>
            <a:r>
              <a:rPr lang="en-US" altLang="zh-CN" dirty="0"/>
              <a:t>&gt;&gt;&gt; a = a - 3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92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实际上先计算了右侧的减法，暂时记住运算结果，然后将这个结果赋值给了 </a:t>
            </a:r>
            <a:r>
              <a:rPr lang="en-US" altLang="zh-CN" dirty="0"/>
              <a:t>= </a:t>
            </a:r>
            <a:r>
              <a:rPr lang="zh-CN" altLang="en-US" dirty="0"/>
              <a:t>左侧</a:t>
            </a:r>
          </a:p>
          <a:p>
            <a:r>
              <a:rPr lang="zh-CN" altLang="en-US" dirty="0"/>
              <a:t>的 </a:t>
            </a:r>
            <a:r>
              <a:rPr lang="en-US" altLang="zh-CN" dirty="0"/>
              <a:t>a</a:t>
            </a:r>
            <a:r>
              <a:rPr lang="zh-CN" altLang="en-US" dirty="0"/>
              <a:t>。这种写法比使用临时变量要更加迅速、简洁。</a:t>
            </a:r>
          </a:p>
          <a:p>
            <a:r>
              <a:rPr lang="zh-CN" altLang="en-US" dirty="0"/>
              <a:t>你还可以进一步将运算过程与赋值过程进行合并，只需将运算符放到 </a:t>
            </a:r>
            <a:r>
              <a:rPr lang="en-US" altLang="zh-CN" dirty="0"/>
              <a:t>= </a:t>
            </a:r>
            <a:r>
              <a:rPr lang="zh-CN" altLang="en-US" dirty="0"/>
              <a:t>前面。例如，</a:t>
            </a:r>
            <a:r>
              <a:rPr lang="en-US" altLang="zh-CN" dirty="0"/>
              <a:t>a -= 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等价于 </a:t>
            </a:r>
            <a:r>
              <a:rPr lang="en-US" altLang="zh-CN" dirty="0"/>
              <a:t>a = a - 3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&gt;&gt;&gt; a = 95</a:t>
            </a:r>
          </a:p>
          <a:p>
            <a:r>
              <a:rPr lang="en-US" altLang="zh-CN" dirty="0"/>
              <a:t>&gt;&gt;&gt; a -= 3</a:t>
            </a:r>
          </a:p>
          <a:p>
            <a:r>
              <a:rPr lang="en-US" altLang="zh-CN" dirty="0"/>
              <a:t>&gt;&gt;&gt; a</a:t>
            </a:r>
          </a:p>
          <a:p>
            <a:r>
              <a:rPr lang="en-US" altLang="zh-CN" dirty="0"/>
              <a:t>92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15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4710"/>
  <p:tag name="MH_LIBRARY" val="CONTENTS"/>
  <p:tag name="MH_TYPE" val="OTHERS"/>
  <p:tag name="ID" val="545816"/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4710"/>
  <p:tag name="MH_LIBRARY" val="CONTENTS"/>
  <p:tag name="MH_TYPE" val="OTHERS"/>
  <p:tag name="ID" val="545816"/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4710"/>
  <p:tag name="MH_LIBRARY" val="CONTENTS"/>
  <p:tag name="MH_TYPE" val="OTHERS"/>
  <p:tag name="ID" val="545816"/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7305</Words>
  <Application>Microsoft Office PowerPoint</Application>
  <PresentationFormat>宽屏</PresentationFormat>
  <Paragraphs>729</Paragraphs>
  <Slides>40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Kozuka Gothic Pro H</vt:lpstr>
      <vt:lpstr>Yu Gothic UI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Source Sans Pro Black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创意MBE</dc:title>
  <dc:creator>第一PPT</dc:creator>
  <cp:keywords>www.1ppt.com</cp:keywords>
  <dc:description>www.1ppt.com</dc:description>
  <cp:lastModifiedBy>Ng Nicola</cp:lastModifiedBy>
  <cp:revision>43</cp:revision>
  <dcterms:created xsi:type="dcterms:W3CDTF">2018-05-11T08:22:49Z</dcterms:created>
  <dcterms:modified xsi:type="dcterms:W3CDTF">2018-10-07T17:34:47Z</dcterms:modified>
</cp:coreProperties>
</file>