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8" r:id="rId2"/>
    <p:sldId id="259" r:id="rId3"/>
    <p:sldId id="261" r:id="rId4"/>
    <p:sldId id="333" r:id="rId5"/>
    <p:sldId id="262" r:id="rId6"/>
    <p:sldId id="263" r:id="rId7"/>
    <p:sldId id="264" r:id="rId8"/>
    <p:sldId id="327" r:id="rId9"/>
    <p:sldId id="265" r:id="rId10"/>
    <p:sldId id="325" r:id="rId11"/>
    <p:sldId id="266" r:id="rId12"/>
    <p:sldId id="267" r:id="rId13"/>
    <p:sldId id="314" r:id="rId14"/>
    <p:sldId id="268" r:id="rId15"/>
    <p:sldId id="315" r:id="rId16"/>
    <p:sldId id="269" r:id="rId17"/>
    <p:sldId id="270" r:id="rId18"/>
    <p:sldId id="271" r:id="rId19"/>
    <p:sldId id="272" r:id="rId20"/>
    <p:sldId id="319" r:id="rId21"/>
    <p:sldId id="330" r:id="rId22"/>
    <p:sldId id="331" r:id="rId23"/>
    <p:sldId id="329" r:id="rId24"/>
    <p:sldId id="274" r:id="rId25"/>
    <p:sldId id="317" r:id="rId26"/>
    <p:sldId id="328" r:id="rId27"/>
    <p:sldId id="320" r:id="rId28"/>
    <p:sldId id="316" r:id="rId29"/>
    <p:sldId id="275" r:id="rId30"/>
    <p:sldId id="276" r:id="rId31"/>
    <p:sldId id="277" r:id="rId32"/>
    <p:sldId id="278" r:id="rId33"/>
    <p:sldId id="280" r:id="rId34"/>
    <p:sldId id="281" r:id="rId35"/>
    <p:sldId id="321" r:id="rId36"/>
    <p:sldId id="282" r:id="rId37"/>
    <p:sldId id="283" r:id="rId38"/>
    <p:sldId id="284" r:id="rId39"/>
    <p:sldId id="285" r:id="rId40"/>
    <p:sldId id="286" r:id="rId41"/>
    <p:sldId id="287" r:id="rId42"/>
    <p:sldId id="326" r:id="rId43"/>
    <p:sldId id="288" r:id="rId44"/>
    <p:sldId id="289" r:id="rId45"/>
    <p:sldId id="290" r:id="rId46"/>
    <p:sldId id="291" r:id="rId47"/>
    <p:sldId id="292" r:id="rId48"/>
    <p:sldId id="334" r:id="rId49"/>
    <p:sldId id="335" r:id="rId50"/>
    <p:sldId id="293" r:id="rId51"/>
    <p:sldId id="294" r:id="rId52"/>
    <p:sldId id="295" r:id="rId53"/>
    <p:sldId id="296" r:id="rId54"/>
    <p:sldId id="336" r:id="rId55"/>
    <p:sldId id="297" r:id="rId56"/>
    <p:sldId id="298" r:id="rId57"/>
    <p:sldId id="299" r:id="rId58"/>
    <p:sldId id="332" r:id="rId59"/>
    <p:sldId id="300" r:id="rId60"/>
    <p:sldId id="323" r:id="rId61"/>
    <p:sldId id="301" r:id="rId62"/>
    <p:sldId id="302" r:id="rId63"/>
    <p:sldId id="303" r:id="rId64"/>
    <p:sldId id="304" r:id="rId65"/>
    <p:sldId id="305" r:id="rId66"/>
    <p:sldId id="324" r:id="rId67"/>
    <p:sldId id="306" r:id="rId68"/>
    <p:sldId id="307" r:id="rId69"/>
    <p:sldId id="308" r:id="rId70"/>
    <p:sldId id="318" r:id="rId71"/>
    <p:sldId id="309" r:id="rId72"/>
    <p:sldId id="310" r:id="rId73"/>
    <p:sldId id="311" r:id="rId74"/>
    <p:sldId id="312" r:id="rId75"/>
    <p:sldId id="313"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tjana Kostic" initials="TK" lastIdx="6" clrIdx="0">
    <p:extLst>
      <p:ext uri="{19B8F6BF-5375-455C-9EA6-DF929625EA0E}">
        <p15:presenceInfo xmlns:p15="http://schemas.microsoft.com/office/powerpoint/2012/main" userId="S-1-5-21-1832937852-2116575123-337272265-32709" providerId="AD"/>
      </p:ext>
    </p:extLst>
  </p:cmAuthor>
  <p:cmAuthor id="2" name="tanja" initials="t" lastIdx="2" clrIdx="1">
    <p:extLst>
      <p:ext uri="{19B8F6BF-5375-455C-9EA6-DF929625EA0E}">
        <p15:presenceInfo xmlns:p15="http://schemas.microsoft.com/office/powerpoint/2012/main" userId="tanj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22" autoAdjust="0"/>
    <p:restoredTop sz="94422" autoAdjust="0"/>
  </p:normalViewPr>
  <p:slideViewPr>
    <p:cSldViewPr>
      <p:cViewPr varScale="1">
        <p:scale>
          <a:sx n="71" d="100"/>
          <a:sy n="71" d="100"/>
        </p:scale>
        <p:origin x="509" y="62"/>
      </p:cViewPr>
      <p:guideLst>
        <p:guide orient="horz" pos="2160"/>
        <p:guide pos="2880"/>
      </p:guideLst>
    </p:cSldViewPr>
  </p:slideViewPr>
  <p:outlineViewPr>
    <p:cViewPr>
      <p:scale>
        <a:sx n="33" d="100"/>
        <a:sy n="33" d="100"/>
      </p:scale>
      <p:origin x="0" y="-71962"/>
    </p:cViewPr>
  </p:outlineViewPr>
  <p:notesTextViewPr>
    <p:cViewPr>
      <p:scale>
        <a:sx n="1" d="1"/>
        <a:sy n="1" d="1"/>
      </p:scale>
      <p:origin x="0" y="0"/>
    </p:cViewPr>
  </p:notesTextViewPr>
  <p:sorterViewPr>
    <p:cViewPr>
      <p:scale>
        <a:sx n="100" d="100"/>
        <a:sy n="100" d="100"/>
      </p:scale>
      <p:origin x="0" y="2304"/>
    </p:cViewPr>
  </p:sorterViewPr>
  <p:notesViewPr>
    <p:cSldViewPr>
      <p:cViewPr varScale="1">
        <p:scale>
          <a:sx n="65" d="100"/>
          <a:sy n="65" d="100"/>
        </p:scale>
        <p:origin x="-67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GB" smtClean="0"/>
              <a:t>July 2016</a:t>
            </a:r>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fi-FI" smtClean="0"/>
              <a:t>Copyright 2009-2016 Tatjana (Tanja) Kostic</a:t>
            </a: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F47F26-5F05-4C7F-8B46-F5538BC52C2F}" type="slidenum">
              <a:rPr lang="en-GB" smtClean="0"/>
              <a:t>‹#›</a:t>
            </a:fld>
            <a:endParaRPr lang="en-GB"/>
          </a:p>
        </p:txBody>
      </p:sp>
    </p:spTree>
    <p:extLst>
      <p:ext uri="{BB962C8B-B14F-4D97-AF65-F5344CB8AC3E}">
        <p14:creationId xmlns:p14="http://schemas.microsoft.com/office/powerpoint/2010/main" val="99613064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GB" smtClean="0"/>
              <a:t>July 2016</a:t>
            </a:r>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fi-FI" smtClean="0"/>
              <a:t>Copyright 2009-2016 Tatjana (Tanja) Kostic</a:t>
            </a: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F7623A-D91E-450E-B17A-28F0C0114FF3}" type="slidenum">
              <a:rPr lang="en-GB" smtClean="0"/>
              <a:t>‹#›</a:t>
            </a:fld>
            <a:endParaRPr lang="en-GB"/>
          </a:p>
        </p:txBody>
      </p:sp>
    </p:spTree>
    <p:extLst>
      <p:ext uri="{BB962C8B-B14F-4D97-AF65-F5344CB8AC3E}">
        <p14:creationId xmlns:p14="http://schemas.microsoft.com/office/powerpoint/2010/main" val="381896320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r>
              <a:rPr lang="en-GB" smtClean="0"/>
              <a:t>July 2016</a:t>
            </a:r>
            <a:endParaRPr lang="en-GB"/>
          </a:p>
        </p:txBody>
      </p:sp>
      <p:sp>
        <p:nvSpPr>
          <p:cNvPr id="5" name="Footer Placeholder 4"/>
          <p:cNvSpPr>
            <a:spLocks noGrp="1"/>
          </p:cNvSpPr>
          <p:nvPr>
            <p:ph type="ftr" sz="quarter" idx="11"/>
          </p:nvPr>
        </p:nvSpPr>
        <p:spPr/>
        <p:txBody>
          <a:bodyPr/>
          <a:lstStyle/>
          <a:p>
            <a:r>
              <a:rPr lang="fi-FI" smtClean="0"/>
              <a:t>Copyright 2009-2016 Tatjana (Tanja) Kostic</a:t>
            </a:r>
            <a:endParaRPr lang="en-GB"/>
          </a:p>
        </p:txBody>
      </p:sp>
      <p:sp>
        <p:nvSpPr>
          <p:cNvPr id="6" name="Slide Number Placeholder 5"/>
          <p:cNvSpPr>
            <a:spLocks noGrp="1"/>
          </p:cNvSpPr>
          <p:nvPr>
            <p:ph type="sldNum" sz="quarter" idx="12"/>
          </p:nvPr>
        </p:nvSpPr>
        <p:spPr/>
        <p:txBody>
          <a:bodyPr/>
          <a:lstStyle/>
          <a:p>
            <a:fld id="{34F7623A-D91E-450E-B17A-28F0C0114FF3}" type="slidenum">
              <a:rPr lang="en-GB" smtClean="0"/>
              <a:t>1</a:t>
            </a:fld>
            <a:endParaRPr lang="en-GB"/>
          </a:p>
        </p:txBody>
      </p:sp>
    </p:spTree>
    <p:extLst>
      <p:ext uri="{BB962C8B-B14F-4D97-AF65-F5344CB8AC3E}">
        <p14:creationId xmlns:p14="http://schemas.microsoft.com/office/powerpoint/2010/main" val="252532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BFCC857-7C89-4ED9-B3E0-361778F22760}" type="slidenum">
              <a:rPr lang="en-US"/>
              <a:pPr/>
              <a:t>2</a:t>
            </a:fld>
            <a:endParaRPr lang="en-US"/>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a:ln/>
        </p:spPr>
        <p:txBody>
          <a:bodyPr/>
          <a:lstStyle/>
          <a:p>
            <a:pPr eaLnBrk="1" hangingPunct="1"/>
            <a:endParaRPr lang="en-GB" smtClean="0"/>
          </a:p>
        </p:txBody>
      </p:sp>
      <p:sp>
        <p:nvSpPr>
          <p:cNvPr id="2" name="Date Placeholder 1"/>
          <p:cNvSpPr>
            <a:spLocks noGrp="1"/>
          </p:cNvSpPr>
          <p:nvPr>
            <p:ph type="dt" idx="10"/>
          </p:nvPr>
        </p:nvSpPr>
        <p:spPr/>
        <p:txBody>
          <a:bodyPr/>
          <a:lstStyle/>
          <a:p>
            <a:r>
              <a:rPr lang="en-GB" smtClean="0"/>
              <a:t>July 2016</a:t>
            </a:r>
            <a:endParaRPr lang="en-GB"/>
          </a:p>
        </p:txBody>
      </p:sp>
      <p:sp>
        <p:nvSpPr>
          <p:cNvPr id="3" name="Footer Placeholder 2"/>
          <p:cNvSpPr>
            <a:spLocks noGrp="1"/>
          </p:cNvSpPr>
          <p:nvPr>
            <p:ph type="ftr" sz="quarter" idx="11"/>
          </p:nvPr>
        </p:nvSpPr>
        <p:spPr/>
        <p:txBody>
          <a:bodyPr/>
          <a:lstStyle/>
          <a:p>
            <a:r>
              <a:rPr lang="fi-FI" smtClean="0"/>
              <a:t>Copyright 2009-2016 Tatjana (Tanja) Kostic</a:t>
            </a:r>
            <a:endParaRPr lang="en-GB"/>
          </a:p>
        </p:txBody>
      </p:sp>
    </p:spTree>
    <p:extLst>
      <p:ext uri="{BB962C8B-B14F-4D97-AF65-F5344CB8AC3E}">
        <p14:creationId xmlns:p14="http://schemas.microsoft.com/office/powerpoint/2010/main" val="140710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4F7623A-D91E-450E-B17A-28F0C0114FF3}" type="slidenum">
              <a:rPr lang="en-GB" smtClean="0"/>
              <a:t>45</a:t>
            </a:fld>
            <a:endParaRPr lang="en-GB"/>
          </a:p>
        </p:txBody>
      </p:sp>
      <p:sp>
        <p:nvSpPr>
          <p:cNvPr id="5" name="Date Placeholder 4"/>
          <p:cNvSpPr>
            <a:spLocks noGrp="1"/>
          </p:cNvSpPr>
          <p:nvPr>
            <p:ph type="dt" idx="11"/>
          </p:nvPr>
        </p:nvSpPr>
        <p:spPr/>
        <p:txBody>
          <a:bodyPr/>
          <a:lstStyle/>
          <a:p>
            <a:r>
              <a:rPr lang="en-GB" smtClean="0"/>
              <a:t>July 2016</a:t>
            </a:r>
            <a:endParaRPr lang="en-GB"/>
          </a:p>
        </p:txBody>
      </p:sp>
      <p:sp>
        <p:nvSpPr>
          <p:cNvPr id="6" name="Footer Placeholder 5"/>
          <p:cNvSpPr>
            <a:spLocks noGrp="1"/>
          </p:cNvSpPr>
          <p:nvPr>
            <p:ph type="ftr" sz="quarter" idx="12"/>
          </p:nvPr>
        </p:nvSpPr>
        <p:spPr/>
        <p:txBody>
          <a:bodyPr/>
          <a:lstStyle/>
          <a:p>
            <a:r>
              <a:rPr lang="fi-FI" smtClean="0"/>
              <a:t>Copyright 2009-2016 Tatjana (Tanja) Kostic</a:t>
            </a:r>
            <a:endParaRPr lang="en-GB"/>
          </a:p>
        </p:txBody>
      </p:sp>
    </p:spTree>
    <p:extLst>
      <p:ext uri="{BB962C8B-B14F-4D97-AF65-F5344CB8AC3E}">
        <p14:creationId xmlns:p14="http://schemas.microsoft.com/office/powerpoint/2010/main" val="408138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2"/>
          </p:nvPr>
        </p:nvSpPr>
        <p:spPr/>
        <p:txBody>
          <a:bodyPr/>
          <a:lstStyle/>
          <a:p>
            <a:r>
              <a:rPr lang="en-US" smtClean="0"/>
              <a:t>January 2018</a:t>
            </a:r>
            <a:endParaRPr lang="en-GB" dirty="0"/>
          </a:p>
        </p:txBody>
      </p:sp>
      <p:sp>
        <p:nvSpPr>
          <p:cNvPr id="5" name="Footer Placeholder 4"/>
          <p:cNvSpPr>
            <a:spLocks noGrp="1"/>
          </p:cNvSpPr>
          <p:nvPr>
            <p:ph type="ftr" sz="quarter" idx="13"/>
          </p:nvPr>
        </p:nvSpPr>
        <p:spPr/>
        <p:txBody>
          <a:bodyPr/>
          <a:lstStyle/>
          <a:p>
            <a:r>
              <a:rPr lang="fi-FI" dirty="0" smtClean="0"/>
              <a:t>Copyright 2009-2018 Tatjana (Tanja) Kostic</a:t>
            </a:r>
            <a:endParaRPr lang="fi-FI"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4"/>
          </p:nvPr>
        </p:nvSpPr>
        <p:spPr/>
        <p:txBody>
          <a:bodyPr/>
          <a:lstStyle/>
          <a:p>
            <a:r>
              <a:rPr lang="en-US" smtClean="0"/>
              <a:t>January 2018</a:t>
            </a:r>
            <a:endParaRPr lang="en-GB"/>
          </a:p>
        </p:txBody>
      </p:sp>
      <p:sp>
        <p:nvSpPr>
          <p:cNvPr id="5" name="Footer Placeholder 4"/>
          <p:cNvSpPr>
            <a:spLocks noGrp="1"/>
          </p:cNvSpPr>
          <p:nvPr>
            <p:ph type="ftr" sz="quarter" idx="15"/>
          </p:nvPr>
        </p:nvSpPr>
        <p:spPr/>
        <p:txBody>
          <a:bodyPr/>
          <a:lstStyle/>
          <a:p>
            <a:r>
              <a:rPr lang="fi-FI" smtClean="0"/>
              <a:t>Copyright 2009-2018 Tatjana (Tanja) Kostic</a:t>
            </a:r>
            <a:endParaRPr lang="fi-FI"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5"/>
          </p:nvPr>
        </p:nvSpPr>
        <p:spPr/>
        <p:txBody>
          <a:bodyPr/>
          <a:lstStyle/>
          <a:p>
            <a:r>
              <a:rPr lang="en-US" smtClean="0"/>
              <a:t>January 2018</a:t>
            </a:r>
            <a:endParaRPr lang="en-GB"/>
          </a:p>
        </p:txBody>
      </p:sp>
      <p:sp>
        <p:nvSpPr>
          <p:cNvPr id="6" name="Footer Placeholder 5"/>
          <p:cNvSpPr>
            <a:spLocks noGrp="1"/>
          </p:cNvSpPr>
          <p:nvPr>
            <p:ph type="ftr" sz="quarter" idx="16"/>
          </p:nvPr>
        </p:nvSpPr>
        <p:spPr/>
        <p:txBody>
          <a:bodyPr/>
          <a:lstStyle/>
          <a:p>
            <a:r>
              <a:rPr lang="fi-FI" smtClean="0"/>
              <a:t>Copyright 2009-2018 Tatjana (Tanja) Kostic</a:t>
            </a:r>
            <a:endParaRPr lang="fi-FI"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
        <p:nvSpPr>
          <p:cNvPr id="3" name="Date Placeholder 2"/>
          <p:cNvSpPr>
            <a:spLocks noGrp="1"/>
          </p:cNvSpPr>
          <p:nvPr>
            <p:ph type="dt" sz="half" idx="13"/>
          </p:nvPr>
        </p:nvSpPr>
        <p:spPr/>
        <p:txBody>
          <a:bodyPr/>
          <a:lstStyle/>
          <a:p>
            <a:r>
              <a:rPr lang="en-US" smtClean="0"/>
              <a:t>January 2018</a:t>
            </a:r>
            <a:endParaRPr lang="en-GB"/>
          </a:p>
        </p:txBody>
      </p:sp>
      <p:sp>
        <p:nvSpPr>
          <p:cNvPr id="6" name="Footer Placeholder 5"/>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
        <p:nvSpPr>
          <p:cNvPr id="2" name="Date Placeholder 1"/>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5" name="Footer Placeholder 4"/>
          <p:cNvSpPr>
            <a:spLocks noGrp="1"/>
          </p:cNvSpPr>
          <p:nvPr>
            <p:ph type="ftr" sz="quarter" idx="3"/>
          </p:nvPr>
        </p:nvSpPr>
        <p:spPr>
          <a:xfrm rot="16200000">
            <a:off x="-1241364" y="5145521"/>
            <a:ext cx="2921373" cy="208410"/>
          </a:xfrm>
          <a:prstGeom prst="rect">
            <a:avLst/>
          </a:prstGeom>
        </p:spPr>
        <p:txBody>
          <a:bodyPr vert="horz" lIns="91440" tIns="45720" rIns="91440" bIns="45720" rtlCol="0" anchor="ctr"/>
          <a:lstStyle>
            <a:lvl1pPr algn="ctr">
              <a:defRPr sz="1000">
                <a:solidFill>
                  <a:schemeClr val="tx1">
                    <a:tint val="75000"/>
                  </a:schemeClr>
                </a:solidFill>
                <a:latin typeface="+mj-lt"/>
              </a:defRPr>
            </a:lvl1pPr>
          </a:lstStyle>
          <a:p>
            <a:r>
              <a:rPr lang="fi-FI" smtClean="0"/>
              <a:t>Copyright 2009-2018 Tatjana (Tanja) Kostic</a:t>
            </a:r>
            <a:endParaRPr lang="fi-FI" dirty="0" smtClean="0"/>
          </a:p>
        </p:txBody>
      </p:sp>
      <p:sp>
        <p:nvSpPr>
          <p:cNvPr id="9" name="Date Placeholder 8"/>
          <p:cNvSpPr>
            <a:spLocks noGrp="1"/>
          </p:cNvSpPr>
          <p:nvPr>
            <p:ph type="dt" sz="half" idx="2"/>
          </p:nvPr>
        </p:nvSpPr>
        <p:spPr>
          <a:xfrm>
            <a:off x="457200" y="6356350"/>
            <a:ext cx="14505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January 2018</a:t>
            </a: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atjana.kostic@ieee.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tanjakostic.org/jcleanci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tructure101.com/"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7200" dirty="0" err="1"/>
              <a:t>jCleanCim</a:t>
            </a:r>
            <a:r>
              <a:rPr lang="en-GB" sz="7200" dirty="0"/>
              <a:t> introduction</a:t>
            </a:r>
          </a:p>
        </p:txBody>
      </p:sp>
      <p:sp>
        <p:nvSpPr>
          <p:cNvPr id="3" name="Subtitle 2"/>
          <p:cNvSpPr>
            <a:spLocks noGrp="1"/>
          </p:cNvSpPr>
          <p:nvPr>
            <p:ph type="subTitle" idx="1"/>
          </p:nvPr>
        </p:nvSpPr>
        <p:spPr/>
        <p:txBody>
          <a:bodyPr/>
          <a:lstStyle/>
          <a:p>
            <a:r>
              <a:rPr lang="en-GB" b="1" dirty="0" smtClean="0"/>
              <a:t>January 2018 (02v02)</a:t>
            </a:r>
            <a:r>
              <a:rPr lang="en-GB" b="1" dirty="0"/>
              <a:t/>
            </a:r>
            <a:br>
              <a:rPr lang="en-GB" b="1" dirty="0"/>
            </a:br>
            <a:r>
              <a:rPr lang="en-GB" b="1" dirty="0"/>
              <a:t/>
            </a:r>
            <a:br>
              <a:rPr lang="en-GB" b="1" dirty="0"/>
            </a:br>
            <a:r>
              <a:rPr lang="en-GB" dirty="0">
                <a:hlinkClick r:id="rId3"/>
              </a:rPr>
              <a:t>tatjana.kostic@ieee.org</a:t>
            </a:r>
            <a:endParaRPr lang="en-GB"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4" name="Date Placeholder 3"/>
          <p:cNvSpPr>
            <a:spLocks noGrp="1"/>
          </p:cNvSpPr>
          <p:nvPr>
            <p:ph type="dt" sz="half" idx="12"/>
          </p:nvPr>
        </p:nvSpPr>
        <p:spPr/>
        <p:txBody>
          <a:bodyPr/>
          <a:lstStyle/>
          <a:p>
            <a:r>
              <a:rPr lang="en-US" smtClean="0"/>
              <a:t>January 2018</a:t>
            </a:r>
            <a:endParaRPr lang="en-GB" dirty="0"/>
          </a:p>
        </p:txBody>
      </p:sp>
      <p:sp>
        <p:nvSpPr>
          <p:cNvPr id="6" name="Footer Placeholder 5"/>
          <p:cNvSpPr>
            <a:spLocks noGrp="1"/>
          </p:cNvSpPr>
          <p:nvPr>
            <p:ph type="ftr" sz="quarter" idx="13"/>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80329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&amp; configuration overview </a:t>
            </a:r>
            <a:endParaRPr lang="en-GB" dirty="0"/>
          </a:p>
        </p:txBody>
      </p:sp>
      <p:sp>
        <p:nvSpPr>
          <p:cNvPr id="3" name="Text Placeholder 2"/>
          <p:cNvSpPr>
            <a:spLocks noGrp="1"/>
          </p:cNvSpPr>
          <p:nvPr>
            <p:ph type="body" idx="1"/>
          </p:nvPr>
        </p:nvSpPr>
        <p:spPr>
          <a:xfrm>
            <a:off x="722313" y="4068763"/>
            <a:ext cx="7772400" cy="1808509"/>
          </a:xfrm>
        </p:spPr>
        <p:txBody>
          <a:bodyPr>
            <a:normAutofit fontScale="92500" lnSpcReduction="10000"/>
          </a:bodyPr>
          <a:lstStyle/>
          <a:p>
            <a:r>
              <a:rPr lang="en-GB" dirty="0" smtClean="0"/>
              <a:t>UML </a:t>
            </a:r>
            <a:r>
              <a:rPr lang="en-GB" dirty="0"/>
              <a:t>model export to XMI</a:t>
            </a:r>
            <a:br>
              <a:rPr lang="en-GB" dirty="0"/>
            </a:br>
            <a:r>
              <a:rPr lang="en-GB" dirty="0" smtClean="0"/>
              <a:t>UML </a:t>
            </a:r>
            <a:r>
              <a:rPr lang="en-GB" dirty="0"/>
              <a:t>model validation</a:t>
            </a:r>
            <a:br>
              <a:rPr lang="en-GB" dirty="0"/>
            </a:br>
            <a:r>
              <a:rPr lang="en-GB" dirty="0" smtClean="0"/>
              <a:t>UML </a:t>
            </a:r>
            <a:r>
              <a:rPr lang="en-GB" dirty="0"/>
              <a:t>model statistics</a:t>
            </a:r>
            <a:br>
              <a:rPr lang="en-GB" dirty="0"/>
            </a:br>
            <a:r>
              <a:rPr lang="en-GB" dirty="0" smtClean="0"/>
              <a:t>MS </a:t>
            </a:r>
            <a:r>
              <a:rPr lang="en-GB" dirty="0"/>
              <a:t>Word doc generation from </a:t>
            </a:r>
            <a:r>
              <a:rPr lang="en-GB" dirty="0" smtClean="0"/>
              <a:t>UML (</a:t>
            </a:r>
            <a:r>
              <a:rPr lang="en-GB" dirty="0"/>
              <a:t>and from CIM profiles*)</a:t>
            </a:r>
            <a:br>
              <a:rPr lang="en-GB" dirty="0"/>
            </a:br>
            <a:r>
              <a:rPr lang="en-GB" dirty="0" smtClean="0"/>
              <a:t>XML </a:t>
            </a:r>
            <a:r>
              <a:rPr lang="en-GB" dirty="0"/>
              <a:t>doc generation from UML</a:t>
            </a:r>
            <a:br>
              <a:rPr lang="en-GB" dirty="0"/>
            </a:br>
            <a:r>
              <a:rPr lang="en-GB" dirty="0" smtClean="0"/>
              <a:t>CIM </a:t>
            </a:r>
            <a:r>
              <a:rPr lang="en-GB" dirty="0"/>
              <a:t>profiles vs. UML model cross-check*</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
        <p:nvSpPr>
          <p:cNvPr id="7" name="Rectangle 6"/>
          <p:cNvSpPr/>
          <p:nvPr/>
        </p:nvSpPr>
        <p:spPr>
          <a:xfrm>
            <a:off x="3577368" y="6048705"/>
            <a:ext cx="1805302" cy="307777"/>
          </a:xfrm>
          <a:prstGeom prst="rect">
            <a:avLst/>
          </a:prstGeom>
        </p:spPr>
        <p:txBody>
          <a:bodyPr wrap="none">
            <a:spAutoFit/>
          </a:bodyPr>
          <a:lstStyle/>
          <a:p>
            <a:r>
              <a:rPr lang="en-GB" sz="1400" dirty="0" smtClean="0"/>
              <a:t>*being implemented</a:t>
            </a:r>
            <a:endParaRPr lang="en-GB" sz="1400" dirty="0"/>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2984646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p:cNvSpPr>
            <a:spLocks noGrp="1" noChangeArrowheads="1"/>
          </p:cNvSpPr>
          <p:nvPr>
            <p:ph type="title"/>
          </p:nvPr>
        </p:nvSpPr>
        <p:spPr/>
        <p:txBody>
          <a:bodyPr/>
          <a:lstStyle/>
          <a:p>
            <a:pPr eaLnBrk="1" hangingPunct="1"/>
            <a:r>
              <a:rPr lang="en-GB" sz="3200" dirty="0" err="1" smtClean="0"/>
              <a:t>jCleanCim</a:t>
            </a:r>
            <a:r>
              <a:rPr lang="en-GB" sz="3200" dirty="0" smtClean="0"/>
              <a:t> features overview</a:t>
            </a:r>
          </a:p>
        </p:txBody>
      </p:sp>
      <p:sp>
        <p:nvSpPr>
          <p:cNvPr id="11266" name="Slide Number Placeholder 3"/>
          <p:cNvSpPr>
            <a:spLocks noGrp="1"/>
          </p:cNvSpPr>
          <p:nvPr>
            <p:ph type="sldNum" sz="quarter" idx="12"/>
          </p:nvPr>
        </p:nvSpPr>
        <p:spPr>
          <a:noFill/>
        </p:spPr>
        <p:txBody>
          <a:bodyPr/>
          <a:lstStyle/>
          <a:p>
            <a:fld id="{93F23C23-FE4D-4DE8-A984-0042F89EEC7F}" type="slidenum">
              <a:rPr lang="en-GB" sz="1100" b="1"/>
              <a:pPr/>
              <a:t>11</a:t>
            </a:fld>
            <a:endParaRPr lang="en-GB" sz="1100" b="1" dirty="0"/>
          </a:p>
        </p:txBody>
      </p:sp>
      <p:sp>
        <p:nvSpPr>
          <p:cNvPr id="45" name="Rounded Rectangle 44"/>
          <p:cNvSpPr/>
          <p:nvPr/>
        </p:nvSpPr>
        <p:spPr>
          <a:xfrm>
            <a:off x="1434524" y="5312072"/>
            <a:ext cx="4296578" cy="1141264"/>
          </a:xfrm>
          <a:prstGeom prst="roundRect">
            <a:avLst/>
          </a:prstGeom>
          <a:solidFill>
            <a:srgbClr val="4BACC6">
              <a:lumMod val="20000"/>
              <a:lumOff val="80000"/>
            </a:srgbClr>
          </a:solidFill>
          <a:ln w="25400" cap="flat" cmpd="sng" algn="ctr">
            <a:solidFill>
              <a:srgbClr val="1F497D"/>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1F497D"/>
              </a:solidFill>
              <a:effectLst/>
              <a:uLnTx/>
              <a:uFillTx/>
              <a:ea typeface="+mn-ea"/>
              <a:cs typeface="+mn-cs"/>
            </a:endParaRPr>
          </a:p>
        </p:txBody>
      </p:sp>
      <p:sp>
        <p:nvSpPr>
          <p:cNvPr id="46" name="Rounded Rectangle 45"/>
          <p:cNvSpPr/>
          <p:nvPr/>
        </p:nvSpPr>
        <p:spPr>
          <a:xfrm>
            <a:off x="1478591" y="1950435"/>
            <a:ext cx="6455884" cy="2674705"/>
          </a:xfrm>
          <a:prstGeom prst="roundRect">
            <a:avLst/>
          </a:prstGeom>
          <a:solidFill>
            <a:srgbClr val="4BACC6">
              <a:lumMod val="20000"/>
              <a:lumOff val="80000"/>
            </a:srgbClr>
          </a:solidFill>
          <a:ln w="25400" cap="flat" cmpd="sng" algn="ctr">
            <a:solidFill>
              <a:srgbClr val="1F497D"/>
            </a:solidFill>
            <a:prstDash val="solid"/>
          </a:ln>
          <a:effectLst/>
        </p:spPr>
        <p:txBody>
          <a:bodyPr lIns="36000" tIns="36000" rIns="36000" bIns="36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1F497D"/>
              </a:solidFill>
              <a:effectLst/>
              <a:uLnTx/>
              <a:uFillTx/>
              <a:ea typeface="+mn-ea"/>
              <a:cs typeface="+mn-cs"/>
            </a:endParaRPr>
          </a:p>
        </p:txBody>
      </p:sp>
      <p:sp>
        <p:nvSpPr>
          <p:cNvPr id="47" name="Rectangle 46"/>
          <p:cNvSpPr/>
          <p:nvPr/>
        </p:nvSpPr>
        <p:spPr>
          <a:xfrm>
            <a:off x="1684672" y="2530578"/>
            <a:ext cx="1115011"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4BACC6">
                    <a:lumMod val="20000"/>
                    <a:lumOff val="80000"/>
                  </a:srgbClr>
                </a:solidFill>
                <a:effectLst/>
                <a:uLnTx/>
                <a:uFillTx/>
                <a:ea typeface="+mn-ea"/>
                <a:cs typeface="+mn-cs"/>
              </a:rPr>
              <a:t>from-EA builder</a:t>
            </a:r>
            <a:endParaRPr kumimoji="0" lang="en-GB" sz="1600" b="1" i="0" u="none" strike="noStrike" kern="0" cap="none" spc="0" normalizeH="0" baseline="0" noProof="0" dirty="0">
              <a:ln>
                <a:noFill/>
              </a:ln>
              <a:solidFill>
                <a:srgbClr val="4BACC6">
                  <a:lumMod val="20000"/>
                  <a:lumOff val="80000"/>
                </a:srgbClr>
              </a:solidFill>
              <a:effectLst/>
              <a:uLnTx/>
              <a:uFillTx/>
              <a:ea typeface="+mn-ea"/>
              <a:cs typeface="+mn-cs"/>
            </a:endParaRPr>
          </a:p>
        </p:txBody>
      </p:sp>
      <p:sp>
        <p:nvSpPr>
          <p:cNvPr id="48" name="Rectangle 47"/>
          <p:cNvSpPr/>
          <p:nvPr/>
        </p:nvSpPr>
        <p:spPr>
          <a:xfrm>
            <a:off x="6558628" y="2538206"/>
            <a:ext cx="1243642"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4BACC6">
                    <a:lumMod val="20000"/>
                    <a:lumOff val="80000"/>
                  </a:srgbClr>
                </a:solidFill>
                <a:effectLst/>
                <a:uLnTx/>
                <a:uFillTx/>
                <a:ea typeface="+mn-ea"/>
                <a:cs typeface="+mn-cs"/>
              </a:rPr>
              <a:t>MS Word writer</a:t>
            </a:r>
            <a:endParaRPr kumimoji="0" lang="en-GB" sz="1600" b="1" i="0" u="none" strike="noStrike" kern="0" cap="none" spc="0" normalizeH="0" baseline="0" noProof="0" dirty="0">
              <a:ln>
                <a:noFill/>
              </a:ln>
              <a:solidFill>
                <a:srgbClr val="4BACC6">
                  <a:lumMod val="20000"/>
                  <a:lumOff val="80000"/>
                </a:srgbClr>
              </a:solidFill>
              <a:effectLst/>
              <a:uLnTx/>
              <a:uFillTx/>
              <a:ea typeface="+mn-ea"/>
              <a:cs typeface="+mn-cs"/>
            </a:endParaRPr>
          </a:p>
        </p:txBody>
      </p:sp>
      <p:sp>
        <p:nvSpPr>
          <p:cNvPr id="49" name="Rectangle 48"/>
          <p:cNvSpPr/>
          <p:nvPr/>
        </p:nvSpPr>
        <p:spPr>
          <a:xfrm>
            <a:off x="4862360" y="2529442"/>
            <a:ext cx="1224136"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4BACC6">
                    <a:lumMod val="20000"/>
                    <a:lumOff val="80000"/>
                  </a:srgbClr>
                </a:solidFill>
                <a:effectLst/>
                <a:uLnTx/>
                <a:uFillTx/>
                <a:ea typeface="+mn-ea"/>
                <a:cs typeface="+mn-cs"/>
              </a:rPr>
              <a:t>doc collector</a:t>
            </a:r>
            <a:endParaRPr kumimoji="0" lang="en-GB" sz="1600" b="1" i="0" u="none" strike="noStrike" kern="0" cap="none" spc="0" normalizeH="0" baseline="0" noProof="0" dirty="0">
              <a:ln>
                <a:noFill/>
              </a:ln>
              <a:solidFill>
                <a:srgbClr val="4BACC6">
                  <a:lumMod val="20000"/>
                  <a:lumOff val="80000"/>
                </a:srgbClr>
              </a:solidFill>
              <a:effectLst/>
              <a:uLnTx/>
              <a:uFillTx/>
              <a:ea typeface="+mn-ea"/>
              <a:cs typeface="+mn-cs"/>
            </a:endParaRPr>
          </a:p>
        </p:txBody>
      </p:sp>
      <p:sp>
        <p:nvSpPr>
          <p:cNvPr id="51" name="Rectangle 50"/>
          <p:cNvSpPr/>
          <p:nvPr/>
        </p:nvSpPr>
        <p:spPr>
          <a:xfrm>
            <a:off x="3133373" y="2529442"/>
            <a:ext cx="1423392"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4BACC6">
                    <a:lumMod val="20000"/>
                    <a:lumOff val="80000"/>
                  </a:srgbClr>
                </a:solidFill>
                <a:effectLst/>
                <a:uLnTx/>
                <a:uFillTx/>
                <a:ea typeface="+mn-ea"/>
                <a:cs typeface="+mn-cs"/>
              </a:rPr>
              <a:t>in-memory UML model</a:t>
            </a:r>
            <a:endParaRPr kumimoji="0" lang="en-GB" sz="1600" b="1" i="0" u="none" strike="noStrike" kern="0" cap="none" spc="0" normalizeH="0" baseline="0" noProof="0" dirty="0">
              <a:ln>
                <a:noFill/>
              </a:ln>
              <a:solidFill>
                <a:srgbClr val="4BACC6">
                  <a:lumMod val="20000"/>
                  <a:lumOff val="80000"/>
                </a:srgbClr>
              </a:solidFill>
              <a:effectLst/>
              <a:uLnTx/>
              <a:uFillTx/>
              <a:ea typeface="+mn-ea"/>
              <a:cs typeface="+mn-cs"/>
            </a:endParaRPr>
          </a:p>
        </p:txBody>
      </p:sp>
      <p:sp>
        <p:nvSpPr>
          <p:cNvPr id="52" name="Rectangle 51"/>
          <p:cNvSpPr/>
          <p:nvPr/>
        </p:nvSpPr>
        <p:spPr>
          <a:xfrm>
            <a:off x="1478591" y="5467702"/>
            <a:ext cx="1295817" cy="504056"/>
          </a:xfrm>
          <a:prstGeom prst="rect">
            <a:avLst/>
          </a:prstGeom>
          <a:solidFill>
            <a:srgbClr val="F79646">
              <a:lumMod val="75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F79646">
                    <a:lumMod val="20000"/>
                    <a:lumOff val="80000"/>
                  </a:srgbClr>
                </a:solidFill>
                <a:effectLst/>
                <a:uLnTx/>
                <a:uFillTx/>
                <a:ea typeface="+mn-ea"/>
                <a:cs typeface="+mn-cs"/>
              </a:rPr>
              <a:t>from-XSD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F79646">
                    <a:lumMod val="20000"/>
                    <a:lumOff val="80000"/>
                  </a:srgbClr>
                </a:solidFill>
                <a:effectLst/>
                <a:uLnTx/>
                <a:uFillTx/>
                <a:ea typeface="+mn-ea"/>
                <a:cs typeface="+mn-cs"/>
              </a:rPr>
              <a:t>builder</a:t>
            </a:r>
            <a:endParaRPr kumimoji="0" lang="en-GB" sz="1600" b="1" i="0" u="none" strike="noStrike" kern="0" cap="none" spc="0" normalizeH="0" baseline="0" noProof="0" dirty="0">
              <a:ln>
                <a:noFill/>
              </a:ln>
              <a:solidFill>
                <a:srgbClr val="F79646">
                  <a:lumMod val="20000"/>
                  <a:lumOff val="80000"/>
                </a:srgbClr>
              </a:solidFill>
              <a:effectLst/>
              <a:uLnTx/>
              <a:uFillTx/>
              <a:ea typeface="+mn-ea"/>
              <a:cs typeface="+mn-cs"/>
            </a:endParaRPr>
          </a:p>
        </p:txBody>
      </p:sp>
      <p:sp>
        <p:nvSpPr>
          <p:cNvPr id="53" name="Folded Corner 52"/>
          <p:cNvSpPr/>
          <p:nvPr/>
        </p:nvSpPr>
        <p:spPr>
          <a:xfrm>
            <a:off x="251520" y="1950435"/>
            <a:ext cx="816781" cy="538460"/>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1F497D"/>
                </a:solidFill>
                <a:effectLst/>
                <a:uLnTx/>
                <a:uFillTx/>
                <a:ea typeface="+mn-ea"/>
                <a:cs typeface="+mn-cs"/>
              </a:rPr>
              <a:t>.</a:t>
            </a:r>
            <a:r>
              <a:rPr kumimoji="0" lang="en-GB" sz="1600" b="1" i="0" u="none" strike="noStrike" kern="0" cap="none" spc="0" normalizeH="0" baseline="0" noProof="0" dirty="0" err="1" smtClean="0">
                <a:ln>
                  <a:noFill/>
                </a:ln>
                <a:solidFill>
                  <a:srgbClr val="1F497D"/>
                </a:solidFill>
                <a:effectLst/>
                <a:uLnTx/>
                <a:uFillTx/>
                <a:ea typeface="+mn-ea"/>
                <a:cs typeface="+mn-cs"/>
              </a:rPr>
              <a:t>eap</a:t>
            </a:r>
            <a:r>
              <a:rPr kumimoji="0" lang="en-GB" sz="1600" b="1" i="0" u="none" strike="noStrike" kern="0" cap="none" spc="0" normalizeH="0" baseline="0" noProof="0" dirty="0" smtClean="0">
                <a:ln>
                  <a:noFill/>
                </a:ln>
                <a:solidFill>
                  <a:srgbClr val="1F497D"/>
                </a:solidFill>
                <a:effectLst/>
                <a:uLnTx/>
                <a:uFillTx/>
                <a:ea typeface="+mn-ea"/>
                <a:cs typeface="+mn-cs"/>
              </a:rPr>
              <a:t> (UML)</a:t>
            </a:r>
            <a:endParaRPr kumimoji="0" lang="en-GB" sz="1600" b="1" i="0" u="none" strike="noStrike" kern="0" cap="none" spc="0" normalizeH="0" baseline="0" noProof="0" dirty="0">
              <a:ln>
                <a:noFill/>
              </a:ln>
              <a:solidFill>
                <a:srgbClr val="1F497D"/>
              </a:solidFill>
              <a:effectLst/>
              <a:uLnTx/>
              <a:uFillTx/>
              <a:ea typeface="+mn-ea"/>
              <a:cs typeface="+mn-cs"/>
            </a:endParaRPr>
          </a:p>
        </p:txBody>
      </p:sp>
      <p:cxnSp>
        <p:nvCxnSpPr>
          <p:cNvPr id="54" name="Straight Arrow Connector 53"/>
          <p:cNvCxnSpPr>
            <a:stCxn id="53" idx="2"/>
            <a:endCxn id="47" idx="1"/>
          </p:cNvCxnSpPr>
          <p:nvPr/>
        </p:nvCxnSpPr>
        <p:spPr>
          <a:xfrm rot="16200000" flipH="1">
            <a:off x="1025436" y="2123369"/>
            <a:ext cx="293711" cy="1024761"/>
          </a:xfrm>
          <a:prstGeom prst="bentConnector2">
            <a:avLst/>
          </a:prstGeom>
          <a:noFill/>
          <a:ln w="9525" cap="flat" cmpd="sng" algn="ctr">
            <a:solidFill>
              <a:srgbClr val="4F81BD">
                <a:shade val="95000"/>
                <a:satMod val="105000"/>
              </a:srgbClr>
            </a:solidFill>
            <a:prstDash val="solid"/>
            <a:tailEnd type="arrow"/>
          </a:ln>
          <a:effectLst/>
        </p:spPr>
      </p:cxnSp>
      <p:cxnSp>
        <p:nvCxnSpPr>
          <p:cNvPr id="55" name="Straight Arrow Connector 54"/>
          <p:cNvCxnSpPr>
            <a:stCxn id="56" idx="3"/>
            <a:endCxn id="52" idx="1"/>
          </p:cNvCxnSpPr>
          <p:nvPr/>
        </p:nvCxnSpPr>
        <p:spPr>
          <a:xfrm>
            <a:off x="1024978" y="5391688"/>
            <a:ext cx="453613" cy="328042"/>
          </a:xfrm>
          <a:prstGeom prst="straightConnector1">
            <a:avLst/>
          </a:prstGeom>
          <a:noFill/>
          <a:ln w="9525" cap="flat" cmpd="sng" algn="ctr">
            <a:solidFill>
              <a:srgbClr val="4F81BD">
                <a:shade val="95000"/>
                <a:satMod val="105000"/>
              </a:srgbClr>
            </a:solidFill>
            <a:prstDash val="solid"/>
            <a:tailEnd type="arrow"/>
          </a:ln>
          <a:effectLst/>
        </p:spPr>
      </p:cxnSp>
      <p:sp>
        <p:nvSpPr>
          <p:cNvPr id="56" name="Folded Corner 55"/>
          <p:cNvSpPr/>
          <p:nvPr/>
        </p:nvSpPr>
        <p:spPr>
          <a:xfrm>
            <a:off x="376906" y="5152417"/>
            <a:ext cx="648072" cy="478541"/>
          </a:xfrm>
          <a:prstGeom prst="foldedCorner">
            <a:avLst/>
          </a:prstGeom>
          <a:solidFill>
            <a:srgbClr val="F79646">
              <a:lumMod val="20000"/>
              <a:lumOff val="80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F79646">
                    <a:lumMod val="75000"/>
                  </a:srgbClr>
                </a:solidFill>
                <a:effectLst/>
                <a:uLnTx/>
                <a:uFillTx/>
                <a:ea typeface="+mn-ea"/>
                <a:cs typeface="+mn-cs"/>
              </a:rPr>
              <a:t>.</a:t>
            </a:r>
            <a:r>
              <a:rPr kumimoji="0" lang="en-GB" sz="1600" b="1" i="0" u="none" strike="noStrike" kern="0" cap="none" spc="0" normalizeH="0" baseline="0" noProof="0" dirty="0" err="1" smtClean="0">
                <a:ln>
                  <a:noFill/>
                </a:ln>
                <a:solidFill>
                  <a:srgbClr val="F79646">
                    <a:lumMod val="75000"/>
                  </a:srgbClr>
                </a:solidFill>
                <a:effectLst/>
                <a:uLnTx/>
                <a:uFillTx/>
                <a:ea typeface="+mn-ea"/>
                <a:cs typeface="+mn-cs"/>
              </a:rPr>
              <a:t>xsd</a:t>
            </a:r>
            <a:endParaRPr kumimoji="0" lang="en-GB" sz="1600" b="1" i="0" u="none" strike="noStrike" kern="0" cap="none" spc="0" normalizeH="0" baseline="0" noProof="0" dirty="0">
              <a:ln>
                <a:noFill/>
              </a:ln>
              <a:solidFill>
                <a:srgbClr val="F79646">
                  <a:lumMod val="75000"/>
                </a:srgbClr>
              </a:solidFill>
              <a:effectLst/>
              <a:uLnTx/>
              <a:uFillTx/>
              <a:ea typeface="+mn-ea"/>
              <a:cs typeface="+mn-cs"/>
            </a:endParaRPr>
          </a:p>
        </p:txBody>
      </p:sp>
      <p:sp>
        <p:nvSpPr>
          <p:cNvPr id="57" name="Folded Corner 56"/>
          <p:cNvSpPr/>
          <p:nvPr/>
        </p:nvSpPr>
        <p:spPr>
          <a:xfrm>
            <a:off x="448914" y="5510771"/>
            <a:ext cx="648072" cy="478541"/>
          </a:xfrm>
          <a:prstGeom prst="foldedCorner">
            <a:avLst/>
          </a:prstGeom>
          <a:solidFill>
            <a:srgbClr val="F79646">
              <a:lumMod val="20000"/>
              <a:lumOff val="80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F79646">
                    <a:lumMod val="75000"/>
                  </a:srgbClr>
                </a:solidFill>
                <a:effectLst/>
                <a:uLnTx/>
                <a:uFillTx/>
                <a:ea typeface="+mn-ea"/>
                <a:cs typeface="+mn-cs"/>
              </a:rPr>
              <a:t>.</a:t>
            </a:r>
            <a:r>
              <a:rPr kumimoji="0" lang="en-GB" sz="1600" b="1" i="0" u="none" strike="noStrike" kern="0" cap="none" spc="0" normalizeH="0" baseline="0" noProof="0" dirty="0" err="1" smtClean="0">
                <a:ln>
                  <a:noFill/>
                </a:ln>
                <a:solidFill>
                  <a:srgbClr val="F79646">
                    <a:lumMod val="75000"/>
                  </a:srgbClr>
                </a:solidFill>
                <a:effectLst/>
                <a:uLnTx/>
                <a:uFillTx/>
                <a:ea typeface="+mn-ea"/>
                <a:cs typeface="+mn-cs"/>
              </a:rPr>
              <a:t>xsd</a:t>
            </a:r>
            <a:endParaRPr kumimoji="0" lang="en-GB" sz="1600" b="1" i="0" u="none" strike="noStrike" kern="0" cap="none" spc="0" normalizeH="0" baseline="0" noProof="0" dirty="0">
              <a:ln>
                <a:noFill/>
              </a:ln>
              <a:solidFill>
                <a:srgbClr val="F79646">
                  <a:lumMod val="75000"/>
                </a:srgbClr>
              </a:solidFill>
              <a:effectLst/>
              <a:uLnTx/>
              <a:uFillTx/>
              <a:ea typeface="+mn-ea"/>
              <a:cs typeface="+mn-cs"/>
            </a:endParaRPr>
          </a:p>
        </p:txBody>
      </p:sp>
      <p:sp>
        <p:nvSpPr>
          <p:cNvPr id="58" name="Folded Corner 57"/>
          <p:cNvSpPr/>
          <p:nvPr/>
        </p:nvSpPr>
        <p:spPr>
          <a:xfrm>
            <a:off x="527625" y="5910257"/>
            <a:ext cx="648072" cy="478541"/>
          </a:xfrm>
          <a:prstGeom prst="foldedCorner">
            <a:avLst/>
          </a:prstGeom>
          <a:solidFill>
            <a:srgbClr val="F79646">
              <a:lumMod val="20000"/>
              <a:lumOff val="80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F79646">
                    <a:lumMod val="75000"/>
                  </a:srgbClr>
                </a:solidFill>
                <a:effectLst/>
                <a:uLnTx/>
                <a:uFillTx/>
                <a:ea typeface="+mn-ea"/>
                <a:cs typeface="+mn-cs"/>
              </a:rPr>
              <a:t>.</a:t>
            </a:r>
            <a:r>
              <a:rPr kumimoji="0" lang="en-GB" sz="1600" b="1" i="0" u="none" strike="noStrike" kern="0" cap="none" spc="0" normalizeH="0" baseline="0" noProof="0" dirty="0" err="1" smtClean="0">
                <a:ln>
                  <a:noFill/>
                </a:ln>
                <a:solidFill>
                  <a:srgbClr val="F79646">
                    <a:lumMod val="75000"/>
                  </a:srgbClr>
                </a:solidFill>
                <a:effectLst/>
                <a:uLnTx/>
                <a:uFillTx/>
                <a:ea typeface="+mn-ea"/>
                <a:cs typeface="+mn-cs"/>
              </a:rPr>
              <a:t>xsd</a:t>
            </a:r>
            <a:endParaRPr kumimoji="0" lang="en-GB" sz="1600" b="1" i="0" u="none" strike="noStrike" kern="0" cap="none" spc="0" normalizeH="0" baseline="0" noProof="0" dirty="0">
              <a:ln>
                <a:noFill/>
              </a:ln>
              <a:solidFill>
                <a:srgbClr val="F79646">
                  <a:lumMod val="75000"/>
                </a:srgbClr>
              </a:solidFill>
              <a:effectLst/>
              <a:uLnTx/>
              <a:uFillTx/>
              <a:ea typeface="+mn-ea"/>
              <a:cs typeface="+mn-cs"/>
            </a:endParaRPr>
          </a:p>
        </p:txBody>
      </p:sp>
      <p:cxnSp>
        <p:nvCxnSpPr>
          <p:cNvPr id="59" name="Straight Arrow Connector 58"/>
          <p:cNvCxnSpPr>
            <a:stCxn id="58" idx="3"/>
            <a:endCxn id="52" idx="1"/>
          </p:cNvCxnSpPr>
          <p:nvPr/>
        </p:nvCxnSpPr>
        <p:spPr>
          <a:xfrm flipV="1">
            <a:off x="1175697" y="5719730"/>
            <a:ext cx="302894" cy="429798"/>
          </a:xfrm>
          <a:prstGeom prst="straightConnector1">
            <a:avLst/>
          </a:prstGeom>
          <a:noFill/>
          <a:ln w="9525" cap="flat" cmpd="sng" algn="ctr">
            <a:solidFill>
              <a:srgbClr val="4F81BD">
                <a:shade val="95000"/>
                <a:satMod val="105000"/>
              </a:srgbClr>
            </a:solidFill>
            <a:prstDash val="solid"/>
            <a:tailEnd type="arrow"/>
          </a:ln>
          <a:effectLst/>
        </p:spPr>
      </p:cxnSp>
      <p:cxnSp>
        <p:nvCxnSpPr>
          <p:cNvPr id="60" name="Straight Arrow Connector 59"/>
          <p:cNvCxnSpPr>
            <a:stCxn id="57" idx="3"/>
            <a:endCxn id="52" idx="1"/>
          </p:cNvCxnSpPr>
          <p:nvPr/>
        </p:nvCxnSpPr>
        <p:spPr>
          <a:xfrm flipV="1">
            <a:off x="1096986" y="5719730"/>
            <a:ext cx="381605" cy="30312"/>
          </a:xfrm>
          <a:prstGeom prst="straightConnector1">
            <a:avLst/>
          </a:prstGeom>
          <a:noFill/>
          <a:ln w="9525" cap="flat" cmpd="sng" algn="ctr">
            <a:solidFill>
              <a:srgbClr val="4F81BD">
                <a:shade val="95000"/>
                <a:satMod val="105000"/>
              </a:srgbClr>
            </a:solidFill>
            <a:prstDash val="solid"/>
            <a:tailEnd type="arrow"/>
          </a:ln>
          <a:effectLst/>
        </p:spPr>
      </p:cxnSp>
      <p:cxnSp>
        <p:nvCxnSpPr>
          <p:cNvPr id="61" name="Straight Arrow Connector 60"/>
          <p:cNvCxnSpPr>
            <a:stCxn id="47" idx="3"/>
            <a:endCxn id="51" idx="1"/>
          </p:cNvCxnSpPr>
          <p:nvPr/>
        </p:nvCxnSpPr>
        <p:spPr>
          <a:xfrm flipV="1">
            <a:off x="2799683" y="2781470"/>
            <a:ext cx="333690" cy="1136"/>
          </a:xfrm>
          <a:prstGeom prst="straightConnector1">
            <a:avLst/>
          </a:prstGeom>
          <a:noFill/>
          <a:ln w="9525" cap="flat" cmpd="sng" algn="ctr">
            <a:solidFill>
              <a:srgbClr val="4F81BD">
                <a:shade val="95000"/>
                <a:satMod val="105000"/>
              </a:srgbClr>
            </a:solidFill>
            <a:prstDash val="solid"/>
            <a:tailEnd type="arrow"/>
          </a:ln>
          <a:effectLst/>
        </p:spPr>
      </p:cxnSp>
      <p:cxnSp>
        <p:nvCxnSpPr>
          <p:cNvPr id="65" name="Straight Arrow Connector 64"/>
          <p:cNvCxnSpPr>
            <a:stCxn id="51" idx="3"/>
            <a:endCxn id="49" idx="1"/>
          </p:cNvCxnSpPr>
          <p:nvPr/>
        </p:nvCxnSpPr>
        <p:spPr>
          <a:xfrm>
            <a:off x="4556765" y="2781470"/>
            <a:ext cx="305595"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66" name="Straight Arrow Connector 65"/>
          <p:cNvCxnSpPr>
            <a:stCxn id="49" idx="3"/>
            <a:endCxn id="48" idx="1"/>
          </p:cNvCxnSpPr>
          <p:nvPr/>
        </p:nvCxnSpPr>
        <p:spPr>
          <a:xfrm>
            <a:off x="6086496" y="2781470"/>
            <a:ext cx="472132" cy="8764"/>
          </a:xfrm>
          <a:prstGeom prst="straightConnector1">
            <a:avLst/>
          </a:prstGeom>
          <a:noFill/>
          <a:ln w="9525" cap="flat" cmpd="sng" algn="ctr">
            <a:solidFill>
              <a:srgbClr val="4F81BD">
                <a:shade val="95000"/>
                <a:satMod val="105000"/>
              </a:srgbClr>
            </a:solidFill>
            <a:prstDash val="solid"/>
            <a:tailEnd type="arrow"/>
          </a:ln>
          <a:effectLst/>
        </p:spPr>
      </p:cxnSp>
      <p:sp>
        <p:nvSpPr>
          <p:cNvPr id="67" name="Rectangle 66"/>
          <p:cNvSpPr/>
          <p:nvPr/>
        </p:nvSpPr>
        <p:spPr>
          <a:xfrm>
            <a:off x="4283196" y="3297526"/>
            <a:ext cx="1359771" cy="504056"/>
          </a:xfrm>
          <a:prstGeom prst="rect">
            <a:avLst/>
          </a:prstGeom>
          <a:solidFill>
            <a:srgbClr val="9BBB59">
              <a:lumMod val="20000"/>
              <a:lumOff val="80000"/>
            </a:srgbClr>
          </a:solidFill>
          <a:ln w="25400" cap="flat" cmpd="sng" algn="ctr">
            <a:solidFill>
              <a:srgbClr val="9BBB59">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9BBB59">
                    <a:lumMod val="50000"/>
                  </a:srgbClr>
                </a:solidFill>
                <a:effectLst/>
                <a:uLnTx/>
                <a:uFillTx/>
                <a:ea typeface="+mn-ea"/>
                <a:cs typeface="+mn-cs"/>
              </a:rPr>
              <a:t>UML </a:t>
            </a:r>
            <a:r>
              <a:rPr kumimoji="0" lang="en-GB" sz="1600" b="1" i="0" u="none" strike="noStrike" kern="0" cap="none" spc="0" normalizeH="0" baseline="0" noProof="0" dirty="0" err="1" smtClean="0">
                <a:ln>
                  <a:noFill/>
                </a:ln>
                <a:solidFill>
                  <a:srgbClr val="9BBB59">
                    <a:lumMod val="50000"/>
                  </a:srgbClr>
                </a:solidFill>
                <a:effectLst/>
                <a:uLnTx/>
                <a:uFillTx/>
                <a:ea typeface="+mn-ea"/>
                <a:cs typeface="+mn-cs"/>
              </a:rPr>
              <a:t>validators</a:t>
            </a:r>
            <a:endParaRPr kumimoji="0" lang="en-GB" sz="1600" b="1" i="0" u="none" strike="noStrike" kern="0" cap="none" spc="0" normalizeH="0" baseline="0" noProof="0" dirty="0">
              <a:ln>
                <a:noFill/>
              </a:ln>
              <a:solidFill>
                <a:srgbClr val="9BBB59">
                  <a:lumMod val="50000"/>
                </a:srgbClr>
              </a:solidFill>
              <a:effectLst/>
              <a:uLnTx/>
              <a:uFillTx/>
              <a:ea typeface="+mn-ea"/>
              <a:cs typeface="+mn-cs"/>
            </a:endParaRPr>
          </a:p>
        </p:txBody>
      </p:sp>
      <p:sp>
        <p:nvSpPr>
          <p:cNvPr id="68" name="Rectangle 67"/>
          <p:cNvSpPr/>
          <p:nvPr/>
        </p:nvSpPr>
        <p:spPr>
          <a:xfrm>
            <a:off x="4215260" y="4011788"/>
            <a:ext cx="1427707" cy="504056"/>
          </a:xfrm>
          <a:prstGeom prst="rect">
            <a:avLst/>
          </a:prstGeom>
          <a:solidFill>
            <a:srgbClr val="9BBB59">
              <a:lumMod val="20000"/>
              <a:lumOff val="80000"/>
            </a:srgbClr>
          </a:solidFill>
          <a:ln w="25400" cap="flat" cmpd="sng" algn="ctr">
            <a:solidFill>
              <a:srgbClr val="9BBB59">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9BBB59">
                    <a:lumMod val="50000"/>
                  </a:srgbClr>
                </a:solidFill>
                <a:effectLst/>
                <a:uLnTx/>
                <a:uFillTx/>
                <a:ea typeface="+mn-ea"/>
                <a:cs typeface="+mn-cs"/>
              </a:rPr>
              <a:t>UML stats reporter</a:t>
            </a:r>
            <a:endParaRPr kumimoji="0" lang="en-GB" sz="1600" b="1" i="0" u="none" strike="noStrike" kern="0" cap="none" spc="0" normalizeH="0" baseline="0" noProof="0" dirty="0">
              <a:ln>
                <a:noFill/>
              </a:ln>
              <a:solidFill>
                <a:srgbClr val="9BBB59">
                  <a:lumMod val="50000"/>
                </a:srgbClr>
              </a:solidFill>
              <a:effectLst/>
              <a:uLnTx/>
              <a:uFillTx/>
              <a:ea typeface="+mn-ea"/>
              <a:cs typeface="+mn-cs"/>
            </a:endParaRPr>
          </a:p>
        </p:txBody>
      </p:sp>
      <p:sp>
        <p:nvSpPr>
          <p:cNvPr id="69" name="Folded Corner 68"/>
          <p:cNvSpPr/>
          <p:nvPr/>
        </p:nvSpPr>
        <p:spPr>
          <a:xfrm>
            <a:off x="8165828" y="2334751"/>
            <a:ext cx="864096" cy="914400"/>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1F497D"/>
                </a:solidFill>
                <a:effectLst/>
                <a:uLnTx/>
                <a:uFillTx/>
                <a:ea typeface="+mn-ea"/>
                <a:cs typeface="+mn-cs"/>
              </a:rPr>
              <a:t>.doc / .</a:t>
            </a:r>
            <a:r>
              <a:rPr kumimoji="0" lang="en-GB" sz="1600" b="1" i="0" u="none" strike="noStrike" kern="0" cap="none" spc="0" normalizeH="0" baseline="0" noProof="0" dirty="0" err="1" smtClean="0">
                <a:ln>
                  <a:noFill/>
                </a:ln>
                <a:solidFill>
                  <a:srgbClr val="1F497D"/>
                </a:solidFill>
                <a:effectLst/>
                <a:uLnTx/>
                <a:uFillTx/>
                <a:ea typeface="+mn-ea"/>
                <a:cs typeface="+mn-cs"/>
              </a:rPr>
              <a:t>docx</a:t>
            </a:r>
            <a:endParaRPr kumimoji="0" lang="en-GB" sz="1600" b="1" i="0" u="none" strike="noStrike" kern="0" cap="none" spc="0" normalizeH="0" baseline="0" noProof="0" dirty="0">
              <a:ln>
                <a:noFill/>
              </a:ln>
              <a:solidFill>
                <a:srgbClr val="1F497D"/>
              </a:solidFill>
              <a:effectLst/>
              <a:uLnTx/>
              <a:uFillTx/>
              <a:ea typeface="+mn-ea"/>
              <a:cs typeface="+mn-cs"/>
            </a:endParaRPr>
          </a:p>
        </p:txBody>
      </p:sp>
      <p:cxnSp>
        <p:nvCxnSpPr>
          <p:cNvPr id="70" name="Straight Arrow Connector 69"/>
          <p:cNvCxnSpPr>
            <a:stCxn id="48" idx="3"/>
            <a:endCxn id="69" idx="1"/>
          </p:cNvCxnSpPr>
          <p:nvPr/>
        </p:nvCxnSpPr>
        <p:spPr>
          <a:xfrm>
            <a:off x="7802270" y="2790234"/>
            <a:ext cx="363558" cy="1717"/>
          </a:xfrm>
          <a:prstGeom prst="straightConnector1">
            <a:avLst/>
          </a:prstGeom>
          <a:noFill/>
          <a:ln w="9525" cap="flat" cmpd="sng" algn="ctr">
            <a:solidFill>
              <a:srgbClr val="4F81BD">
                <a:shade val="95000"/>
                <a:satMod val="105000"/>
              </a:srgbClr>
            </a:solidFill>
            <a:prstDash val="solid"/>
            <a:tailEnd type="arrow"/>
          </a:ln>
          <a:effectLst/>
        </p:spPr>
      </p:cxnSp>
      <p:sp>
        <p:nvSpPr>
          <p:cNvPr id="71" name="Folded Corner 70"/>
          <p:cNvSpPr/>
          <p:nvPr/>
        </p:nvSpPr>
        <p:spPr>
          <a:xfrm>
            <a:off x="8122092" y="3450493"/>
            <a:ext cx="947450" cy="604555"/>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.xml</a:t>
            </a:r>
          </a:p>
          <a:p>
            <a:pPr algn="ctr" eaLnBrk="1" fontAlgn="auto" hangingPunct="1">
              <a:spcBef>
                <a:spcPts val="0"/>
              </a:spcBef>
              <a:spcAft>
                <a:spcPts val="0"/>
              </a:spcAft>
            </a:pPr>
            <a:r>
              <a:rPr lang="en-GB" sz="1600" b="1" kern="0" dirty="0">
                <a:solidFill>
                  <a:srgbClr val="1F497D"/>
                </a:solidFill>
              </a:rPr>
              <a:t>(specs)</a:t>
            </a:r>
          </a:p>
        </p:txBody>
      </p:sp>
      <p:sp>
        <p:nvSpPr>
          <p:cNvPr id="72" name="Rectangle 71"/>
          <p:cNvSpPr/>
          <p:nvPr/>
        </p:nvSpPr>
        <p:spPr>
          <a:xfrm>
            <a:off x="6558628" y="3497007"/>
            <a:ext cx="1089736"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4BACC6">
                    <a:lumMod val="20000"/>
                    <a:lumOff val="80000"/>
                  </a:srgbClr>
                </a:solidFill>
              </a:rPr>
              <a:t>XML</a:t>
            </a:r>
          </a:p>
          <a:p>
            <a:pPr algn="ctr" eaLnBrk="1" fontAlgn="auto" hangingPunct="1">
              <a:spcBef>
                <a:spcPts val="0"/>
              </a:spcBef>
              <a:spcAft>
                <a:spcPts val="0"/>
              </a:spcAft>
            </a:pPr>
            <a:r>
              <a:rPr lang="en-GB" sz="1600" b="1" kern="0" dirty="0">
                <a:solidFill>
                  <a:srgbClr val="4BACC6">
                    <a:lumMod val="20000"/>
                    <a:lumOff val="80000"/>
                  </a:srgbClr>
                </a:solidFill>
              </a:rPr>
              <a:t>writer</a:t>
            </a:r>
          </a:p>
        </p:txBody>
      </p:sp>
      <p:cxnSp>
        <p:nvCxnSpPr>
          <p:cNvPr id="73" name="Straight Arrow Connector 72"/>
          <p:cNvCxnSpPr>
            <a:stCxn id="72" idx="3"/>
            <a:endCxn id="71" idx="1"/>
          </p:cNvCxnSpPr>
          <p:nvPr/>
        </p:nvCxnSpPr>
        <p:spPr>
          <a:xfrm>
            <a:off x="7648364" y="3749035"/>
            <a:ext cx="473728" cy="3736"/>
          </a:xfrm>
          <a:prstGeom prst="bentConnector3">
            <a:avLst>
              <a:gd name="adj1" fmla="val 50000"/>
            </a:avLst>
          </a:prstGeom>
          <a:noFill/>
          <a:ln w="9525" cap="flat" cmpd="sng" algn="ctr">
            <a:solidFill>
              <a:srgbClr val="4F81BD">
                <a:shade val="95000"/>
                <a:satMod val="105000"/>
              </a:srgbClr>
            </a:solidFill>
            <a:prstDash val="solid"/>
            <a:tailEnd type="arrow"/>
          </a:ln>
          <a:effectLst/>
        </p:spPr>
      </p:cxnSp>
      <p:cxnSp>
        <p:nvCxnSpPr>
          <p:cNvPr id="74" name="Shape 82"/>
          <p:cNvCxnSpPr>
            <a:stCxn id="51" idx="2"/>
            <a:endCxn id="67" idx="1"/>
          </p:cNvCxnSpPr>
          <p:nvPr/>
        </p:nvCxnSpPr>
        <p:spPr>
          <a:xfrm rot="16200000" flipH="1">
            <a:off x="3806104" y="3072462"/>
            <a:ext cx="516056" cy="438127"/>
          </a:xfrm>
          <a:prstGeom prst="bentConnector2">
            <a:avLst/>
          </a:prstGeom>
          <a:noFill/>
          <a:ln w="9525" cap="flat" cmpd="sng" algn="ctr">
            <a:solidFill>
              <a:srgbClr val="4F81BD">
                <a:shade val="95000"/>
                <a:satMod val="105000"/>
              </a:srgbClr>
            </a:solidFill>
            <a:prstDash val="solid"/>
            <a:tailEnd type="arrow"/>
          </a:ln>
          <a:effectLst/>
        </p:spPr>
      </p:cxnSp>
      <p:cxnSp>
        <p:nvCxnSpPr>
          <p:cNvPr id="75" name="Shape 84"/>
          <p:cNvCxnSpPr>
            <a:stCxn id="51" idx="2"/>
            <a:endCxn id="68" idx="1"/>
          </p:cNvCxnSpPr>
          <p:nvPr/>
        </p:nvCxnSpPr>
        <p:spPr>
          <a:xfrm rot="16200000" flipH="1">
            <a:off x="3415005" y="3463561"/>
            <a:ext cx="1230318" cy="370191"/>
          </a:xfrm>
          <a:prstGeom prst="bentConnector2">
            <a:avLst/>
          </a:prstGeom>
          <a:noFill/>
          <a:ln w="9525" cap="flat" cmpd="sng" algn="ctr">
            <a:solidFill>
              <a:srgbClr val="4F81BD">
                <a:shade val="95000"/>
                <a:satMod val="105000"/>
              </a:srgbClr>
            </a:solidFill>
            <a:prstDash val="solid"/>
            <a:tailEnd type="arrow"/>
          </a:ln>
          <a:effectLst/>
        </p:spPr>
      </p:cxnSp>
      <p:sp>
        <p:nvSpPr>
          <p:cNvPr id="76" name="Folded Corner 75"/>
          <p:cNvSpPr/>
          <p:nvPr/>
        </p:nvSpPr>
        <p:spPr>
          <a:xfrm>
            <a:off x="8122092" y="4199035"/>
            <a:ext cx="864096" cy="664804"/>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.xml</a:t>
            </a:r>
            <a:br>
              <a:rPr lang="en-GB" sz="1600" b="1" kern="0" dirty="0">
                <a:solidFill>
                  <a:srgbClr val="1F497D"/>
                </a:solidFill>
              </a:rPr>
            </a:br>
            <a:r>
              <a:rPr lang="en-GB" sz="1600" b="1" kern="0" dirty="0">
                <a:solidFill>
                  <a:srgbClr val="1F497D"/>
                </a:solidFill>
              </a:rPr>
              <a:t>(docs)</a:t>
            </a:r>
          </a:p>
        </p:txBody>
      </p:sp>
      <p:cxnSp>
        <p:nvCxnSpPr>
          <p:cNvPr id="77" name="Straight Arrow Connector 76"/>
          <p:cNvCxnSpPr>
            <a:stCxn id="72" idx="3"/>
            <a:endCxn id="76" idx="1"/>
          </p:cNvCxnSpPr>
          <p:nvPr/>
        </p:nvCxnSpPr>
        <p:spPr>
          <a:xfrm>
            <a:off x="7648364" y="3749035"/>
            <a:ext cx="473728" cy="782402"/>
          </a:xfrm>
          <a:prstGeom prst="bentConnector3">
            <a:avLst>
              <a:gd name="adj1" fmla="val 35432"/>
            </a:avLst>
          </a:prstGeom>
          <a:noFill/>
          <a:ln w="9525" cap="flat" cmpd="sng" algn="ctr">
            <a:solidFill>
              <a:srgbClr val="4F81BD">
                <a:shade val="95000"/>
                <a:satMod val="105000"/>
              </a:srgbClr>
            </a:solidFill>
            <a:prstDash val="solid"/>
            <a:tailEnd type="arrow"/>
          </a:ln>
          <a:effectLst/>
        </p:spPr>
      </p:cxnSp>
      <p:cxnSp>
        <p:nvCxnSpPr>
          <p:cNvPr id="78" name="Shape 102"/>
          <p:cNvCxnSpPr>
            <a:stCxn id="52" idx="3"/>
            <a:endCxn id="51" idx="1"/>
          </p:cNvCxnSpPr>
          <p:nvPr/>
        </p:nvCxnSpPr>
        <p:spPr>
          <a:xfrm flipV="1">
            <a:off x="2774408" y="2781470"/>
            <a:ext cx="358965" cy="2938260"/>
          </a:xfrm>
          <a:prstGeom prst="bentConnector3">
            <a:avLst>
              <a:gd name="adj1" fmla="val 50000"/>
            </a:avLst>
          </a:prstGeom>
          <a:noFill/>
          <a:ln w="9525" cap="flat" cmpd="sng" algn="ctr">
            <a:solidFill>
              <a:srgbClr val="4F81BD">
                <a:shade val="95000"/>
                <a:satMod val="105000"/>
              </a:srgbClr>
            </a:solidFill>
            <a:prstDash val="solid"/>
            <a:tailEnd type="arrow"/>
          </a:ln>
          <a:effectLst/>
        </p:spPr>
      </p:cxnSp>
      <p:cxnSp>
        <p:nvCxnSpPr>
          <p:cNvPr id="79" name="Elbow Connector 78"/>
          <p:cNvCxnSpPr>
            <a:stCxn id="49" idx="3"/>
            <a:endCxn id="72" idx="1"/>
          </p:cNvCxnSpPr>
          <p:nvPr/>
        </p:nvCxnSpPr>
        <p:spPr>
          <a:xfrm>
            <a:off x="6086496" y="2781470"/>
            <a:ext cx="472132" cy="967565"/>
          </a:xfrm>
          <a:prstGeom prst="bentConnector3">
            <a:avLst>
              <a:gd name="adj1" fmla="val 50000"/>
            </a:avLst>
          </a:prstGeom>
          <a:noFill/>
          <a:ln w="9525" cap="flat" cmpd="sng" algn="ctr">
            <a:solidFill>
              <a:srgbClr val="4F81BD">
                <a:shade val="95000"/>
                <a:satMod val="105000"/>
              </a:srgbClr>
            </a:solidFill>
            <a:prstDash val="solid"/>
            <a:tailEnd type="arrow"/>
          </a:ln>
          <a:effectLst/>
        </p:spPr>
      </p:cxnSp>
      <p:sp>
        <p:nvSpPr>
          <p:cNvPr id="80" name="Rectangle 79"/>
          <p:cNvSpPr/>
          <p:nvPr/>
        </p:nvSpPr>
        <p:spPr>
          <a:xfrm>
            <a:off x="4064133" y="5507378"/>
            <a:ext cx="1578834" cy="504056"/>
          </a:xfrm>
          <a:prstGeom prst="rect">
            <a:avLst/>
          </a:prstGeom>
          <a:solidFill>
            <a:srgbClr val="F79646">
              <a:lumMod val="75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F79646">
                    <a:lumMod val="20000"/>
                    <a:lumOff val="80000"/>
                  </a:srgbClr>
                </a:solidFill>
                <a:effectLst/>
                <a:uLnTx/>
                <a:uFillTx/>
                <a:ea typeface="+mn-ea"/>
                <a:cs typeface="+mn-cs"/>
              </a:rPr>
              <a:t>profiles/UML cross check</a:t>
            </a:r>
            <a:endParaRPr kumimoji="0" lang="en-GB" sz="1600" b="1" i="0" u="none" strike="noStrike" kern="0" cap="none" spc="0" normalizeH="0" baseline="0" noProof="0" dirty="0">
              <a:ln>
                <a:noFill/>
              </a:ln>
              <a:solidFill>
                <a:srgbClr val="F79646">
                  <a:lumMod val="20000"/>
                  <a:lumOff val="80000"/>
                </a:srgbClr>
              </a:solidFill>
              <a:effectLst/>
              <a:uLnTx/>
              <a:uFillTx/>
              <a:ea typeface="+mn-ea"/>
              <a:cs typeface="+mn-cs"/>
            </a:endParaRPr>
          </a:p>
        </p:txBody>
      </p:sp>
      <p:cxnSp>
        <p:nvCxnSpPr>
          <p:cNvPr id="81" name="Shape 40"/>
          <p:cNvCxnSpPr>
            <a:stCxn id="51" idx="2"/>
            <a:endCxn id="80" idx="1"/>
          </p:cNvCxnSpPr>
          <p:nvPr/>
        </p:nvCxnSpPr>
        <p:spPr>
          <a:xfrm rot="16200000" flipH="1">
            <a:off x="2591647" y="4286920"/>
            <a:ext cx="2725908" cy="219064"/>
          </a:xfrm>
          <a:prstGeom prst="bentConnector2">
            <a:avLst/>
          </a:prstGeom>
          <a:noFill/>
          <a:ln w="9525" cap="flat" cmpd="sng" algn="ctr">
            <a:solidFill>
              <a:srgbClr val="4F81BD">
                <a:shade val="95000"/>
                <a:satMod val="105000"/>
              </a:srgbClr>
            </a:solidFill>
            <a:prstDash val="solid"/>
            <a:tailEnd type="arrow"/>
          </a:ln>
          <a:effectLst/>
        </p:spPr>
      </p:cxnSp>
      <p:sp>
        <p:nvSpPr>
          <p:cNvPr id="11274" name="Rectangle 11273"/>
          <p:cNvSpPr/>
          <p:nvPr/>
        </p:nvSpPr>
        <p:spPr>
          <a:xfrm>
            <a:off x="3288100" y="2034999"/>
            <a:ext cx="2836865"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1" i="1" kern="0" dirty="0" smtClean="0">
                <a:solidFill>
                  <a:srgbClr val="1F497D"/>
                </a:solidFill>
              </a:rPr>
              <a:t>Current features</a:t>
            </a:r>
            <a:endParaRPr lang="en-GB" b="1" i="1" kern="0" dirty="0">
              <a:solidFill>
                <a:srgbClr val="1F497D"/>
              </a:solidFill>
            </a:endParaRPr>
          </a:p>
        </p:txBody>
      </p:sp>
      <p:sp>
        <p:nvSpPr>
          <p:cNvPr id="11275" name="Rectangle 11274"/>
          <p:cNvSpPr/>
          <p:nvPr/>
        </p:nvSpPr>
        <p:spPr>
          <a:xfrm>
            <a:off x="2173948" y="6084004"/>
            <a:ext cx="2605007" cy="369332"/>
          </a:xfrm>
          <a:prstGeom prst="rect">
            <a:avLst/>
          </a:prstGeom>
        </p:spPr>
        <p:txBody>
          <a:bodyPr wrap="square">
            <a:spAutoFit/>
          </a:bodyPr>
          <a:lstStyle/>
          <a:p>
            <a:pPr algn="ctr"/>
            <a:r>
              <a:rPr lang="en-GB" b="1" i="1" kern="0" dirty="0" smtClean="0">
                <a:solidFill>
                  <a:srgbClr val="1F497D"/>
                </a:solidFill>
              </a:rPr>
              <a:t>Planned features (</a:t>
            </a:r>
            <a:r>
              <a:rPr lang="en-GB" b="1" i="1" kern="0" dirty="0">
                <a:solidFill>
                  <a:srgbClr val="1F497D"/>
                </a:solidFill>
              </a:rPr>
              <a:t>CIM</a:t>
            </a:r>
            <a:r>
              <a:rPr lang="en-GB" b="1" i="1" kern="0" dirty="0" smtClean="0">
                <a:solidFill>
                  <a:srgbClr val="1F497D"/>
                </a:solidFill>
              </a:rPr>
              <a:t>)</a:t>
            </a:r>
            <a:endParaRPr lang="en-GB" b="1" i="1" dirty="0"/>
          </a:p>
        </p:txBody>
      </p:sp>
      <p:sp>
        <p:nvSpPr>
          <p:cNvPr id="43" name="Folded Corner 42"/>
          <p:cNvSpPr/>
          <p:nvPr/>
        </p:nvSpPr>
        <p:spPr>
          <a:xfrm>
            <a:off x="6516216" y="5482181"/>
            <a:ext cx="864096" cy="549425"/>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smtClean="0">
                <a:solidFill>
                  <a:srgbClr val="1F497D"/>
                </a:solidFill>
              </a:rPr>
              <a:t>.log</a:t>
            </a:r>
            <a:endParaRPr lang="en-GB" sz="1600" b="1" kern="0" dirty="0">
              <a:solidFill>
                <a:srgbClr val="1F497D"/>
              </a:solidFill>
            </a:endParaRPr>
          </a:p>
        </p:txBody>
      </p:sp>
      <p:cxnSp>
        <p:nvCxnSpPr>
          <p:cNvPr id="44" name="Shape 82"/>
          <p:cNvCxnSpPr>
            <a:stCxn id="67" idx="3"/>
            <a:endCxn id="43" idx="1"/>
          </p:cNvCxnSpPr>
          <p:nvPr/>
        </p:nvCxnSpPr>
        <p:spPr>
          <a:xfrm>
            <a:off x="5642967" y="3549554"/>
            <a:ext cx="873249" cy="2207340"/>
          </a:xfrm>
          <a:prstGeom prst="bentConnector3">
            <a:avLst>
              <a:gd name="adj1" fmla="val 27955"/>
            </a:avLst>
          </a:prstGeom>
          <a:noFill/>
          <a:ln w="9525" cap="flat" cmpd="sng" algn="ctr">
            <a:solidFill>
              <a:srgbClr val="4F81BD">
                <a:shade val="95000"/>
                <a:satMod val="105000"/>
              </a:srgbClr>
            </a:solidFill>
            <a:prstDash val="solid"/>
            <a:tailEnd type="arrow"/>
          </a:ln>
          <a:effectLst/>
        </p:spPr>
      </p:cxnSp>
      <p:cxnSp>
        <p:nvCxnSpPr>
          <p:cNvPr id="82" name="Shape 82"/>
          <p:cNvCxnSpPr>
            <a:stCxn id="68" idx="3"/>
            <a:endCxn id="43" idx="1"/>
          </p:cNvCxnSpPr>
          <p:nvPr/>
        </p:nvCxnSpPr>
        <p:spPr>
          <a:xfrm>
            <a:off x="5642967" y="4263816"/>
            <a:ext cx="873249" cy="1493078"/>
          </a:xfrm>
          <a:prstGeom prst="bentConnector3">
            <a:avLst>
              <a:gd name="adj1" fmla="val 27955"/>
            </a:avLst>
          </a:prstGeom>
          <a:noFill/>
          <a:ln w="9525" cap="flat" cmpd="sng" algn="ctr">
            <a:solidFill>
              <a:srgbClr val="4F81BD">
                <a:shade val="95000"/>
                <a:satMod val="105000"/>
              </a:srgbClr>
            </a:solidFill>
            <a:prstDash val="solid"/>
            <a:tailEnd type="arrow"/>
          </a:ln>
          <a:effectLst/>
        </p:spPr>
      </p:cxnSp>
      <p:sp>
        <p:nvSpPr>
          <p:cNvPr id="85" name="Folded Corner 84"/>
          <p:cNvSpPr/>
          <p:nvPr/>
        </p:nvSpPr>
        <p:spPr>
          <a:xfrm>
            <a:off x="323528" y="3066160"/>
            <a:ext cx="1013669" cy="406393"/>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a:t>
            </a:r>
            <a:r>
              <a:rPr lang="en-GB" sz="1600" b="1" kern="0" dirty="0" err="1" smtClean="0">
                <a:solidFill>
                  <a:srgbClr val="1F497D"/>
                </a:solidFill>
              </a:rPr>
              <a:t>xmi</a:t>
            </a:r>
            <a:r>
              <a:rPr lang="en-GB" sz="1600" b="1" kern="0" dirty="0" smtClean="0">
                <a:solidFill>
                  <a:srgbClr val="1F497D"/>
                </a:solidFill>
              </a:rPr>
              <a:t> (1.1)</a:t>
            </a:r>
            <a:endParaRPr lang="en-GB" sz="1600" b="1" kern="0" dirty="0">
              <a:solidFill>
                <a:srgbClr val="1F497D"/>
              </a:solidFill>
            </a:endParaRPr>
          </a:p>
        </p:txBody>
      </p:sp>
      <p:sp>
        <p:nvSpPr>
          <p:cNvPr id="86" name="Folded Corner 85"/>
          <p:cNvSpPr/>
          <p:nvPr/>
        </p:nvSpPr>
        <p:spPr>
          <a:xfrm>
            <a:off x="323528" y="3973066"/>
            <a:ext cx="1295817" cy="590211"/>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a:t>
            </a:r>
            <a:r>
              <a:rPr lang="en-GB" sz="1600" b="1" kern="0" dirty="0" err="1" smtClean="0">
                <a:solidFill>
                  <a:srgbClr val="1F497D"/>
                </a:solidFill>
              </a:rPr>
              <a:t>xmi</a:t>
            </a:r>
            <a:r>
              <a:rPr lang="en-GB" sz="1600" b="1" kern="0" dirty="0" smtClean="0">
                <a:solidFill>
                  <a:srgbClr val="1F497D"/>
                </a:solidFill>
              </a:rPr>
              <a:t> (</a:t>
            </a:r>
            <a:r>
              <a:rPr lang="en-GB" sz="1600" b="1" kern="0" dirty="0" err="1" smtClean="0">
                <a:solidFill>
                  <a:srgbClr val="1F497D"/>
                </a:solidFill>
              </a:rPr>
              <a:t>CIMTool</a:t>
            </a:r>
            <a:r>
              <a:rPr lang="en-GB" sz="1600" b="1" kern="0" dirty="0" smtClean="0">
                <a:solidFill>
                  <a:srgbClr val="1F497D"/>
                </a:solidFill>
              </a:rPr>
              <a:t>)</a:t>
            </a:r>
            <a:endParaRPr lang="en-GB" sz="1600" b="1" kern="0" dirty="0">
              <a:solidFill>
                <a:srgbClr val="1F497D"/>
              </a:solidFill>
            </a:endParaRPr>
          </a:p>
        </p:txBody>
      </p:sp>
      <p:sp>
        <p:nvSpPr>
          <p:cNvPr id="87" name="Folded Corner 86"/>
          <p:cNvSpPr/>
          <p:nvPr/>
        </p:nvSpPr>
        <p:spPr>
          <a:xfrm>
            <a:off x="323528" y="3514260"/>
            <a:ext cx="1013669" cy="406393"/>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a:t>
            </a:r>
            <a:r>
              <a:rPr lang="en-GB" sz="1600" b="1" kern="0" dirty="0" err="1" smtClean="0">
                <a:solidFill>
                  <a:srgbClr val="1F497D"/>
                </a:solidFill>
              </a:rPr>
              <a:t>xmi</a:t>
            </a:r>
            <a:r>
              <a:rPr lang="en-GB" sz="1600" b="1" kern="0" dirty="0" smtClean="0">
                <a:solidFill>
                  <a:srgbClr val="1F497D"/>
                </a:solidFill>
              </a:rPr>
              <a:t> (2.1)</a:t>
            </a:r>
            <a:endParaRPr lang="en-GB" sz="1600" b="1" kern="0" dirty="0">
              <a:solidFill>
                <a:srgbClr val="1F497D"/>
              </a:solidFill>
            </a:endParaRPr>
          </a:p>
        </p:txBody>
      </p:sp>
      <p:cxnSp>
        <p:nvCxnSpPr>
          <p:cNvPr id="88" name="Shape 102"/>
          <p:cNvCxnSpPr>
            <a:stCxn id="80" idx="3"/>
            <a:endCxn id="43" idx="1"/>
          </p:cNvCxnSpPr>
          <p:nvPr/>
        </p:nvCxnSpPr>
        <p:spPr>
          <a:xfrm flipV="1">
            <a:off x="5642967" y="5756894"/>
            <a:ext cx="873249" cy="2512"/>
          </a:xfrm>
          <a:prstGeom prst="straightConnector1">
            <a:avLst/>
          </a:prstGeom>
          <a:noFill/>
          <a:ln w="9525" cap="flat" cmpd="sng" algn="ctr">
            <a:solidFill>
              <a:srgbClr val="4F81BD">
                <a:shade val="95000"/>
                <a:satMod val="105000"/>
              </a:srgbClr>
            </a:solidFill>
            <a:prstDash val="solid"/>
            <a:tailEnd type="arrow"/>
          </a:ln>
          <a:effectLst/>
        </p:spPr>
      </p:cxnSp>
      <p:cxnSp>
        <p:nvCxnSpPr>
          <p:cNvPr id="89" name="Shape 102"/>
          <p:cNvCxnSpPr>
            <a:stCxn id="47" idx="2"/>
            <a:endCxn id="86" idx="3"/>
          </p:cNvCxnSpPr>
          <p:nvPr/>
        </p:nvCxnSpPr>
        <p:spPr>
          <a:xfrm rot="5400000">
            <a:off x="1313993" y="3339987"/>
            <a:ext cx="1233538" cy="622833"/>
          </a:xfrm>
          <a:prstGeom prst="bentConnector2">
            <a:avLst/>
          </a:prstGeom>
          <a:noFill/>
          <a:ln w="9525" cap="flat" cmpd="sng" algn="ctr">
            <a:solidFill>
              <a:srgbClr val="4F81BD">
                <a:shade val="95000"/>
                <a:satMod val="105000"/>
              </a:srgbClr>
            </a:solidFill>
            <a:prstDash val="solid"/>
            <a:tailEnd type="arrow"/>
          </a:ln>
          <a:effectLst/>
        </p:spPr>
      </p:cxnSp>
      <p:cxnSp>
        <p:nvCxnSpPr>
          <p:cNvPr id="90" name="Shape 102"/>
          <p:cNvCxnSpPr>
            <a:stCxn id="47" idx="2"/>
            <a:endCxn id="87" idx="3"/>
          </p:cNvCxnSpPr>
          <p:nvPr/>
        </p:nvCxnSpPr>
        <p:spPr>
          <a:xfrm rot="5400000">
            <a:off x="1448277" y="2923555"/>
            <a:ext cx="682823" cy="904981"/>
          </a:xfrm>
          <a:prstGeom prst="bentConnector2">
            <a:avLst/>
          </a:prstGeom>
          <a:noFill/>
          <a:ln w="9525" cap="flat" cmpd="sng" algn="ctr">
            <a:solidFill>
              <a:srgbClr val="4F81BD">
                <a:shade val="95000"/>
                <a:satMod val="105000"/>
              </a:srgbClr>
            </a:solidFill>
            <a:prstDash val="solid"/>
            <a:tailEnd type="arrow"/>
          </a:ln>
          <a:effectLst/>
        </p:spPr>
      </p:cxnSp>
      <p:cxnSp>
        <p:nvCxnSpPr>
          <p:cNvPr id="91" name="Shape 102"/>
          <p:cNvCxnSpPr>
            <a:stCxn id="47" idx="2"/>
            <a:endCxn id="85" idx="3"/>
          </p:cNvCxnSpPr>
          <p:nvPr/>
        </p:nvCxnSpPr>
        <p:spPr>
          <a:xfrm rot="5400000">
            <a:off x="1672327" y="2699505"/>
            <a:ext cx="234723" cy="904981"/>
          </a:xfrm>
          <a:prstGeom prst="bentConnector2">
            <a:avLst/>
          </a:prstGeom>
          <a:noFill/>
          <a:ln w="9525" cap="flat" cmpd="sng" algn="ctr">
            <a:solidFill>
              <a:srgbClr val="4F81BD">
                <a:shade val="95000"/>
                <a:satMod val="105000"/>
              </a:srgbClr>
            </a:solidFill>
            <a:prstDash val="solid"/>
            <a:tailEnd type="arrow"/>
          </a:ln>
          <a:effectLst/>
        </p:spPr>
      </p:cxnSp>
      <p:sp>
        <p:nvSpPr>
          <p:cNvPr id="83" name="Folded Corner 82"/>
          <p:cNvSpPr/>
          <p:nvPr/>
        </p:nvSpPr>
        <p:spPr>
          <a:xfrm>
            <a:off x="6532161" y="4842036"/>
            <a:ext cx="864096" cy="549425"/>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smtClean="0">
                <a:solidFill>
                  <a:srgbClr val="1F497D"/>
                </a:solidFill>
              </a:rPr>
              <a:t>.</a:t>
            </a:r>
            <a:r>
              <a:rPr lang="en-GB" sz="1600" b="1" kern="0" dirty="0" err="1" smtClean="0">
                <a:solidFill>
                  <a:srgbClr val="1F497D"/>
                </a:solidFill>
              </a:rPr>
              <a:t>csv</a:t>
            </a:r>
            <a:endParaRPr lang="en-GB" sz="1600" b="1" kern="0" dirty="0">
              <a:solidFill>
                <a:srgbClr val="1F497D"/>
              </a:solidFill>
            </a:endParaRPr>
          </a:p>
        </p:txBody>
      </p:sp>
      <p:cxnSp>
        <p:nvCxnSpPr>
          <p:cNvPr id="84" name="Shape 82"/>
          <p:cNvCxnSpPr>
            <a:stCxn id="67" idx="3"/>
            <a:endCxn id="83" idx="1"/>
          </p:cNvCxnSpPr>
          <p:nvPr/>
        </p:nvCxnSpPr>
        <p:spPr>
          <a:xfrm>
            <a:off x="5642967" y="3549554"/>
            <a:ext cx="889194" cy="1567195"/>
          </a:xfrm>
          <a:prstGeom prst="bentConnector3">
            <a:avLst>
              <a:gd name="adj1" fmla="val 50000"/>
            </a:avLst>
          </a:prstGeom>
          <a:noFill/>
          <a:ln w="9525" cap="flat" cmpd="sng" algn="ctr">
            <a:solidFill>
              <a:srgbClr val="4F81BD">
                <a:shade val="95000"/>
                <a:satMod val="105000"/>
              </a:srgbClr>
            </a:solidFill>
            <a:prstDash val="solid"/>
            <a:tailEnd type="arrow"/>
          </a:ln>
          <a:effectLst/>
        </p:spPr>
      </p:cxn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
        <p:nvSpPr>
          <p:cNvPr id="62" name="Folded Corner 61"/>
          <p:cNvSpPr/>
          <p:nvPr/>
        </p:nvSpPr>
        <p:spPr>
          <a:xfrm>
            <a:off x="8142026" y="1514416"/>
            <a:ext cx="864096" cy="564436"/>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1F497D"/>
                </a:solidFill>
                <a:effectLst/>
                <a:uLnTx/>
                <a:uFillTx/>
                <a:ea typeface="+mn-ea"/>
                <a:cs typeface="+mn-cs"/>
              </a:rPr>
              <a:t>.doc / .</a:t>
            </a:r>
            <a:r>
              <a:rPr kumimoji="0" lang="en-GB" sz="1600" b="1" i="0" u="none" strike="noStrike" kern="0" cap="none" spc="0" normalizeH="0" baseline="0" noProof="0" dirty="0" err="1" smtClean="0">
                <a:ln>
                  <a:noFill/>
                </a:ln>
                <a:solidFill>
                  <a:srgbClr val="1F497D"/>
                </a:solidFill>
                <a:effectLst/>
                <a:uLnTx/>
                <a:uFillTx/>
                <a:ea typeface="+mn-ea"/>
                <a:cs typeface="+mn-cs"/>
              </a:rPr>
              <a:t>docx</a:t>
            </a:r>
            <a:endParaRPr kumimoji="0" lang="en-GB" sz="1600" b="1" i="0" u="none" strike="noStrike" kern="0" cap="none" spc="0" normalizeH="0" baseline="0" noProof="0" dirty="0">
              <a:ln>
                <a:noFill/>
              </a:ln>
              <a:solidFill>
                <a:srgbClr val="1F497D"/>
              </a:solidFill>
              <a:effectLst/>
              <a:uLnTx/>
              <a:uFillTx/>
              <a:ea typeface="+mn-ea"/>
              <a:cs typeface="+mn-cs"/>
            </a:endParaRPr>
          </a:p>
        </p:txBody>
      </p:sp>
      <p:cxnSp>
        <p:nvCxnSpPr>
          <p:cNvPr id="64" name="Straight Arrow Connector 53"/>
          <p:cNvCxnSpPr>
            <a:stCxn id="62" idx="1"/>
            <a:endCxn id="48" idx="0"/>
          </p:cNvCxnSpPr>
          <p:nvPr/>
        </p:nvCxnSpPr>
        <p:spPr>
          <a:xfrm rot="10800000" flipV="1">
            <a:off x="7180450" y="1796634"/>
            <a:ext cx="961577" cy="741572"/>
          </a:xfrm>
          <a:prstGeom prst="bentConnector2">
            <a:avLst/>
          </a:prstGeom>
          <a:noFill/>
          <a:ln w="9525" cap="flat" cmpd="sng" algn="ctr">
            <a:solidFill>
              <a:srgbClr val="4F81BD">
                <a:shade val="95000"/>
                <a:satMod val="105000"/>
              </a:srgbClr>
            </a:solidFill>
            <a:prstDash val="solid"/>
            <a:tailEnd type="arrow"/>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p:cNvSpPr>
            <a:spLocks noGrp="1" noChangeArrowheads="1"/>
          </p:cNvSpPr>
          <p:nvPr>
            <p:ph type="title"/>
          </p:nvPr>
        </p:nvSpPr>
        <p:spPr/>
        <p:txBody>
          <a:bodyPr/>
          <a:lstStyle/>
          <a:p>
            <a:pPr eaLnBrk="1" hangingPunct="1"/>
            <a:r>
              <a:rPr lang="en-GB" sz="3200" dirty="0" err="1" smtClean="0"/>
              <a:t>jCleanCim</a:t>
            </a:r>
            <a:r>
              <a:rPr lang="en-GB" sz="3200" dirty="0" smtClean="0"/>
              <a:t> features intro (1/2)</a:t>
            </a:r>
          </a:p>
        </p:txBody>
      </p:sp>
      <p:sp>
        <p:nvSpPr>
          <p:cNvPr id="11269" name="Rectangle 3"/>
          <p:cNvSpPr>
            <a:spLocks noGrp="1" noChangeArrowheads="1"/>
          </p:cNvSpPr>
          <p:nvPr>
            <p:ph idx="1"/>
          </p:nvPr>
        </p:nvSpPr>
        <p:spPr/>
        <p:txBody>
          <a:bodyPr>
            <a:normAutofit fontScale="92500" lnSpcReduction="10000"/>
          </a:bodyPr>
          <a:lstStyle/>
          <a:p>
            <a:pPr marL="0" indent="0" eaLnBrk="1" hangingPunct="1">
              <a:buNone/>
            </a:pPr>
            <a:r>
              <a:rPr lang="en-GB" dirty="0" err="1" smtClean="0"/>
              <a:t>jCleanCim</a:t>
            </a:r>
            <a:r>
              <a:rPr lang="en-GB" dirty="0" smtClean="0"/>
              <a:t> </a:t>
            </a:r>
            <a:r>
              <a:rPr lang="en-GB" b="1" dirty="0" smtClean="0">
                <a:solidFill>
                  <a:srgbClr val="FF0000"/>
                </a:solidFill>
              </a:rPr>
              <a:t>first</a:t>
            </a:r>
            <a:r>
              <a:rPr lang="en-GB" dirty="0" smtClean="0"/>
              <a:t>:</a:t>
            </a:r>
          </a:p>
          <a:p>
            <a:pPr marL="285750" lvl="1"/>
            <a:r>
              <a:rPr lang="en-GB" sz="2000" dirty="0" smtClean="0"/>
              <a:t>Creates </a:t>
            </a:r>
            <a:r>
              <a:rPr lang="en-GB" sz="2000" dirty="0"/>
              <a:t>in-memory representation of the whole content of UML from .</a:t>
            </a:r>
            <a:r>
              <a:rPr lang="en-GB" sz="2000" dirty="0" err="1"/>
              <a:t>eap</a:t>
            </a:r>
            <a:r>
              <a:rPr lang="en-GB" sz="2000" dirty="0"/>
              <a:t> </a:t>
            </a:r>
            <a:r>
              <a:rPr lang="en-GB" sz="2000" dirty="0" smtClean="0"/>
              <a:t>file</a:t>
            </a:r>
          </a:p>
          <a:p>
            <a:pPr marL="285750" lvl="1"/>
            <a:r>
              <a:rPr lang="en-US" sz="2000" dirty="0" smtClean="0">
                <a:solidFill>
                  <a:prstClr val="black">
                    <a:lumMod val="50000"/>
                    <a:lumOff val="50000"/>
                  </a:prstClr>
                </a:solidFill>
              </a:rPr>
              <a:t>(if set in properties – see next slide) Can </a:t>
            </a:r>
            <a:r>
              <a:rPr lang="en-US" sz="2000" b="1" dirty="0" smtClean="0">
                <a:solidFill>
                  <a:srgbClr val="FF0000"/>
                </a:solidFill>
              </a:rPr>
              <a:t>export the model to the three XMI formats</a:t>
            </a:r>
          </a:p>
          <a:p>
            <a:pPr marL="285750" lvl="1"/>
            <a:r>
              <a:rPr lang="en-US" sz="2000" dirty="0" smtClean="0"/>
              <a:t>Can </a:t>
            </a:r>
            <a:r>
              <a:rPr lang="en-US" sz="2000" b="1" dirty="0" smtClean="0">
                <a:solidFill>
                  <a:srgbClr val="FF0000"/>
                </a:solidFill>
              </a:rPr>
              <a:t>selectively export one or more XMI formats</a:t>
            </a:r>
            <a:r>
              <a:rPr lang="en-US" sz="2000" dirty="0" smtClean="0"/>
              <a:t> </a:t>
            </a:r>
            <a:endParaRPr lang="en-GB" sz="2000" dirty="0" smtClean="0"/>
          </a:p>
          <a:p>
            <a:pPr marL="0" lvl="1" indent="0">
              <a:buNone/>
            </a:pPr>
            <a:endParaRPr lang="en-GB" sz="2400" b="1" dirty="0" smtClean="0">
              <a:solidFill>
                <a:srgbClr val="FF0000"/>
              </a:solidFill>
            </a:endParaRPr>
          </a:p>
          <a:p>
            <a:pPr marL="0" indent="0" eaLnBrk="1" hangingPunct="1">
              <a:buNone/>
            </a:pPr>
            <a:endParaRPr lang="en-GB" dirty="0" smtClean="0"/>
          </a:p>
          <a:p>
            <a:pPr marL="0" indent="0" eaLnBrk="1" hangingPunct="1">
              <a:buNone/>
            </a:pPr>
            <a:r>
              <a:rPr lang="en-GB" dirty="0" smtClean="0"/>
              <a:t>On the fly</a:t>
            </a:r>
          </a:p>
          <a:p>
            <a:pPr marL="285750" lvl="1"/>
            <a:r>
              <a:rPr lang="en-GB" sz="2000" dirty="0" smtClean="0"/>
              <a:t>It </a:t>
            </a:r>
            <a:r>
              <a:rPr lang="en-GB" sz="2000" dirty="0"/>
              <a:t>analyses the model and calculates a bunch of things, including effective </a:t>
            </a:r>
            <a:r>
              <a:rPr lang="en-GB" sz="2000" dirty="0" smtClean="0"/>
              <a:t>dependencies</a:t>
            </a:r>
          </a:p>
          <a:p>
            <a:pPr marL="285750" lvl="1"/>
            <a:r>
              <a:rPr lang="en-GB" sz="2000" dirty="0" smtClean="0"/>
              <a:t>It </a:t>
            </a:r>
            <a:r>
              <a:rPr lang="en-GB" sz="2000" dirty="0"/>
              <a:t>logs that all into log files under </a:t>
            </a:r>
            <a:r>
              <a:rPr lang="en-GB" sz="2000" b="1" dirty="0"/>
              <a:t>log</a:t>
            </a:r>
            <a:r>
              <a:rPr lang="en-GB" sz="2000" dirty="0"/>
              <a:t> directory, automatically created on the first </a:t>
            </a:r>
            <a:r>
              <a:rPr lang="en-GB" sz="2000" dirty="0" smtClean="0"/>
              <a:t>run</a:t>
            </a:r>
            <a:endParaRPr lang="en-GB" sz="2400" dirty="0" smtClean="0"/>
          </a:p>
        </p:txBody>
      </p:sp>
      <p:sp>
        <p:nvSpPr>
          <p:cNvPr id="11266" name="Slide Number Placeholder 3"/>
          <p:cNvSpPr>
            <a:spLocks noGrp="1"/>
          </p:cNvSpPr>
          <p:nvPr>
            <p:ph type="sldNum" sz="quarter" idx="12"/>
          </p:nvPr>
        </p:nvSpPr>
        <p:spPr>
          <a:noFill/>
        </p:spPr>
        <p:txBody>
          <a:bodyPr/>
          <a:lstStyle/>
          <a:p>
            <a:fld id="{93F23C23-FE4D-4DE8-A984-0042F89EEC7F}" type="slidenum">
              <a:rPr lang="en-GB"/>
              <a:pPr/>
              <a:t>12</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26811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p:cNvSpPr>
            <a:spLocks noGrp="1" noChangeArrowheads="1"/>
          </p:cNvSpPr>
          <p:nvPr>
            <p:ph type="title"/>
          </p:nvPr>
        </p:nvSpPr>
        <p:spPr/>
        <p:txBody>
          <a:bodyPr/>
          <a:lstStyle/>
          <a:p>
            <a:pPr eaLnBrk="1" hangingPunct="1"/>
            <a:r>
              <a:rPr lang="en-GB" sz="3200" dirty="0" err="1" smtClean="0"/>
              <a:t>jCleanCim</a:t>
            </a:r>
            <a:r>
              <a:rPr lang="en-GB" sz="3200" dirty="0" smtClean="0"/>
              <a:t> features intro (2/2)</a:t>
            </a:r>
          </a:p>
        </p:txBody>
      </p:sp>
      <p:sp>
        <p:nvSpPr>
          <p:cNvPr id="11269" name="Rectangle 3"/>
          <p:cNvSpPr>
            <a:spLocks noGrp="1" noChangeArrowheads="1"/>
          </p:cNvSpPr>
          <p:nvPr>
            <p:ph idx="1"/>
          </p:nvPr>
        </p:nvSpPr>
        <p:spPr/>
        <p:txBody>
          <a:bodyPr>
            <a:noAutofit/>
          </a:bodyPr>
          <a:lstStyle/>
          <a:p>
            <a:pPr marL="0" indent="0" eaLnBrk="1" hangingPunct="1">
              <a:buNone/>
            </a:pPr>
            <a:r>
              <a:rPr lang="en-GB" b="1" dirty="0" smtClean="0">
                <a:solidFill>
                  <a:srgbClr val="FF0000"/>
                </a:solidFill>
              </a:rPr>
              <a:t>After that</a:t>
            </a:r>
            <a:r>
              <a:rPr lang="en-GB" dirty="0" smtClean="0"/>
              <a:t>, depending on what is set in properties (see next slide), one or more of the following gets executed and logged:</a:t>
            </a:r>
            <a:endParaRPr lang="en-GB" sz="2800" dirty="0" smtClean="0"/>
          </a:p>
          <a:p>
            <a:pPr marL="285750" lvl="1" eaLnBrk="1" hangingPunct="1"/>
            <a:r>
              <a:rPr lang="en-GB" sz="2000" b="1" dirty="0" smtClean="0">
                <a:solidFill>
                  <a:srgbClr val="FF0000"/>
                </a:solidFill>
              </a:rPr>
              <a:t>Validation</a:t>
            </a:r>
            <a:r>
              <a:rPr lang="en-GB" sz="2000" dirty="0" smtClean="0"/>
              <a:t> of a UML model provided in an .</a:t>
            </a:r>
            <a:r>
              <a:rPr lang="en-GB" sz="2000" dirty="0" err="1" smtClean="0"/>
              <a:t>eap</a:t>
            </a:r>
            <a:r>
              <a:rPr lang="en-GB" sz="2000" dirty="0" smtClean="0"/>
              <a:t> file: UML of standard IEC CIM (base and extensions), UML of IEC61850 family, and custom extensions of any of these</a:t>
            </a:r>
          </a:p>
          <a:p>
            <a:pPr marL="285750" lvl="1" eaLnBrk="1" hangingPunct="1"/>
            <a:r>
              <a:rPr lang="en-GB" sz="2000" dirty="0" smtClean="0"/>
              <a:t>Calculation and printing of </a:t>
            </a:r>
            <a:r>
              <a:rPr lang="en-GB" sz="2000" b="1" dirty="0" smtClean="0">
                <a:solidFill>
                  <a:srgbClr val="FF0000"/>
                </a:solidFill>
              </a:rPr>
              <a:t>statistics</a:t>
            </a:r>
            <a:r>
              <a:rPr lang="en-GB" sz="2000" dirty="0" smtClean="0"/>
              <a:t> of the UML model</a:t>
            </a:r>
          </a:p>
          <a:p>
            <a:pPr marL="285750" lvl="1" eaLnBrk="1" hangingPunct="1"/>
            <a:r>
              <a:rPr lang="en-GB" sz="2000" b="1" dirty="0" smtClean="0">
                <a:solidFill>
                  <a:srgbClr val="FF0000"/>
                </a:solidFill>
              </a:rPr>
              <a:t>Generation of MS Word documentation</a:t>
            </a:r>
            <a:r>
              <a:rPr lang="en-GB" sz="2000" dirty="0" smtClean="0"/>
              <a:t> from the UML model</a:t>
            </a:r>
          </a:p>
          <a:p>
            <a:pPr marL="285750" lvl="1" eaLnBrk="1" hangingPunct="1"/>
            <a:r>
              <a:rPr lang="en-GB" sz="2000" b="1" dirty="0" smtClean="0">
                <a:solidFill>
                  <a:srgbClr val="FF0000"/>
                </a:solidFill>
              </a:rPr>
              <a:t>Generation </a:t>
            </a:r>
            <a:r>
              <a:rPr lang="en-GB" sz="2000" b="1" dirty="0">
                <a:solidFill>
                  <a:srgbClr val="FF0000"/>
                </a:solidFill>
              </a:rPr>
              <a:t>of </a:t>
            </a:r>
            <a:r>
              <a:rPr lang="en-GB" sz="2000" b="1" dirty="0" smtClean="0">
                <a:solidFill>
                  <a:srgbClr val="FF0000"/>
                </a:solidFill>
              </a:rPr>
              <a:t>XML </a:t>
            </a:r>
            <a:r>
              <a:rPr lang="en-GB" sz="2000" b="1" dirty="0">
                <a:solidFill>
                  <a:srgbClr val="FF0000"/>
                </a:solidFill>
              </a:rPr>
              <a:t>documentation</a:t>
            </a:r>
            <a:r>
              <a:rPr lang="en-GB" sz="2000" dirty="0"/>
              <a:t> from the UML model</a:t>
            </a:r>
            <a:endParaRPr lang="en-GB" sz="2000" dirty="0" smtClean="0"/>
          </a:p>
          <a:p>
            <a:pPr marL="285750" lvl="1" eaLnBrk="1" hangingPunct="1"/>
            <a:r>
              <a:rPr lang="en-GB" sz="2000" dirty="0" smtClean="0"/>
              <a:t>(CIM only, </a:t>
            </a:r>
            <a:r>
              <a:rPr lang="en-GB" sz="2000" i="1" dirty="0" smtClean="0"/>
              <a:t>being implemented</a:t>
            </a:r>
            <a:r>
              <a:rPr lang="en-GB" sz="2000" dirty="0" smtClean="0"/>
              <a:t>) </a:t>
            </a:r>
            <a:r>
              <a:rPr lang="en-GB" sz="2000" b="1" dirty="0">
                <a:solidFill>
                  <a:srgbClr val="FF0000"/>
                </a:solidFill>
              </a:rPr>
              <a:t>Generation of MS Word documentation</a:t>
            </a:r>
            <a:r>
              <a:rPr lang="en-GB" sz="2000" dirty="0"/>
              <a:t> from </a:t>
            </a:r>
            <a:r>
              <a:rPr lang="en-GB" sz="2000" dirty="0" smtClean="0"/>
              <a:t>CIMTool .</a:t>
            </a:r>
            <a:r>
              <a:rPr lang="en-GB" sz="2000" dirty="0" err="1" smtClean="0"/>
              <a:t>xsd</a:t>
            </a:r>
            <a:r>
              <a:rPr lang="en-GB" sz="2000" dirty="0" smtClean="0"/>
              <a:t> profiles</a:t>
            </a:r>
          </a:p>
          <a:p>
            <a:pPr marL="285750" lvl="1" eaLnBrk="1" hangingPunct="1"/>
            <a:r>
              <a:rPr lang="en-GB" sz="2000" dirty="0" smtClean="0"/>
              <a:t>(CIM only, </a:t>
            </a:r>
            <a:r>
              <a:rPr lang="en-GB" sz="2000" i="1" dirty="0" smtClean="0"/>
              <a:t>being implemented</a:t>
            </a:r>
            <a:r>
              <a:rPr lang="en-GB" sz="2000" dirty="0" smtClean="0"/>
              <a:t>) </a:t>
            </a:r>
            <a:r>
              <a:rPr lang="en-GB" sz="2000" b="1" dirty="0" smtClean="0">
                <a:solidFill>
                  <a:srgbClr val="FF0000"/>
                </a:solidFill>
              </a:rPr>
              <a:t>Cross-check of profiles</a:t>
            </a:r>
            <a:r>
              <a:rPr lang="en-GB" sz="2000" dirty="0" smtClean="0"/>
              <a:t> against the CIM UML model.</a:t>
            </a:r>
          </a:p>
        </p:txBody>
      </p:sp>
      <p:sp>
        <p:nvSpPr>
          <p:cNvPr id="11266" name="Slide Number Placeholder 3"/>
          <p:cNvSpPr>
            <a:spLocks noGrp="1"/>
          </p:cNvSpPr>
          <p:nvPr>
            <p:ph type="sldNum" sz="quarter" idx="12"/>
          </p:nvPr>
        </p:nvSpPr>
        <p:spPr>
          <a:noFill/>
        </p:spPr>
        <p:txBody>
          <a:bodyPr/>
          <a:lstStyle/>
          <a:p>
            <a:fld id="{93F23C23-FE4D-4DE8-A984-0042F89EEC7F}" type="slidenum">
              <a:rPr lang="en-GB"/>
              <a:pPr/>
              <a:t>13</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427907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Grp="1" noChangeArrowheads="1"/>
          </p:cNvSpPr>
          <p:nvPr>
            <p:ph type="title"/>
          </p:nvPr>
        </p:nvSpPr>
        <p:spPr/>
        <p:txBody>
          <a:bodyPr/>
          <a:lstStyle/>
          <a:p>
            <a:pPr eaLnBrk="1" hangingPunct="1"/>
            <a:r>
              <a:rPr lang="en-GB" sz="3200" dirty="0" err="1" smtClean="0"/>
              <a:t>jCleanCim</a:t>
            </a:r>
            <a:r>
              <a:rPr lang="en-GB" sz="3200" dirty="0" smtClean="0"/>
              <a:t> configuration (1/2)</a:t>
            </a:r>
          </a:p>
        </p:txBody>
      </p:sp>
      <p:sp>
        <p:nvSpPr>
          <p:cNvPr id="12292" name="Rectangle 3"/>
          <p:cNvSpPr>
            <a:spLocks noGrp="1" noChangeArrowheads="1"/>
          </p:cNvSpPr>
          <p:nvPr>
            <p:ph sz="half" idx="2"/>
          </p:nvPr>
        </p:nvSpPr>
        <p:spPr>
          <a:xfrm>
            <a:off x="323528" y="1600200"/>
            <a:ext cx="3888432" cy="4067443"/>
          </a:xfrm>
        </p:spPr>
        <p:txBody>
          <a:bodyPr>
            <a:normAutofit fontScale="92500" lnSpcReduction="10000"/>
          </a:bodyPr>
          <a:lstStyle/>
          <a:p>
            <a:pPr marL="0" indent="0" eaLnBrk="1" hangingPunct="1">
              <a:buNone/>
            </a:pPr>
            <a:r>
              <a:rPr lang="en-GB" sz="1800" dirty="0" smtClean="0"/>
              <a:t>Use file </a:t>
            </a:r>
            <a:r>
              <a:rPr lang="en-GB" sz="1800" b="1" dirty="0" err="1" smtClean="0"/>
              <a:t>config</a:t>
            </a:r>
            <a:r>
              <a:rPr lang="en-GB" sz="1800" b="1" dirty="0" smtClean="0"/>
              <a:t>/</a:t>
            </a:r>
            <a:r>
              <a:rPr lang="en-GB" sz="1800" b="1" dirty="0" err="1" smtClean="0"/>
              <a:t>config.properties</a:t>
            </a:r>
            <a:r>
              <a:rPr lang="en-GB" sz="1800" b="1" dirty="0" smtClean="0"/>
              <a:t>.</a:t>
            </a:r>
            <a:endParaRPr lang="en-GB" sz="1800" dirty="0" smtClean="0"/>
          </a:p>
          <a:p>
            <a:pPr marL="0" indent="0" eaLnBrk="1" hangingPunct="1">
              <a:buNone/>
            </a:pPr>
            <a:endParaRPr lang="en-GB" sz="1800" dirty="0" smtClean="0"/>
          </a:p>
          <a:p>
            <a:pPr marL="0" indent="0" eaLnBrk="1" hangingPunct="1">
              <a:buNone/>
            </a:pPr>
            <a:r>
              <a:rPr lang="en-GB" sz="1800" dirty="0" smtClean="0"/>
              <a:t>Minimum configuration for CIM* </a:t>
            </a:r>
            <a:r>
              <a:rPr lang="en-GB" sz="1800" b="1" dirty="0" smtClean="0">
                <a:solidFill>
                  <a:srgbClr val="FF0000"/>
                </a:solidFill>
              </a:rPr>
              <a:t>validation and stats</a:t>
            </a:r>
            <a:r>
              <a:rPr lang="en-GB" sz="1800" dirty="0" smtClean="0"/>
              <a:t>:</a:t>
            </a:r>
          </a:p>
          <a:p>
            <a:pPr marL="0" indent="0" eaLnBrk="1" hangingPunct="1">
              <a:buNone/>
            </a:pPr>
            <a:endParaRPr lang="en-US" sz="1800" dirty="0" smtClean="0"/>
          </a:p>
          <a:p>
            <a:pPr marL="0" indent="0" eaLnBrk="1" hangingPunct="1">
              <a:buNone/>
            </a:pPr>
            <a:endParaRPr lang="en-US" sz="1800" dirty="0"/>
          </a:p>
          <a:p>
            <a:pPr marL="0" indent="0">
              <a:buNone/>
            </a:pPr>
            <a:r>
              <a:rPr lang="en-US" sz="1800" dirty="0" smtClean="0"/>
              <a:t>Minimum configuration for automatic </a:t>
            </a:r>
            <a:r>
              <a:rPr lang="en-US" sz="1800" b="1" dirty="0" smtClean="0">
                <a:solidFill>
                  <a:srgbClr val="FF0000"/>
                </a:solidFill>
              </a:rPr>
              <a:t>XMI export </a:t>
            </a:r>
            <a:r>
              <a:rPr lang="en-GB" sz="1800" dirty="0" smtClean="0"/>
              <a:t>(</a:t>
            </a:r>
            <a:r>
              <a:rPr lang="en-GB" sz="1800" dirty="0"/>
              <a:t>used by CIM model managers</a:t>
            </a:r>
            <a:r>
              <a:rPr lang="en-GB" sz="1800" dirty="0" smtClean="0"/>
              <a:t>):</a:t>
            </a:r>
          </a:p>
          <a:p>
            <a:pPr marL="0" indent="0">
              <a:buNone/>
            </a:pPr>
            <a:endParaRPr lang="en-GB" sz="1800" dirty="0"/>
          </a:p>
          <a:p>
            <a:pPr marL="0" indent="0">
              <a:buNone/>
            </a:pPr>
            <a:r>
              <a:rPr lang="en-GB" sz="1800" dirty="0" smtClean="0"/>
              <a:t>You can define a number of &lt;custom-name&gt;.properties files and run any one of them with command line argument:</a:t>
            </a:r>
          </a:p>
        </p:txBody>
      </p:sp>
      <p:sp>
        <p:nvSpPr>
          <p:cNvPr id="12290" name="Slide Number Placeholder 3"/>
          <p:cNvSpPr>
            <a:spLocks noGrp="1"/>
          </p:cNvSpPr>
          <p:nvPr>
            <p:ph type="sldNum" sz="quarter" idx="12"/>
          </p:nvPr>
        </p:nvSpPr>
        <p:spPr>
          <a:noFill/>
        </p:spPr>
        <p:txBody>
          <a:bodyPr/>
          <a:lstStyle/>
          <a:p>
            <a:fld id="{ABDB65DC-8F0B-40A4-94F0-863ED37DB00B}" type="slidenum">
              <a:rPr lang="en-GB"/>
              <a:pPr/>
              <a:t>14</a:t>
            </a:fld>
            <a:endParaRPr lang="en-GB" dirty="0"/>
          </a:p>
        </p:txBody>
      </p:sp>
      <p:sp>
        <p:nvSpPr>
          <p:cNvPr id="9" name="Text Box 8"/>
          <p:cNvSpPr txBox="1">
            <a:spLocks noChangeArrowheads="1"/>
          </p:cNvSpPr>
          <p:nvPr/>
        </p:nvSpPr>
        <p:spPr bwMode="auto">
          <a:xfrm>
            <a:off x="539552" y="5858108"/>
            <a:ext cx="8061566" cy="307777"/>
          </a:xfrm>
          <a:prstGeom prst="rect">
            <a:avLst/>
          </a:prstGeom>
          <a:noFill/>
          <a:ln w="9525">
            <a:noFill/>
            <a:miter lim="800000"/>
            <a:headEnd/>
            <a:tailEnd/>
          </a:ln>
        </p:spPr>
        <p:txBody>
          <a:bodyPr wrap="none">
            <a:spAutoFit/>
          </a:bodyPr>
          <a:lstStyle/>
          <a:p>
            <a:r>
              <a:rPr lang="en-GB" sz="1400" dirty="0" smtClean="0"/>
              <a:t>* UML </a:t>
            </a:r>
            <a:r>
              <a:rPr lang="en-GB" sz="1400" dirty="0"/>
              <a:t>of IEC61850 needs more than this, </a:t>
            </a:r>
            <a:r>
              <a:rPr lang="en-GB" sz="1400" dirty="0" smtClean="0"/>
              <a:t>see config61850.properties and </a:t>
            </a:r>
            <a:r>
              <a:rPr lang="en-GB" sz="1400" dirty="0"/>
              <a:t>doc in </a:t>
            </a:r>
            <a:r>
              <a:rPr lang="en-GB" sz="1400" dirty="0" smtClean="0"/>
              <a:t>Configuration class</a:t>
            </a:r>
            <a:endParaRPr lang="en-GB" sz="1400" dirty="0"/>
          </a:p>
        </p:txBody>
      </p:sp>
      <p:sp>
        <p:nvSpPr>
          <p:cNvPr id="12294" name="Rectangle 5"/>
          <p:cNvSpPr>
            <a:spLocks noChangeArrowheads="1"/>
          </p:cNvSpPr>
          <p:nvPr/>
        </p:nvSpPr>
        <p:spPr bwMode="auto">
          <a:xfrm>
            <a:off x="4317966" y="2169150"/>
            <a:ext cx="3253444" cy="738664"/>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smtClean="0">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dirty="0" err="1" smtClean="0">
                <a:latin typeface="+mj-lt"/>
              </a:rPr>
              <a:t>validation.on</a:t>
            </a:r>
            <a:r>
              <a:rPr lang="it-IT" sz="1200" dirty="0" smtClean="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dirty="0" err="1" smtClean="0">
                <a:latin typeface="+mj-lt"/>
              </a:rPr>
              <a:t>statistics.on</a:t>
            </a:r>
            <a:r>
              <a:rPr lang="it-IT" sz="1200" dirty="0" smtClean="0">
                <a:latin typeface="+mj-lt"/>
              </a:rPr>
              <a:t>           = </a:t>
            </a:r>
            <a:r>
              <a:rPr lang="it-IT" sz="1200" dirty="0" err="1" smtClean="0">
                <a:latin typeface="+mj-lt"/>
              </a:rPr>
              <a:t>true</a:t>
            </a:r>
            <a:endParaRPr lang="it-IT" sz="1200" dirty="0">
              <a:latin typeface="+mj-lt"/>
            </a:endParaRPr>
          </a:p>
        </p:txBody>
      </p:sp>
      <p:sp>
        <p:nvSpPr>
          <p:cNvPr id="10" name="Rectangle 5"/>
          <p:cNvSpPr>
            <a:spLocks noChangeArrowheads="1"/>
          </p:cNvSpPr>
          <p:nvPr/>
        </p:nvSpPr>
        <p:spPr bwMode="auto">
          <a:xfrm>
            <a:off x="4309845" y="3356705"/>
            <a:ext cx="3253444" cy="738664"/>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smtClean="0">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r>
              <a:rPr lang="it-IT" sz="1200" dirty="0" err="1" smtClean="0">
                <a:latin typeface="+mj-lt"/>
              </a:rPr>
              <a:t>model.builder</a:t>
            </a:r>
            <a:r>
              <a:rPr lang="it-IT" sz="1200" dirty="0" smtClean="0">
                <a:latin typeface="+mj-lt"/>
              </a:rPr>
              <a:t>       = </a:t>
            </a:r>
            <a:r>
              <a:rPr lang="it-IT" sz="1200" dirty="0" err="1" smtClean="0">
                <a:latin typeface="+mj-lt"/>
              </a:rPr>
              <a:t>sqlxml</a:t>
            </a:r>
            <a:endParaRPr lang="it-IT" sz="1200" dirty="0" smtClean="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dirty="0" err="1" smtClean="0">
                <a:latin typeface="+mj-lt"/>
              </a:rPr>
              <a:t>xmiexport.on</a:t>
            </a:r>
            <a:r>
              <a:rPr lang="it-IT" sz="1200" dirty="0" smtClean="0">
                <a:latin typeface="+mj-lt"/>
              </a:rPr>
              <a:t>        = </a:t>
            </a:r>
            <a:r>
              <a:rPr lang="it-IT" sz="1200" dirty="0" err="1" smtClean="0">
                <a:latin typeface="+mj-lt"/>
              </a:rPr>
              <a:t>true</a:t>
            </a:r>
            <a:endParaRPr lang="it-IT" sz="1200" dirty="0">
              <a:latin typeface="+mj-lt"/>
            </a:endParaRPr>
          </a:p>
        </p:txBody>
      </p:sp>
      <p:sp>
        <p:nvSpPr>
          <p:cNvPr id="2" name="Date Placeholder 1"/>
          <p:cNvSpPr>
            <a:spLocks noGrp="1"/>
          </p:cNvSpPr>
          <p:nvPr>
            <p:ph type="dt" sz="half" idx="14"/>
          </p:nvPr>
        </p:nvSpPr>
        <p:spPr/>
        <p:txBody>
          <a:bodyPr/>
          <a:lstStyle/>
          <a:p>
            <a:r>
              <a:rPr lang="en-US" smtClean="0"/>
              <a:t>January 2018</a:t>
            </a:r>
            <a:endParaRPr lang="en-GB"/>
          </a:p>
        </p:txBody>
      </p:sp>
      <p:sp>
        <p:nvSpPr>
          <p:cNvPr id="3" name="Footer Placeholder 2"/>
          <p:cNvSpPr>
            <a:spLocks noGrp="1"/>
          </p:cNvSpPr>
          <p:nvPr>
            <p:ph type="ftr" sz="quarter" idx="15"/>
          </p:nvPr>
        </p:nvSpPr>
        <p:spPr/>
        <p:txBody>
          <a:bodyPr/>
          <a:lstStyle/>
          <a:p>
            <a:r>
              <a:rPr lang="fi-FI" smtClean="0"/>
              <a:t>Copyright 2009-2018 Tatjana (Tanja) Kostic</a:t>
            </a:r>
            <a:endParaRPr lang="fi-FI" dirty="0" smtClean="0"/>
          </a:p>
        </p:txBody>
      </p:sp>
      <p:sp>
        <p:nvSpPr>
          <p:cNvPr id="11" name="Rectangle 10"/>
          <p:cNvSpPr/>
          <p:nvPr/>
        </p:nvSpPr>
        <p:spPr>
          <a:xfrm>
            <a:off x="670995" y="5268923"/>
            <a:ext cx="3538736" cy="276999"/>
          </a:xfrm>
          <a:prstGeom prst="rect">
            <a:avLst/>
          </a:prstGeom>
        </p:spPr>
        <p:txBody>
          <a:bodyPr wrap="square">
            <a:spAutoFit/>
          </a:bodyPr>
          <a:lstStyle/>
          <a:p>
            <a:r>
              <a:rPr lang="en-US" sz="1200" dirty="0" smtClean="0">
                <a:latin typeface="+mj-lt"/>
              </a:rPr>
              <a:t>$ run –</a:t>
            </a:r>
            <a:r>
              <a:rPr lang="en-US" sz="1200" dirty="0" err="1" smtClean="0">
                <a:latin typeface="+mj-lt"/>
              </a:rPr>
              <a:t>propFile</a:t>
            </a:r>
            <a:r>
              <a:rPr lang="en-US" sz="1200" dirty="0" smtClean="0">
                <a:latin typeface="+mj-lt"/>
              </a:rPr>
              <a:t> &lt;custom-name&gt;.properties</a:t>
            </a:r>
            <a:endParaRPr lang="en-GB" sz="1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Grp="1" noChangeArrowheads="1"/>
          </p:cNvSpPr>
          <p:nvPr>
            <p:ph type="title"/>
          </p:nvPr>
        </p:nvSpPr>
        <p:spPr/>
        <p:txBody>
          <a:bodyPr/>
          <a:lstStyle/>
          <a:p>
            <a:pPr eaLnBrk="1" hangingPunct="1"/>
            <a:r>
              <a:rPr lang="en-GB" sz="3200" dirty="0" err="1" smtClean="0"/>
              <a:t>jCleanCim</a:t>
            </a:r>
            <a:r>
              <a:rPr lang="en-GB" sz="3200" dirty="0" smtClean="0"/>
              <a:t> configuration (2/2)</a:t>
            </a:r>
          </a:p>
        </p:txBody>
      </p:sp>
      <p:sp>
        <p:nvSpPr>
          <p:cNvPr id="12292" name="Rectangle 3"/>
          <p:cNvSpPr>
            <a:spLocks noGrp="1" noChangeArrowheads="1"/>
          </p:cNvSpPr>
          <p:nvPr>
            <p:ph sz="half" idx="2"/>
          </p:nvPr>
        </p:nvSpPr>
        <p:spPr>
          <a:xfrm>
            <a:off x="407974" y="1600200"/>
            <a:ext cx="3659970" cy="4525963"/>
          </a:xfrm>
        </p:spPr>
        <p:txBody>
          <a:bodyPr/>
          <a:lstStyle/>
          <a:p>
            <a:pPr marL="0" indent="0" eaLnBrk="1" hangingPunct="1">
              <a:buNone/>
            </a:pPr>
            <a:r>
              <a:rPr lang="en-GB" sz="1800" dirty="0" smtClean="0"/>
              <a:t>Minimum configuration for CIM* </a:t>
            </a:r>
            <a:r>
              <a:rPr lang="en-GB" sz="1800" b="1" dirty="0" smtClean="0">
                <a:solidFill>
                  <a:srgbClr val="FF0000"/>
                </a:solidFill>
              </a:rPr>
              <a:t>MS Word doc generation</a:t>
            </a:r>
            <a:r>
              <a:rPr lang="en-GB" sz="1800" dirty="0" smtClean="0"/>
              <a:t>:</a:t>
            </a:r>
          </a:p>
          <a:p>
            <a:pPr marL="0" indent="0" eaLnBrk="1" hangingPunct="1">
              <a:buNone/>
            </a:pPr>
            <a:endParaRPr lang="en-GB" sz="1800" dirty="0" smtClean="0"/>
          </a:p>
          <a:p>
            <a:pPr marL="0" indent="0" eaLnBrk="1" hangingPunct="1">
              <a:buNone/>
            </a:pPr>
            <a:endParaRPr lang="en-GB" sz="1800" dirty="0"/>
          </a:p>
          <a:p>
            <a:pPr marL="0" indent="0" eaLnBrk="1" hangingPunct="1">
              <a:buNone/>
            </a:pPr>
            <a:endParaRPr lang="en-GB" sz="1800" dirty="0"/>
          </a:p>
          <a:p>
            <a:pPr marL="0" indent="0" eaLnBrk="1" hangingPunct="1">
              <a:buNone/>
            </a:pPr>
            <a:endParaRPr lang="en-US" sz="1800" dirty="0" smtClean="0"/>
          </a:p>
          <a:p>
            <a:pPr marL="0" indent="0" eaLnBrk="1" hangingPunct="1">
              <a:buNone/>
            </a:pPr>
            <a:endParaRPr lang="en-GB" sz="1800" dirty="0" smtClean="0"/>
          </a:p>
          <a:p>
            <a:pPr marL="0" indent="0" eaLnBrk="1" hangingPunct="1">
              <a:buNone/>
            </a:pPr>
            <a:r>
              <a:rPr lang="en-GB" sz="1800" dirty="0" smtClean="0"/>
              <a:t>Minimum </a:t>
            </a:r>
            <a:r>
              <a:rPr lang="en-GB" sz="1800" dirty="0"/>
              <a:t>configuration for CIM* </a:t>
            </a:r>
            <a:r>
              <a:rPr lang="en-GB" sz="1800" b="1" dirty="0" smtClean="0">
                <a:solidFill>
                  <a:srgbClr val="FF0000"/>
                </a:solidFill>
              </a:rPr>
              <a:t>XML </a:t>
            </a:r>
            <a:r>
              <a:rPr lang="en-GB" sz="1800" b="1" dirty="0">
                <a:solidFill>
                  <a:srgbClr val="FF0000"/>
                </a:solidFill>
              </a:rPr>
              <a:t>doc generation</a:t>
            </a:r>
            <a:r>
              <a:rPr lang="en-GB" sz="1800" dirty="0" smtClean="0"/>
              <a:t>:</a:t>
            </a:r>
            <a:endParaRPr lang="en-GB" sz="1800" dirty="0"/>
          </a:p>
        </p:txBody>
      </p:sp>
      <p:sp>
        <p:nvSpPr>
          <p:cNvPr id="12290" name="Slide Number Placeholder 3"/>
          <p:cNvSpPr>
            <a:spLocks noGrp="1"/>
          </p:cNvSpPr>
          <p:nvPr>
            <p:ph type="sldNum" sz="quarter" idx="12"/>
          </p:nvPr>
        </p:nvSpPr>
        <p:spPr>
          <a:noFill/>
        </p:spPr>
        <p:txBody>
          <a:bodyPr/>
          <a:lstStyle/>
          <a:p>
            <a:fld id="{ABDB65DC-8F0B-40A4-94F0-863ED37DB00B}" type="slidenum">
              <a:rPr lang="en-GB"/>
              <a:pPr/>
              <a:t>15</a:t>
            </a:fld>
            <a:endParaRPr lang="en-GB"/>
          </a:p>
        </p:txBody>
      </p:sp>
      <p:sp>
        <p:nvSpPr>
          <p:cNvPr id="8" name="Rectangle 7"/>
          <p:cNvSpPr>
            <a:spLocks noChangeArrowheads="1"/>
          </p:cNvSpPr>
          <p:nvPr/>
        </p:nvSpPr>
        <p:spPr bwMode="auto">
          <a:xfrm>
            <a:off x="4036240" y="3939317"/>
            <a:ext cx="4674497" cy="1477328"/>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en-GB" sz="1200" dirty="0" err="1" smtClean="0">
                <a:latin typeface="+mj-lt"/>
              </a:rPr>
              <a:t>model.filename</a:t>
            </a:r>
            <a:r>
              <a:rPr lang="en-GB" sz="1200" dirty="0" smtClean="0">
                <a:latin typeface="+mj-lt"/>
              </a:rPr>
              <a:t>         = </a:t>
            </a:r>
            <a:r>
              <a:rPr lang="en-GB" sz="1200" dirty="0">
                <a:latin typeface="+mj-lt"/>
              </a:rPr>
              <a:t>base-small.eap</a:t>
            </a:r>
          </a:p>
          <a:p>
            <a:pPr>
              <a:lnSpc>
                <a:spcPct val="50000"/>
              </a:lnSpc>
              <a:spcBef>
                <a:spcPct val="50000"/>
              </a:spcBef>
            </a:pPr>
            <a:r>
              <a:rPr lang="it-IT" sz="1200" dirty="0" smtClean="0">
                <a:latin typeface="+mj-lt"/>
              </a:rPr>
              <a:t>model</a:t>
            </a:r>
            <a:r>
              <a:rPr lang="it-IT" sz="1200" dirty="0">
                <a:latin typeface="+mj-lt"/>
              </a:rPr>
              <a:t>. builder           </a:t>
            </a:r>
            <a:r>
              <a:rPr lang="it-IT" sz="1200" dirty="0" smtClean="0">
                <a:latin typeface="+mj-lt"/>
              </a:rPr>
              <a:t>= </a:t>
            </a:r>
            <a:r>
              <a:rPr lang="it-IT" sz="1200" dirty="0" err="1" smtClean="0">
                <a:latin typeface="+mj-lt"/>
              </a:rPr>
              <a:t>sqlxml</a:t>
            </a:r>
            <a:endParaRPr lang="it-IT" sz="1200" dirty="0" smtClean="0">
              <a:latin typeface="+mj-lt"/>
            </a:endParaRPr>
          </a:p>
          <a:p>
            <a:pPr>
              <a:lnSpc>
                <a:spcPct val="50000"/>
              </a:lnSpc>
              <a:spcBef>
                <a:spcPct val="50000"/>
              </a:spcBef>
            </a:pPr>
            <a:endParaRPr lang="en-GB" sz="1200" dirty="0" smtClean="0">
              <a:latin typeface="+mj-lt"/>
            </a:endParaRPr>
          </a:p>
          <a:p>
            <a:pPr>
              <a:lnSpc>
                <a:spcPct val="50000"/>
              </a:lnSpc>
              <a:spcBef>
                <a:spcPct val="50000"/>
              </a:spcBef>
            </a:pPr>
            <a:r>
              <a:rPr lang="en-GB" sz="1200" dirty="0" err="1" smtClean="0">
                <a:latin typeface="+mj-lt"/>
              </a:rPr>
              <a:t>docgen.on</a:t>
            </a:r>
            <a:r>
              <a:rPr lang="en-GB" sz="1200" dirty="0">
                <a:latin typeface="+mj-lt"/>
              </a:rPr>
              <a:t>	</a:t>
            </a:r>
            <a:r>
              <a:rPr lang="en-GB" sz="1200" dirty="0" smtClean="0">
                <a:latin typeface="+mj-lt"/>
              </a:rPr>
              <a:t>               = true</a:t>
            </a:r>
          </a:p>
          <a:p>
            <a:pPr>
              <a:lnSpc>
                <a:spcPct val="50000"/>
              </a:lnSpc>
              <a:spcBef>
                <a:spcPct val="50000"/>
              </a:spcBef>
            </a:pPr>
            <a:r>
              <a:rPr lang="en-GB" sz="1200" dirty="0" err="1" smtClean="0">
                <a:latin typeface="+mj-lt"/>
              </a:rPr>
              <a:t>profiles.docgen.on</a:t>
            </a:r>
            <a:r>
              <a:rPr lang="en-GB" sz="1200" dirty="0" smtClean="0">
                <a:latin typeface="+mj-lt"/>
              </a:rPr>
              <a:t>    = false</a:t>
            </a:r>
            <a:endParaRPr lang="en-US" sz="1200" dirty="0" smtClean="0">
              <a:latin typeface="+mj-lt"/>
            </a:endParaRPr>
          </a:p>
          <a:p>
            <a:endParaRPr lang="en-US" sz="1200" dirty="0" smtClean="0">
              <a:latin typeface="+mj-lt"/>
            </a:endParaRPr>
          </a:p>
          <a:p>
            <a:r>
              <a:rPr lang="en-US" sz="1200" dirty="0" err="1" smtClean="0">
                <a:latin typeface="+mj-lt"/>
              </a:rPr>
              <a:t>docgen.xml.outSpec</a:t>
            </a:r>
            <a:r>
              <a:rPr lang="en-US" sz="1200" dirty="0" smtClean="0">
                <a:latin typeface="+mj-lt"/>
              </a:rPr>
              <a:t> </a:t>
            </a:r>
            <a:r>
              <a:rPr lang="en-US" sz="1200" dirty="0">
                <a:latin typeface="+mj-lt"/>
              </a:rPr>
              <a:t>= base-small-tool01v06-spec.xml</a:t>
            </a:r>
          </a:p>
          <a:p>
            <a:r>
              <a:rPr lang="en-US" sz="1200" dirty="0" err="1">
                <a:latin typeface="+mj-lt"/>
              </a:rPr>
              <a:t>docgen.xml.outDoc</a:t>
            </a:r>
            <a:r>
              <a:rPr lang="en-US" sz="1200" dirty="0">
                <a:latin typeface="+mj-lt"/>
              </a:rPr>
              <a:t> = base-small-tool01v06-doc.xml</a:t>
            </a:r>
          </a:p>
        </p:txBody>
      </p:sp>
      <p:grpSp>
        <p:nvGrpSpPr>
          <p:cNvPr id="3" name="Group 2"/>
          <p:cNvGrpSpPr/>
          <p:nvPr/>
        </p:nvGrpSpPr>
        <p:grpSpPr>
          <a:xfrm>
            <a:off x="3709308" y="1700808"/>
            <a:ext cx="5327188" cy="1846659"/>
            <a:chOff x="3733169" y="1700808"/>
            <a:chExt cx="4969748" cy="1846659"/>
          </a:xfrm>
        </p:grpSpPr>
        <p:sp>
          <p:nvSpPr>
            <p:cNvPr id="12295" name="Rectangle 7"/>
            <p:cNvSpPr>
              <a:spLocks noChangeArrowheads="1"/>
            </p:cNvSpPr>
            <p:nvPr/>
          </p:nvSpPr>
          <p:spPr bwMode="auto">
            <a:xfrm>
              <a:off x="4067944" y="1700808"/>
              <a:ext cx="4634973" cy="1846659"/>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en-GB" sz="1200" dirty="0" err="1" smtClean="0">
                  <a:latin typeface="+mj-lt"/>
                </a:rPr>
                <a:t>model.filename</a:t>
              </a:r>
              <a:r>
                <a:rPr lang="en-GB" sz="1200" dirty="0" smtClean="0">
                  <a:latin typeface="+mj-lt"/>
                </a:rPr>
                <a:t>                      	= </a:t>
              </a:r>
              <a:r>
                <a:rPr lang="en-GB" sz="1200" dirty="0">
                  <a:latin typeface="+mj-lt"/>
                </a:rPr>
                <a:t>base-small.eap</a:t>
              </a:r>
            </a:p>
            <a:p>
              <a:pPr>
                <a:lnSpc>
                  <a:spcPct val="50000"/>
                </a:lnSpc>
                <a:spcBef>
                  <a:spcPct val="50000"/>
                </a:spcBef>
              </a:pPr>
              <a:r>
                <a:rPr lang="it-IT" sz="1200" dirty="0" err="1" smtClean="0">
                  <a:latin typeface="+mj-lt"/>
                </a:rPr>
                <a:t>model.builder</a:t>
              </a:r>
              <a:r>
                <a:rPr lang="it-IT" sz="1200" dirty="0" smtClean="0">
                  <a:latin typeface="+mj-lt"/>
                </a:rPr>
                <a:t>                         	= </a:t>
              </a:r>
              <a:r>
                <a:rPr lang="it-IT" sz="1200" dirty="0" err="1" smtClean="0">
                  <a:latin typeface="+mj-lt"/>
                </a:rPr>
                <a:t>sqlxml</a:t>
              </a:r>
              <a:endParaRPr lang="it-IT" sz="1200" dirty="0">
                <a:latin typeface="+mj-lt"/>
              </a:endParaRPr>
            </a:p>
            <a:p>
              <a:pPr>
                <a:lnSpc>
                  <a:spcPct val="50000"/>
                </a:lnSpc>
                <a:spcBef>
                  <a:spcPct val="50000"/>
                </a:spcBef>
              </a:pPr>
              <a:endParaRPr lang="en-GB" sz="1200" dirty="0" smtClean="0">
                <a:latin typeface="+mj-lt"/>
              </a:endParaRPr>
            </a:p>
            <a:p>
              <a:pPr>
                <a:lnSpc>
                  <a:spcPct val="50000"/>
                </a:lnSpc>
                <a:spcBef>
                  <a:spcPct val="50000"/>
                </a:spcBef>
              </a:pPr>
              <a:r>
                <a:rPr lang="en-GB" sz="1200" dirty="0" err="1" smtClean="0">
                  <a:latin typeface="+mj-lt"/>
                </a:rPr>
                <a:t>docgen.on</a:t>
              </a:r>
              <a:r>
                <a:rPr lang="en-GB" sz="1200" dirty="0">
                  <a:latin typeface="+mj-lt"/>
                </a:rPr>
                <a:t>	</a:t>
              </a:r>
              <a:r>
                <a:rPr lang="en-GB" sz="1200" dirty="0" smtClean="0">
                  <a:latin typeface="+mj-lt"/>
                </a:rPr>
                <a:t>                             	= true</a:t>
              </a:r>
            </a:p>
            <a:p>
              <a:pPr>
                <a:lnSpc>
                  <a:spcPct val="50000"/>
                </a:lnSpc>
                <a:spcBef>
                  <a:spcPct val="50000"/>
                </a:spcBef>
              </a:pPr>
              <a:r>
                <a:rPr lang="en-GB" sz="1200" dirty="0" err="1" smtClean="0">
                  <a:latin typeface="+mj-lt"/>
                </a:rPr>
                <a:t>profiles.docgen.on</a:t>
              </a:r>
              <a:r>
                <a:rPr lang="en-GB" sz="1200" dirty="0" smtClean="0">
                  <a:latin typeface="+mj-lt"/>
                </a:rPr>
                <a:t>                 	= false</a:t>
              </a:r>
            </a:p>
            <a:p>
              <a:pPr>
                <a:lnSpc>
                  <a:spcPct val="50000"/>
                </a:lnSpc>
                <a:spcBef>
                  <a:spcPct val="50000"/>
                </a:spcBef>
              </a:pPr>
              <a:endParaRPr lang="en-GB" sz="1200" dirty="0" smtClean="0">
                <a:latin typeface="+mj-lt"/>
              </a:endParaRPr>
            </a:p>
            <a:p>
              <a:pPr>
                <a:lnSpc>
                  <a:spcPct val="50000"/>
                </a:lnSpc>
                <a:spcBef>
                  <a:spcPct val="50000"/>
                </a:spcBef>
              </a:pPr>
              <a:r>
                <a:rPr lang="en-GB" sz="1200" dirty="0" err="1" smtClean="0">
                  <a:latin typeface="+mj-lt"/>
                </a:rPr>
                <a:t>docgen.word.useDocFormat</a:t>
              </a:r>
              <a:r>
                <a:rPr lang="en-GB" sz="1200" dirty="0">
                  <a:latin typeface="+mj-lt"/>
                </a:rPr>
                <a:t>	</a:t>
              </a:r>
              <a:r>
                <a:rPr lang="en-GB" sz="1200" dirty="0" smtClean="0">
                  <a:latin typeface="+mj-lt"/>
                </a:rPr>
                <a:t>= true</a:t>
              </a:r>
            </a:p>
            <a:p>
              <a:pPr>
                <a:lnSpc>
                  <a:spcPct val="50000"/>
                </a:lnSpc>
                <a:spcBef>
                  <a:spcPct val="50000"/>
                </a:spcBef>
              </a:pPr>
              <a:r>
                <a:rPr lang="en-US" sz="1200" dirty="0" err="1" smtClean="0">
                  <a:latin typeface="+mj-lt"/>
                </a:rPr>
                <a:t>docgen.word.saveReopenEvery</a:t>
              </a:r>
              <a:r>
                <a:rPr lang="en-US" sz="1200" dirty="0" smtClean="0">
                  <a:latin typeface="+mj-lt"/>
                </a:rPr>
                <a:t>	= </a:t>
              </a:r>
              <a:r>
                <a:rPr lang="en-US" sz="1200" dirty="0">
                  <a:latin typeface="+mj-lt"/>
                </a:rPr>
                <a:t>12</a:t>
              </a:r>
            </a:p>
            <a:p>
              <a:pPr>
                <a:lnSpc>
                  <a:spcPct val="50000"/>
                </a:lnSpc>
                <a:spcBef>
                  <a:spcPct val="50000"/>
                </a:spcBef>
              </a:pPr>
              <a:r>
                <a:rPr lang="en-GB" sz="1200" dirty="0" err="1">
                  <a:latin typeface="+mj-lt"/>
                </a:rPr>
                <a:t>d</a:t>
              </a:r>
              <a:r>
                <a:rPr lang="en-GB" sz="1200" dirty="0" err="1" smtClean="0">
                  <a:latin typeface="+mj-lt"/>
                </a:rPr>
                <a:t>ocgen.word.inTemplate</a:t>
              </a:r>
              <a:r>
                <a:rPr lang="en-GB" sz="1200" dirty="0" smtClean="0">
                  <a:latin typeface="+mj-lt"/>
                </a:rPr>
                <a:t>              	= </a:t>
              </a:r>
              <a:r>
                <a:rPr lang="en-GB" sz="1200" dirty="0">
                  <a:latin typeface="+mj-lt"/>
                </a:rPr>
                <a:t>base-small-template.doc</a:t>
              </a:r>
            </a:p>
            <a:p>
              <a:pPr>
                <a:lnSpc>
                  <a:spcPct val="50000"/>
                </a:lnSpc>
                <a:spcBef>
                  <a:spcPct val="50000"/>
                </a:spcBef>
              </a:pPr>
              <a:r>
                <a:rPr lang="en-GB" sz="1200" dirty="0" err="1" smtClean="0">
                  <a:latin typeface="+mj-lt"/>
                </a:rPr>
                <a:t>docgen.word.outDocument</a:t>
              </a:r>
              <a:r>
                <a:rPr lang="en-GB" sz="1200" dirty="0" smtClean="0">
                  <a:latin typeface="+mj-lt"/>
                </a:rPr>
                <a:t>         	= base-small.doc</a:t>
              </a:r>
            </a:p>
          </p:txBody>
        </p:sp>
        <p:sp>
          <p:nvSpPr>
            <p:cNvPr id="13" name="TextBox 12"/>
            <p:cNvSpPr txBox="1"/>
            <p:nvPr/>
          </p:nvSpPr>
          <p:spPr>
            <a:xfrm>
              <a:off x="3733169" y="2767788"/>
              <a:ext cx="294902" cy="276999"/>
            </a:xfrm>
            <a:prstGeom prst="rect">
              <a:avLst/>
            </a:prstGeom>
            <a:noFill/>
          </p:spPr>
          <p:txBody>
            <a:bodyPr wrap="none" rtlCol="0">
              <a:spAutoFit/>
            </a:bodyPr>
            <a:lstStyle/>
            <a:p>
              <a:r>
                <a:rPr lang="en-US" sz="1200" dirty="0" smtClean="0">
                  <a:latin typeface="+mj-lt"/>
                </a:rPr>
                <a:t>**</a:t>
              </a:r>
              <a:endParaRPr lang="en-GB" sz="1200" dirty="0">
                <a:latin typeface="+mj-lt"/>
              </a:endParaRPr>
            </a:p>
          </p:txBody>
        </p:sp>
      </p:grpSp>
      <p:sp>
        <p:nvSpPr>
          <p:cNvPr id="12" name="Text Box 8"/>
          <p:cNvSpPr txBox="1">
            <a:spLocks noChangeArrowheads="1"/>
          </p:cNvSpPr>
          <p:nvPr/>
        </p:nvSpPr>
        <p:spPr bwMode="auto">
          <a:xfrm>
            <a:off x="539552" y="5858108"/>
            <a:ext cx="8330870" cy="523220"/>
          </a:xfrm>
          <a:prstGeom prst="rect">
            <a:avLst/>
          </a:prstGeom>
          <a:noFill/>
          <a:ln w="9525">
            <a:noFill/>
            <a:miter lim="800000"/>
            <a:headEnd/>
            <a:tailEnd/>
          </a:ln>
        </p:spPr>
        <p:txBody>
          <a:bodyPr wrap="none">
            <a:spAutoFit/>
          </a:bodyPr>
          <a:lstStyle/>
          <a:p>
            <a:r>
              <a:rPr lang="en-GB" sz="1400" dirty="0" smtClean="0"/>
              <a:t>    * UML </a:t>
            </a:r>
            <a:r>
              <a:rPr lang="en-GB" sz="1400" dirty="0"/>
              <a:t>of IEC61850 needs more than this, </a:t>
            </a:r>
            <a:r>
              <a:rPr lang="en-GB" sz="1400" dirty="0" smtClean="0"/>
              <a:t>see config61850.properties and </a:t>
            </a:r>
            <a:r>
              <a:rPr lang="en-GB" sz="1400" dirty="0"/>
              <a:t>doc in </a:t>
            </a:r>
            <a:r>
              <a:rPr lang="en-GB" sz="1400" dirty="0" smtClean="0"/>
              <a:t>Configuration class</a:t>
            </a:r>
          </a:p>
          <a:p>
            <a:r>
              <a:rPr lang="en-US" sz="1400" dirty="0" smtClean="0"/>
              <a:t>  ** </a:t>
            </a:r>
            <a:r>
              <a:rPr lang="en-US" sz="1400" dirty="0"/>
              <a:t>P</a:t>
            </a:r>
            <a:r>
              <a:rPr lang="en-US" sz="1400" dirty="0" smtClean="0"/>
              <a:t>reparing for faster implementation based on </a:t>
            </a:r>
            <a:r>
              <a:rPr lang="en-US" sz="1400" dirty="0" err="1" smtClean="0"/>
              <a:t>OpenXML</a:t>
            </a:r>
            <a:r>
              <a:rPr lang="en-US" sz="1400" dirty="0" smtClean="0"/>
              <a:t> (.</a:t>
            </a:r>
            <a:r>
              <a:rPr lang="en-US" sz="1400" dirty="0" err="1" smtClean="0"/>
              <a:t>docx</a:t>
            </a:r>
            <a:r>
              <a:rPr lang="en-US" sz="1400" dirty="0" smtClean="0"/>
              <a:t>)</a:t>
            </a:r>
            <a:endParaRPr lang="en-US" sz="1400" dirty="0"/>
          </a:p>
        </p:txBody>
      </p:sp>
      <p:sp>
        <p:nvSpPr>
          <p:cNvPr id="2" name="Date Placeholder 1"/>
          <p:cNvSpPr>
            <a:spLocks noGrp="1"/>
          </p:cNvSpPr>
          <p:nvPr>
            <p:ph type="dt" sz="half" idx="14"/>
          </p:nvPr>
        </p:nvSpPr>
        <p:spPr/>
        <p:txBody>
          <a:bodyPr/>
          <a:lstStyle/>
          <a:p>
            <a:r>
              <a:rPr lang="en-US" smtClean="0"/>
              <a:t>January 2018</a:t>
            </a:r>
            <a:endParaRPr lang="en-GB"/>
          </a:p>
        </p:txBody>
      </p:sp>
      <p:sp>
        <p:nvSpPr>
          <p:cNvPr id="4" name="Footer Placeholder 3"/>
          <p:cNvSpPr>
            <a:spLocks noGrp="1"/>
          </p:cNvSpPr>
          <p:nvPr>
            <p:ph type="ftr" sz="quarter" idx="15"/>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3859101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AutoShape 3"/>
          <p:cNvSpPr>
            <a:spLocks noGrp="1" noChangeArrowheads="1"/>
          </p:cNvSpPr>
          <p:nvPr>
            <p:ph type="title"/>
          </p:nvPr>
        </p:nvSpPr>
        <p:spPr/>
        <p:txBody>
          <a:bodyPr/>
          <a:lstStyle/>
          <a:p>
            <a:pPr eaLnBrk="1" hangingPunct="1"/>
            <a:r>
              <a:rPr lang="en-GB" sz="3200" dirty="0" smtClean="0"/>
              <a:t>jCleanCim input files</a:t>
            </a:r>
          </a:p>
        </p:txBody>
      </p:sp>
      <p:sp>
        <p:nvSpPr>
          <p:cNvPr id="13316" name="Rectangle 2"/>
          <p:cNvSpPr>
            <a:spLocks noGrp="1" noChangeArrowheads="1"/>
          </p:cNvSpPr>
          <p:nvPr>
            <p:ph sz="half" idx="2"/>
          </p:nvPr>
        </p:nvSpPr>
        <p:spPr>
          <a:xfrm>
            <a:off x="395536" y="1600201"/>
            <a:ext cx="4701438" cy="4133056"/>
          </a:xfrm>
        </p:spPr>
        <p:txBody>
          <a:bodyPr>
            <a:normAutofit/>
          </a:bodyPr>
          <a:lstStyle/>
          <a:p>
            <a:pPr marL="0" indent="0" eaLnBrk="1" hangingPunct="1">
              <a:buNone/>
            </a:pPr>
            <a:r>
              <a:rPr lang="en-GB" sz="1600" dirty="0" smtClean="0"/>
              <a:t>For any function, you need at least an .</a:t>
            </a:r>
            <a:r>
              <a:rPr lang="en-GB" sz="1600" dirty="0" err="1" smtClean="0"/>
              <a:t>eap</a:t>
            </a:r>
            <a:r>
              <a:rPr lang="en-GB" sz="1600" dirty="0" smtClean="0"/>
              <a:t> model file</a:t>
            </a:r>
          </a:p>
          <a:p>
            <a:pPr marL="285750" lvl="1" eaLnBrk="1" hangingPunct="1"/>
            <a:r>
              <a:rPr lang="en-GB" sz="1400" dirty="0" smtClean="0"/>
              <a:t>for MS Word document generation, you also need an MS Word template (regular .</a:t>
            </a:r>
            <a:r>
              <a:rPr lang="en-GB" sz="1400" dirty="0" err="1" smtClean="0"/>
              <a:t>docx</a:t>
            </a:r>
            <a:r>
              <a:rPr lang="en-GB" sz="1400" dirty="0" smtClean="0"/>
              <a:t> file) containing particular jCleanCim placeholders</a:t>
            </a:r>
          </a:p>
          <a:p>
            <a:pPr marL="285750" lvl="1" eaLnBrk="1" hangingPunct="1"/>
            <a:r>
              <a:rPr lang="en-GB" sz="1400" i="1" dirty="0" smtClean="0"/>
              <a:t>(CIM only, not implemented yet)</a:t>
            </a:r>
            <a:r>
              <a:rPr lang="en-GB" sz="1400" dirty="0" smtClean="0"/>
              <a:t> for  profile cross-check with the UML model, you also need one or more profiles with XSD syntax, generated by CIMTool</a:t>
            </a:r>
          </a:p>
          <a:p>
            <a:pPr marL="0" indent="0" eaLnBrk="1" hangingPunct="1">
              <a:buNone/>
            </a:pPr>
            <a:r>
              <a:rPr lang="en-GB" sz="1600" dirty="0" smtClean="0"/>
              <a:t>All distributions contain sets of files in the project’s </a:t>
            </a:r>
            <a:r>
              <a:rPr lang="en-GB" sz="1600" b="1" dirty="0" smtClean="0"/>
              <a:t>input</a:t>
            </a:r>
            <a:r>
              <a:rPr lang="en-GB" sz="1600" dirty="0" smtClean="0"/>
              <a:t> directory:</a:t>
            </a:r>
          </a:p>
          <a:p>
            <a:pPr marL="285750" lvl="1" eaLnBrk="1" hangingPunct="1"/>
            <a:r>
              <a:rPr lang="en-GB" sz="1400" dirty="0" smtClean="0"/>
              <a:t>base-</a:t>
            </a:r>
            <a:r>
              <a:rPr lang="en-GB" sz="1400" dirty="0" err="1" smtClean="0"/>
              <a:t>small.eap</a:t>
            </a:r>
            <a:r>
              <a:rPr lang="en-GB" sz="1400" dirty="0" smtClean="0"/>
              <a:t> – small subset of base CIM and IEC 61850 with </a:t>
            </a:r>
            <a:r>
              <a:rPr lang="en-GB" sz="1400" b="1" dirty="0" smtClean="0">
                <a:solidFill>
                  <a:srgbClr val="FF0000"/>
                </a:solidFill>
              </a:rPr>
              <a:t>lots of buggy constructs</a:t>
            </a:r>
            <a:r>
              <a:rPr lang="en-GB" sz="1400" dirty="0" smtClean="0"/>
              <a:t>, on purpose, to show DON’T’s</a:t>
            </a:r>
          </a:p>
          <a:p>
            <a:pPr marL="285750" lvl="1" eaLnBrk="1" hangingPunct="1"/>
            <a:r>
              <a:rPr lang="en-GB" sz="1400" dirty="0" smtClean="0"/>
              <a:t>sub-directories within input/profiles contain trimmed samples of CPSM and of one metering profile</a:t>
            </a:r>
          </a:p>
        </p:txBody>
      </p:sp>
      <p:sp>
        <p:nvSpPr>
          <p:cNvPr id="13314" name="Slide Number Placeholder 3"/>
          <p:cNvSpPr>
            <a:spLocks noGrp="1"/>
          </p:cNvSpPr>
          <p:nvPr>
            <p:ph type="sldNum" sz="quarter" idx="12"/>
          </p:nvPr>
        </p:nvSpPr>
        <p:spPr>
          <a:noFill/>
        </p:spPr>
        <p:txBody>
          <a:bodyPr/>
          <a:lstStyle/>
          <a:p>
            <a:fld id="{C00CBF5C-5367-43CC-BEBC-E6E500A985DE}" type="slidenum">
              <a:rPr lang="en-GB"/>
              <a:pPr/>
              <a:t>16</a:t>
            </a:fld>
            <a:endParaRPr lang="en-GB" dirty="0"/>
          </a:p>
        </p:txBody>
      </p:sp>
      <p:sp>
        <p:nvSpPr>
          <p:cNvPr id="2" name="Content Placeholder 1"/>
          <p:cNvSpPr>
            <a:spLocks noGrp="1"/>
          </p:cNvSpPr>
          <p:nvPr>
            <p:ph sz="quarter" idx="13"/>
          </p:nvPr>
        </p:nvSpPr>
        <p:spPr>
          <a:xfrm>
            <a:off x="395536" y="5708775"/>
            <a:ext cx="8671412" cy="767110"/>
          </a:xfrm>
        </p:spPr>
        <p:txBody>
          <a:bodyPr>
            <a:noAutofit/>
          </a:bodyPr>
          <a:lstStyle/>
          <a:p>
            <a:pPr marL="0" lvl="0" indent="0">
              <a:buNone/>
            </a:pPr>
            <a:r>
              <a:rPr lang="en-GB" sz="1600" dirty="0" smtClean="0">
                <a:solidFill>
                  <a:prstClr val="black">
                    <a:lumMod val="50000"/>
                    <a:lumOff val="50000"/>
                  </a:prstClr>
                </a:solidFill>
              </a:rPr>
              <a:t>Copy your own .</a:t>
            </a:r>
            <a:r>
              <a:rPr lang="en-GB" sz="1600" dirty="0" err="1" smtClean="0">
                <a:solidFill>
                  <a:prstClr val="black">
                    <a:lumMod val="50000"/>
                    <a:lumOff val="50000"/>
                  </a:prstClr>
                </a:solidFill>
              </a:rPr>
              <a:t>eap</a:t>
            </a:r>
            <a:r>
              <a:rPr lang="en-GB" sz="1600" dirty="0" smtClean="0">
                <a:solidFill>
                  <a:prstClr val="black">
                    <a:lumMod val="50000"/>
                    <a:lumOff val="50000"/>
                  </a:prstClr>
                </a:solidFill>
              </a:rPr>
              <a:t> and .doc/.</a:t>
            </a:r>
            <a:r>
              <a:rPr lang="en-GB" sz="1600" dirty="0" err="1" smtClean="0">
                <a:solidFill>
                  <a:prstClr val="black">
                    <a:lumMod val="50000"/>
                    <a:lumOff val="50000"/>
                  </a:prstClr>
                </a:solidFill>
              </a:rPr>
              <a:t>docx</a:t>
            </a:r>
            <a:r>
              <a:rPr lang="en-GB" sz="1600" dirty="0" smtClean="0">
                <a:solidFill>
                  <a:prstClr val="black">
                    <a:lumMod val="50000"/>
                    <a:lumOff val="50000"/>
                  </a:prstClr>
                </a:solidFill>
              </a:rPr>
              <a:t> files to the project’s input directory.</a:t>
            </a:r>
          </a:p>
          <a:p>
            <a:pPr marL="0" lvl="0" indent="0">
              <a:buNone/>
            </a:pPr>
            <a:r>
              <a:rPr lang="en-US" sz="1600" dirty="0" smtClean="0">
                <a:solidFill>
                  <a:prstClr val="black">
                    <a:lumMod val="50000"/>
                    <a:lumOff val="50000"/>
                  </a:prstClr>
                </a:solidFill>
              </a:rPr>
              <a:t>(CIM only) Copy your .</a:t>
            </a:r>
            <a:r>
              <a:rPr lang="en-US" sz="1600" dirty="0" err="1" smtClean="0">
                <a:solidFill>
                  <a:prstClr val="black">
                    <a:lumMod val="50000"/>
                    <a:lumOff val="50000"/>
                  </a:prstClr>
                </a:solidFill>
              </a:rPr>
              <a:t>xsd</a:t>
            </a:r>
            <a:r>
              <a:rPr lang="en-US" sz="1600" dirty="0" smtClean="0">
                <a:solidFill>
                  <a:prstClr val="black">
                    <a:lumMod val="50000"/>
                    <a:lumOff val="50000"/>
                  </a:prstClr>
                </a:solidFill>
              </a:rPr>
              <a:t> files anywhere below the project’s input/profiles directory.</a:t>
            </a:r>
          </a:p>
        </p:txBody>
      </p:sp>
      <p:pic>
        <p:nvPicPr>
          <p:cNvPr id="63491" name="Picture 3"/>
          <p:cNvPicPr>
            <a:picLocks noChangeAspect="1" noChangeArrowheads="1"/>
          </p:cNvPicPr>
          <p:nvPr/>
        </p:nvPicPr>
        <p:blipFill>
          <a:blip r:embed="rId2" cstate="print"/>
          <a:srcRect/>
          <a:stretch>
            <a:fillRect/>
          </a:stretch>
        </p:blipFill>
        <p:spPr bwMode="auto">
          <a:xfrm>
            <a:off x="5096974" y="1628800"/>
            <a:ext cx="3753949" cy="1299099"/>
          </a:xfrm>
          <a:prstGeom prst="rect">
            <a:avLst/>
          </a:prstGeom>
          <a:noFill/>
          <a:ln w="9525">
            <a:solidFill>
              <a:srgbClr val="002060"/>
            </a:solidFill>
            <a:miter lim="800000"/>
            <a:headEnd/>
            <a:tailEnd/>
          </a:ln>
        </p:spPr>
      </p:pic>
      <p:pic>
        <p:nvPicPr>
          <p:cNvPr id="63492" name="Picture 4"/>
          <p:cNvPicPr>
            <a:picLocks noChangeAspect="1" noChangeArrowheads="1"/>
          </p:cNvPicPr>
          <p:nvPr/>
        </p:nvPicPr>
        <p:blipFill>
          <a:blip r:embed="rId3" cstate="print"/>
          <a:srcRect/>
          <a:stretch>
            <a:fillRect/>
          </a:stretch>
        </p:blipFill>
        <p:spPr bwMode="auto">
          <a:xfrm>
            <a:off x="5113457" y="3068960"/>
            <a:ext cx="3491282" cy="2279283"/>
          </a:xfrm>
          <a:prstGeom prst="rect">
            <a:avLst/>
          </a:prstGeom>
          <a:noFill/>
          <a:ln w="9525">
            <a:solidFill>
              <a:srgbClr val="002060"/>
            </a:solidFill>
            <a:miter lim="800000"/>
            <a:headEnd/>
            <a:tailEnd/>
          </a:ln>
        </p:spPr>
      </p:pic>
      <p:sp>
        <p:nvSpPr>
          <p:cNvPr id="3" name="Date Placeholder 2"/>
          <p:cNvSpPr>
            <a:spLocks noGrp="1"/>
          </p:cNvSpPr>
          <p:nvPr>
            <p:ph type="dt" sz="half" idx="14"/>
          </p:nvPr>
        </p:nvSpPr>
        <p:spPr/>
        <p:txBody>
          <a:bodyPr/>
          <a:lstStyle/>
          <a:p>
            <a:r>
              <a:rPr lang="en-US" smtClean="0"/>
              <a:t>January 2018</a:t>
            </a:r>
            <a:endParaRPr lang="en-GB"/>
          </a:p>
        </p:txBody>
      </p:sp>
      <p:sp>
        <p:nvSpPr>
          <p:cNvPr id="4" name="Footer Placeholder 3"/>
          <p:cNvSpPr>
            <a:spLocks noGrp="1"/>
          </p:cNvSpPr>
          <p:nvPr>
            <p:ph type="ftr" sz="quarter" idx="15"/>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AutoShape 3"/>
          <p:cNvSpPr>
            <a:spLocks noGrp="1" noChangeArrowheads="1"/>
          </p:cNvSpPr>
          <p:nvPr>
            <p:ph type="title"/>
          </p:nvPr>
        </p:nvSpPr>
        <p:spPr/>
        <p:txBody>
          <a:bodyPr/>
          <a:lstStyle/>
          <a:p>
            <a:pPr eaLnBrk="1" hangingPunct="1"/>
            <a:r>
              <a:rPr lang="en-GB" sz="3200" dirty="0" smtClean="0"/>
              <a:t>Recommended UML model structure (1/2)</a:t>
            </a:r>
          </a:p>
        </p:txBody>
      </p:sp>
      <p:sp>
        <p:nvSpPr>
          <p:cNvPr id="14340" name="Rectangle 2"/>
          <p:cNvSpPr>
            <a:spLocks noGrp="1" noChangeArrowheads="1"/>
          </p:cNvSpPr>
          <p:nvPr>
            <p:ph sz="half" idx="2"/>
          </p:nvPr>
        </p:nvSpPr>
        <p:spPr>
          <a:xfrm>
            <a:off x="3931387" y="1600200"/>
            <a:ext cx="5033101" cy="4525963"/>
          </a:xfrm>
        </p:spPr>
        <p:txBody>
          <a:bodyPr>
            <a:normAutofit/>
          </a:bodyPr>
          <a:lstStyle/>
          <a:p>
            <a:pPr marL="0" indent="0" eaLnBrk="1" hangingPunct="1">
              <a:buNone/>
            </a:pPr>
            <a:r>
              <a:rPr lang="en-GB" sz="1800" dirty="0" smtClean="0"/>
              <a:t>One root (here: “Model”)</a:t>
            </a:r>
          </a:p>
          <a:p>
            <a:pPr marL="285750" lvl="1" eaLnBrk="1" hangingPunct="1"/>
            <a:r>
              <a:rPr lang="en-GB" sz="1600" dirty="0" smtClean="0"/>
              <a:t>Currently, jCleanCim ignores everything but the first root in the .</a:t>
            </a:r>
            <a:r>
              <a:rPr lang="en-GB" sz="1600" dirty="0" err="1" smtClean="0"/>
              <a:t>eap</a:t>
            </a:r>
            <a:r>
              <a:rPr lang="en-GB" sz="1600" dirty="0" smtClean="0"/>
              <a:t> project</a:t>
            </a:r>
          </a:p>
          <a:p>
            <a:pPr marL="0" indent="0" eaLnBrk="1" hangingPunct="1">
              <a:buNone/>
            </a:pPr>
            <a:r>
              <a:rPr lang="en-GB" sz="1800" dirty="0" smtClean="0"/>
              <a:t>Any number of </a:t>
            </a:r>
            <a:r>
              <a:rPr lang="en-GB" sz="1800" b="1" dirty="0" smtClean="0"/>
              <a:t>model packages</a:t>
            </a:r>
            <a:r>
              <a:rPr lang="en-GB" sz="1800" dirty="0" smtClean="0"/>
              <a:t> under the root</a:t>
            </a:r>
          </a:p>
          <a:p>
            <a:pPr marL="285750" lvl="1" eaLnBrk="1" hangingPunct="1"/>
            <a:r>
              <a:rPr lang="en-GB" sz="1600" dirty="0" smtClean="0"/>
              <a:t>Each with </a:t>
            </a:r>
            <a:r>
              <a:rPr lang="en-GB" sz="1600" b="1" i="1" dirty="0" smtClean="0"/>
              <a:t>either</a:t>
            </a:r>
            <a:r>
              <a:rPr lang="en-GB" sz="1600" dirty="0" smtClean="0"/>
              <a:t> CIM (default) or IEC61850 nature</a:t>
            </a:r>
          </a:p>
          <a:p>
            <a:pPr marL="685800" lvl="2" eaLnBrk="1" hangingPunct="1"/>
            <a:r>
              <a:rPr lang="en-GB" sz="1600" dirty="0" smtClean="0"/>
              <a:t>IEC61850 nature must be explicitly specified in config61850.properties file, with </a:t>
            </a:r>
            <a:r>
              <a:rPr lang="en-GB" sz="1600" b="1" dirty="0" smtClean="0">
                <a:solidFill>
                  <a:srgbClr val="FF0000"/>
                </a:solidFill>
              </a:rPr>
              <a:t>model.nature.iec61850</a:t>
            </a:r>
            <a:r>
              <a:rPr lang="en-GB" sz="1600" dirty="0" smtClean="0"/>
              <a:t> property</a:t>
            </a:r>
          </a:p>
          <a:p>
            <a:pPr marL="0" indent="0" eaLnBrk="1" hangingPunct="1">
              <a:buNone/>
            </a:pPr>
            <a:r>
              <a:rPr lang="en-GB" sz="1800" dirty="0" smtClean="0"/>
              <a:t>Any number of </a:t>
            </a:r>
            <a:r>
              <a:rPr lang="en-GB" sz="1800" b="1" dirty="0" smtClean="0"/>
              <a:t>top-level packages</a:t>
            </a:r>
            <a:r>
              <a:rPr lang="en-GB" sz="1800" dirty="0" smtClean="0"/>
              <a:t> (per WG owner) under the model package</a:t>
            </a:r>
          </a:p>
          <a:p>
            <a:pPr marL="285750" lvl="1" eaLnBrk="1" hangingPunct="1"/>
            <a:r>
              <a:rPr lang="en-GB" sz="1600" dirty="0" smtClean="0"/>
              <a:t>A top-level package expected to contain a (UML) version class with correct name</a:t>
            </a:r>
          </a:p>
        </p:txBody>
      </p:sp>
      <p:sp>
        <p:nvSpPr>
          <p:cNvPr id="14338" name="Slide Number Placeholder 3"/>
          <p:cNvSpPr>
            <a:spLocks noGrp="1"/>
          </p:cNvSpPr>
          <p:nvPr>
            <p:ph type="sldNum" sz="quarter" idx="12"/>
          </p:nvPr>
        </p:nvSpPr>
        <p:spPr>
          <a:noFill/>
        </p:spPr>
        <p:txBody>
          <a:bodyPr/>
          <a:lstStyle/>
          <a:p>
            <a:fld id="{BB7FE0A5-6574-4E6E-AB1F-4F641E55F52B}" type="slidenum">
              <a:rPr lang="en-GB"/>
              <a:pPr/>
              <a:t>17</a:t>
            </a:fld>
            <a:endParaRPr lang="en-GB" dirty="0"/>
          </a:p>
        </p:txBody>
      </p:sp>
      <p:sp>
        <p:nvSpPr>
          <p:cNvPr id="14342" name="Rectangle 13"/>
          <p:cNvSpPr>
            <a:spLocks noChangeArrowheads="1"/>
          </p:cNvSpPr>
          <p:nvPr/>
        </p:nvSpPr>
        <p:spPr bwMode="auto">
          <a:xfrm>
            <a:off x="3590073" y="1659882"/>
            <a:ext cx="198438" cy="171450"/>
          </a:xfrm>
          <a:prstGeom prst="rect">
            <a:avLst/>
          </a:prstGeom>
          <a:noFill/>
          <a:ln w="19050">
            <a:solidFill>
              <a:schemeClr val="accent1"/>
            </a:solidFill>
            <a:miter lim="800000"/>
            <a:headEnd/>
            <a:tailEnd/>
          </a:ln>
        </p:spPr>
        <p:txBody>
          <a:bodyPr wrap="none" anchor="ctr"/>
          <a:lstStyle/>
          <a:p>
            <a:endParaRPr lang="en-US"/>
          </a:p>
        </p:txBody>
      </p:sp>
      <p:sp>
        <p:nvSpPr>
          <p:cNvPr id="14343" name="Rectangle 14"/>
          <p:cNvSpPr>
            <a:spLocks noChangeArrowheads="1"/>
          </p:cNvSpPr>
          <p:nvPr/>
        </p:nvSpPr>
        <p:spPr bwMode="auto">
          <a:xfrm>
            <a:off x="3590867" y="2594341"/>
            <a:ext cx="196850" cy="149225"/>
          </a:xfrm>
          <a:prstGeom prst="rect">
            <a:avLst/>
          </a:prstGeom>
          <a:noFill/>
          <a:ln w="19050">
            <a:solidFill>
              <a:srgbClr val="CC0000"/>
            </a:solidFill>
            <a:miter lim="800000"/>
            <a:headEnd/>
            <a:tailEnd/>
          </a:ln>
        </p:spPr>
        <p:txBody>
          <a:bodyPr wrap="none" anchor="ctr"/>
          <a:lstStyle/>
          <a:p>
            <a:endParaRPr lang="en-US"/>
          </a:p>
        </p:txBody>
      </p:sp>
      <p:sp>
        <p:nvSpPr>
          <p:cNvPr id="14344" name="Rectangle 15"/>
          <p:cNvSpPr>
            <a:spLocks noChangeArrowheads="1"/>
          </p:cNvSpPr>
          <p:nvPr/>
        </p:nvSpPr>
        <p:spPr bwMode="auto">
          <a:xfrm>
            <a:off x="3347864" y="5864817"/>
            <a:ext cx="5130707" cy="221599"/>
          </a:xfrm>
          <a:prstGeom prst="rect">
            <a:avLst/>
          </a:prstGeom>
          <a:noFill/>
          <a:ln w="9525">
            <a:solidFill>
              <a:schemeClr val="tx1"/>
            </a:solidFill>
            <a:miter lim="800000"/>
            <a:headEnd/>
            <a:tailEnd/>
          </a:ln>
        </p:spPr>
        <p:txBody>
          <a:bodyPr wrap="square">
            <a:spAutoFit/>
          </a:bodyPr>
          <a:lstStyle/>
          <a:p>
            <a:pPr>
              <a:lnSpc>
                <a:spcPct val="70000"/>
              </a:lnSpc>
              <a:spcBef>
                <a:spcPct val="50000"/>
              </a:spcBef>
            </a:pPr>
            <a:r>
              <a:rPr lang="en-GB" sz="1200" dirty="0" smtClean="0">
                <a:solidFill>
                  <a:srgbClr val="FF0000"/>
                </a:solidFill>
                <a:latin typeface="+mj-lt"/>
              </a:rPr>
              <a:t>model.nature.iec61850</a:t>
            </a:r>
            <a:r>
              <a:rPr lang="en-GB" sz="1200" dirty="0" smtClean="0">
                <a:latin typeface="+mj-lt"/>
              </a:rPr>
              <a:t>         = IEC61850Domain, My61850Extensions</a:t>
            </a:r>
            <a:endParaRPr lang="en-GB" sz="1200" dirty="0">
              <a:latin typeface="+mj-lt"/>
            </a:endParaRPr>
          </a:p>
        </p:txBody>
      </p:sp>
      <p:sp>
        <p:nvSpPr>
          <p:cNvPr id="14345" name="Rectangle 19"/>
          <p:cNvSpPr>
            <a:spLocks noChangeArrowheads="1"/>
          </p:cNvSpPr>
          <p:nvPr/>
        </p:nvSpPr>
        <p:spPr bwMode="auto">
          <a:xfrm>
            <a:off x="3590867" y="4576049"/>
            <a:ext cx="196850" cy="149225"/>
          </a:xfrm>
          <a:prstGeom prst="rect">
            <a:avLst/>
          </a:prstGeom>
          <a:noFill/>
          <a:ln w="19050">
            <a:solidFill>
              <a:srgbClr val="FFCC00"/>
            </a:solidFill>
            <a:miter lim="800000"/>
            <a:headEnd/>
            <a:tailEnd/>
          </a:ln>
        </p:spPr>
        <p:txBody>
          <a:bodyPr wrap="none" anchor="ctr"/>
          <a:lstStyle/>
          <a:p>
            <a:endParaRPr lang="en-US"/>
          </a:p>
        </p:txBody>
      </p:sp>
      <p:grpSp>
        <p:nvGrpSpPr>
          <p:cNvPr id="23" name="Group 22"/>
          <p:cNvGrpSpPr/>
          <p:nvPr/>
        </p:nvGrpSpPr>
        <p:grpSpPr>
          <a:xfrm>
            <a:off x="721215" y="1756876"/>
            <a:ext cx="2221522" cy="2979126"/>
            <a:chOff x="823913" y="2381251"/>
            <a:chExt cx="2221522" cy="2979126"/>
          </a:xfrm>
        </p:grpSpPr>
        <p:pic>
          <p:nvPicPr>
            <p:cNvPr id="66562" name="Picture 2"/>
            <p:cNvPicPr>
              <a:picLocks noChangeAspect="1" noChangeArrowheads="1"/>
            </p:cNvPicPr>
            <p:nvPr/>
          </p:nvPicPr>
          <p:blipFill>
            <a:blip r:embed="rId2" cstate="print"/>
            <a:srcRect/>
            <a:stretch>
              <a:fillRect/>
            </a:stretch>
          </p:blipFill>
          <p:spPr bwMode="auto">
            <a:xfrm>
              <a:off x="940410" y="2388577"/>
              <a:ext cx="2105025" cy="2971800"/>
            </a:xfrm>
            <a:prstGeom prst="rect">
              <a:avLst/>
            </a:prstGeom>
            <a:noFill/>
            <a:ln w="9525">
              <a:noFill/>
              <a:miter lim="800000"/>
              <a:headEnd/>
              <a:tailEnd/>
            </a:ln>
          </p:spPr>
        </p:pic>
        <p:sp>
          <p:nvSpPr>
            <p:cNvPr id="14350" name="Rectangle 7"/>
            <p:cNvSpPr>
              <a:spLocks noChangeArrowheads="1"/>
            </p:cNvSpPr>
            <p:nvPr/>
          </p:nvSpPr>
          <p:spPr bwMode="auto">
            <a:xfrm>
              <a:off x="1030288" y="2557463"/>
              <a:ext cx="1982543" cy="174014"/>
            </a:xfrm>
            <a:prstGeom prst="rect">
              <a:avLst/>
            </a:prstGeom>
            <a:noFill/>
            <a:ln w="19050">
              <a:solidFill>
                <a:srgbClr val="CC0000"/>
              </a:solidFill>
              <a:miter lim="800000"/>
              <a:headEnd/>
              <a:tailEnd/>
            </a:ln>
          </p:spPr>
          <p:txBody>
            <a:bodyPr wrap="none" anchor="ctr"/>
            <a:lstStyle/>
            <a:p>
              <a:endParaRPr lang="en-US"/>
            </a:p>
          </p:txBody>
        </p:sp>
        <p:sp>
          <p:nvSpPr>
            <p:cNvPr id="14351" name="Rectangle 8"/>
            <p:cNvSpPr>
              <a:spLocks noChangeArrowheads="1"/>
            </p:cNvSpPr>
            <p:nvPr/>
          </p:nvSpPr>
          <p:spPr bwMode="auto">
            <a:xfrm>
              <a:off x="1030288" y="4799013"/>
              <a:ext cx="1976438" cy="160338"/>
            </a:xfrm>
            <a:prstGeom prst="rect">
              <a:avLst/>
            </a:prstGeom>
            <a:noFill/>
            <a:ln w="19050">
              <a:solidFill>
                <a:srgbClr val="CC0000"/>
              </a:solidFill>
              <a:miter lim="800000"/>
              <a:headEnd/>
              <a:tailEnd/>
            </a:ln>
          </p:spPr>
          <p:txBody>
            <a:bodyPr wrap="none" anchor="ctr"/>
            <a:lstStyle/>
            <a:p>
              <a:endParaRPr lang="en-US"/>
            </a:p>
          </p:txBody>
        </p:sp>
        <p:sp>
          <p:nvSpPr>
            <p:cNvPr id="14352" name="Rectangle 9"/>
            <p:cNvSpPr>
              <a:spLocks noChangeArrowheads="1"/>
            </p:cNvSpPr>
            <p:nvPr/>
          </p:nvSpPr>
          <p:spPr bwMode="auto">
            <a:xfrm>
              <a:off x="1030288" y="4975226"/>
              <a:ext cx="1976438" cy="160338"/>
            </a:xfrm>
            <a:prstGeom prst="rect">
              <a:avLst/>
            </a:prstGeom>
            <a:noFill/>
            <a:ln w="19050">
              <a:solidFill>
                <a:srgbClr val="CC0000"/>
              </a:solidFill>
              <a:miter lim="800000"/>
              <a:headEnd/>
              <a:tailEnd/>
            </a:ln>
          </p:spPr>
          <p:txBody>
            <a:bodyPr wrap="none" anchor="ctr"/>
            <a:lstStyle/>
            <a:p>
              <a:endParaRPr lang="en-US"/>
            </a:p>
          </p:txBody>
        </p:sp>
        <p:sp>
          <p:nvSpPr>
            <p:cNvPr id="14353" name="Rectangle 10"/>
            <p:cNvSpPr>
              <a:spLocks noChangeArrowheads="1"/>
            </p:cNvSpPr>
            <p:nvPr/>
          </p:nvSpPr>
          <p:spPr bwMode="auto">
            <a:xfrm>
              <a:off x="1030288" y="5151438"/>
              <a:ext cx="1976438" cy="160338"/>
            </a:xfrm>
            <a:prstGeom prst="rect">
              <a:avLst/>
            </a:prstGeom>
            <a:noFill/>
            <a:ln w="19050">
              <a:solidFill>
                <a:srgbClr val="CC0000"/>
              </a:solidFill>
              <a:miter lim="800000"/>
              <a:headEnd/>
              <a:tailEnd/>
            </a:ln>
          </p:spPr>
          <p:txBody>
            <a:bodyPr wrap="none" anchor="ctr"/>
            <a:lstStyle/>
            <a:p>
              <a:endParaRPr lang="en-US"/>
            </a:p>
          </p:txBody>
        </p:sp>
        <p:sp>
          <p:nvSpPr>
            <p:cNvPr id="14354" name="Rectangle 11"/>
            <p:cNvSpPr>
              <a:spLocks noChangeArrowheads="1"/>
            </p:cNvSpPr>
            <p:nvPr/>
          </p:nvSpPr>
          <p:spPr bwMode="auto">
            <a:xfrm>
              <a:off x="823913" y="2381251"/>
              <a:ext cx="938213" cy="184150"/>
            </a:xfrm>
            <a:prstGeom prst="rect">
              <a:avLst/>
            </a:prstGeom>
            <a:noFill/>
            <a:ln w="19050">
              <a:solidFill>
                <a:schemeClr val="accent1"/>
              </a:solidFill>
              <a:miter lim="800000"/>
              <a:headEnd/>
              <a:tailEnd/>
            </a:ln>
          </p:spPr>
          <p:txBody>
            <a:bodyPr wrap="none" anchor="ctr"/>
            <a:lstStyle/>
            <a:p>
              <a:endParaRPr lang="en-US"/>
            </a:p>
          </p:txBody>
        </p:sp>
        <p:sp>
          <p:nvSpPr>
            <p:cNvPr id="14355" name="Rectangle 16"/>
            <p:cNvSpPr>
              <a:spLocks noChangeArrowheads="1"/>
            </p:cNvSpPr>
            <p:nvPr/>
          </p:nvSpPr>
          <p:spPr bwMode="auto">
            <a:xfrm>
              <a:off x="1282701" y="3086101"/>
              <a:ext cx="1136650" cy="160338"/>
            </a:xfrm>
            <a:prstGeom prst="rect">
              <a:avLst/>
            </a:prstGeom>
            <a:noFill/>
            <a:ln w="19050">
              <a:solidFill>
                <a:srgbClr val="FFCC00"/>
              </a:solidFill>
              <a:miter lim="800000"/>
              <a:headEnd/>
              <a:tailEnd/>
            </a:ln>
          </p:spPr>
          <p:txBody>
            <a:bodyPr wrap="none" anchor="ctr"/>
            <a:lstStyle/>
            <a:p>
              <a:endParaRPr lang="en-US"/>
            </a:p>
          </p:txBody>
        </p:sp>
        <p:sp>
          <p:nvSpPr>
            <p:cNvPr id="14356" name="Rectangle 17"/>
            <p:cNvSpPr>
              <a:spLocks noChangeArrowheads="1"/>
            </p:cNvSpPr>
            <p:nvPr/>
          </p:nvSpPr>
          <p:spPr bwMode="auto">
            <a:xfrm>
              <a:off x="1263651" y="4451351"/>
              <a:ext cx="1136650" cy="160338"/>
            </a:xfrm>
            <a:prstGeom prst="rect">
              <a:avLst/>
            </a:prstGeom>
            <a:noFill/>
            <a:ln w="19050">
              <a:solidFill>
                <a:srgbClr val="FFCC00"/>
              </a:solidFill>
              <a:miter lim="800000"/>
              <a:headEnd/>
              <a:tailEnd/>
            </a:ln>
          </p:spPr>
          <p:txBody>
            <a:bodyPr wrap="none" anchor="ctr"/>
            <a:lstStyle/>
            <a:p>
              <a:endParaRPr lang="en-US"/>
            </a:p>
          </p:txBody>
        </p:sp>
        <p:sp>
          <p:nvSpPr>
            <p:cNvPr id="14357" name="Rectangle 18"/>
            <p:cNvSpPr>
              <a:spLocks noChangeArrowheads="1"/>
            </p:cNvSpPr>
            <p:nvPr/>
          </p:nvSpPr>
          <p:spPr bwMode="auto">
            <a:xfrm>
              <a:off x="1268413" y="2909888"/>
              <a:ext cx="1136650" cy="160338"/>
            </a:xfrm>
            <a:prstGeom prst="rect">
              <a:avLst/>
            </a:prstGeom>
            <a:noFill/>
            <a:ln w="19050">
              <a:solidFill>
                <a:srgbClr val="FFCC00"/>
              </a:solidFill>
              <a:miter lim="800000"/>
              <a:headEnd/>
              <a:tailEnd/>
            </a:ln>
          </p:spPr>
          <p:txBody>
            <a:bodyPr wrap="none" anchor="ctr"/>
            <a:lstStyle/>
            <a:p>
              <a:endParaRPr lang="en-US"/>
            </a:p>
          </p:txBody>
        </p:sp>
        <p:sp>
          <p:nvSpPr>
            <p:cNvPr id="14358" name="Oval 20"/>
            <p:cNvSpPr>
              <a:spLocks noChangeArrowheads="1"/>
            </p:cNvSpPr>
            <p:nvPr/>
          </p:nvSpPr>
          <p:spPr bwMode="auto">
            <a:xfrm>
              <a:off x="1505318" y="4079632"/>
              <a:ext cx="1531938" cy="198438"/>
            </a:xfrm>
            <a:prstGeom prst="ellipse">
              <a:avLst/>
            </a:prstGeom>
            <a:noFill/>
            <a:ln w="19050">
              <a:solidFill>
                <a:srgbClr val="FFCC00"/>
              </a:solidFill>
              <a:round/>
              <a:headEnd/>
              <a:tailEnd/>
            </a:ln>
          </p:spPr>
          <p:txBody>
            <a:bodyPr wrap="none" anchor="ctr"/>
            <a:lstStyle/>
            <a:p>
              <a:endParaRPr lang="en-US"/>
            </a:p>
          </p:txBody>
        </p:sp>
      </p:grpSp>
      <p:sp>
        <p:nvSpPr>
          <p:cNvPr id="14347" name="Oval 21"/>
          <p:cNvSpPr>
            <a:spLocks noChangeArrowheads="1"/>
          </p:cNvSpPr>
          <p:nvPr/>
        </p:nvSpPr>
        <p:spPr bwMode="auto">
          <a:xfrm>
            <a:off x="3472599" y="5085184"/>
            <a:ext cx="433387" cy="174625"/>
          </a:xfrm>
          <a:prstGeom prst="ellipse">
            <a:avLst/>
          </a:prstGeom>
          <a:noFill/>
          <a:ln w="19050">
            <a:solidFill>
              <a:srgbClr val="FFCC00"/>
            </a:solidFill>
            <a:round/>
            <a:headEnd/>
            <a:tailEnd/>
          </a:ln>
        </p:spPr>
        <p:txBody>
          <a:bodyPr wrap="none" anchor="ctr"/>
          <a:lstStyle/>
          <a:p>
            <a:endParaRPr lang="en-US"/>
          </a:p>
        </p:txBody>
      </p:sp>
      <p:sp>
        <p:nvSpPr>
          <p:cNvPr id="14348" name="Text Box 24"/>
          <p:cNvSpPr txBox="1">
            <a:spLocks noChangeArrowheads="1"/>
          </p:cNvSpPr>
          <p:nvPr/>
        </p:nvSpPr>
        <p:spPr bwMode="auto">
          <a:xfrm>
            <a:off x="792653" y="4981784"/>
            <a:ext cx="2111375" cy="942975"/>
          </a:xfrm>
          <a:prstGeom prst="rect">
            <a:avLst/>
          </a:prstGeom>
          <a:noFill/>
          <a:ln w="9525">
            <a:noFill/>
            <a:miter lim="800000"/>
            <a:headEnd/>
            <a:tailEnd/>
          </a:ln>
        </p:spPr>
        <p:txBody>
          <a:bodyPr>
            <a:spAutoFit/>
          </a:bodyPr>
          <a:lstStyle/>
          <a:p>
            <a:r>
              <a:rPr lang="en-GB" sz="1400" dirty="0"/>
              <a:t>(example from base-</a:t>
            </a:r>
            <a:r>
              <a:rPr lang="en-GB" sz="1400" dirty="0" err="1"/>
              <a:t>small.eap</a:t>
            </a:r>
            <a:r>
              <a:rPr lang="en-GB" sz="1400" dirty="0"/>
              <a:t>, does not reflect the full model, just small part of it)</a:t>
            </a:r>
          </a:p>
        </p:txBody>
      </p:sp>
      <p:sp>
        <p:nvSpPr>
          <p:cNvPr id="2" name="Date Placeholder 1"/>
          <p:cNvSpPr>
            <a:spLocks noGrp="1"/>
          </p:cNvSpPr>
          <p:nvPr>
            <p:ph type="dt" sz="half" idx="14"/>
          </p:nvPr>
        </p:nvSpPr>
        <p:spPr/>
        <p:txBody>
          <a:bodyPr/>
          <a:lstStyle/>
          <a:p>
            <a:r>
              <a:rPr lang="en-US" smtClean="0"/>
              <a:t>January 2018</a:t>
            </a:r>
            <a:endParaRPr lang="en-GB"/>
          </a:p>
        </p:txBody>
      </p:sp>
      <p:sp>
        <p:nvSpPr>
          <p:cNvPr id="3" name="Footer Placeholder 2"/>
          <p:cNvSpPr>
            <a:spLocks noGrp="1"/>
          </p:cNvSpPr>
          <p:nvPr>
            <p:ph type="ftr" sz="quarter" idx="15"/>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AutoShape 3"/>
          <p:cNvSpPr>
            <a:spLocks noGrp="1" noChangeArrowheads="1"/>
          </p:cNvSpPr>
          <p:nvPr>
            <p:ph type="title"/>
          </p:nvPr>
        </p:nvSpPr>
        <p:spPr/>
        <p:txBody>
          <a:bodyPr/>
          <a:lstStyle/>
          <a:p>
            <a:pPr eaLnBrk="1" hangingPunct="1"/>
            <a:r>
              <a:rPr lang="en-GB" sz="3200" dirty="0" smtClean="0"/>
              <a:t>Recommended UML model structure (2/2)</a:t>
            </a:r>
          </a:p>
        </p:txBody>
      </p:sp>
      <p:sp>
        <p:nvSpPr>
          <p:cNvPr id="15364" name="Rectangle 2"/>
          <p:cNvSpPr>
            <a:spLocks noGrp="1" noChangeArrowheads="1"/>
          </p:cNvSpPr>
          <p:nvPr>
            <p:ph sz="half" idx="2"/>
          </p:nvPr>
        </p:nvSpPr>
        <p:spPr>
          <a:xfrm>
            <a:off x="3635896" y="1600200"/>
            <a:ext cx="5050904" cy="4525963"/>
          </a:xfrm>
        </p:spPr>
        <p:txBody>
          <a:bodyPr>
            <a:normAutofit/>
          </a:bodyPr>
          <a:lstStyle/>
          <a:p>
            <a:pPr eaLnBrk="1" hangingPunct="1">
              <a:buNone/>
              <a:tabLst>
                <a:tab pos="0" algn="l"/>
              </a:tabLst>
            </a:pPr>
            <a:r>
              <a:rPr lang="en-GB" sz="1800" dirty="0" smtClean="0"/>
              <a:t>Rationale</a:t>
            </a:r>
          </a:p>
          <a:p>
            <a:pPr marL="285750" lvl="1" eaLnBrk="1" hangingPunct="1"/>
            <a:r>
              <a:rPr lang="en-GB" sz="1600" dirty="0" smtClean="0"/>
              <a:t>Preserves the current standard CIM “place” in the .</a:t>
            </a:r>
            <a:r>
              <a:rPr lang="en-GB" sz="1600" dirty="0" err="1" smtClean="0"/>
              <a:t>eap</a:t>
            </a:r>
            <a:r>
              <a:rPr lang="en-GB" sz="1600" dirty="0" smtClean="0"/>
              <a:t> project</a:t>
            </a:r>
          </a:p>
          <a:p>
            <a:pPr marL="285750" lvl="1" eaLnBrk="1" hangingPunct="1"/>
            <a:r>
              <a:rPr lang="en-GB" sz="1600" dirty="0" smtClean="0"/>
              <a:t>Clearly separates CIM and non-CIM models</a:t>
            </a:r>
          </a:p>
          <a:p>
            <a:pPr marL="544513" lvl="2" indent="-285750" eaLnBrk="1" hangingPunct="1"/>
            <a:r>
              <a:rPr lang="en-GB" sz="1400" dirty="0" smtClean="0"/>
              <a:t>Nature need not be encoded in UML, but in properties file</a:t>
            </a:r>
          </a:p>
          <a:p>
            <a:pPr marL="285750" lvl="1" eaLnBrk="1" hangingPunct="1"/>
            <a:r>
              <a:rPr lang="en-GB" sz="1600" dirty="0" smtClean="0"/>
              <a:t>Clearly separates standard UML and non-standard extensions</a:t>
            </a:r>
          </a:p>
          <a:p>
            <a:pPr marL="544513" lvl="2" indent="-285750" eaLnBrk="1" hangingPunct="1"/>
            <a:r>
              <a:rPr lang="en-GB" sz="1400" dirty="0" smtClean="0"/>
              <a:t>Easy to evolve/update/merge standard model as it evolves</a:t>
            </a:r>
          </a:p>
          <a:p>
            <a:pPr marL="544513" lvl="2" indent="-285750" eaLnBrk="1" hangingPunct="1"/>
            <a:r>
              <a:rPr lang="en-GB" sz="1400" dirty="0" smtClean="0"/>
              <a:t>Easy to independently evolve/update/merge variations of custom extensions, without interfering with the standard UML</a:t>
            </a:r>
          </a:p>
          <a:p>
            <a:pPr marL="285750" lvl="1" eaLnBrk="1" hangingPunct="1"/>
            <a:r>
              <a:rPr lang="en-GB" sz="1600" dirty="0" smtClean="0"/>
              <a:t>Top-level packages may be associated with IEC TC57 WGs (or to projects, for custom extensions)</a:t>
            </a:r>
          </a:p>
        </p:txBody>
      </p:sp>
      <p:sp>
        <p:nvSpPr>
          <p:cNvPr id="15362" name="Slide Number Placeholder 3"/>
          <p:cNvSpPr>
            <a:spLocks noGrp="1"/>
          </p:cNvSpPr>
          <p:nvPr>
            <p:ph type="sldNum" sz="quarter" idx="12"/>
          </p:nvPr>
        </p:nvSpPr>
        <p:spPr>
          <a:noFill/>
        </p:spPr>
        <p:txBody>
          <a:bodyPr/>
          <a:lstStyle/>
          <a:p>
            <a:fld id="{055F38D8-AD6A-44E4-AAFA-33CE4B9E0F6D}" type="slidenum">
              <a:rPr lang="en-GB"/>
              <a:pPr/>
              <a:t>18</a:t>
            </a:fld>
            <a:endParaRPr lang="en-GB"/>
          </a:p>
        </p:txBody>
      </p:sp>
      <p:grpSp>
        <p:nvGrpSpPr>
          <p:cNvPr id="18" name="Group 17"/>
          <p:cNvGrpSpPr/>
          <p:nvPr/>
        </p:nvGrpSpPr>
        <p:grpSpPr>
          <a:xfrm>
            <a:off x="721215" y="1756876"/>
            <a:ext cx="2221522" cy="2979126"/>
            <a:chOff x="823913" y="2381251"/>
            <a:chExt cx="2221522" cy="2979126"/>
          </a:xfrm>
        </p:grpSpPr>
        <p:pic>
          <p:nvPicPr>
            <p:cNvPr id="19" name="Picture 2"/>
            <p:cNvPicPr>
              <a:picLocks noChangeAspect="1" noChangeArrowheads="1"/>
            </p:cNvPicPr>
            <p:nvPr/>
          </p:nvPicPr>
          <p:blipFill>
            <a:blip r:embed="rId2" cstate="print"/>
            <a:srcRect/>
            <a:stretch>
              <a:fillRect/>
            </a:stretch>
          </p:blipFill>
          <p:spPr bwMode="auto">
            <a:xfrm>
              <a:off x="940410" y="2388577"/>
              <a:ext cx="2105025" cy="2971800"/>
            </a:xfrm>
            <a:prstGeom prst="rect">
              <a:avLst/>
            </a:prstGeom>
            <a:noFill/>
            <a:ln w="9525">
              <a:noFill/>
              <a:miter lim="800000"/>
              <a:headEnd/>
              <a:tailEnd/>
            </a:ln>
          </p:spPr>
        </p:pic>
        <p:sp>
          <p:nvSpPr>
            <p:cNvPr id="20" name="Rectangle 7"/>
            <p:cNvSpPr>
              <a:spLocks noChangeArrowheads="1"/>
            </p:cNvSpPr>
            <p:nvPr/>
          </p:nvSpPr>
          <p:spPr bwMode="auto">
            <a:xfrm>
              <a:off x="1030288" y="2557463"/>
              <a:ext cx="1982543" cy="174014"/>
            </a:xfrm>
            <a:prstGeom prst="rect">
              <a:avLst/>
            </a:prstGeom>
            <a:noFill/>
            <a:ln w="19050">
              <a:solidFill>
                <a:srgbClr val="CC0000"/>
              </a:solidFill>
              <a:miter lim="800000"/>
              <a:headEnd/>
              <a:tailEnd/>
            </a:ln>
          </p:spPr>
          <p:txBody>
            <a:bodyPr wrap="none" anchor="ctr"/>
            <a:lstStyle/>
            <a:p>
              <a:endParaRPr lang="en-US"/>
            </a:p>
          </p:txBody>
        </p:sp>
        <p:sp>
          <p:nvSpPr>
            <p:cNvPr id="21" name="Rectangle 8"/>
            <p:cNvSpPr>
              <a:spLocks noChangeArrowheads="1"/>
            </p:cNvSpPr>
            <p:nvPr/>
          </p:nvSpPr>
          <p:spPr bwMode="auto">
            <a:xfrm>
              <a:off x="1030288" y="4799013"/>
              <a:ext cx="1976438" cy="160338"/>
            </a:xfrm>
            <a:prstGeom prst="rect">
              <a:avLst/>
            </a:prstGeom>
            <a:noFill/>
            <a:ln w="19050">
              <a:solidFill>
                <a:srgbClr val="CC0000"/>
              </a:solidFill>
              <a:miter lim="800000"/>
              <a:headEnd/>
              <a:tailEnd/>
            </a:ln>
          </p:spPr>
          <p:txBody>
            <a:bodyPr wrap="none" anchor="ctr"/>
            <a:lstStyle/>
            <a:p>
              <a:endParaRPr lang="en-US"/>
            </a:p>
          </p:txBody>
        </p:sp>
        <p:sp>
          <p:nvSpPr>
            <p:cNvPr id="22" name="Rectangle 9"/>
            <p:cNvSpPr>
              <a:spLocks noChangeArrowheads="1"/>
            </p:cNvSpPr>
            <p:nvPr/>
          </p:nvSpPr>
          <p:spPr bwMode="auto">
            <a:xfrm>
              <a:off x="1030288" y="4975226"/>
              <a:ext cx="1976438" cy="160338"/>
            </a:xfrm>
            <a:prstGeom prst="rect">
              <a:avLst/>
            </a:prstGeom>
            <a:noFill/>
            <a:ln w="19050">
              <a:solidFill>
                <a:srgbClr val="CC0000"/>
              </a:solidFill>
              <a:miter lim="800000"/>
              <a:headEnd/>
              <a:tailEnd/>
            </a:ln>
          </p:spPr>
          <p:txBody>
            <a:bodyPr wrap="none" anchor="ctr"/>
            <a:lstStyle/>
            <a:p>
              <a:endParaRPr lang="en-US"/>
            </a:p>
          </p:txBody>
        </p:sp>
        <p:sp>
          <p:nvSpPr>
            <p:cNvPr id="23" name="Rectangle 10"/>
            <p:cNvSpPr>
              <a:spLocks noChangeArrowheads="1"/>
            </p:cNvSpPr>
            <p:nvPr/>
          </p:nvSpPr>
          <p:spPr bwMode="auto">
            <a:xfrm>
              <a:off x="1030288" y="5151438"/>
              <a:ext cx="1976438" cy="160338"/>
            </a:xfrm>
            <a:prstGeom prst="rect">
              <a:avLst/>
            </a:prstGeom>
            <a:noFill/>
            <a:ln w="19050">
              <a:solidFill>
                <a:srgbClr val="CC0000"/>
              </a:solidFill>
              <a:miter lim="800000"/>
              <a:headEnd/>
              <a:tailEnd/>
            </a:ln>
          </p:spPr>
          <p:txBody>
            <a:bodyPr wrap="none" anchor="ctr"/>
            <a:lstStyle/>
            <a:p>
              <a:endParaRPr lang="en-US"/>
            </a:p>
          </p:txBody>
        </p:sp>
        <p:sp>
          <p:nvSpPr>
            <p:cNvPr id="24" name="Rectangle 11"/>
            <p:cNvSpPr>
              <a:spLocks noChangeArrowheads="1"/>
            </p:cNvSpPr>
            <p:nvPr/>
          </p:nvSpPr>
          <p:spPr bwMode="auto">
            <a:xfrm>
              <a:off x="823913" y="2381251"/>
              <a:ext cx="938213" cy="184150"/>
            </a:xfrm>
            <a:prstGeom prst="rect">
              <a:avLst/>
            </a:prstGeom>
            <a:noFill/>
            <a:ln w="19050">
              <a:solidFill>
                <a:schemeClr val="accent1"/>
              </a:solidFill>
              <a:miter lim="800000"/>
              <a:headEnd/>
              <a:tailEnd/>
            </a:ln>
          </p:spPr>
          <p:txBody>
            <a:bodyPr wrap="none" anchor="ctr"/>
            <a:lstStyle/>
            <a:p>
              <a:endParaRPr lang="en-US"/>
            </a:p>
          </p:txBody>
        </p:sp>
        <p:sp>
          <p:nvSpPr>
            <p:cNvPr id="25" name="Rectangle 16"/>
            <p:cNvSpPr>
              <a:spLocks noChangeArrowheads="1"/>
            </p:cNvSpPr>
            <p:nvPr/>
          </p:nvSpPr>
          <p:spPr bwMode="auto">
            <a:xfrm>
              <a:off x="1282701" y="3086101"/>
              <a:ext cx="1136650" cy="160338"/>
            </a:xfrm>
            <a:prstGeom prst="rect">
              <a:avLst/>
            </a:prstGeom>
            <a:noFill/>
            <a:ln w="19050">
              <a:solidFill>
                <a:srgbClr val="FFCC00"/>
              </a:solidFill>
              <a:miter lim="800000"/>
              <a:headEnd/>
              <a:tailEnd/>
            </a:ln>
          </p:spPr>
          <p:txBody>
            <a:bodyPr wrap="none" anchor="ctr"/>
            <a:lstStyle/>
            <a:p>
              <a:endParaRPr lang="en-US"/>
            </a:p>
          </p:txBody>
        </p:sp>
        <p:sp>
          <p:nvSpPr>
            <p:cNvPr id="26" name="Rectangle 17"/>
            <p:cNvSpPr>
              <a:spLocks noChangeArrowheads="1"/>
            </p:cNvSpPr>
            <p:nvPr/>
          </p:nvSpPr>
          <p:spPr bwMode="auto">
            <a:xfrm>
              <a:off x="1263651" y="4451351"/>
              <a:ext cx="1136650" cy="160338"/>
            </a:xfrm>
            <a:prstGeom prst="rect">
              <a:avLst/>
            </a:prstGeom>
            <a:noFill/>
            <a:ln w="19050">
              <a:solidFill>
                <a:srgbClr val="FFCC00"/>
              </a:solidFill>
              <a:miter lim="800000"/>
              <a:headEnd/>
              <a:tailEnd/>
            </a:ln>
          </p:spPr>
          <p:txBody>
            <a:bodyPr wrap="none" anchor="ctr"/>
            <a:lstStyle/>
            <a:p>
              <a:endParaRPr lang="en-US"/>
            </a:p>
          </p:txBody>
        </p:sp>
        <p:sp>
          <p:nvSpPr>
            <p:cNvPr id="38" name="Rectangle 18"/>
            <p:cNvSpPr>
              <a:spLocks noChangeArrowheads="1"/>
            </p:cNvSpPr>
            <p:nvPr/>
          </p:nvSpPr>
          <p:spPr bwMode="auto">
            <a:xfrm>
              <a:off x="1268413" y="2909888"/>
              <a:ext cx="1136650" cy="160338"/>
            </a:xfrm>
            <a:prstGeom prst="rect">
              <a:avLst/>
            </a:prstGeom>
            <a:noFill/>
            <a:ln w="19050">
              <a:solidFill>
                <a:srgbClr val="FFCC00"/>
              </a:solidFill>
              <a:miter lim="800000"/>
              <a:headEnd/>
              <a:tailEnd/>
            </a:ln>
          </p:spPr>
          <p:txBody>
            <a:bodyPr wrap="none" anchor="ctr"/>
            <a:lstStyle/>
            <a:p>
              <a:endParaRPr lang="en-US"/>
            </a:p>
          </p:txBody>
        </p:sp>
        <p:sp>
          <p:nvSpPr>
            <p:cNvPr id="39" name="Oval 20"/>
            <p:cNvSpPr>
              <a:spLocks noChangeArrowheads="1"/>
            </p:cNvSpPr>
            <p:nvPr/>
          </p:nvSpPr>
          <p:spPr bwMode="auto">
            <a:xfrm>
              <a:off x="1505318" y="4079632"/>
              <a:ext cx="1531938" cy="198438"/>
            </a:xfrm>
            <a:prstGeom prst="ellipse">
              <a:avLst/>
            </a:prstGeom>
            <a:noFill/>
            <a:ln w="19050">
              <a:solidFill>
                <a:srgbClr val="FFCC00"/>
              </a:solidFill>
              <a:round/>
              <a:headEnd/>
              <a:tailEnd/>
            </a:ln>
          </p:spPr>
          <p:txBody>
            <a:bodyPr wrap="none" anchor="ctr"/>
            <a:lstStyle/>
            <a:p>
              <a:endParaRPr lang="en-US"/>
            </a:p>
          </p:txBody>
        </p:sp>
      </p:grpSp>
      <p:sp>
        <p:nvSpPr>
          <p:cNvPr id="40" name="Text Box 24"/>
          <p:cNvSpPr txBox="1">
            <a:spLocks noChangeArrowheads="1"/>
          </p:cNvSpPr>
          <p:nvPr/>
        </p:nvSpPr>
        <p:spPr bwMode="auto">
          <a:xfrm>
            <a:off x="792653" y="4981784"/>
            <a:ext cx="2111375" cy="942975"/>
          </a:xfrm>
          <a:prstGeom prst="rect">
            <a:avLst/>
          </a:prstGeom>
          <a:noFill/>
          <a:ln w="9525">
            <a:noFill/>
            <a:miter lim="800000"/>
            <a:headEnd/>
            <a:tailEnd/>
          </a:ln>
        </p:spPr>
        <p:txBody>
          <a:bodyPr>
            <a:spAutoFit/>
          </a:bodyPr>
          <a:lstStyle/>
          <a:p>
            <a:r>
              <a:rPr lang="en-GB" sz="1400" dirty="0"/>
              <a:t>(example from base-</a:t>
            </a:r>
            <a:r>
              <a:rPr lang="en-GB" sz="1400" dirty="0" err="1"/>
              <a:t>small.eap</a:t>
            </a:r>
            <a:r>
              <a:rPr lang="en-GB" sz="1400" dirty="0"/>
              <a:t>, does not reflect the full model, just small part of it)</a:t>
            </a:r>
          </a:p>
        </p:txBody>
      </p:sp>
      <p:sp>
        <p:nvSpPr>
          <p:cNvPr id="2" name="Date Placeholder 1"/>
          <p:cNvSpPr>
            <a:spLocks noGrp="1"/>
          </p:cNvSpPr>
          <p:nvPr>
            <p:ph type="dt" sz="half" idx="14"/>
          </p:nvPr>
        </p:nvSpPr>
        <p:spPr/>
        <p:txBody>
          <a:bodyPr/>
          <a:lstStyle/>
          <a:p>
            <a:r>
              <a:rPr lang="en-US" smtClean="0"/>
              <a:t>January 2018</a:t>
            </a:r>
            <a:endParaRPr lang="en-GB"/>
          </a:p>
        </p:txBody>
      </p:sp>
      <p:sp>
        <p:nvSpPr>
          <p:cNvPr id="3" name="Footer Placeholder 2"/>
          <p:cNvSpPr>
            <a:spLocks noGrp="1"/>
          </p:cNvSpPr>
          <p:nvPr>
            <p:ph type="ftr" sz="quarter" idx="15"/>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AutoShape 3"/>
          <p:cNvSpPr>
            <a:spLocks noGrp="1" noChangeArrowheads="1"/>
          </p:cNvSpPr>
          <p:nvPr>
            <p:ph type="title"/>
          </p:nvPr>
        </p:nvSpPr>
        <p:spPr/>
        <p:txBody>
          <a:bodyPr/>
          <a:lstStyle/>
          <a:p>
            <a:pPr eaLnBrk="1" hangingPunct="1"/>
            <a:r>
              <a:rPr lang="en-GB" sz="3200" dirty="0" smtClean="0"/>
              <a:t>Standard UML top-package owners</a:t>
            </a:r>
          </a:p>
        </p:txBody>
      </p:sp>
      <p:sp>
        <p:nvSpPr>
          <p:cNvPr id="16388" name="Rectangle 2"/>
          <p:cNvSpPr>
            <a:spLocks noGrp="1" noChangeArrowheads="1"/>
          </p:cNvSpPr>
          <p:nvPr>
            <p:ph sz="half" idx="2"/>
          </p:nvPr>
        </p:nvSpPr>
        <p:spPr>
          <a:xfrm>
            <a:off x="4283968" y="1600200"/>
            <a:ext cx="4402832" cy="4525963"/>
          </a:xfrm>
        </p:spPr>
        <p:txBody>
          <a:bodyPr>
            <a:normAutofit/>
          </a:bodyPr>
          <a:lstStyle/>
          <a:p>
            <a:pPr marL="0" indent="0" eaLnBrk="1" hangingPunct="1">
              <a:buNone/>
            </a:pPr>
            <a:r>
              <a:rPr lang="en-GB" sz="1800" dirty="0" smtClean="0"/>
              <a:t>Currently, jCleanCim encodes the mapping of top-level packages and IEC owners:</a:t>
            </a:r>
          </a:p>
          <a:p>
            <a:pPr marL="285750" lvl="1" eaLnBrk="1" hangingPunct="1"/>
            <a:r>
              <a:rPr lang="en-GB" dirty="0" smtClean="0"/>
              <a:t>CIM owners are WG13, WG14, WG16</a:t>
            </a:r>
          </a:p>
          <a:p>
            <a:pPr marL="285750" lvl="1" eaLnBrk="1" hangingPunct="1"/>
            <a:r>
              <a:rPr lang="en-GB" dirty="0" smtClean="0"/>
              <a:t>IEC61850 owners are WG10, WG17, WG18, JWG25 (and WG19)</a:t>
            </a:r>
          </a:p>
          <a:p>
            <a:pPr marL="0" indent="0" eaLnBrk="1" hangingPunct="1">
              <a:buNone/>
            </a:pPr>
            <a:endParaRPr lang="en-GB" sz="1800" dirty="0" smtClean="0"/>
          </a:p>
          <a:p>
            <a:pPr marL="0" indent="0" eaLnBrk="1" hangingPunct="1">
              <a:buNone/>
            </a:pPr>
            <a:r>
              <a:rPr lang="en-GB" sz="1800" dirty="0" smtClean="0"/>
              <a:t>All other UML packages and elements get assigned the owner “OTHER_CIM” or “OTHER_IEC61850”.</a:t>
            </a:r>
          </a:p>
        </p:txBody>
      </p:sp>
      <p:sp>
        <p:nvSpPr>
          <p:cNvPr id="16386" name="Slide Number Placeholder 3"/>
          <p:cNvSpPr>
            <a:spLocks noGrp="1"/>
          </p:cNvSpPr>
          <p:nvPr>
            <p:ph type="sldNum" sz="quarter" idx="12"/>
          </p:nvPr>
        </p:nvSpPr>
        <p:spPr>
          <a:noFill/>
        </p:spPr>
        <p:txBody>
          <a:bodyPr/>
          <a:lstStyle/>
          <a:p>
            <a:fld id="{763D1899-3A61-4E53-8E53-6EC8B451932C}" type="slidenum">
              <a:rPr lang="en-GB"/>
              <a:pPr/>
              <a:t>19</a:t>
            </a:fld>
            <a:endParaRPr lang="en-GB"/>
          </a:p>
        </p:txBody>
      </p:sp>
      <p:sp>
        <p:nvSpPr>
          <p:cNvPr id="13" name="Text Box 24"/>
          <p:cNvSpPr txBox="1">
            <a:spLocks noChangeArrowheads="1"/>
          </p:cNvSpPr>
          <p:nvPr/>
        </p:nvSpPr>
        <p:spPr bwMode="auto">
          <a:xfrm>
            <a:off x="792653" y="4981784"/>
            <a:ext cx="2111375" cy="942975"/>
          </a:xfrm>
          <a:prstGeom prst="rect">
            <a:avLst/>
          </a:prstGeom>
          <a:noFill/>
          <a:ln w="9525">
            <a:noFill/>
            <a:miter lim="800000"/>
            <a:headEnd/>
            <a:tailEnd/>
          </a:ln>
        </p:spPr>
        <p:txBody>
          <a:bodyPr>
            <a:spAutoFit/>
          </a:bodyPr>
          <a:lstStyle/>
          <a:p>
            <a:r>
              <a:rPr lang="en-GB" sz="1400" dirty="0"/>
              <a:t>(example from base-</a:t>
            </a:r>
            <a:r>
              <a:rPr lang="en-GB" sz="1400" dirty="0" err="1"/>
              <a:t>small.eap</a:t>
            </a:r>
            <a:r>
              <a:rPr lang="en-GB" sz="1400" dirty="0"/>
              <a:t>, does not reflect the full model, just small part of it)</a:t>
            </a:r>
          </a:p>
        </p:txBody>
      </p:sp>
      <p:grpSp>
        <p:nvGrpSpPr>
          <p:cNvPr id="3" name="Group 2"/>
          <p:cNvGrpSpPr/>
          <p:nvPr/>
        </p:nvGrpSpPr>
        <p:grpSpPr>
          <a:xfrm>
            <a:off x="858883" y="1700808"/>
            <a:ext cx="2989188" cy="2972167"/>
            <a:chOff x="858883" y="1700808"/>
            <a:chExt cx="2989188" cy="2972167"/>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83" y="1700808"/>
              <a:ext cx="2191766" cy="297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5" name="Text Box 16"/>
            <p:cNvSpPr txBox="1">
              <a:spLocks noChangeArrowheads="1"/>
            </p:cNvSpPr>
            <p:nvPr/>
          </p:nvSpPr>
          <p:spPr bwMode="auto">
            <a:xfrm>
              <a:off x="3227388" y="2632215"/>
              <a:ext cx="620683" cy="276999"/>
            </a:xfrm>
            <a:prstGeom prst="rect">
              <a:avLst/>
            </a:prstGeom>
            <a:noFill/>
            <a:ln w="9525">
              <a:noFill/>
              <a:miter lim="800000"/>
              <a:headEnd/>
              <a:tailEnd/>
            </a:ln>
          </p:spPr>
          <p:txBody>
            <a:bodyPr wrap="none">
              <a:spAutoFit/>
            </a:bodyPr>
            <a:lstStyle/>
            <a:p>
              <a:r>
                <a:rPr lang="en-GB" sz="1200" b="1" dirty="0" smtClean="0">
                  <a:solidFill>
                    <a:srgbClr val="FF0000"/>
                  </a:solidFill>
                </a:rPr>
                <a:t>WG14</a:t>
              </a:r>
              <a:endParaRPr lang="en-GB" sz="1200" b="1" dirty="0">
                <a:solidFill>
                  <a:srgbClr val="FF0000"/>
                </a:solidFill>
              </a:endParaRPr>
            </a:p>
          </p:txBody>
        </p:sp>
        <p:sp>
          <p:nvSpPr>
            <p:cNvPr id="16396" name="Text Box 17"/>
            <p:cNvSpPr txBox="1">
              <a:spLocks noChangeArrowheads="1"/>
            </p:cNvSpPr>
            <p:nvPr/>
          </p:nvSpPr>
          <p:spPr bwMode="auto">
            <a:xfrm>
              <a:off x="3227388" y="2417048"/>
              <a:ext cx="615950" cy="274638"/>
            </a:xfrm>
            <a:prstGeom prst="rect">
              <a:avLst/>
            </a:prstGeom>
            <a:noFill/>
            <a:ln w="9525">
              <a:noFill/>
              <a:miter lim="800000"/>
              <a:headEnd/>
              <a:tailEnd/>
            </a:ln>
          </p:spPr>
          <p:txBody>
            <a:bodyPr wrap="none">
              <a:spAutoFit/>
            </a:bodyPr>
            <a:lstStyle/>
            <a:p>
              <a:r>
                <a:rPr lang="en-GB" sz="1200" b="1" dirty="0">
                  <a:solidFill>
                    <a:srgbClr val="FF0000"/>
                  </a:solidFill>
                </a:rPr>
                <a:t>WG13</a:t>
              </a:r>
            </a:p>
          </p:txBody>
        </p:sp>
        <p:sp>
          <p:nvSpPr>
            <p:cNvPr id="16398" name="Line 19"/>
            <p:cNvSpPr>
              <a:spLocks noChangeShapeType="1"/>
            </p:cNvSpPr>
            <p:nvPr/>
          </p:nvSpPr>
          <p:spPr bwMode="auto">
            <a:xfrm flipH="1" flipV="1">
              <a:off x="2339752" y="2744927"/>
              <a:ext cx="915988" cy="0"/>
            </a:xfrm>
            <a:prstGeom prst="line">
              <a:avLst/>
            </a:prstGeom>
            <a:noFill/>
            <a:ln w="28575">
              <a:solidFill>
                <a:srgbClr val="FF0000"/>
              </a:solidFill>
              <a:round/>
              <a:headEnd/>
              <a:tailEnd type="triangle" w="med" len="med"/>
            </a:ln>
          </p:spPr>
          <p:txBody>
            <a:bodyPr/>
            <a:lstStyle/>
            <a:p>
              <a:endParaRPr lang="en-US"/>
            </a:p>
          </p:txBody>
        </p:sp>
        <p:sp>
          <p:nvSpPr>
            <p:cNvPr id="16" name="Text Box 16"/>
            <p:cNvSpPr txBox="1">
              <a:spLocks noChangeArrowheads="1"/>
            </p:cNvSpPr>
            <p:nvPr/>
          </p:nvSpPr>
          <p:spPr bwMode="auto">
            <a:xfrm>
              <a:off x="3227388" y="2808061"/>
              <a:ext cx="615950" cy="274638"/>
            </a:xfrm>
            <a:prstGeom prst="rect">
              <a:avLst/>
            </a:prstGeom>
            <a:noFill/>
            <a:ln w="9525">
              <a:noFill/>
              <a:miter lim="800000"/>
              <a:headEnd/>
              <a:tailEnd/>
            </a:ln>
          </p:spPr>
          <p:txBody>
            <a:bodyPr wrap="none">
              <a:spAutoFit/>
            </a:bodyPr>
            <a:lstStyle/>
            <a:p>
              <a:r>
                <a:rPr lang="en-GB" sz="1200" b="1" dirty="0">
                  <a:solidFill>
                    <a:srgbClr val="FF0000"/>
                  </a:solidFill>
                </a:rPr>
                <a:t>WG16</a:t>
              </a:r>
            </a:p>
          </p:txBody>
        </p:sp>
        <p:sp>
          <p:nvSpPr>
            <p:cNvPr id="17" name="Line 19"/>
            <p:cNvSpPr>
              <a:spLocks noChangeShapeType="1"/>
            </p:cNvSpPr>
            <p:nvPr/>
          </p:nvSpPr>
          <p:spPr bwMode="auto">
            <a:xfrm flipH="1">
              <a:off x="2339752" y="2920773"/>
              <a:ext cx="892541" cy="0"/>
            </a:xfrm>
            <a:prstGeom prst="line">
              <a:avLst/>
            </a:prstGeom>
            <a:noFill/>
            <a:ln w="28575">
              <a:solidFill>
                <a:srgbClr val="FF0000"/>
              </a:solidFill>
              <a:round/>
              <a:headEnd/>
              <a:tailEnd type="triangle" w="med" len="med"/>
            </a:ln>
          </p:spPr>
          <p:txBody>
            <a:bodyPr/>
            <a:lstStyle/>
            <a:p>
              <a:endParaRPr lang="en-US"/>
            </a:p>
          </p:txBody>
        </p:sp>
        <p:sp>
          <p:nvSpPr>
            <p:cNvPr id="15" name="Line 19"/>
            <p:cNvSpPr>
              <a:spLocks noChangeShapeType="1"/>
            </p:cNvSpPr>
            <p:nvPr/>
          </p:nvSpPr>
          <p:spPr bwMode="auto">
            <a:xfrm flipH="1" flipV="1">
              <a:off x="2339752" y="2564904"/>
              <a:ext cx="915988" cy="0"/>
            </a:xfrm>
            <a:prstGeom prst="line">
              <a:avLst/>
            </a:prstGeom>
            <a:noFill/>
            <a:ln w="28575">
              <a:solidFill>
                <a:srgbClr val="FF0000"/>
              </a:solidFill>
              <a:round/>
              <a:headEnd/>
              <a:tailEnd type="triangle" w="med" len="med"/>
            </a:ln>
          </p:spPr>
          <p:txBody>
            <a:bodyPr/>
            <a:lstStyle/>
            <a:p>
              <a:endParaRPr lang="en-US"/>
            </a:p>
          </p:txBody>
        </p:sp>
      </p:grpSp>
      <p:sp>
        <p:nvSpPr>
          <p:cNvPr id="2" name="Date Placeholder 1"/>
          <p:cNvSpPr>
            <a:spLocks noGrp="1"/>
          </p:cNvSpPr>
          <p:nvPr>
            <p:ph type="dt" sz="half" idx="14"/>
          </p:nvPr>
        </p:nvSpPr>
        <p:spPr/>
        <p:txBody>
          <a:bodyPr/>
          <a:lstStyle/>
          <a:p>
            <a:r>
              <a:rPr lang="en-US" smtClean="0"/>
              <a:t>January 2018</a:t>
            </a:r>
            <a:endParaRPr lang="en-GB"/>
          </a:p>
        </p:txBody>
      </p:sp>
      <p:sp>
        <p:nvSpPr>
          <p:cNvPr id="4" name="Footer Placeholder 3"/>
          <p:cNvSpPr>
            <a:spLocks noGrp="1"/>
          </p:cNvSpPr>
          <p:nvPr>
            <p:ph type="ftr" sz="quarter" idx="15"/>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2"/>
          <p:cNvSpPr>
            <a:spLocks noGrp="1" noChangeArrowheads="1"/>
          </p:cNvSpPr>
          <p:nvPr>
            <p:ph type="title"/>
          </p:nvPr>
        </p:nvSpPr>
        <p:spPr/>
        <p:txBody>
          <a:bodyPr/>
          <a:lstStyle/>
          <a:p>
            <a:pPr eaLnBrk="1" hangingPunct="1"/>
            <a:r>
              <a:rPr lang="en-GB" sz="3200" dirty="0" smtClean="0"/>
              <a:t>About </a:t>
            </a:r>
            <a:r>
              <a:rPr lang="en-GB" sz="3200" dirty="0" err="1" smtClean="0"/>
              <a:t>jCleanCim</a:t>
            </a:r>
            <a:endParaRPr lang="en-GB" sz="3200" dirty="0" smtClean="0"/>
          </a:p>
        </p:txBody>
      </p:sp>
      <p:sp>
        <p:nvSpPr>
          <p:cNvPr id="5125" name="Rectangle 3"/>
          <p:cNvSpPr>
            <a:spLocks noGrp="1" noChangeArrowheads="1"/>
          </p:cNvSpPr>
          <p:nvPr>
            <p:ph idx="1"/>
          </p:nvPr>
        </p:nvSpPr>
        <p:spPr/>
        <p:txBody>
          <a:bodyPr>
            <a:normAutofit fontScale="92500" lnSpcReduction="10000"/>
          </a:bodyPr>
          <a:lstStyle/>
          <a:p>
            <a:pPr marL="0" indent="0" eaLnBrk="1" hangingPunct="1">
              <a:buNone/>
            </a:pPr>
            <a:r>
              <a:rPr lang="en-GB" sz="1800" dirty="0" smtClean="0"/>
              <a:t>jCleanCim is an </a:t>
            </a:r>
            <a:r>
              <a:rPr lang="en-GB" sz="1800" dirty="0" smtClean="0">
                <a:solidFill>
                  <a:srgbClr val="FF0000"/>
                </a:solidFill>
              </a:rPr>
              <a:t>open source</a:t>
            </a:r>
            <a:r>
              <a:rPr lang="en-GB" sz="1800" dirty="0" smtClean="0"/>
              <a:t> tool:</a:t>
            </a:r>
          </a:p>
          <a:p>
            <a:r>
              <a:rPr lang="en-GB" sz="1800" dirty="0" smtClean="0"/>
              <a:t>since 02v00 provided under terms of </a:t>
            </a:r>
            <a:r>
              <a:rPr lang="en-GB" sz="1800" dirty="0" smtClean="0">
                <a:solidFill>
                  <a:srgbClr val="FF0000"/>
                </a:solidFill>
              </a:rPr>
              <a:t>GNU LGPLv3 </a:t>
            </a:r>
            <a:r>
              <a:rPr lang="en-GB" sz="1800" dirty="0" smtClean="0"/>
              <a:t>license</a:t>
            </a:r>
          </a:p>
          <a:p>
            <a:r>
              <a:rPr lang="en-GB" sz="1800" dirty="0" smtClean="0">
                <a:solidFill>
                  <a:schemeClr val="tx1">
                    <a:lumMod val="60000"/>
                    <a:lumOff val="40000"/>
                  </a:schemeClr>
                </a:solidFill>
                <a:hlinkClick r:id="rId3"/>
              </a:rPr>
              <a:t>http</a:t>
            </a:r>
            <a:r>
              <a:rPr lang="en-GB" sz="1800" dirty="0">
                <a:solidFill>
                  <a:schemeClr val="tx1">
                    <a:lumMod val="60000"/>
                    <a:lumOff val="40000"/>
                  </a:schemeClr>
                </a:solidFill>
                <a:hlinkClick r:id="rId3"/>
              </a:rPr>
              <a:t>://www.tanjakostic.org/jcleancim</a:t>
            </a:r>
            <a:endParaRPr lang="en-GB" sz="1800" dirty="0" smtClean="0"/>
          </a:p>
          <a:p>
            <a:pPr marL="0" indent="0" eaLnBrk="1" hangingPunct="1">
              <a:buNone/>
            </a:pPr>
            <a:endParaRPr lang="en-GB" sz="1800" dirty="0" smtClean="0"/>
          </a:p>
          <a:p>
            <a:pPr marL="0" indent="0" eaLnBrk="1" hangingPunct="1">
              <a:buNone/>
            </a:pPr>
            <a:r>
              <a:rPr lang="en-GB" sz="1800" dirty="0" smtClean="0"/>
              <a:t>Developed to support </a:t>
            </a:r>
            <a:r>
              <a:rPr lang="en-GB" sz="1800" dirty="0" smtClean="0">
                <a:solidFill>
                  <a:srgbClr val="FF0000"/>
                </a:solidFill>
              </a:rPr>
              <a:t>validation</a:t>
            </a:r>
            <a:r>
              <a:rPr lang="en-GB" sz="1800" dirty="0" smtClean="0"/>
              <a:t> and </a:t>
            </a:r>
            <a:r>
              <a:rPr lang="en-GB" sz="1800" dirty="0" smtClean="0">
                <a:solidFill>
                  <a:srgbClr val="FF0000"/>
                </a:solidFill>
              </a:rPr>
              <a:t>documentation generation</a:t>
            </a:r>
            <a:r>
              <a:rPr lang="en-GB" sz="1800" dirty="0" smtClean="0"/>
              <a:t> from </a:t>
            </a:r>
            <a:r>
              <a:rPr lang="en-GB" sz="1800" dirty="0" smtClean="0">
                <a:solidFill>
                  <a:srgbClr val="FF0000"/>
                </a:solidFill>
              </a:rPr>
              <a:t>Enterprise Architect CIM and IEC 61850 UML models</a:t>
            </a:r>
            <a:r>
              <a:rPr lang="en-GB" sz="1800" dirty="0" smtClean="0"/>
              <a:t>.</a:t>
            </a:r>
          </a:p>
          <a:p>
            <a:pPr marL="0" indent="0" eaLnBrk="1" hangingPunct="1">
              <a:buNone/>
            </a:pPr>
            <a:endParaRPr lang="en-GB" sz="1800" dirty="0" smtClean="0"/>
          </a:p>
          <a:p>
            <a:pPr marL="0" indent="0" eaLnBrk="1" hangingPunct="1">
              <a:buNone/>
            </a:pPr>
            <a:r>
              <a:rPr lang="en-GB" sz="1800" dirty="0" smtClean="0"/>
              <a:t>A Java application, but (for some tasks) platform dependent due to usage of applications available on MS Windows only:</a:t>
            </a:r>
          </a:p>
          <a:p>
            <a:pPr marL="285750" lvl="1" eaLnBrk="1" hangingPunct="1"/>
            <a:r>
              <a:rPr lang="en-GB" sz="1600" dirty="0" smtClean="0"/>
              <a:t>Enterprise Architect</a:t>
            </a:r>
          </a:p>
          <a:p>
            <a:pPr marL="285750" lvl="1" eaLnBrk="1" hangingPunct="1"/>
            <a:r>
              <a:rPr lang="en-GB" sz="1600" dirty="0" smtClean="0"/>
              <a:t>MS Word</a:t>
            </a:r>
          </a:p>
          <a:p>
            <a:pPr marL="0" indent="0" eaLnBrk="1" hangingPunct="1">
              <a:buNone/>
            </a:pPr>
            <a:endParaRPr lang="en-GB" sz="1800" dirty="0" smtClean="0"/>
          </a:p>
          <a:p>
            <a:pPr marL="0" indent="0" eaLnBrk="1" hangingPunct="1">
              <a:buNone/>
            </a:pPr>
            <a:r>
              <a:rPr lang="en-GB" sz="1800" dirty="0" smtClean="0"/>
              <a:t>A console application, currently without any GUI.</a:t>
            </a:r>
          </a:p>
          <a:p>
            <a:pPr marL="0" lvl="1" indent="11113">
              <a:buNone/>
            </a:pPr>
            <a:endParaRPr lang="en-GB" sz="1800" dirty="0" smtClean="0">
              <a:solidFill>
                <a:schemeClr val="tx1">
                  <a:lumMod val="60000"/>
                  <a:lumOff val="40000"/>
                </a:schemeClr>
              </a:solidFill>
            </a:endParaRPr>
          </a:p>
          <a:p>
            <a:pPr marL="0" lvl="1" indent="11113">
              <a:buNone/>
            </a:pPr>
            <a:r>
              <a:rPr lang="en-GB" sz="1800" dirty="0" smtClean="0">
                <a:solidFill>
                  <a:srgbClr val="FF0000"/>
                </a:solidFill>
              </a:rPr>
              <a:t>Use the latest version available.</a:t>
            </a:r>
          </a:p>
        </p:txBody>
      </p:sp>
      <p:sp>
        <p:nvSpPr>
          <p:cNvPr id="5122" name="Slide Number Placeholder 3"/>
          <p:cNvSpPr>
            <a:spLocks noGrp="1"/>
          </p:cNvSpPr>
          <p:nvPr>
            <p:ph type="sldNum" sz="quarter" idx="12"/>
          </p:nvPr>
        </p:nvSpPr>
        <p:spPr>
          <a:noFill/>
        </p:spPr>
        <p:txBody>
          <a:bodyPr/>
          <a:lstStyle/>
          <a:p>
            <a:fld id="{827C5F52-2156-4F65-8072-E2751383AD5D}" type="slidenum">
              <a:rPr lang="en-GB"/>
              <a:pPr/>
              <a:t>2</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br>
              <a:rPr lang="en-GB" dirty="0" smtClean="0"/>
            </a:br>
            <a:r>
              <a:rPr lang="en-GB" dirty="0" smtClean="0"/>
              <a:t>Intro - model building</a:t>
            </a:r>
            <a:endParaRPr lang="en-GB" dirty="0"/>
          </a:p>
        </p:txBody>
      </p:sp>
      <p:sp>
        <p:nvSpPr>
          <p:cNvPr id="3" name="Text Placeholder 2"/>
          <p:cNvSpPr>
            <a:spLocks noGrp="1"/>
          </p:cNvSpPr>
          <p:nvPr>
            <p:ph type="body" idx="1"/>
          </p:nvPr>
        </p:nvSpPr>
        <p:spPr/>
        <p:txBody>
          <a:bodyPr/>
          <a:lstStyle/>
          <a:p>
            <a:r>
              <a:rPr lang="en-US" dirty="0" smtClean="0"/>
              <a:t>Or</a:t>
            </a:r>
          </a:p>
          <a:p>
            <a:r>
              <a:rPr lang="en-US" dirty="0" smtClean="0"/>
              <a:t>In </a:t>
            </a:r>
            <a:r>
              <a:rPr lang="en-US" dirty="0"/>
              <a:t>eternal quest </a:t>
            </a:r>
            <a:r>
              <a:rPr lang="en-US" dirty="0" smtClean="0"/>
              <a:t>for speeding up the slow EA API implementation</a:t>
            </a:r>
            <a:endParaRPr lang="en-GB"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3650355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smtClean="0"/>
              <a:t>Reading model from .</a:t>
            </a:r>
            <a:r>
              <a:rPr lang="en-GB" sz="3200" dirty="0" err="1" smtClean="0"/>
              <a:t>eap</a:t>
            </a:r>
            <a:r>
              <a:rPr lang="en-GB" sz="3200" dirty="0" smtClean="0"/>
              <a:t> repository:</a:t>
            </a:r>
            <a:br>
              <a:rPr lang="en-GB" sz="3200" dirty="0" smtClean="0"/>
            </a:br>
            <a:r>
              <a:rPr lang="en-GB" sz="3200" dirty="0" smtClean="0"/>
              <a:t>Minimum configuration*</a:t>
            </a:r>
          </a:p>
        </p:txBody>
      </p:sp>
      <p:sp>
        <p:nvSpPr>
          <p:cNvPr id="18437" name="AutoShape 3"/>
          <p:cNvSpPr>
            <a:spLocks noGrp="1" noChangeAspect="1" noChangeArrowheads="1"/>
          </p:cNvSpPr>
          <p:nvPr>
            <p:ph idx="1"/>
          </p:nvPr>
        </p:nvSpPr>
        <p:spPr>
          <a:xfrm>
            <a:off x="457199" y="1600200"/>
            <a:ext cx="8403059" cy="2116831"/>
          </a:xfrm>
        </p:spPr>
        <p:txBody>
          <a:bodyPr>
            <a:normAutofit fontScale="92500" lnSpcReduction="20000"/>
          </a:bodyPr>
          <a:lstStyle/>
          <a:p>
            <a:pPr marL="0" indent="0" eaLnBrk="1" hangingPunct="1">
              <a:buNone/>
            </a:pPr>
            <a:r>
              <a:rPr lang="en-GB" sz="2000" dirty="0" smtClean="0"/>
              <a:t>For any feature relying on .</a:t>
            </a:r>
            <a:r>
              <a:rPr lang="en-GB" sz="2000" dirty="0" err="1" smtClean="0"/>
              <a:t>eap</a:t>
            </a:r>
            <a:r>
              <a:rPr lang="en-GB" sz="2000" dirty="0" smtClean="0"/>
              <a:t> UML model, you must specify the UML model file name.</a:t>
            </a:r>
          </a:p>
          <a:p>
            <a:pPr marL="0" indent="0" eaLnBrk="1" hangingPunct="1">
              <a:buNone/>
            </a:pPr>
            <a:endParaRPr lang="en-GB" sz="2000" dirty="0" smtClean="0"/>
          </a:p>
          <a:p>
            <a:pPr marL="0" indent="0" eaLnBrk="1" hangingPunct="1">
              <a:buNone/>
            </a:pPr>
            <a:r>
              <a:rPr lang="en-GB" sz="2000" dirty="0" smtClean="0"/>
              <a:t>Copy your own model file(s) into the project’s </a:t>
            </a:r>
            <a:r>
              <a:rPr lang="en-GB" sz="2000" b="1" dirty="0" smtClean="0"/>
              <a:t>input</a:t>
            </a:r>
            <a:r>
              <a:rPr lang="en-GB" sz="2000" dirty="0" smtClean="0"/>
              <a:t> directory.</a:t>
            </a:r>
          </a:p>
          <a:p>
            <a:pPr marL="0" indent="0" eaLnBrk="1" hangingPunct="1">
              <a:buNone/>
            </a:pPr>
            <a:endParaRPr lang="en-US" sz="2000" dirty="0"/>
          </a:p>
          <a:p>
            <a:pPr marL="0" indent="0" eaLnBrk="1" hangingPunct="1">
              <a:buNone/>
            </a:pPr>
            <a:r>
              <a:rPr lang="en-US" sz="2000" dirty="0" smtClean="0"/>
              <a:t>Since 01v08, we have 3 implementations – see next slide for comparison.</a:t>
            </a:r>
            <a:endParaRPr lang="en-GB" sz="2000" dirty="0" smtClean="0"/>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21</a:t>
            </a:fld>
            <a:endParaRPr lang="en-GB"/>
          </a:p>
        </p:txBody>
      </p:sp>
      <p:sp>
        <p:nvSpPr>
          <p:cNvPr id="9" name="Rectangle 5"/>
          <p:cNvSpPr>
            <a:spLocks noChangeArrowheads="1"/>
          </p:cNvSpPr>
          <p:nvPr/>
        </p:nvSpPr>
        <p:spPr bwMode="auto">
          <a:xfrm>
            <a:off x="5917755" y="3645024"/>
            <a:ext cx="2957676" cy="195631"/>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b="1" dirty="0" err="1" smtClean="0">
                <a:solidFill>
                  <a:srgbClr val="FF0000"/>
                </a:solidFill>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p:txBody>
      </p:sp>
      <p:sp>
        <p:nvSpPr>
          <p:cNvPr id="11" name="Text Box 8"/>
          <p:cNvSpPr txBox="1">
            <a:spLocks noChangeArrowheads="1"/>
          </p:cNvSpPr>
          <p:nvPr/>
        </p:nvSpPr>
        <p:spPr bwMode="auto">
          <a:xfrm>
            <a:off x="539552" y="6002704"/>
            <a:ext cx="8061566" cy="307777"/>
          </a:xfrm>
          <a:prstGeom prst="rect">
            <a:avLst/>
          </a:prstGeom>
          <a:noFill/>
          <a:ln w="9525">
            <a:noFill/>
            <a:miter lim="800000"/>
            <a:headEnd/>
            <a:tailEnd/>
          </a:ln>
        </p:spPr>
        <p:txBody>
          <a:bodyPr wrap="none">
            <a:spAutoFit/>
          </a:bodyPr>
          <a:lstStyle/>
          <a:p>
            <a:r>
              <a:rPr lang="en-GB" sz="1400" dirty="0"/>
              <a:t>* UML of IEC61850 needs more than this, see config61850.properties and doc in Configuration </a:t>
            </a:r>
            <a:r>
              <a:rPr lang="en-GB" sz="1400" dirty="0" smtClean="0"/>
              <a:t>class</a:t>
            </a:r>
            <a:endParaRPr lang="en-GB" sz="1400" dirty="0"/>
          </a:p>
        </p:txBody>
      </p:sp>
      <p:sp>
        <p:nvSpPr>
          <p:cNvPr id="13" name="Rectangle 5"/>
          <p:cNvSpPr>
            <a:spLocks noChangeArrowheads="1"/>
          </p:cNvSpPr>
          <p:nvPr/>
        </p:nvSpPr>
        <p:spPr bwMode="auto">
          <a:xfrm>
            <a:off x="5904925" y="4725144"/>
            <a:ext cx="2957676" cy="369332"/>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b="1" dirty="0" err="1" smtClean="0">
                <a:solidFill>
                  <a:srgbClr val="FF0000"/>
                </a:solidFill>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r>
              <a:rPr lang="it-IT" sz="1200" b="1" dirty="0" err="1" smtClean="0">
                <a:solidFill>
                  <a:srgbClr val="FF0000"/>
                </a:solidFill>
                <a:latin typeface="+mj-lt"/>
              </a:rPr>
              <a:t>model.builder</a:t>
            </a:r>
            <a:r>
              <a:rPr lang="it-IT" sz="1200" dirty="0" smtClean="0">
                <a:latin typeface="+mj-lt"/>
              </a:rPr>
              <a:t>      = </a:t>
            </a:r>
            <a:r>
              <a:rPr lang="it-IT" sz="1200" dirty="0" err="1" smtClean="0">
                <a:latin typeface="+mj-lt"/>
              </a:rPr>
              <a:t>sqlxml</a:t>
            </a:r>
            <a:endParaRPr lang="it-IT" sz="1200" dirty="0" smtClean="0">
              <a:latin typeface="+mj-lt"/>
            </a:endParaRPr>
          </a:p>
        </p:txBody>
      </p:sp>
      <p:sp>
        <p:nvSpPr>
          <p:cNvPr id="16" name="Rectangle 5"/>
          <p:cNvSpPr>
            <a:spLocks noChangeArrowheads="1"/>
          </p:cNvSpPr>
          <p:nvPr/>
        </p:nvSpPr>
        <p:spPr bwMode="auto">
          <a:xfrm>
            <a:off x="5902583" y="5373685"/>
            <a:ext cx="2957676" cy="369332"/>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b="1" dirty="0" err="1" smtClean="0">
                <a:solidFill>
                  <a:srgbClr val="FF0000"/>
                </a:solidFill>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r>
              <a:rPr lang="it-IT" sz="1200" dirty="0" err="1" smtClean="0">
                <a:latin typeface="+mj-lt"/>
              </a:rPr>
              <a:t>model.builder</a:t>
            </a:r>
            <a:r>
              <a:rPr lang="it-IT" sz="1200" dirty="0" smtClean="0">
                <a:latin typeface="+mj-lt"/>
              </a:rPr>
              <a:t>       = </a:t>
            </a:r>
            <a:r>
              <a:rPr lang="it-IT" sz="1200" dirty="0" err="1" smtClean="0">
                <a:latin typeface="+mj-lt"/>
              </a:rPr>
              <a:t>japi</a:t>
            </a:r>
            <a:endParaRPr lang="it-IT" sz="1200" dirty="0" smtClean="0">
              <a:latin typeface="+mj-lt"/>
            </a:endParaRPr>
          </a:p>
        </p:txBody>
      </p:sp>
      <p:sp>
        <p:nvSpPr>
          <p:cNvPr id="18" name="Content Placeholder 2"/>
          <p:cNvSpPr txBox="1">
            <a:spLocks/>
          </p:cNvSpPr>
          <p:nvPr/>
        </p:nvSpPr>
        <p:spPr>
          <a:xfrm>
            <a:off x="458803" y="3717033"/>
            <a:ext cx="5189529" cy="21812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800" dirty="0" smtClean="0"/>
              <a:t>Default: Use if you </a:t>
            </a:r>
            <a:r>
              <a:rPr lang="en-US" sz="1800" b="1" i="1" dirty="0" smtClean="0"/>
              <a:t>don’t</a:t>
            </a:r>
            <a:r>
              <a:rPr lang="en-US" sz="1800" dirty="0" smtClean="0"/>
              <a:t> need diagram or XMI export. Useful also for doc-generation </a:t>
            </a:r>
            <a:r>
              <a:rPr lang="en-US" sz="1800" b="1" i="1" dirty="0" smtClean="0"/>
              <a:t>without </a:t>
            </a:r>
            <a:r>
              <a:rPr lang="en-US" sz="1800" dirty="0" smtClean="0"/>
              <a:t>diagrams.</a:t>
            </a:r>
          </a:p>
          <a:p>
            <a:r>
              <a:rPr lang="en-US" sz="1800" dirty="0" smtClean="0"/>
              <a:t>Use for preparing a release (XMI export) and for full document generation.</a:t>
            </a:r>
          </a:p>
          <a:p>
            <a:r>
              <a:rPr lang="en-US" sz="1800" dirty="0" smtClean="0"/>
              <a:t>Avoid !(kept as a fallback in case EA changes its internal DB schema).</a:t>
            </a:r>
            <a:endParaRPr lang="en-GB" sz="1800" dirty="0"/>
          </a:p>
        </p:txBody>
      </p:sp>
      <p:grpSp>
        <p:nvGrpSpPr>
          <p:cNvPr id="19" name="Group 18"/>
          <p:cNvGrpSpPr/>
          <p:nvPr/>
        </p:nvGrpSpPr>
        <p:grpSpPr>
          <a:xfrm>
            <a:off x="5810081" y="3800991"/>
            <a:ext cx="3050177" cy="637746"/>
            <a:chOff x="4241141" y="2530544"/>
            <a:chExt cx="3355195" cy="637746"/>
          </a:xfrm>
        </p:grpSpPr>
        <p:sp>
          <p:nvSpPr>
            <p:cNvPr id="20" name="Rectangle 5"/>
            <p:cNvSpPr>
              <a:spLocks noChangeArrowheads="1"/>
            </p:cNvSpPr>
            <p:nvPr/>
          </p:nvSpPr>
          <p:spPr bwMode="auto">
            <a:xfrm>
              <a:off x="4342892" y="2798958"/>
              <a:ext cx="3253444" cy="369332"/>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b="1" dirty="0" err="1" smtClean="0">
                  <a:solidFill>
                    <a:srgbClr val="FF0000"/>
                  </a:solidFill>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r>
                <a:rPr lang="it-IT" sz="1200" dirty="0" err="1" smtClean="0">
                  <a:latin typeface="+mj-lt"/>
                </a:rPr>
                <a:t>model.builder</a:t>
              </a:r>
              <a:r>
                <a:rPr lang="it-IT" sz="1200" dirty="0" smtClean="0">
                  <a:latin typeface="+mj-lt"/>
                </a:rPr>
                <a:t>       = </a:t>
              </a:r>
              <a:r>
                <a:rPr lang="it-IT" sz="1200" dirty="0" err="1" smtClean="0">
                  <a:latin typeface="+mj-lt"/>
                </a:rPr>
                <a:t>db</a:t>
              </a:r>
              <a:endParaRPr lang="it-IT" sz="1200" dirty="0" smtClean="0">
                <a:latin typeface="+mj-lt"/>
              </a:endParaRPr>
            </a:p>
          </p:txBody>
        </p:sp>
        <p:sp>
          <p:nvSpPr>
            <p:cNvPr id="22" name="TextBox 21"/>
            <p:cNvSpPr txBox="1"/>
            <p:nvPr/>
          </p:nvSpPr>
          <p:spPr>
            <a:xfrm>
              <a:off x="4241141" y="2530544"/>
              <a:ext cx="451759" cy="276999"/>
            </a:xfrm>
            <a:prstGeom prst="rect">
              <a:avLst/>
            </a:prstGeom>
            <a:noFill/>
          </p:spPr>
          <p:txBody>
            <a:bodyPr wrap="none" rtlCol="0">
              <a:spAutoFit/>
            </a:bodyPr>
            <a:lstStyle/>
            <a:p>
              <a:r>
                <a:rPr lang="en-US" sz="1200" dirty="0" smtClean="0">
                  <a:latin typeface="+mj-lt"/>
                </a:rPr>
                <a:t>OR</a:t>
              </a:r>
              <a:endParaRPr lang="en-GB" sz="1200" dirty="0">
                <a:latin typeface="+mj-lt"/>
              </a:endParaRPr>
            </a:p>
          </p:txBody>
        </p:sp>
      </p:gr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06820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smtClean="0"/>
              <a:t>Reading model from .</a:t>
            </a:r>
            <a:r>
              <a:rPr lang="en-GB" sz="3200" dirty="0" err="1" smtClean="0"/>
              <a:t>eap</a:t>
            </a:r>
            <a:r>
              <a:rPr lang="en-GB" sz="3200" dirty="0" smtClean="0"/>
              <a:t> repository:</a:t>
            </a:r>
            <a:br>
              <a:rPr lang="en-GB" sz="3200" dirty="0" smtClean="0"/>
            </a:br>
            <a:r>
              <a:rPr lang="en-GB" sz="3200" dirty="0" smtClean="0"/>
              <a:t>Builder comparisons</a:t>
            </a:r>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22</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2988157321"/>
              </p:ext>
            </p:extLst>
          </p:nvPr>
        </p:nvGraphicFramePr>
        <p:xfrm>
          <a:off x="868940" y="1465490"/>
          <a:ext cx="7406120" cy="4843830"/>
        </p:xfrm>
        <a:graphic>
          <a:graphicData uri="http://schemas.openxmlformats.org/drawingml/2006/table">
            <a:tbl>
              <a:tblPr/>
              <a:tblGrid>
                <a:gridCol w="1851530"/>
                <a:gridCol w="1275466"/>
                <a:gridCol w="2160240"/>
                <a:gridCol w="2118884"/>
              </a:tblGrid>
              <a:tr h="336124">
                <a:tc>
                  <a:txBody>
                    <a:bodyPr/>
                    <a:lstStyle/>
                    <a:p>
                      <a:pPr algn="ctr"/>
                      <a:r>
                        <a:rPr lang="en-GB" sz="1600" b="1" dirty="0" err="1"/>
                        <a:t>model.builder</a:t>
                      </a:r>
                      <a:r>
                        <a:rPr lang="en-GB" sz="1600" b="1" dirty="0"/>
                        <a:t>=</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GB" sz="1600" b="1"/>
                        <a:t>db</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GB" sz="1600" b="1" dirty="0" err="1"/>
                        <a:t>sqlxml</a:t>
                      </a:r>
                      <a:endParaRPr lang="en-GB" sz="1600" b="1" dirty="0"/>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GB" sz="1600" b="1" dirty="0" err="1"/>
                        <a:t>japi</a:t>
                      </a:r>
                      <a:endParaRPr lang="en-GB" sz="1600" b="1"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r>
              <a:tr h="838747">
                <a:tc>
                  <a:txBody>
                    <a:bodyPr/>
                    <a:lstStyle/>
                    <a:p>
                      <a:r>
                        <a:rPr lang="en-US" sz="1600" b="1" dirty="0"/>
                        <a:t>how it reads .</a:t>
                      </a:r>
                      <a:r>
                        <a:rPr lang="en-US" sz="1600" b="1" dirty="0" err="1"/>
                        <a:t>eap</a:t>
                      </a:r>
                      <a:r>
                        <a:rPr lang="en-US" sz="1600" b="1" dirty="0"/>
                        <a:t> model file</a:t>
                      </a:r>
                    </a:p>
                  </a:txBody>
                  <a:tcPr marL="82290" marR="82290" marT="41145" marB="41145"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GB" sz="1600" dirty="0"/>
                        <a:t>as Access DB</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EA Java API:</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queries </a:t>
                      </a:r>
                      <a:r>
                        <a:rPr lang="en-GB" sz="1600" dirty="0"/>
                        <a:t>(SQL) + </a:t>
                      </a:r>
                      <a:r>
                        <a:rPr lang="en-GB" sz="1600" dirty="0" smtClean="0"/>
                        <a:t>result-set </a:t>
                      </a:r>
                      <a:r>
                        <a:rPr lang="en-GB" sz="1600" dirty="0"/>
                        <a:t>(XML)</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GB" sz="1600" dirty="0"/>
                        <a:t>EA Java </a:t>
                      </a:r>
                      <a:r>
                        <a:rPr lang="en-GB" sz="1600" dirty="0" smtClean="0"/>
                        <a:t>API: iterating</a:t>
                      </a:r>
                      <a:r>
                        <a:rPr lang="en-GB" sz="1600" baseline="0" dirty="0" smtClean="0"/>
                        <a:t> content</a:t>
                      </a:r>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r>
              <a:tr h="838747">
                <a:tc>
                  <a:txBody>
                    <a:bodyPr/>
                    <a:lstStyle/>
                    <a:p>
                      <a:r>
                        <a:rPr lang="en-GB" sz="1600" b="1" dirty="0" smtClean="0"/>
                        <a:t>speed:</a:t>
                      </a:r>
                    </a:p>
                    <a:p>
                      <a:r>
                        <a:rPr lang="en-GB" sz="1600" b="1" dirty="0" smtClean="0"/>
                        <a:t>iterating model</a:t>
                      </a:r>
                    </a:p>
                    <a:p>
                      <a:endParaRPr lang="en-GB" sz="1600" b="1" dirty="0"/>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tcPr>
                </a:tc>
                <a:tc rowSpan="2">
                  <a:txBody>
                    <a:bodyPr/>
                    <a:lstStyle/>
                    <a:p>
                      <a:r>
                        <a:rPr lang="en-US" sz="1600" dirty="0"/>
                        <a:t>as fast as it gets</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r>
                        <a:rPr lang="en-US" sz="1600" dirty="0" smtClean="0"/>
                        <a:t>pretty fast</a:t>
                      </a:r>
                      <a:endParaRPr lang="en-US" sz="1600" dirty="0"/>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r>
                        <a:rPr lang="en-US" sz="1600" dirty="0" smtClean="0"/>
                        <a:t>extremely slow</a:t>
                      </a:r>
                      <a:endParaRPr lang="en-US"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tcPr>
                </a:tc>
              </a:tr>
              <a:tr h="731783">
                <a:tc>
                  <a:txBody>
                    <a:bodyPr/>
                    <a:lstStyle/>
                    <a:p>
                      <a:r>
                        <a:rPr lang="en-GB" sz="1600" b="1" dirty="0" smtClean="0"/>
                        <a:t>speed:</a:t>
                      </a:r>
                    </a:p>
                    <a:p>
                      <a:r>
                        <a:rPr lang="en-GB" sz="1600" b="1" dirty="0" smtClean="0"/>
                        <a:t>opening .</a:t>
                      </a:r>
                      <a:r>
                        <a:rPr lang="en-GB" sz="1600" b="1" dirty="0" err="1" smtClean="0"/>
                        <a:t>eap</a:t>
                      </a:r>
                      <a:r>
                        <a:rPr lang="en-GB" sz="1600" b="1" dirty="0" smtClean="0"/>
                        <a:t> file</a:t>
                      </a:r>
                      <a:endParaRPr lang="en-GB" sz="1600" b="1" dirty="0"/>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tcPr>
                </a:tc>
                <a:tc vMerge="1">
                  <a:txBody>
                    <a:bodyPr/>
                    <a:lstStyle/>
                    <a:p>
                      <a:endParaRPr lang="en-US" sz="1600" dirty="0"/>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a:r>
                        <a:rPr lang="en-US" sz="1600" dirty="0" smtClean="0"/>
                        <a:t>very slow</a:t>
                      </a:r>
                      <a:endParaRPr lang="en-US" sz="1600" dirty="0"/>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hMerge="1">
                  <a:txBody>
                    <a:bodyPr/>
                    <a:lstStyle/>
                    <a:p>
                      <a:endParaRPr lang="en-US"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tcPr>
                </a:tc>
              </a:tr>
              <a:tr h="587435">
                <a:tc>
                  <a:txBody>
                    <a:bodyPr/>
                    <a:lstStyle/>
                    <a:p>
                      <a:r>
                        <a:rPr lang="en-GB" sz="1600" b="1" dirty="0"/>
                        <a:t>needs ea.jar + ea.dll</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tc>
                  <a:txBody>
                    <a:bodyPr/>
                    <a:lstStyle/>
                    <a:p>
                      <a:r>
                        <a:rPr lang="en-GB" sz="1600" dirty="0"/>
                        <a:t>no</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tc gridSpan="2">
                  <a:txBody>
                    <a:bodyPr/>
                    <a:lstStyle/>
                    <a:p>
                      <a:pPr algn="ctr"/>
                      <a:r>
                        <a:rPr lang="en-GB" sz="1600" dirty="0" smtClean="0"/>
                        <a:t>yes</a:t>
                      </a:r>
                      <a:endParaRPr lang="en-GB" sz="1600" dirty="0"/>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accent1">
                        <a:lumMod val="20000"/>
                        <a:lumOff val="80000"/>
                      </a:schemeClr>
                    </a:solidFill>
                  </a:tcPr>
                </a:tc>
                <a:tc hMerge="1">
                  <a:txBody>
                    <a:bodyPr/>
                    <a:lstStyle/>
                    <a:p>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r>
              <a:tr h="587435">
                <a:tc>
                  <a:txBody>
                    <a:bodyPr/>
                    <a:lstStyle/>
                    <a:p>
                      <a:r>
                        <a:rPr lang="en-GB" sz="1600" b="1" dirty="0"/>
                        <a:t>bound to M$ Windows</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tcPr>
                </a:tc>
                <a:tc>
                  <a:txBody>
                    <a:bodyPr/>
                    <a:lstStyle/>
                    <a:p>
                      <a:r>
                        <a:rPr lang="en-GB" sz="1600"/>
                        <a:t>no</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a:r>
                        <a:rPr lang="en-GB" sz="1600" dirty="0" smtClean="0"/>
                        <a:t>yes</a:t>
                      </a:r>
                      <a:endParaRPr lang="en-GB" sz="1600" dirty="0"/>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hMerge="1">
                  <a:txBody>
                    <a:bodyPr/>
                    <a:lstStyle/>
                    <a:p>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tcPr>
                </a:tc>
              </a:tr>
              <a:tr h="587435">
                <a:tc>
                  <a:txBody>
                    <a:bodyPr/>
                    <a:lstStyle/>
                    <a:p>
                      <a:r>
                        <a:rPr lang="en-GB" sz="1600" b="1" dirty="0"/>
                        <a:t>can export UML </a:t>
                      </a:r>
                      <a:r>
                        <a:rPr lang="en-GB" sz="1600" b="1" dirty="0" smtClean="0"/>
                        <a:t>diagrams</a:t>
                      </a:r>
                      <a:endParaRPr lang="en-GB" sz="1600" b="1" dirty="0"/>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tc>
                  <a:txBody>
                    <a:bodyPr/>
                    <a:lstStyle/>
                    <a:p>
                      <a:r>
                        <a:rPr lang="en-GB" sz="1600" dirty="0"/>
                        <a:t>never</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tc gridSpan="2">
                  <a:txBody>
                    <a:bodyPr/>
                    <a:lstStyle/>
                    <a:p>
                      <a:pPr algn="ctr"/>
                      <a:r>
                        <a:rPr lang="en-GB" sz="1600" dirty="0"/>
                        <a:t>yes (if </a:t>
                      </a:r>
                      <a:r>
                        <a:rPr lang="en-GB" sz="1600" dirty="0" err="1"/>
                        <a:t>docgen.on</a:t>
                      </a:r>
                      <a:r>
                        <a:rPr lang="en-GB" sz="1600" dirty="0"/>
                        <a:t>=true</a:t>
                      </a:r>
                      <a:r>
                        <a:rPr lang="en-GB" sz="1600" dirty="0" smtClean="0"/>
                        <a:t>)</a:t>
                      </a:r>
                      <a:endParaRPr lang="en-GB" sz="1600" dirty="0"/>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accent1">
                        <a:lumMod val="20000"/>
                        <a:lumOff val="80000"/>
                      </a:schemeClr>
                    </a:solidFill>
                  </a:tcPr>
                </a:tc>
                <a:tc hMerge="1">
                  <a:txBody>
                    <a:bodyPr/>
                    <a:lstStyle/>
                    <a:p>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r>
              <a:tr h="336124">
                <a:tc>
                  <a:txBody>
                    <a:bodyPr/>
                    <a:lstStyle/>
                    <a:p>
                      <a:r>
                        <a:rPr lang="en-GB" sz="1600" b="1" dirty="0"/>
                        <a:t>can export XMI</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tcPr>
                </a:tc>
                <a:tc>
                  <a:txBody>
                    <a:bodyPr/>
                    <a:lstStyle/>
                    <a:p>
                      <a:r>
                        <a:rPr lang="en-GB" sz="1600" dirty="0"/>
                        <a:t>never</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a:r>
                        <a:rPr lang="en-GB" sz="1600" dirty="0"/>
                        <a:t>yes (if </a:t>
                      </a:r>
                      <a:r>
                        <a:rPr lang="en-GB" sz="1600" dirty="0" err="1"/>
                        <a:t>xmiexport.on</a:t>
                      </a:r>
                      <a:r>
                        <a:rPr lang="en-GB" sz="1600" dirty="0"/>
                        <a:t>=true</a:t>
                      </a:r>
                      <a:r>
                        <a:rPr lang="en-GB" sz="1600" dirty="0" smtClean="0"/>
                        <a:t>)</a:t>
                      </a:r>
                      <a:endParaRPr lang="en-GB" sz="1600" dirty="0"/>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hMerge="1">
                  <a:txBody>
                    <a:bodyPr/>
                    <a:lstStyle/>
                    <a:p>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tcPr>
                </a:tc>
              </a:tr>
            </a:tbl>
          </a:graphicData>
        </a:graphic>
      </p:graphicFrame>
      <p:sp>
        <p:nvSpPr>
          <p:cNvPr id="2" name="Date Placeholder 1"/>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2256073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br>
              <a:rPr lang="en-GB" dirty="0" smtClean="0"/>
            </a:br>
            <a:r>
              <a:rPr lang="en-GB" dirty="0" smtClean="0"/>
              <a:t>UML model export to XMI</a:t>
            </a:r>
            <a:endParaRPr lang="en-GB" dirty="0"/>
          </a:p>
        </p:txBody>
      </p:sp>
      <p:sp>
        <p:nvSpPr>
          <p:cNvPr id="3" name="Text Placeholder 2"/>
          <p:cNvSpPr>
            <a:spLocks noGrp="1"/>
          </p:cNvSpPr>
          <p:nvPr>
            <p:ph type="body" idx="1"/>
          </p:nvPr>
        </p:nvSpPr>
        <p:spPr>
          <a:xfrm>
            <a:off x="722313" y="4068763"/>
            <a:ext cx="7772400" cy="440357"/>
          </a:xfrm>
        </p:spPr>
        <p:txBody>
          <a:bodyPr/>
          <a:lstStyle/>
          <a:p>
            <a:r>
              <a:rPr lang="en-US" dirty="0" smtClean="0"/>
              <a:t>Useful for CIM model managers</a:t>
            </a:r>
            <a:endParaRPr lang="en-GB"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652918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smtClean="0"/>
              <a:t>XMI export:</a:t>
            </a:r>
            <a:br>
              <a:rPr lang="en-GB" sz="3200" dirty="0" smtClean="0"/>
            </a:br>
            <a:r>
              <a:rPr lang="en-GB" sz="3200" dirty="0" smtClean="0"/>
              <a:t>Minimum configuration*</a:t>
            </a:r>
          </a:p>
        </p:txBody>
      </p:sp>
      <p:sp>
        <p:nvSpPr>
          <p:cNvPr id="18437" name="AutoShape 3"/>
          <p:cNvSpPr>
            <a:spLocks noGrp="1" noChangeAspect="1" noChangeArrowheads="1"/>
          </p:cNvSpPr>
          <p:nvPr>
            <p:ph idx="1"/>
          </p:nvPr>
        </p:nvSpPr>
        <p:spPr/>
        <p:txBody>
          <a:bodyPr>
            <a:normAutofit/>
          </a:bodyPr>
          <a:lstStyle/>
          <a:p>
            <a:pPr marL="0" indent="0" eaLnBrk="1" hangingPunct="1">
              <a:buNone/>
            </a:pPr>
            <a:r>
              <a:rPr lang="en-GB" sz="2000" dirty="0" smtClean="0"/>
              <a:t>You must specify the UML model file name, a builder that uses EA repository API, and enable XMI export.</a:t>
            </a:r>
          </a:p>
          <a:p>
            <a:pPr marL="0" indent="0" eaLnBrk="1" hangingPunct="1">
              <a:buNone/>
            </a:pPr>
            <a:endParaRPr lang="en-GB" sz="2000" dirty="0" smtClean="0"/>
          </a:p>
          <a:p>
            <a:pPr marL="0" indent="0" eaLnBrk="1" hangingPunct="1">
              <a:buNone/>
            </a:pPr>
            <a:r>
              <a:rPr lang="en-GB" sz="2000" dirty="0" smtClean="0"/>
              <a:t>Copy your own model file(s) into the project’s </a:t>
            </a:r>
            <a:r>
              <a:rPr lang="en-GB" sz="2000" b="1" dirty="0" smtClean="0"/>
              <a:t>input</a:t>
            </a:r>
            <a:r>
              <a:rPr lang="en-GB" sz="2000" dirty="0" smtClean="0"/>
              <a:t> directory.</a:t>
            </a:r>
          </a:p>
          <a:p>
            <a:pPr marL="0" indent="0" eaLnBrk="1" hangingPunct="1">
              <a:buNone/>
            </a:pPr>
            <a:endParaRPr lang="en-US" sz="2000" dirty="0" smtClean="0"/>
          </a:p>
          <a:p>
            <a:pPr marL="0" indent="0" eaLnBrk="1" hangingPunct="1">
              <a:buNone/>
            </a:pPr>
            <a:r>
              <a:rPr lang="en-US" sz="2000" dirty="0" smtClean="0"/>
              <a:t>This will export all the supported formats:</a:t>
            </a:r>
          </a:p>
          <a:p>
            <a:r>
              <a:rPr lang="en-US" sz="2000" dirty="0" smtClean="0"/>
              <a:t>except for ‘</a:t>
            </a:r>
            <a:r>
              <a:rPr lang="en-US" sz="2000" dirty="0" err="1" smtClean="0"/>
              <a:t>cimtool</a:t>
            </a:r>
            <a:r>
              <a:rPr lang="en-US" sz="2000" dirty="0" smtClean="0"/>
              <a:t>’ - because CIMTool now (since 1.9.6) can import .</a:t>
            </a:r>
            <a:r>
              <a:rPr lang="en-US" sz="2000" dirty="0" err="1" smtClean="0"/>
              <a:t>eap</a:t>
            </a:r>
            <a:r>
              <a:rPr lang="en-US" sz="2000" dirty="0" smtClean="0"/>
              <a:t> and does not need .</a:t>
            </a:r>
            <a:r>
              <a:rPr lang="en-US" sz="2000" dirty="0" err="1" smtClean="0"/>
              <a:t>xmi</a:t>
            </a:r>
            <a:r>
              <a:rPr lang="en-US" sz="2000" dirty="0" smtClean="0"/>
              <a:t>, which is 82 MB for latest CIM !</a:t>
            </a:r>
            <a:endParaRPr lang="en-GB" sz="2000" dirty="0" smtClean="0"/>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24</a:t>
            </a:fld>
            <a:endParaRPr lang="en-GB" dirty="0"/>
          </a:p>
        </p:txBody>
      </p:sp>
      <p:sp>
        <p:nvSpPr>
          <p:cNvPr id="9" name="Rectangle 5"/>
          <p:cNvSpPr>
            <a:spLocks noChangeArrowheads="1"/>
          </p:cNvSpPr>
          <p:nvPr/>
        </p:nvSpPr>
        <p:spPr bwMode="auto">
          <a:xfrm>
            <a:off x="927152" y="4922584"/>
            <a:ext cx="3253444" cy="738664"/>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smtClean="0">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r>
              <a:rPr lang="it-IT" sz="1200" b="1" dirty="0" err="1" smtClean="0">
                <a:solidFill>
                  <a:srgbClr val="FF0000"/>
                </a:solidFill>
                <a:latin typeface="+mj-lt"/>
              </a:rPr>
              <a:t>model.builder</a:t>
            </a:r>
            <a:r>
              <a:rPr lang="it-IT" sz="1200" b="1" dirty="0" smtClean="0">
                <a:solidFill>
                  <a:srgbClr val="FF0000"/>
                </a:solidFill>
                <a:latin typeface="+mj-lt"/>
              </a:rPr>
              <a:t> </a:t>
            </a:r>
            <a:r>
              <a:rPr lang="it-IT" sz="1200" dirty="0" smtClean="0">
                <a:latin typeface="+mj-lt"/>
              </a:rPr>
              <a:t>      = </a:t>
            </a:r>
            <a:r>
              <a:rPr lang="it-IT" sz="1200" dirty="0" err="1" smtClean="0">
                <a:latin typeface="+mj-lt"/>
              </a:rPr>
              <a:t>sqlxml</a:t>
            </a:r>
            <a:endParaRPr lang="it-IT" sz="1200" dirty="0" smtClean="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b="1" dirty="0" err="1" smtClean="0">
                <a:solidFill>
                  <a:srgbClr val="FF0000"/>
                </a:solidFill>
                <a:latin typeface="+mj-lt"/>
              </a:rPr>
              <a:t>xmiexport.on</a:t>
            </a:r>
            <a:r>
              <a:rPr lang="it-IT" sz="1200" dirty="0" smtClean="0">
                <a:latin typeface="+mj-lt"/>
              </a:rPr>
              <a:t>        = </a:t>
            </a:r>
            <a:r>
              <a:rPr lang="it-IT" sz="1200" dirty="0" err="1" smtClean="0">
                <a:latin typeface="+mj-lt"/>
              </a:rPr>
              <a:t>true</a:t>
            </a:r>
            <a:endParaRPr lang="it-IT" sz="1200" dirty="0">
              <a:latin typeface="+mj-lt"/>
            </a:endParaRPr>
          </a:p>
        </p:txBody>
      </p:sp>
      <p:sp>
        <p:nvSpPr>
          <p:cNvPr id="11" name="Text Box 8"/>
          <p:cNvSpPr txBox="1">
            <a:spLocks noChangeArrowheads="1"/>
          </p:cNvSpPr>
          <p:nvPr/>
        </p:nvSpPr>
        <p:spPr bwMode="auto">
          <a:xfrm>
            <a:off x="539552" y="5858108"/>
            <a:ext cx="8061566" cy="307777"/>
          </a:xfrm>
          <a:prstGeom prst="rect">
            <a:avLst/>
          </a:prstGeom>
          <a:noFill/>
          <a:ln w="9525">
            <a:noFill/>
            <a:miter lim="800000"/>
            <a:headEnd/>
            <a:tailEnd/>
          </a:ln>
        </p:spPr>
        <p:txBody>
          <a:bodyPr wrap="none">
            <a:spAutoFit/>
          </a:bodyPr>
          <a:lstStyle/>
          <a:p>
            <a:r>
              <a:rPr lang="en-GB" sz="1400" dirty="0"/>
              <a:t>* UML of IEC61850 needs more than this, see config61850.properties and doc in Configuration </a:t>
            </a:r>
            <a:r>
              <a:rPr lang="en-GB" sz="1400" dirty="0" smtClean="0"/>
              <a:t>class</a:t>
            </a:r>
            <a:endParaRPr lang="en-GB" sz="1400" dirty="0"/>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smtClean="0"/>
              <a:t>XMI export:</a:t>
            </a:r>
            <a:br>
              <a:rPr lang="en-GB" sz="3200" dirty="0" smtClean="0"/>
            </a:br>
            <a:r>
              <a:rPr lang="en-GB" sz="3200" dirty="0" smtClean="0"/>
              <a:t>Overview</a:t>
            </a:r>
          </a:p>
        </p:txBody>
      </p:sp>
      <p:sp>
        <p:nvSpPr>
          <p:cNvPr id="18437" name="AutoShape 3"/>
          <p:cNvSpPr>
            <a:spLocks noGrp="1" noChangeAspect="1" noChangeArrowheads="1"/>
          </p:cNvSpPr>
          <p:nvPr>
            <p:ph idx="1"/>
          </p:nvPr>
        </p:nvSpPr>
        <p:spPr/>
        <p:txBody>
          <a:bodyPr>
            <a:normAutofit/>
          </a:bodyPr>
          <a:lstStyle/>
          <a:p>
            <a:pPr marL="0" indent="0" eaLnBrk="1" hangingPunct="1">
              <a:buNone/>
            </a:pPr>
            <a:r>
              <a:rPr lang="en-GB" sz="2000" dirty="0" smtClean="0"/>
              <a:t>CIM model managers need to export UML model to several XMI formats and package those .</a:t>
            </a:r>
            <a:r>
              <a:rPr lang="en-GB" sz="2000" dirty="0" err="1" smtClean="0"/>
              <a:t>xmi</a:t>
            </a:r>
            <a:r>
              <a:rPr lang="en-GB" sz="2000" dirty="0" smtClean="0"/>
              <a:t> files into release</a:t>
            </a:r>
          </a:p>
          <a:p>
            <a:pPr lvl="1">
              <a:buFont typeface="Arial" pitchFamily="34" charset="0"/>
              <a:buChar char="•"/>
            </a:pPr>
            <a:r>
              <a:rPr lang="en-US" dirty="0" smtClean="0"/>
              <a:t>Manually, it's a tedious</a:t>
            </a:r>
            <a:r>
              <a:rPr lang="en-US" dirty="0"/>
              <a:t>, error-prone and time-consuming </a:t>
            </a:r>
            <a:r>
              <a:rPr lang="en-US" dirty="0" smtClean="0"/>
              <a:t>process</a:t>
            </a:r>
          </a:p>
          <a:p>
            <a:pPr lvl="1">
              <a:buFont typeface="Arial" pitchFamily="34" charset="0"/>
              <a:buChar char="•"/>
            </a:pPr>
            <a:r>
              <a:rPr lang="en-US" dirty="0" smtClean="0"/>
              <a:t>jCleanCim </a:t>
            </a:r>
            <a:r>
              <a:rPr lang="en-US" dirty="0"/>
              <a:t>can do that automatically</a:t>
            </a:r>
          </a:p>
          <a:p>
            <a:pPr marL="0" indent="0" eaLnBrk="1" hangingPunct="1">
              <a:buNone/>
            </a:pPr>
            <a:endParaRPr lang="en-US" sz="2000" dirty="0" smtClean="0"/>
          </a:p>
          <a:p>
            <a:pPr marL="0" indent="0" eaLnBrk="1" hangingPunct="1">
              <a:buNone/>
            </a:pPr>
            <a:r>
              <a:rPr lang="en-US" sz="2000" dirty="0" smtClean="0"/>
              <a:t>We take the model file name, and replace its .</a:t>
            </a:r>
            <a:r>
              <a:rPr lang="en-US" sz="2000" dirty="0" err="1" smtClean="0"/>
              <a:t>eap</a:t>
            </a:r>
            <a:r>
              <a:rPr lang="en-US" sz="2000" dirty="0" smtClean="0"/>
              <a:t> extension appropriately</a:t>
            </a:r>
          </a:p>
          <a:p>
            <a:pPr lvl="1">
              <a:buFont typeface="Arial" pitchFamily="34" charset="0"/>
              <a:buChar char="•"/>
            </a:pPr>
            <a:r>
              <a:rPr lang="en-US" dirty="0" smtClean="0"/>
              <a:t>exported </a:t>
            </a:r>
            <a:r>
              <a:rPr lang="en-US" dirty="0"/>
              <a:t>files go to the </a:t>
            </a:r>
            <a:r>
              <a:rPr lang="en-US" dirty="0" smtClean="0"/>
              <a:t>project‘s </a:t>
            </a:r>
            <a:r>
              <a:rPr lang="en-US" b="1" dirty="0" smtClean="0"/>
              <a:t>output</a:t>
            </a:r>
            <a:r>
              <a:rPr lang="en-US" dirty="0" smtClean="0"/>
              <a:t> directory</a:t>
            </a:r>
            <a:endParaRPr lang="en-US" dirty="0">
              <a:solidFill>
                <a:prstClr val="black">
                  <a:lumMod val="50000"/>
                  <a:lumOff val="50000"/>
                </a:prstClr>
              </a:solidFill>
            </a:endParaRP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IEC61850 model managers don’t need this functionality (yet).</a:t>
            </a:r>
            <a:endParaRPr lang="en-US" sz="2000" dirty="0"/>
          </a:p>
          <a:p>
            <a:pPr eaLnBrk="1" hangingPunct="1">
              <a:buFont typeface="Arial" pitchFamily="34" charset="0"/>
              <a:buChar char="•"/>
            </a:pPr>
            <a:endParaRPr lang="en-US" sz="2000" dirty="0" smtClean="0"/>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25</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322598"/>
            <a:ext cx="4086225" cy="59055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807863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smtClean="0"/>
              <a:t>XMI export:</a:t>
            </a:r>
            <a:br>
              <a:rPr lang="en-GB" sz="3200" dirty="0" smtClean="0"/>
            </a:br>
            <a:r>
              <a:rPr lang="en-GB" sz="3200" dirty="0" smtClean="0"/>
              <a:t>Fine tuning</a:t>
            </a:r>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26</a:t>
            </a:fld>
            <a:endParaRPr lang="en-GB"/>
          </a:p>
        </p:txBody>
      </p:sp>
      <p:sp>
        <p:nvSpPr>
          <p:cNvPr id="9" name="Rectangle 5"/>
          <p:cNvSpPr>
            <a:spLocks noChangeArrowheads="1"/>
          </p:cNvSpPr>
          <p:nvPr/>
        </p:nvSpPr>
        <p:spPr bwMode="auto">
          <a:xfrm>
            <a:off x="5142701" y="1916832"/>
            <a:ext cx="3253444" cy="923330"/>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smtClean="0">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r>
              <a:rPr lang="it-IT" sz="1200" dirty="0" err="1" smtClean="0">
                <a:latin typeface="+mj-lt"/>
              </a:rPr>
              <a:t>model.builder</a:t>
            </a:r>
            <a:r>
              <a:rPr lang="it-IT" sz="1200" dirty="0" smtClean="0">
                <a:latin typeface="+mj-lt"/>
              </a:rPr>
              <a:t>         = </a:t>
            </a:r>
            <a:r>
              <a:rPr lang="it-IT" sz="1200" dirty="0" err="1" smtClean="0">
                <a:latin typeface="+mj-lt"/>
              </a:rPr>
              <a:t>sqlxml</a:t>
            </a:r>
            <a:endParaRPr lang="it-IT" sz="1200" dirty="0" smtClean="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b="1" dirty="0" err="1" smtClean="0">
                <a:solidFill>
                  <a:srgbClr val="FF0000"/>
                </a:solidFill>
                <a:latin typeface="+mj-lt"/>
              </a:rPr>
              <a:t>xmiexport.on</a:t>
            </a:r>
            <a:r>
              <a:rPr lang="it-IT" sz="1200" dirty="0" smtClean="0">
                <a:latin typeface="+mj-lt"/>
              </a:rPr>
              <a:t>          = </a:t>
            </a:r>
            <a:r>
              <a:rPr lang="it-IT" sz="1200" dirty="0" err="1" smtClean="0">
                <a:latin typeface="+mj-lt"/>
              </a:rPr>
              <a:t>true</a:t>
            </a:r>
            <a:endParaRPr lang="it-IT" sz="1200" dirty="0" smtClean="0">
              <a:latin typeface="+mj-lt"/>
            </a:endParaRPr>
          </a:p>
          <a:p>
            <a:pPr>
              <a:lnSpc>
                <a:spcPct val="50000"/>
              </a:lnSpc>
              <a:spcBef>
                <a:spcPct val="50000"/>
              </a:spcBef>
            </a:pPr>
            <a:r>
              <a:rPr lang="it-IT" sz="1200" b="1" dirty="0" err="1">
                <a:solidFill>
                  <a:srgbClr val="FF0000"/>
                </a:solidFill>
                <a:latin typeface="+mj-lt"/>
              </a:rPr>
              <a:t>xmiexport.dialects</a:t>
            </a:r>
            <a:r>
              <a:rPr lang="it-IT" sz="1200" dirty="0">
                <a:latin typeface="+mj-lt"/>
              </a:rPr>
              <a:t> = </a:t>
            </a:r>
            <a:r>
              <a:rPr lang="it-IT" sz="1200" dirty="0" err="1" smtClean="0">
                <a:latin typeface="+mj-lt"/>
              </a:rPr>
              <a:t>cimtool</a:t>
            </a:r>
            <a:endParaRPr lang="it-IT" sz="1200" dirty="0">
              <a:latin typeface="+mj-lt"/>
            </a:endParaRPr>
          </a:p>
        </p:txBody>
      </p:sp>
      <p:sp>
        <p:nvSpPr>
          <p:cNvPr id="3" name="Content Placeholder 2"/>
          <p:cNvSpPr>
            <a:spLocks noGrp="1"/>
          </p:cNvSpPr>
          <p:nvPr>
            <p:ph idx="1"/>
          </p:nvPr>
        </p:nvSpPr>
        <p:spPr>
          <a:xfrm>
            <a:off x="457200" y="1927707"/>
            <a:ext cx="4330824" cy="1984095"/>
          </a:xfrm>
        </p:spPr>
        <p:txBody>
          <a:bodyPr>
            <a:normAutofit/>
          </a:bodyPr>
          <a:lstStyle/>
          <a:p>
            <a:r>
              <a:rPr lang="en-US" sz="2000" dirty="0" smtClean="0"/>
              <a:t>This will export only XMI appropriate for CIMTool (Rose UML 1.4, without diagrams)</a:t>
            </a:r>
            <a:endParaRPr lang="en-GB" sz="2000" dirty="0"/>
          </a:p>
        </p:txBody>
      </p:sp>
      <p:sp>
        <p:nvSpPr>
          <p:cNvPr id="13" name="Content Placeholder 2"/>
          <p:cNvSpPr txBox="1">
            <a:spLocks/>
          </p:cNvSpPr>
          <p:nvPr/>
        </p:nvSpPr>
        <p:spPr>
          <a:xfrm>
            <a:off x="534616" y="3746649"/>
            <a:ext cx="4330824" cy="19840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GB" dirty="0"/>
          </a:p>
        </p:txBody>
      </p:sp>
      <p:sp>
        <p:nvSpPr>
          <p:cNvPr id="22" name="Rectangle 5"/>
          <p:cNvSpPr>
            <a:spLocks noChangeArrowheads="1"/>
          </p:cNvSpPr>
          <p:nvPr/>
        </p:nvSpPr>
        <p:spPr bwMode="auto">
          <a:xfrm>
            <a:off x="5121882" y="3771147"/>
            <a:ext cx="3842607" cy="1015663"/>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smtClean="0">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r>
              <a:rPr lang="it-IT" sz="1200" dirty="0" err="1" smtClean="0">
                <a:latin typeface="+mj-lt"/>
              </a:rPr>
              <a:t>model.builder</a:t>
            </a:r>
            <a:r>
              <a:rPr lang="it-IT" sz="1200" dirty="0" smtClean="0">
                <a:latin typeface="+mj-lt"/>
              </a:rPr>
              <a:t>         = </a:t>
            </a:r>
            <a:r>
              <a:rPr lang="it-IT" sz="1200" dirty="0" err="1" smtClean="0">
                <a:latin typeface="+mj-lt"/>
              </a:rPr>
              <a:t>sqlxml</a:t>
            </a:r>
            <a:endParaRPr lang="it-IT" sz="1200" dirty="0" smtClean="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b="1" dirty="0" err="1" smtClean="0">
                <a:solidFill>
                  <a:srgbClr val="FF0000"/>
                </a:solidFill>
                <a:latin typeface="+mj-lt"/>
              </a:rPr>
              <a:t>xmiexport.on</a:t>
            </a:r>
            <a:r>
              <a:rPr lang="it-IT" sz="1200" dirty="0" smtClean="0">
                <a:latin typeface="+mj-lt"/>
              </a:rPr>
              <a:t>          = </a:t>
            </a:r>
            <a:r>
              <a:rPr lang="it-IT" sz="1200" dirty="0" err="1" smtClean="0">
                <a:latin typeface="+mj-lt"/>
              </a:rPr>
              <a:t>true</a:t>
            </a:r>
            <a:endParaRPr lang="it-IT" sz="1200" dirty="0" smtClean="0">
              <a:latin typeface="+mj-lt"/>
            </a:endParaRPr>
          </a:p>
          <a:p>
            <a:pPr>
              <a:lnSpc>
                <a:spcPct val="50000"/>
              </a:lnSpc>
              <a:spcBef>
                <a:spcPct val="50000"/>
              </a:spcBef>
            </a:pPr>
            <a:r>
              <a:rPr lang="it-IT" sz="1200" b="1" dirty="0" err="1">
                <a:solidFill>
                  <a:srgbClr val="FF0000"/>
                </a:solidFill>
                <a:latin typeface="+mj-lt"/>
              </a:rPr>
              <a:t>xmiexport.dialects</a:t>
            </a:r>
            <a:r>
              <a:rPr lang="it-IT" sz="1200" dirty="0">
                <a:latin typeface="+mj-lt"/>
              </a:rPr>
              <a:t> = ea_xmi11, ea_xmi21, </a:t>
            </a:r>
            <a:r>
              <a:rPr lang="it-IT" sz="1200" dirty="0" err="1">
                <a:latin typeface="+mj-lt"/>
              </a:rPr>
              <a:t>cimtool</a:t>
            </a:r>
            <a:endParaRPr lang="it-IT" sz="1200" dirty="0">
              <a:latin typeface="+mj-lt"/>
            </a:endParaRPr>
          </a:p>
        </p:txBody>
      </p:sp>
      <p:sp>
        <p:nvSpPr>
          <p:cNvPr id="26" name="Content Placeholder 2"/>
          <p:cNvSpPr txBox="1">
            <a:spLocks/>
          </p:cNvSpPr>
          <p:nvPr/>
        </p:nvSpPr>
        <p:spPr>
          <a:xfrm>
            <a:off x="457200" y="3749161"/>
            <a:ext cx="4330824" cy="19840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2000" dirty="0" smtClean="0"/>
              <a:t>This will export all 3 currently supported formats (two defaults, plus ‘</a:t>
            </a:r>
            <a:r>
              <a:rPr lang="en-US" sz="2000" dirty="0" err="1" smtClean="0"/>
              <a:t>cimtool</a:t>
            </a:r>
            <a:r>
              <a:rPr lang="en-US" sz="2000" dirty="0" smtClean="0"/>
              <a:t>’)</a:t>
            </a:r>
            <a:endParaRPr lang="en-GB" sz="2000" dirty="0"/>
          </a:p>
        </p:txBody>
      </p:sp>
      <p:sp>
        <p:nvSpPr>
          <p:cNvPr id="2" name="Date Placeholder 1"/>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3123844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br>
              <a:rPr lang="en-GB" dirty="0" smtClean="0"/>
            </a:br>
            <a:r>
              <a:rPr lang="en-GB" dirty="0" smtClean="0"/>
              <a:t>UML </a:t>
            </a:r>
            <a:r>
              <a:rPr lang="en-GB" dirty="0"/>
              <a:t>model validation</a:t>
            </a:r>
          </a:p>
        </p:txBody>
      </p:sp>
      <p:sp>
        <p:nvSpPr>
          <p:cNvPr id="3" name="Text Placeholder 2"/>
          <p:cNvSpPr>
            <a:spLocks noGrp="1"/>
          </p:cNvSpPr>
          <p:nvPr>
            <p:ph type="body" idx="1"/>
          </p:nvPr>
        </p:nvSpPr>
        <p:spPr/>
        <p:txBody>
          <a:bodyPr/>
          <a:lstStyle/>
          <a:p>
            <a:r>
              <a:rPr lang="en-GB" dirty="0" smtClean="0"/>
              <a:t>Compiler is my friend.</a:t>
            </a:r>
            <a:endParaRPr lang="en-GB"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63409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smtClean="0"/>
              <a:t>Validation:</a:t>
            </a:r>
            <a:br>
              <a:rPr lang="en-GB" sz="3200" dirty="0" smtClean="0"/>
            </a:br>
            <a:r>
              <a:rPr lang="en-GB" sz="3200" dirty="0" smtClean="0"/>
              <a:t>Minimum configuration*</a:t>
            </a:r>
          </a:p>
        </p:txBody>
      </p:sp>
      <p:sp>
        <p:nvSpPr>
          <p:cNvPr id="18437" name="AutoShape 3"/>
          <p:cNvSpPr>
            <a:spLocks noGrp="1" noChangeAspect="1" noChangeArrowheads="1"/>
          </p:cNvSpPr>
          <p:nvPr>
            <p:ph idx="1"/>
          </p:nvPr>
        </p:nvSpPr>
        <p:spPr/>
        <p:txBody>
          <a:bodyPr>
            <a:normAutofit/>
          </a:bodyPr>
          <a:lstStyle/>
          <a:p>
            <a:pPr marL="0" indent="0" eaLnBrk="1" hangingPunct="1">
              <a:buNone/>
            </a:pPr>
            <a:r>
              <a:rPr lang="en-GB" sz="2000" dirty="0" smtClean="0"/>
              <a:t>You must specify the UML model file name and enable validation.</a:t>
            </a:r>
          </a:p>
          <a:p>
            <a:pPr marL="0" indent="0" eaLnBrk="1" hangingPunct="1">
              <a:buNone/>
            </a:pPr>
            <a:endParaRPr lang="en-GB" sz="2000" dirty="0" smtClean="0"/>
          </a:p>
          <a:p>
            <a:pPr marL="0" indent="0" eaLnBrk="1" hangingPunct="1">
              <a:buNone/>
            </a:pPr>
            <a:r>
              <a:rPr lang="en-GB" sz="2000" dirty="0" smtClean="0"/>
              <a:t>Copy your own model file(s) into the project’s </a:t>
            </a:r>
            <a:r>
              <a:rPr lang="en-GB" sz="2000" b="1" dirty="0" smtClean="0"/>
              <a:t>input</a:t>
            </a:r>
            <a:r>
              <a:rPr lang="en-GB" sz="2000" dirty="0" smtClean="0"/>
              <a:t> directory.</a:t>
            </a:r>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28</a:t>
            </a:fld>
            <a:endParaRPr lang="en-GB" dirty="0"/>
          </a:p>
        </p:txBody>
      </p:sp>
      <p:sp>
        <p:nvSpPr>
          <p:cNvPr id="7" name="Text Box 8"/>
          <p:cNvSpPr txBox="1">
            <a:spLocks noChangeArrowheads="1"/>
          </p:cNvSpPr>
          <p:nvPr/>
        </p:nvSpPr>
        <p:spPr bwMode="auto">
          <a:xfrm>
            <a:off x="539552" y="5858108"/>
            <a:ext cx="8061566" cy="307777"/>
          </a:xfrm>
          <a:prstGeom prst="rect">
            <a:avLst/>
          </a:prstGeom>
          <a:noFill/>
          <a:ln w="9525">
            <a:noFill/>
            <a:miter lim="800000"/>
            <a:headEnd/>
            <a:tailEnd/>
          </a:ln>
        </p:spPr>
        <p:txBody>
          <a:bodyPr wrap="none">
            <a:spAutoFit/>
          </a:bodyPr>
          <a:lstStyle/>
          <a:p>
            <a:r>
              <a:rPr lang="en-GB" sz="1400" dirty="0" smtClean="0"/>
              <a:t>* UML </a:t>
            </a:r>
            <a:r>
              <a:rPr lang="en-GB" sz="1400" dirty="0"/>
              <a:t>of IEC61850 needs more than this, </a:t>
            </a:r>
            <a:r>
              <a:rPr lang="en-GB" sz="1400" dirty="0" smtClean="0"/>
              <a:t>see config61850.properties and </a:t>
            </a:r>
            <a:r>
              <a:rPr lang="en-GB" sz="1400" dirty="0"/>
              <a:t>doc in </a:t>
            </a:r>
            <a:r>
              <a:rPr lang="en-GB" sz="1400" dirty="0" smtClean="0"/>
              <a:t>Configuration class</a:t>
            </a:r>
            <a:endParaRPr lang="en-GB" sz="1400" dirty="0"/>
          </a:p>
        </p:txBody>
      </p:sp>
      <p:sp>
        <p:nvSpPr>
          <p:cNvPr id="10" name="Rectangle 5"/>
          <p:cNvSpPr>
            <a:spLocks noChangeArrowheads="1"/>
          </p:cNvSpPr>
          <p:nvPr/>
        </p:nvSpPr>
        <p:spPr bwMode="auto">
          <a:xfrm>
            <a:off x="903754" y="4509120"/>
            <a:ext cx="3253444" cy="553998"/>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smtClean="0">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b="1" dirty="0" err="1" smtClean="0">
                <a:solidFill>
                  <a:srgbClr val="FF0000"/>
                </a:solidFill>
                <a:latin typeface="+mj-lt"/>
              </a:rPr>
              <a:t>validation.on</a:t>
            </a:r>
            <a:r>
              <a:rPr lang="it-IT" sz="1200" dirty="0" smtClean="0">
                <a:latin typeface="+mj-lt"/>
              </a:rPr>
              <a:t>        = </a:t>
            </a:r>
            <a:r>
              <a:rPr lang="it-IT" sz="1200" dirty="0" err="1" smtClean="0">
                <a:latin typeface="+mj-lt"/>
              </a:rPr>
              <a:t>true</a:t>
            </a:r>
            <a:endParaRPr lang="it-IT" sz="1200" dirty="0">
              <a:latin typeface="+mj-lt"/>
            </a:endParaRPr>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980405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GB" sz="3200" dirty="0" smtClean="0"/>
              <a:t>Validation:</a:t>
            </a:r>
            <a:br>
              <a:rPr lang="en-GB" sz="3200" dirty="0" smtClean="0"/>
            </a:br>
            <a:r>
              <a:rPr lang="en-GB" sz="3200" dirty="0" smtClean="0"/>
              <a:t>Overview (1/2)</a:t>
            </a:r>
          </a:p>
        </p:txBody>
      </p:sp>
      <p:sp>
        <p:nvSpPr>
          <p:cNvPr id="19461" name="AutoShape 3"/>
          <p:cNvSpPr>
            <a:spLocks noGrp="1" noChangeAspect="1" noChangeArrowheads="1"/>
          </p:cNvSpPr>
          <p:nvPr>
            <p:ph idx="1"/>
          </p:nvPr>
        </p:nvSpPr>
        <p:spPr/>
        <p:txBody>
          <a:bodyPr>
            <a:noAutofit/>
          </a:bodyPr>
          <a:lstStyle/>
          <a:p>
            <a:pPr marL="0" indent="0" eaLnBrk="1" hangingPunct="1">
              <a:buNone/>
            </a:pPr>
            <a:r>
              <a:rPr lang="en-GB" sz="2000" dirty="0" smtClean="0"/>
              <a:t>Validators for 7 kinds of UML elements</a:t>
            </a:r>
          </a:p>
          <a:p>
            <a:pPr marL="285750" lvl="1" eaLnBrk="1" hangingPunct="1"/>
            <a:r>
              <a:rPr lang="en-GB" dirty="0" smtClean="0"/>
              <a:t>Associations</a:t>
            </a:r>
          </a:p>
          <a:p>
            <a:pPr marL="285750" lvl="1" eaLnBrk="1" hangingPunct="1"/>
            <a:r>
              <a:rPr lang="en-GB" dirty="0" smtClean="0"/>
              <a:t>Attributes</a:t>
            </a:r>
          </a:p>
          <a:p>
            <a:pPr marL="285750" lvl="1" eaLnBrk="1" hangingPunct="1"/>
            <a:r>
              <a:rPr lang="en-GB" dirty="0" smtClean="0"/>
              <a:t>Classes</a:t>
            </a:r>
          </a:p>
          <a:p>
            <a:pPr marL="285750" lvl="1" eaLnBrk="1" hangingPunct="1"/>
            <a:r>
              <a:rPr lang="en-GB" dirty="0" smtClean="0"/>
              <a:t>Packages</a:t>
            </a:r>
          </a:p>
          <a:p>
            <a:pPr marL="285750" lvl="1" eaLnBrk="1" hangingPunct="1"/>
            <a:r>
              <a:rPr lang="en-GB" dirty="0" smtClean="0"/>
              <a:t>Diagrams</a:t>
            </a:r>
          </a:p>
          <a:p>
            <a:pPr marL="285750" lvl="1" eaLnBrk="1" hangingPunct="1"/>
            <a:r>
              <a:rPr lang="en-GB" dirty="0" smtClean="0"/>
              <a:t>Dependencies (hand-drawn in UML), and</a:t>
            </a:r>
          </a:p>
          <a:p>
            <a:pPr marL="285750" lvl="1" eaLnBrk="1" hangingPunct="1"/>
            <a:r>
              <a:rPr lang="en-GB" dirty="0" smtClean="0"/>
              <a:t>Operations (for UML of IEC61850 only)</a:t>
            </a:r>
            <a:endParaRPr lang="en-GB" sz="1800" dirty="0" smtClean="0"/>
          </a:p>
          <a:p>
            <a:pPr marL="0" indent="0" eaLnBrk="1" hangingPunct="1">
              <a:buNone/>
            </a:pPr>
            <a:endParaRPr lang="en-GB" sz="2000" dirty="0" smtClean="0"/>
          </a:p>
          <a:p>
            <a:pPr marL="0" indent="0" eaLnBrk="1" hangingPunct="1">
              <a:buNone/>
            </a:pPr>
            <a:r>
              <a:rPr lang="en-GB" sz="2000" dirty="0" smtClean="0"/>
              <a:t>Validators deal with rules:</a:t>
            </a:r>
          </a:p>
          <a:p>
            <a:pPr marL="285750" lvl="1" eaLnBrk="1" hangingPunct="1"/>
            <a:r>
              <a:rPr lang="en-GB" dirty="0" smtClean="0"/>
              <a:t>Model consistency</a:t>
            </a:r>
          </a:p>
          <a:p>
            <a:pPr marL="285750" lvl="1" eaLnBrk="1" hangingPunct="1"/>
            <a:r>
              <a:rPr lang="en-GB" dirty="0" smtClean="0"/>
              <a:t>CIM/IEC61850 UML naming and design rules</a:t>
            </a:r>
          </a:p>
          <a:p>
            <a:pPr marL="285750" lvl="1" eaLnBrk="1" hangingPunct="1"/>
            <a:r>
              <a:rPr lang="en-GB" dirty="0" smtClean="0"/>
              <a:t>Potential model editor errors</a:t>
            </a:r>
          </a:p>
          <a:p>
            <a:pPr marL="285750" lvl="1" eaLnBrk="1" hangingPunct="1"/>
            <a:r>
              <a:rPr lang="en-GB" dirty="0" smtClean="0"/>
              <a:t>Identifying remains from Rose or other imported models</a:t>
            </a:r>
          </a:p>
          <a:p>
            <a:pPr marL="285750" lvl="1" eaLnBrk="1" hangingPunct="1"/>
            <a:r>
              <a:rPr lang="en-GB" dirty="0" smtClean="0"/>
              <a:t>Illegal/redundant UML constructs (that EA sometimes allows…)</a:t>
            </a:r>
            <a:endParaRPr lang="en-GB" sz="1800" dirty="0" smtClean="0"/>
          </a:p>
        </p:txBody>
      </p:sp>
      <p:sp>
        <p:nvSpPr>
          <p:cNvPr id="19458" name="Slide Number Placeholder 3"/>
          <p:cNvSpPr>
            <a:spLocks noGrp="1"/>
          </p:cNvSpPr>
          <p:nvPr>
            <p:ph type="sldNum" sz="quarter" idx="12"/>
          </p:nvPr>
        </p:nvSpPr>
        <p:spPr>
          <a:noFill/>
        </p:spPr>
        <p:txBody>
          <a:bodyPr/>
          <a:lstStyle/>
          <a:p>
            <a:fld id="{9710619E-196A-44C4-AC3F-D8D961B8B16E}" type="slidenum">
              <a:rPr lang="en-GB"/>
              <a:pPr/>
              <a:t>29</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2"/>
          <p:cNvSpPr>
            <a:spLocks noGrp="1" noChangeArrowheads="1"/>
          </p:cNvSpPr>
          <p:nvPr>
            <p:ph type="title"/>
          </p:nvPr>
        </p:nvSpPr>
        <p:spPr/>
        <p:txBody>
          <a:bodyPr/>
          <a:lstStyle/>
          <a:p>
            <a:pPr eaLnBrk="1" hangingPunct="1"/>
            <a:r>
              <a:rPr lang="en-GB" sz="3200" dirty="0" smtClean="0"/>
              <a:t>Who should use jCleanCim?</a:t>
            </a:r>
          </a:p>
        </p:txBody>
      </p:sp>
      <p:sp>
        <p:nvSpPr>
          <p:cNvPr id="7173" name="Rectangle 3"/>
          <p:cNvSpPr>
            <a:spLocks noGrp="1" noChangeArrowheads="1"/>
          </p:cNvSpPr>
          <p:nvPr>
            <p:ph idx="1"/>
          </p:nvPr>
        </p:nvSpPr>
        <p:spPr>
          <a:xfrm>
            <a:off x="457200" y="1783357"/>
            <a:ext cx="8229600" cy="4525963"/>
          </a:xfrm>
        </p:spPr>
        <p:txBody>
          <a:bodyPr>
            <a:noAutofit/>
          </a:bodyPr>
          <a:lstStyle/>
          <a:p>
            <a:pPr marL="0" indent="0" eaLnBrk="1" hangingPunct="1">
              <a:buNone/>
            </a:pPr>
            <a:r>
              <a:rPr lang="en-GB" sz="1800" dirty="0" smtClean="0"/>
              <a:t>Primarily those who edit CIM or IEC61850 UML and publish its documentation, thus:</a:t>
            </a:r>
          </a:p>
          <a:p>
            <a:pPr marL="285750" lvl="1" eaLnBrk="1" hangingPunct="1"/>
            <a:r>
              <a:rPr lang="en-GB" sz="1800" dirty="0" smtClean="0">
                <a:solidFill>
                  <a:srgbClr val="FF0000"/>
                </a:solidFill>
              </a:rPr>
              <a:t>Official IEC CIM model editors</a:t>
            </a:r>
            <a:r>
              <a:rPr lang="en-GB" sz="1800" dirty="0" smtClean="0"/>
              <a:t>, responsible for maintaining the CIM information model (UML) and for generating official IEC documents, and,</a:t>
            </a:r>
          </a:p>
          <a:p>
            <a:pPr marL="285750" lvl="1" eaLnBrk="1" hangingPunct="1"/>
            <a:r>
              <a:rPr lang="en-GB" sz="1800" dirty="0">
                <a:solidFill>
                  <a:srgbClr val="FF0000"/>
                </a:solidFill>
              </a:rPr>
              <a:t>Official </a:t>
            </a:r>
            <a:r>
              <a:rPr lang="en-GB" sz="1800" dirty="0" smtClean="0">
                <a:solidFill>
                  <a:srgbClr val="FF0000"/>
                </a:solidFill>
              </a:rPr>
              <a:t>IEC 61850 model managers</a:t>
            </a:r>
            <a:r>
              <a:rPr lang="en-GB" sz="1800" dirty="0" smtClean="0"/>
              <a:t>, </a:t>
            </a:r>
            <a:r>
              <a:rPr lang="en-GB" sz="1800" dirty="0"/>
              <a:t>responsible for maintaining the </a:t>
            </a:r>
            <a:r>
              <a:rPr lang="en-GB" sz="1800" dirty="0" smtClean="0"/>
              <a:t>IEC 61850 UML model </a:t>
            </a:r>
            <a:r>
              <a:rPr lang="en-GB" sz="1800" dirty="0"/>
              <a:t>and for generating official IEC documents, and,</a:t>
            </a:r>
          </a:p>
          <a:p>
            <a:pPr marL="285750" lvl="1"/>
            <a:r>
              <a:rPr lang="en-GB" sz="1800" dirty="0">
                <a:solidFill>
                  <a:srgbClr val="FF0000"/>
                </a:solidFill>
              </a:rPr>
              <a:t>Official IEC </a:t>
            </a:r>
            <a:r>
              <a:rPr lang="en-GB" sz="1800" dirty="0" smtClean="0">
                <a:solidFill>
                  <a:srgbClr val="FF0000"/>
                </a:solidFill>
              </a:rPr>
              <a:t>CIM profile document editors</a:t>
            </a:r>
            <a:r>
              <a:rPr lang="en-GB" sz="1800" dirty="0" smtClean="0"/>
              <a:t>, if their profiles are available in UML, for </a:t>
            </a:r>
            <a:r>
              <a:rPr lang="en-GB" sz="1800" dirty="0"/>
              <a:t>generating official IEC documents, and,</a:t>
            </a:r>
          </a:p>
          <a:p>
            <a:pPr marL="285750" lvl="1" eaLnBrk="1" hangingPunct="1"/>
            <a:r>
              <a:rPr lang="en-GB" sz="1800" dirty="0" smtClean="0">
                <a:solidFill>
                  <a:srgbClr val="FF0000"/>
                </a:solidFill>
              </a:rPr>
              <a:t>Those who define custom (non-standard) CIM or IEC 61850 extensions </a:t>
            </a:r>
            <a:r>
              <a:rPr lang="en-GB" sz="1800" dirty="0" smtClean="0"/>
              <a:t>who want to ensure they have followed standard UML modelling rules and who want to generate documentation for those extensions.</a:t>
            </a:r>
          </a:p>
        </p:txBody>
      </p:sp>
      <p:sp>
        <p:nvSpPr>
          <p:cNvPr id="7170" name="Slide Number Placeholder 3"/>
          <p:cNvSpPr>
            <a:spLocks noGrp="1"/>
          </p:cNvSpPr>
          <p:nvPr>
            <p:ph type="sldNum" sz="quarter" idx="12"/>
          </p:nvPr>
        </p:nvSpPr>
        <p:spPr>
          <a:noFill/>
        </p:spPr>
        <p:txBody>
          <a:bodyPr/>
          <a:lstStyle/>
          <a:p>
            <a:fld id="{CA381351-0F42-4C3D-B88E-21AD83ADC3BF}" type="slidenum">
              <a:rPr lang="en-GB"/>
              <a:pPr/>
              <a:t>3</a:t>
            </a:fld>
            <a:endParaRPr lang="en-GB" dirty="0"/>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GB" sz="3200" dirty="0" smtClean="0"/>
              <a:t>Validation:</a:t>
            </a:r>
            <a:br>
              <a:rPr lang="en-GB" sz="3200" dirty="0" smtClean="0"/>
            </a:br>
            <a:r>
              <a:rPr lang="en-GB" sz="3200" dirty="0" smtClean="0"/>
              <a:t>Overview (2/2)</a:t>
            </a:r>
          </a:p>
        </p:txBody>
      </p:sp>
      <p:sp>
        <p:nvSpPr>
          <p:cNvPr id="20485" name="AutoShape 3"/>
          <p:cNvSpPr>
            <a:spLocks noGrp="1" noChangeAspect="1" noChangeArrowheads="1"/>
          </p:cNvSpPr>
          <p:nvPr>
            <p:ph idx="1"/>
          </p:nvPr>
        </p:nvSpPr>
        <p:spPr/>
        <p:txBody>
          <a:bodyPr>
            <a:noAutofit/>
          </a:bodyPr>
          <a:lstStyle/>
          <a:p>
            <a:pPr marL="0" indent="0" eaLnBrk="1" hangingPunct="1">
              <a:buNone/>
            </a:pPr>
            <a:r>
              <a:rPr lang="en-GB" sz="2000" dirty="0" smtClean="0"/>
              <a:t>Each rule is a class</a:t>
            </a:r>
          </a:p>
          <a:p>
            <a:pPr marL="285750" lvl="1" eaLnBrk="1" hangingPunct="1"/>
            <a:r>
              <a:rPr lang="en-GB" dirty="0" smtClean="0"/>
              <a:t>Inheriting from a common abstract class, and implementing an interface</a:t>
            </a:r>
          </a:p>
          <a:p>
            <a:pPr marL="285750" lvl="1" eaLnBrk="1" hangingPunct="1"/>
            <a:r>
              <a:rPr lang="en-GB" dirty="0" smtClean="0"/>
              <a:t>Javadoc in package </a:t>
            </a:r>
            <a:r>
              <a:rPr lang="en-GB" b="1" dirty="0" smtClean="0"/>
              <a:t>org.iec.tc57.jcleancim.validation</a:t>
            </a:r>
            <a:r>
              <a:rPr lang="en-GB" dirty="0" smtClean="0"/>
              <a:t> provides guidelines on how to add a rule to a validator</a:t>
            </a:r>
          </a:p>
          <a:p>
            <a:pPr marL="285750" lvl="1" eaLnBrk="1" hangingPunct="1"/>
            <a:r>
              <a:rPr lang="en-GB" dirty="0" smtClean="0"/>
              <a:t>It is easy to add a new rule on need!</a:t>
            </a:r>
            <a:endParaRPr lang="en-GB" sz="1800" dirty="0" smtClean="0"/>
          </a:p>
          <a:p>
            <a:pPr marL="0" indent="0" eaLnBrk="1" hangingPunct="1">
              <a:buNone/>
            </a:pPr>
            <a:endParaRPr lang="en-GB" sz="2000" dirty="0" smtClean="0"/>
          </a:p>
          <a:p>
            <a:pPr marL="0" indent="0" eaLnBrk="1" hangingPunct="1">
              <a:buNone/>
            </a:pPr>
            <a:r>
              <a:rPr lang="en-GB" sz="2000" dirty="0" smtClean="0"/>
              <a:t>Full list of rules currently available is on the next two slides, with a couple of annotated examples for class validator rules</a:t>
            </a:r>
          </a:p>
          <a:p>
            <a:pPr marL="285750" lvl="1"/>
            <a:r>
              <a:rPr lang="en-GB" dirty="0"/>
              <a:t>Some rules apply in general, some apply to CIM models only, and some to IEC61850 models only</a:t>
            </a:r>
            <a:endParaRPr lang="en-GB" sz="1800" dirty="0"/>
          </a:p>
          <a:p>
            <a:pPr marL="285750" lvl="1" eaLnBrk="1" hangingPunct="1"/>
            <a:r>
              <a:rPr lang="en-GB" dirty="0" smtClean="0"/>
              <a:t>List is produced through log (also CIM-specific or 61850-specific)</a:t>
            </a:r>
            <a:endParaRPr lang="en-GB" b="1" dirty="0" smtClean="0"/>
          </a:p>
          <a:p>
            <a:pPr marL="285750" lvl="1" eaLnBrk="1" hangingPunct="1"/>
            <a:r>
              <a:rPr lang="en-GB" dirty="0" smtClean="0"/>
              <a:t>Javadoc also contains UML for all the classes (not shown below)</a:t>
            </a:r>
          </a:p>
        </p:txBody>
      </p:sp>
      <p:sp>
        <p:nvSpPr>
          <p:cNvPr id="20482" name="Slide Number Placeholder 3"/>
          <p:cNvSpPr>
            <a:spLocks noGrp="1"/>
          </p:cNvSpPr>
          <p:nvPr>
            <p:ph type="sldNum" sz="quarter" idx="12"/>
          </p:nvPr>
        </p:nvSpPr>
        <p:spPr>
          <a:noFill/>
        </p:spPr>
        <p:txBody>
          <a:bodyPr/>
          <a:lstStyle/>
          <a:p>
            <a:fld id="{BB81CC9B-F51E-4F4A-B988-96077154EFD3}" type="slidenum">
              <a:rPr lang="en-GB"/>
              <a:pPr/>
              <a:t>30</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50729" y="1628801"/>
            <a:ext cx="8993271" cy="3939540"/>
          </a:xfrm>
          <a:prstGeom prst="rect">
            <a:avLst/>
          </a:prstGeom>
          <a:noFill/>
        </p:spPr>
        <p:txBody>
          <a:bodyPr wrap="square" numCol="2" spcCol="0" rtlCol="0">
            <a:spAutoFit/>
          </a:bodyPr>
          <a:lstStyle/>
          <a:p>
            <a:r>
              <a:rPr lang="en-GB" sz="1000" dirty="0" smtClean="0">
                <a:latin typeface="Arial Narrow" pitchFamily="34" charset="0"/>
              </a:rPr>
              <a:t>Available </a:t>
            </a:r>
            <a:r>
              <a:rPr lang="en-GB" sz="1000" dirty="0">
                <a:latin typeface="Arial Narrow" pitchFamily="34" charset="0"/>
              </a:rPr>
              <a:t>rules  in </a:t>
            </a:r>
            <a:r>
              <a:rPr lang="en-GB" sz="1000" dirty="0" err="1">
                <a:latin typeface="Arial Narrow" pitchFamily="34" charset="0"/>
              </a:rPr>
              <a:t>ClassValidator</a:t>
            </a:r>
            <a:r>
              <a:rPr lang="en-GB" sz="1000" dirty="0">
                <a:latin typeface="Arial Narrow" pitchFamily="34" charset="0"/>
              </a:rPr>
              <a:t> (category, severity):</a:t>
            </a:r>
          </a:p>
          <a:p>
            <a:r>
              <a:rPr lang="en-GB" sz="1000" dirty="0">
                <a:latin typeface="Arial Narrow" pitchFamily="34" charset="0"/>
              </a:rPr>
              <a:t>     </a:t>
            </a:r>
            <a:r>
              <a:rPr lang="en-GB" sz="1000" dirty="0" err="1">
                <a:latin typeface="Arial Narrow" pitchFamily="34" charset="0"/>
              </a:rPr>
              <a:t>CimClassesWithUnexpectedElements</a:t>
            </a:r>
            <a:r>
              <a:rPr lang="en-GB" sz="1000" dirty="0">
                <a:latin typeface="Arial Narrow" pitchFamily="34" charset="0"/>
              </a:rPr>
              <a:t> (</a:t>
            </a:r>
            <a:r>
              <a:rPr lang="en-GB" sz="1000" dirty="0" err="1">
                <a:latin typeface="Arial Narrow" pitchFamily="34" charset="0"/>
              </a:rPr>
              <a:t>permissiveTool</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ClassesWithUnexpectedConnectors</a:t>
            </a:r>
            <a:r>
              <a:rPr lang="en-GB" sz="1000" dirty="0">
                <a:latin typeface="Arial Narrow" pitchFamily="34" charset="0"/>
              </a:rPr>
              <a:t> (</a:t>
            </a:r>
            <a:r>
              <a:rPr lang="en-GB" sz="1000" dirty="0" err="1">
                <a:latin typeface="Arial Narrow" pitchFamily="34" charset="0"/>
              </a:rPr>
              <a:t>permissiveTool</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EnumClassesWithNoLiterals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CimCompoundClassesWithNoAttributes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EnumClassesWithSingleLiteral</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medium)</a:t>
            </a:r>
          </a:p>
          <a:p>
            <a:r>
              <a:rPr lang="en-GB" sz="1000" dirty="0">
                <a:latin typeface="Arial Narrow" pitchFamily="34" charset="0"/>
              </a:rPr>
              <a:t>    </a:t>
            </a:r>
            <a:r>
              <a:rPr lang="en-GB" sz="1000" dirty="0" err="1">
                <a:latin typeface="Arial Narrow" pitchFamily="34" charset="0"/>
              </a:rPr>
              <a:t>EnumClassesWithTwoLiterals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low)</a:t>
            </a:r>
          </a:p>
          <a:p>
            <a:r>
              <a:rPr lang="en-GB" sz="1000" dirty="0">
                <a:latin typeface="Arial Narrow" pitchFamily="34" charset="0"/>
              </a:rPr>
              <a:t>    </a:t>
            </a:r>
            <a:r>
              <a:rPr lang="en-GB" sz="1000" dirty="0" err="1">
                <a:latin typeface="Arial Narrow" pitchFamily="34" charset="0"/>
              </a:rPr>
              <a:t>EnumClassesWithBadName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CimPrimitiveClassesWithAttributes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CimPrimitiveClassesWithIllegalOwner</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ClassesWithDuplicateInheritedAttributeNames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ClassesWithDuplicateOwnOrInheritedAssociationEndNames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ClassesWithSelfInheritance</a:t>
            </a:r>
            <a:r>
              <a:rPr lang="en-GB" sz="1000" dirty="0">
                <a:latin typeface="Arial Narrow" pitchFamily="34" charset="0"/>
              </a:rPr>
              <a:t> (</a:t>
            </a:r>
            <a:r>
              <a:rPr lang="en-GB" sz="1000" dirty="0" err="1">
                <a:latin typeface="Arial Narrow" pitchFamily="34" charset="0"/>
              </a:rPr>
              <a:t>permissiveTool</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ClassesWithSelfDependency</a:t>
            </a:r>
            <a:r>
              <a:rPr lang="en-GB" sz="1000" dirty="0">
                <a:latin typeface="Arial Narrow" pitchFamily="34" charset="0"/>
              </a:rPr>
              <a:t> (</a:t>
            </a:r>
            <a:r>
              <a:rPr lang="en-GB" sz="1000" dirty="0" err="1">
                <a:latin typeface="Arial Narrow" pitchFamily="34" charset="0"/>
              </a:rPr>
              <a:t>permissiveTool</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ClassesWithLeafPropSet</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ClassesWithRootPropSet</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ClassesWithPersistentPropSet</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ClassesWithMultipleSuperclasses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ClassesWithSuperclassesFromUnallowedPackage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ClassesThatShouldNotBeAssociationClass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ClassesWithUnallowedStereotype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CimClassesWithOldDatatypeStereotype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medium)</a:t>
            </a:r>
          </a:p>
          <a:p>
            <a:r>
              <a:rPr lang="en-GB" sz="1000" dirty="0">
                <a:latin typeface="Arial Narrow" pitchFamily="34" charset="0"/>
              </a:rPr>
              <a:t>    </a:t>
            </a:r>
            <a:r>
              <a:rPr lang="en-GB" sz="1000" dirty="0" err="1">
                <a:latin typeface="Arial Narrow" pitchFamily="34" charset="0"/>
              </a:rPr>
              <a:t>CimClassesUsedForAttributesButHaveAssociations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CimClassesUsedForAttributesButHaveSubclasses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CimClassesUsedForAttributesButHaveSuperclasses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CimClassesThatShouldNotBeAbstract</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CimClassesThatShouldNotHaveOperations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CimClassesThatShouldNotHaveExplicitDependencies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ClassesThatShouldNotHaveNestingThroughAttribute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Iec61850ClassesThatShouldHaveAliasAsTitle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Iec61850ClassesThatShouldHaveTaggedValuesForDocgen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CimClassesNeverUsedInRelationships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ClassesWithUnallowedTagNames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Iec61850ClassesWithInvalidConstraints (</a:t>
            </a:r>
            <a:r>
              <a:rPr lang="en-GB" sz="1000" dirty="0" err="1">
                <a:latin typeface="Arial Narrow" pitchFamily="34" charset="0"/>
              </a:rPr>
              <a:t>modellingRule</a:t>
            </a:r>
            <a:r>
              <a:rPr lang="en-GB" sz="1000" dirty="0">
                <a:latin typeface="Arial Narrow" pitchFamily="34" charset="0"/>
              </a:rPr>
              <a:t>, high</a:t>
            </a:r>
            <a:r>
              <a:rPr lang="en-GB" sz="1000" dirty="0" smtClean="0">
                <a:latin typeface="Arial Narrow" pitchFamily="34" charset="0"/>
              </a:rPr>
              <a:t>)</a:t>
            </a:r>
          </a:p>
          <a:p>
            <a:r>
              <a:rPr lang="en-GB" sz="1000" dirty="0" smtClean="0">
                <a:latin typeface="Arial Narrow" pitchFamily="34" charset="0"/>
              </a:rPr>
              <a:t>    Iec61850LNClassesWithSuperfluousConstraints </a:t>
            </a:r>
            <a:r>
              <a:rPr lang="en-GB" sz="1000" dirty="0">
                <a:latin typeface="Arial Narrow" pitchFamily="34" charset="0"/>
              </a:rPr>
              <a:t>(</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Iec61850ClassesWithMissingCondIDTextInConstraints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CimDatatypeClassesWithInvalidAttributes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ClassesMissingDoc</a:t>
            </a:r>
            <a:r>
              <a:rPr lang="en-GB" sz="1000" dirty="0">
                <a:latin typeface="Arial Narrow" pitchFamily="34" charset="0"/>
              </a:rPr>
              <a:t> (</a:t>
            </a:r>
            <a:r>
              <a:rPr lang="en-GB" sz="1000" dirty="0" err="1">
                <a:latin typeface="Arial Narrow" pitchFamily="34" charset="0"/>
              </a:rPr>
              <a:t>documentationRule</a:t>
            </a:r>
            <a:r>
              <a:rPr lang="en-GB" sz="1000" dirty="0">
                <a:latin typeface="Arial Narrow" pitchFamily="34" charset="0"/>
              </a:rPr>
              <a:t>, medium)</a:t>
            </a:r>
          </a:p>
          <a:p>
            <a:r>
              <a:rPr lang="en-GB" sz="1000" dirty="0">
                <a:latin typeface="Arial Narrow" pitchFamily="34" charset="0"/>
              </a:rPr>
              <a:t>    </a:t>
            </a:r>
            <a:r>
              <a:rPr lang="en-GB" sz="1000" dirty="0" err="1">
                <a:latin typeface="Arial Narrow" pitchFamily="34" charset="0"/>
              </a:rPr>
              <a:t>ClassesWithBadDocStart</a:t>
            </a:r>
            <a:r>
              <a:rPr lang="en-GB" sz="1000" dirty="0">
                <a:latin typeface="Arial Narrow" pitchFamily="34" charset="0"/>
              </a:rPr>
              <a:t> (</a:t>
            </a:r>
            <a:r>
              <a:rPr lang="en-GB" sz="1000" dirty="0" err="1">
                <a:latin typeface="Arial Narrow" pitchFamily="34" charset="0"/>
              </a:rPr>
              <a:t>documentationRule</a:t>
            </a:r>
            <a:r>
              <a:rPr lang="en-GB" sz="1000" dirty="0">
                <a:latin typeface="Arial Narrow" pitchFamily="34" charset="0"/>
              </a:rPr>
              <a:t>, low)</a:t>
            </a:r>
          </a:p>
          <a:p>
            <a:r>
              <a:rPr lang="en-GB" sz="1000" dirty="0">
                <a:latin typeface="Arial Narrow" pitchFamily="34" charset="0"/>
              </a:rPr>
              <a:t>    </a:t>
            </a:r>
            <a:r>
              <a:rPr lang="en-GB" sz="1000" dirty="0" err="1">
                <a:latin typeface="Arial Narrow" pitchFamily="34" charset="0"/>
              </a:rPr>
              <a:t>ClassesWithBadDocEnd</a:t>
            </a:r>
            <a:r>
              <a:rPr lang="en-GB" sz="1000" dirty="0">
                <a:latin typeface="Arial Narrow" pitchFamily="34" charset="0"/>
              </a:rPr>
              <a:t> (</a:t>
            </a:r>
            <a:r>
              <a:rPr lang="en-GB" sz="1000" dirty="0" err="1">
                <a:latin typeface="Arial Narrow" pitchFamily="34" charset="0"/>
              </a:rPr>
              <a:t>documentationRule</a:t>
            </a:r>
            <a:r>
              <a:rPr lang="en-GB" sz="1000" dirty="0">
                <a:latin typeface="Arial Narrow" pitchFamily="34" charset="0"/>
              </a:rPr>
              <a:t>, low)</a:t>
            </a:r>
          </a:p>
          <a:p>
            <a:r>
              <a:rPr lang="en-GB" sz="1000" dirty="0">
                <a:latin typeface="Arial Narrow" pitchFamily="34" charset="0"/>
              </a:rPr>
              <a:t>    </a:t>
            </a:r>
            <a:r>
              <a:rPr lang="en-GB" sz="1000" dirty="0" err="1">
                <a:latin typeface="Arial Narrow" pitchFamily="34" charset="0"/>
              </a:rPr>
              <a:t>ClassesWithBadCharacterInName</a:t>
            </a:r>
            <a:r>
              <a:rPr lang="en-GB" sz="1000" dirty="0">
                <a:latin typeface="Arial Narrow" pitchFamily="34" charset="0"/>
              </a:rPr>
              <a:t> (</a:t>
            </a:r>
            <a:r>
              <a:rPr lang="en-GB" sz="1000" dirty="0" err="1">
                <a:latin typeface="Arial Narrow" pitchFamily="34" charset="0"/>
              </a:rPr>
              <a:t>namingRule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CimClassesNameStartingWithLowerCase</a:t>
            </a:r>
            <a:r>
              <a:rPr lang="en-GB" sz="1000" dirty="0">
                <a:latin typeface="Arial Narrow" pitchFamily="34" charset="0"/>
              </a:rPr>
              <a:t> (</a:t>
            </a:r>
            <a:r>
              <a:rPr lang="en-GB" sz="1000" dirty="0" err="1">
                <a:latin typeface="Arial Narrow" pitchFamily="34" charset="0"/>
              </a:rPr>
              <a:t>namingRule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CimClassesNameShouldBeSingular</a:t>
            </a:r>
            <a:r>
              <a:rPr lang="en-GB" sz="1000" dirty="0">
                <a:latin typeface="Arial Narrow" pitchFamily="34" charset="0"/>
              </a:rPr>
              <a:t> (</a:t>
            </a:r>
            <a:r>
              <a:rPr lang="en-GB" sz="1000" dirty="0" err="1">
                <a:latin typeface="Arial Narrow" pitchFamily="34" charset="0"/>
              </a:rPr>
              <a:t>namingRule</a:t>
            </a:r>
            <a:r>
              <a:rPr lang="en-GB" sz="1000" dirty="0">
                <a:latin typeface="Arial Narrow" pitchFamily="34" charset="0"/>
              </a:rPr>
              <a:t>, high)</a:t>
            </a:r>
          </a:p>
          <a:p>
            <a:r>
              <a:rPr lang="en-GB" sz="1000" dirty="0">
                <a:latin typeface="Arial Narrow" pitchFamily="34" charset="0"/>
              </a:rPr>
              <a:t>    Iec61850LNClassesInWrongGroup (</a:t>
            </a:r>
            <a:r>
              <a:rPr lang="en-GB" sz="1000" dirty="0" err="1">
                <a:latin typeface="Arial Narrow" pitchFamily="34" charset="0"/>
              </a:rPr>
              <a:t>namingRule</a:t>
            </a:r>
            <a:r>
              <a:rPr lang="en-GB" sz="1000" dirty="0">
                <a:latin typeface="Arial Narrow" pitchFamily="34" charset="0"/>
              </a:rPr>
              <a:t>, medium)</a:t>
            </a:r>
          </a:p>
          <a:p>
            <a:r>
              <a:rPr lang="en-GB" sz="1000" dirty="0">
                <a:latin typeface="Arial Narrow" pitchFamily="34" charset="0"/>
              </a:rPr>
              <a:t>    Iec61850LNClassesMalformedName (</a:t>
            </a:r>
            <a:r>
              <a:rPr lang="en-GB" sz="1000" dirty="0" err="1">
                <a:latin typeface="Arial Narrow" pitchFamily="34" charset="0"/>
              </a:rPr>
              <a:t>namingRule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EnumClassesWithSomeCodesMissing</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EnumClassesWithDuplicateCodes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ClassesWithSameName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CimClassesNeverUsedAsTypeForAttribute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p:txBody>
      </p:sp>
      <p:sp>
        <p:nvSpPr>
          <p:cNvPr id="21508" name="AutoShape 2"/>
          <p:cNvSpPr>
            <a:spLocks noGrp="1" noChangeArrowheads="1"/>
          </p:cNvSpPr>
          <p:nvPr>
            <p:ph type="title"/>
          </p:nvPr>
        </p:nvSpPr>
        <p:spPr/>
        <p:txBody>
          <a:bodyPr/>
          <a:lstStyle/>
          <a:p>
            <a:pPr eaLnBrk="1" hangingPunct="1"/>
            <a:r>
              <a:rPr lang="en-GB" sz="3200" dirty="0" smtClean="0"/>
              <a:t>Validation rules:</a:t>
            </a:r>
            <a:br>
              <a:rPr lang="en-GB" sz="3200" dirty="0" smtClean="0"/>
            </a:br>
            <a:r>
              <a:rPr lang="en-GB" sz="3200" dirty="0" smtClean="0"/>
              <a:t>Classes</a:t>
            </a:r>
          </a:p>
        </p:txBody>
      </p:sp>
      <p:sp>
        <p:nvSpPr>
          <p:cNvPr id="21506" name="Slide Number Placeholder 3"/>
          <p:cNvSpPr>
            <a:spLocks noGrp="1"/>
          </p:cNvSpPr>
          <p:nvPr>
            <p:ph type="sldNum" sz="quarter" idx="12"/>
          </p:nvPr>
        </p:nvSpPr>
        <p:spPr>
          <a:noFill/>
        </p:spPr>
        <p:txBody>
          <a:bodyPr/>
          <a:lstStyle/>
          <a:p>
            <a:fld id="{D527FF06-BF1B-46F6-A610-D656A378430A}" type="slidenum">
              <a:rPr lang="en-GB"/>
              <a:pPr/>
              <a:t>31</a:t>
            </a:fld>
            <a:endParaRPr lang="en-GB"/>
          </a:p>
        </p:txBody>
      </p:sp>
      <p:grpSp>
        <p:nvGrpSpPr>
          <p:cNvPr id="4" name="Group 3"/>
          <p:cNvGrpSpPr/>
          <p:nvPr/>
        </p:nvGrpSpPr>
        <p:grpSpPr>
          <a:xfrm>
            <a:off x="2310063" y="2514598"/>
            <a:ext cx="2610851" cy="3884314"/>
            <a:chOff x="2310063" y="2514598"/>
            <a:chExt cx="2610851" cy="3884314"/>
          </a:xfrm>
        </p:grpSpPr>
        <p:sp>
          <p:nvSpPr>
            <p:cNvPr id="21513" name="Line 11"/>
            <p:cNvSpPr>
              <a:spLocks noChangeShapeType="1"/>
            </p:cNvSpPr>
            <p:nvPr/>
          </p:nvSpPr>
          <p:spPr bwMode="auto">
            <a:xfrm flipH="1" flipV="1">
              <a:off x="2310063" y="3140242"/>
              <a:ext cx="1780674" cy="878305"/>
            </a:xfrm>
            <a:prstGeom prst="line">
              <a:avLst/>
            </a:prstGeom>
            <a:noFill/>
            <a:ln w="28575">
              <a:solidFill>
                <a:srgbClr val="FF0000"/>
              </a:solidFill>
              <a:round/>
              <a:headEnd/>
              <a:tailEnd type="triangle" w="med" len="med"/>
            </a:ln>
          </p:spPr>
          <p:txBody>
            <a:bodyPr/>
            <a:lstStyle/>
            <a:p>
              <a:endParaRPr lang="en-US"/>
            </a:p>
          </p:txBody>
        </p:sp>
        <p:sp>
          <p:nvSpPr>
            <p:cNvPr id="21514" name="Line 12"/>
            <p:cNvSpPr>
              <a:spLocks noChangeShapeType="1"/>
            </p:cNvSpPr>
            <p:nvPr/>
          </p:nvSpPr>
          <p:spPr bwMode="auto">
            <a:xfrm flipH="1" flipV="1">
              <a:off x="2526632" y="3332746"/>
              <a:ext cx="1588168" cy="782053"/>
            </a:xfrm>
            <a:prstGeom prst="line">
              <a:avLst/>
            </a:prstGeom>
            <a:noFill/>
            <a:ln w="28575">
              <a:solidFill>
                <a:srgbClr val="FF0000"/>
              </a:solidFill>
              <a:round/>
              <a:headEnd/>
              <a:tailEnd type="triangle" w="med" len="med"/>
            </a:ln>
          </p:spPr>
          <p:txBody>
            <a:bodyPr/>
            <a:lstStyle/>
            <a:p>
              <a:endParaRPr lang="en-US"/>
            </a:p>
          </p:txBody>
        </p:sp>
        <p:sp>
          <p:nvSpPr>
            <p:cNvPr id="21515" name="Line 13"/>
            <p:cNvSpPr>
              <a:spLocks noChangeShapeType="1"/>
            </p:cNvSpPr>
            <p:nvPr/>
          </p:nvSpPr>
          <p:spPr bwMode="auto">
            <a:xfrm flipH="1" flipV="1">
              <a:off x="2490537" y="3453062"/>
              <a:ext cx="1624263" cy="721896"/>
            </a:xfrm>
            <a:prstGeom prst="line">
              <a:avLst/>
            </a:prstGeom>
            <a:noFill/>
            <a:ln w="28575">
              <a:solidFill>
                <a:srgbClr val="FF0000"/>
              </a:solidFill>
              <a:round/>
              <a:headEnd/>
              <a:tailEnd type="triangle" w="med" len="med"/>
            </a:ln>
          </p:spPr>
          <p:txBody>
            <a:bodyPr/>
            <a:lstStyle/>
            <a:p>
              <a:endParaRPr lang="en-US"/>
            </a:p>
          </p:txBody>
        </p:sp>
        <p:sp>
          <p:nvSpPr>
            <p:cNvPr id="21516" name="Rectangle 14"/>
            <p:cNvSpPr>
              <a:spLocks noChangeArrowheads="1"/>
            </p:cNvSpPr>
            <p:nvPr/>
          </p:nvSpPr>
          <p:spPr bwMode="auto">
            <a:xfrm>
              <a:off x="3968801" y="5705475"/>
              <a:ext cx="819223" cy="523220"/>
            </a:xfrm>
            <a:prstGeom prst="rect">
              <a:avLst/>
            </a:prstGeom>
            <a:noFill/>
            <a:ln w="9525">
              <a:solidFill>
                <a:srgbClr val="FF0000"/>
              </a:solidFill>
              <a:miter lim="800000"/>
              <a:headEnd/>
              <a:tailEnd/>
            </a:ln>
          </p:spPr>
          <p:txBody>
            <a:bodyPr wrap="square">
              <a:spAutoFit/>
            </a:bodyPr>
            <a:lstStyle/>
            <a:p>
              <a:r>
                <a:rPr lang="en-GB" sz="1400"/>
                <a:t>Editor’s error</a:t>
              </a:r>
            </a:p>
          </p:txBody>
        </p:sp>
        <p:sp>
          <p:nvSpPr>
            <p:cNvPr id="21517" name="Line 15"/>
            <p:cNvSpPr>
              <a:spLocks noChangeShapeType="1"/>
            </p:cNvSpPr>
            <p:nvPr/>
          </p:nvSpPr>
          <p:spPr bwMode="auto">
            <a:xfrm flipH="1" flipV="1">
              <a:off x="3356811" y="4969041"/>
              <a:ext cx="745957" cy="721896"/>
            </a:xfrm>
            <a:prstGeom prst="line">
              <a:avLst/>
            </a:prstGeom>
            <a:noFill/>
            <a:ln w="28575">
              <a:solidFill>
                <a:srgbClr val="FF0000"/>
              </a:solidFill>
              <a:round/>
              <a:headEnd/>
              <a:tailEnd type="triangle" w="med" len="med"/>
            </a:ln>
          </p:spPr>
          <p:txBody>
            <a:bodyPr/>
            <a:lstStyle/>
            <a:p>
              <a:endParaRPr lang="en-US"/>
            </a:p>
          </p:txBody>
        </p:sp>
        <p:sp>
          <p:nvSpPr>
            <p:cNvPr id="21518" name="Line 16"/>
            <p:cNvSpPr>
              <a:spLocks noChangeShapeType="1"/>
            </p:cNvSpPr>
            <p:nvPr/>
          </p:nvSpPr>
          <p:spPr bwMode="auto">
            <a:xfrm flipH="1" flipV="1">
              <a:off x="2839451" y="3753853"/>
              <a:ext cx="1299411" cy="1888958"/>
            </a:xfrm>
            <a:prstGeom prst="line">
              <a:avLst/>
            </a:prstGeom>
            <a:noFill/>
            <a:ln w="28575">
              <a:solidFill>
                <a:srgbClr val="FF0000"/>
              </a:solidFill>
              <a:round/>
              <a:headEnd/>
              <a:tailEnd type="triangle" w="med" len="med"/>
            </a:ln>
          </p:spPr>
          <p:txBody>
            <a:bodyPr/>
            <a:lstStyle/>
            <a:p>
              <a:endParaRPr lang="en-US"/>
            </a:p>
          </p:txBody>
        </p:sp>
        <p:sp>
          <p:nvSpPr>
            <p:cNvPr id="21522" name="Rectangle 20"/>
            <p:cNvSpPr>
              <a:spLocks noChangeArrowheads="1"/>
            </p:cNvSpPr>
            <p:nvPr/>
          </p:nvSpPr>
          <p:spPr bwMode="auto">
            <a:xfrm>
              <a:off x="2736349" y="5660248"/>
              <a:ext cx="873125" cy="738664"/>
            </a:xfrm>
            <a:prstGeom prst="rect">
              <a:avLst/>
            </a:prstGeom>
            <a:noFill/>
            <a:ln w="9525">
              <a:solidFill>
                <a:srgbClr val="FF0000"/>
              </a:solidFill>
              <a:miter lim="800000"/>
              <a:headEnd/>
              <a:tailEnd/>
            </a:ln>
          </p:spPr>
          <p:txBody>
            <a:bodyPr>
              <a:spAutoFit/>
            </a:bodyPr>
            <a:lstStyle/>
            <a:p>
              <a:r>
                <a:rPr lang="en-GB" sz="1400"/>
                <a:t>Model inconsistencies</a:t>
              </a:r>
            </a:p>
          </p:txBody>
        </p:sp>
        <p:sp>
          <p:nvSpPr>
            <p:cNvPr id="21525" name="Line 23"/>
            <p:cNvSpPr>
              <a:spLocks noChangeShapeType="1"/>
            </p:cNvSpPr>
            <p:nvPr/>
          </p:nvSpPr>
          <p:spPr bwMode="auto">
            <a:xfrm flipH="1" flipV="1">
              <a:off x="2526632" y="4343399"/>
              <a:ext cx="661736" cy="1275347"/>
            </a:xfrm>
            <a:prstGeom prst="line">
              <a:avLst/>
            </a:prstGeom>
            <a:noFill/>
            <a:ln w="28575">
              <a:solidFill>
                <a:srgbClr val="FF0000"/>
              </a:solidFill>
              <a:round/>
              <a:headEnd/>
              <a:tailEnd type="triangle" w="med" len="med"/>
            </a:ln>
          </p:spPr>
          <p:txBody>
            <a:bodyPr/>
            <a:lstStyle/>
            <a:p>
              <a:endParaRPr lang="en-US"/>
            </a:p>
          </p:txBody>
        </p:sp>
        <p:sp>
          <p:nvSpPr>
            <p:cNvPr id="21526" name="Line 24"/>
            <p:cNvSpPr>
              <a:spLocks noChangeShapeType="1"/>
            </p:cNvSpPr>
            <p:nvPr/>
          </p:nvSpPr>
          <p:spPr bwMode="auto">
            <a:xfrm flipV="1">
              <a:off x="3188368" y="5329989"/>
              <a:ext cx="1732546" cy="300790"/>
            </a:xfrm>
            <a:prstGeom prst="line">
              <a:avLst/>
            </a:prstGeom>
            <a:noFill/>
            <a:ln w="28575">
              <a:solidFill>
                <a:srgbClr val="FF0000"/>
              </a:solidFill>
              <a:round/>
              <a:headEnd/>
              <a:tailEnd type="triangle" w="med" len="med"/>
            </a:ln>
          </p:spPr>
          <p:txBody>
            <a:bodyPr/>
            <a:lstStyle/>
            <a:p>
              <a:endParaRPr lang="en-US"/>
            </a:p>
          </p:txBody>
        </p:sp>
        <p:sp>
          <p:nvSpPr>
            <p:cNvPr id="21528" name="Line 26"/>
            <p:cNvSpPr>
              <a:spLocks noChangeShapeType="1"/>
            </p:cNvSpPr>
            <p:nvPr/>
          </p:nvSpPr>
          <p:spPr bwMode="auto">
            <a:xfrm flipH="1" flipV="1">
              <a:off x="3693693" y="3645567"/>
              <a:ext cx="493295" cy="1985212"/>
            </a:xfrm>
            <a:prstGeom prst="line">
              <a:avLst/>
            </a:prstGeom>
            <a:noFill/>
            <a:ln w="28575">
              <a:solidFill>
                <a:srgbClr val="FF0000"/>
              </a:solidFill>
              <a:round/>
              <a:headEnd/>
              <a:tailEnd type="triangle" w="med" len="med"/>
            </a:ln>
          </p:spPr>
          <p:txBody>
            <a:bodyPr/>
            <a:lstStyle/>
            <a:p>
              <a:endParaRPr lang="en-US"/>
            </a:p>
          </p:txBody>
        </p:sp>
        <p:sp>
          <p:nvSpPr>
            <p:cNvPr id="21529" name="Rectangle 27"/>
            <p:cNvSpPr>
              <a:spLocks noChangeArrowheads="1"/>
            </p:cNvSpPr>
            <p:nvPr/>
          </p:nvSpPr>
          <p:spPr bwMode="auto">
            <a:xfrm>
              <a:off x="3987800" y="2941719"/>
              <a:ext cx="933112" cy="738664"/>
            </a:xfrm>
            <a:prstGeom prst="rect">
              <a:avLst/>
            </a:prstGeom>
            <a:noFill/>
            <a:ln w="9525">
              <a:solidFill>
                <a:srgbClr val="FF0000"/>
              </a:solidFill>
              <a:miter lim="800000"/>
              <a:headEnd/>
              <a:tailEnd/>
            </a:ln>
          </p:spPr>
          <p:txBody>
            <a:bodyPr wrap="square">
              <a:spAutoFit/>
            </a:bodyPr>
            <a:lstStyle/>
            <a:p>
              <a:r>
                <a:rPr lang="en-GB" sz="1400" dirty="0"/>
                <a:t>Remains from Rose</a:t>
              </a:r>
            </a:p>
          </p:txBody>
        </p:sp>
        <p:sp>
          <p:nvSpPr>
            <p:cNvPr id="21530" name="Line 28"/>
            <p:cNvSpPr>
              <a:spLocks noChangeShapeType="1"/>
            </p:cNvSpPr>
            <p:nvPr/>
          </p:nvSpPr>
          <p:spPr bwMode="auto">
            <a:xfrm flipH="1" flipV="1">
              <a:off x="2346158" y="2514598"/>
              <a:ext cx="1612231" cy="854243"/>
            </a:xfrm>
            <a:prstGeom prst="line">
              <a:avLst/>
            </a:prstGeom>
            <a:noFill/>
            <a:ln w="28575">
              <a:solidFill>
                <a:srgbClr val="FF0000"/>
              </a:solidFill>
              <a:round/>
              <a:headEnd/>
              <a:tailEnd type="triangle" w="med" len="med"/>
            </a:ln>
          </p:spPr>
          <p:txBody>
            <a:bodyPr/>
            <a:lstStyle/>
            <a:p>
              <a:endParaRPr lang="en-US"/>
            </a:p>
          </p:txBody>
        </p:sp>
        <p:sp>
          <p:nvSpPr>
            <p:cNvPr id="21531" name="Line 29"/>
            <p:cNvSpPr>
              <a:spLocks noChangeShapeType="1"/>
            </p:cNvSpPr>
            <p:nvPr/>
          </p:nvSpPr>
          <p:spPr bwMode="auto">
            <a:xfrm flipH="1" flipV="1">
              <a:off x="2683042" y="2827421"/>
              <a:ext cx="1263316" cy="625642"/>
            </a:xfrm>
            <a:prstGeom prst="line">
              <a:avLst/>
            </a:prstGeom>
            <a:noFill/>
            <a:ln w="28575">
              <a:solidFill>
                <a:srgbClr val="FF0000"/>
              </a:solidFill>
              <a:round/>
              <a:headEnd/>
              <a:tailEnd type="triangle" w="med" len="med"/>
            </a:ln>
          </p:spPr>
          <p:txBody>
            <a:bodyPr/>
            <a:lstStyle/>
            <a:p>
              <a:endParaRPr lang="en-US"/>
            </a:p>
          </p:txBody>
        </p:sp>
        <p:sp>
          <p:nvSpPr>
            <p:cNvPr id="21512" name="Rectangle 8"/>
            <p:cNvSpPr>
              <a:spLocks noChangeArrowheads="1"/>
            </p:cNvSpPr>
            <p:nvPr/>
          </p:nvSpPr>
          <p:spPr bwMode="auto">
            <a:xfrm>
              <a:off x="4088731" y="3933871"/>
              <a:ext cx="832181" cy="738664"/>
            </a:xfrm>
            <a:prstGeom prst="rect">
              <a:avLst/>
            </a:prstGeom>
            <a:noFill/>
            <a:ln w="9525">
              <a:solidFill>
                <a:srgbClr val="FF0000"/>
              </a:solidFill>
              <a:miter lim="800000"/>
              <a:headEnd/>
              <a:tailEnd/>
            </a:ln>
          </p:spPr>
          <p:txBody>
            <a:bodyPr wrap="square">
              <a:spAutoFit/>
            </a:bodyPr>
            <a:lstStyle/>
            <a:p>
              <a:r>
                <a:rPr lang="en-GB" sz="1400"/>
                <a:t>EA allows for this</a:t>
              </a:r>
            </a:p>
          </p:txBody>
        </p:sp>
      </p:grpSp>
      <p:grpSp>
        <p:nvGrpSpPr>
          <p:cNvPr id="3" name="Group 2"/>
          <p:cNvGrpSpPr/>
          <p:nvPr/>
        </p:nvGrpSpPr>
        <p:grpSpPr>
          <a:xfrm>
            <a:off x="6993205" y="2216565"/>
            <a:ext cx="2031942" cy="2895352"/>
            <a:chOff x="6942221" y="2216565"/>
            <a:chExt cx="2031942" cy="2895352"/>
          </a:xfrm>
        </p:grpSpPr>
        <p:sp>
          <p:nvSpPr>
            <p:cNvPr id="21519" name="Rectangle 17"/>
            <p:cNvSpPr>
              <a:spLocks noChangeArrowheads="1"/>
            </p:cNvSpPr>
            <p:nvPr/>
          </p:nvSpPr>
          <p:spPr bwMode="auto">
            <a:xfrm>
              <a:off x="8345513" y="2216565"/>
              <a:ext cx="628650" cy="523220"/>
            </a:xfrm>
            <a:prstGeom prst="rect">
              <a:avLst/>
            </a:prstGeom>
            <a:noFill/>
            <a:ln w="9525">
              <a:solidFill>
                <a:srgbClr val="FF0000"/>
              </a:solidFill>
              <a:miter lim="800000"/>
              <a:headEnd/>
              <a:tailEnd/>
            </a:ln>
          </p:spPr>
          <p:txBody>
            <a:bodyPr>
              <a:spAutoFit/>
            </a:bodyPr>
            <a:lstStyle/>
            <a:p>
              <a:r>
                <a:rPr lang="en-GB" sz="1400"/>
                <a:t>CIM rules</a:t>
              </a:r>
            </a:p>
          </p:txBody>
        </p:sp>
        <p:sp>
          <p:nvSpPr>
            <p:cNvPr id="21520" name="Line 18"/>
            <p:cNvSpPr>
              <a:spLocks noChangeShapeType="1"/>
            </p:cNvSpPr>
            <p:nvPr/>
          </p:nvSpPr>
          <p:spPr bwMode="auto">
            <a:xfrm flipH="1">
              <a:off x="7351295" y="2550694"/>
              <a:ext cx="950494" cy="796363"/>
            </a:xfrm>
            <a:prstGeom prst="line">
              <a:avLst/>
            </a:prstGeom>
            <a:noFill/>
            <a:ln w="28575">
              <a:solidFill>
                <a:srgbClr val="FF0000"/>
              </a:solidFill>
              <a:round/>
              <a:headEnd/>
              <a:tailEnd type="triangle" w="med" len="med"/>
            </a:ln>
          </p:spPr>
          <p:txBody>
            <a:bodyPr/>
            <a:lstStyle/>
            <a:p>
              <a:endParaRPr lang="en-US"/>
            </a:p>
          </p:txBody>
        </p:sp>
        <p:sp>
          <p:nvSpPr>
            <p:cNvPr id="21521" name="Line 19"/>
            <p:cNvSpPr>
              <a:spLocks noChangeShapeType="1"/>
            </p:cNvSpPr>
            <p:nvPr/>
          </p:nvSpPr>
          <p:spPr bwMode="auto">
            <a:xfrm flipH="1">
              <a:off x="7194884" y="2382253"/>
              <a:ext cx="1179095" cy="385009"/>
            </a:xfrm>
            <a:prstGeom prst="line">
              <a:avLst/>
            </a:prstGeom>
            <a:noFill/>
            <a:ln w="28575">
              <a:solidFill>
                <a:srgbClr val="FF0000"/>
              </a:solidFill>
              <a:round/>
              <a:headEnd/>
              <a:tailEnd type="triangle" w="med" len="med"/>
            </a:ln>
          </p:spPr>
          <p:txBody>
            <a:bodyPr/>
            <a:lstStyle/>
            <a:p>
              <a:endParaRPr lang="en-US"/>
            </a:p>
          </p:txBody>
        </p:sp>
        <p:sp>
          <p:nvSpPr>
            <p:cNvPr id="21523" name="Line 21"/>
            <p:cNvSpPr>
              <a:spLocks noChangeShapeType="1"/>
            </p:cNvSpPr>
            <p:nvPr/>
          </p:nvSpPr>
          <p:spPr bwMode="auto">
            <a:xfrm flipH="1">
              <a:off x="6942221" y="2671011"/>
              <a:ext cx="1407695" cy="1624263"/>
            </a:xfrm>
            <a:prstGeom prst="line">
              <a:avLst/>
            </a:prstGeom>
            <a:noFill/>
            <a:ln w="28575">
              <a:solidFill>
                <a:srgbClr val="FF0000"/>
              </a:solidFill>
              <a:round/>
              <a:headEnd/>
              <a:tailEnd type="triangle" w="med" len="med"/>
            </a:ln>
          </p:spPr>
          <p:txBody>
            <a:bodyPr/>
            <a:lstStyle/>
            <a:p>
              <a:endParaRPr lang="en-US"/>
            </a:p>
          </p:txBody>
        </p:sp>
        <p:sp>
          <p:nvSpPr>
            <p:cNvPr id="21524" name="Line 22"/>
            <p:cNvSpPr>
              <a:spLocks noChangeShapeType="1"/>
            </p:cNvSpPr>
            <p:nvPr/>
          </p:nvSpPr>
          <p:spPr bwMode="auto">
            <a:xfrm flipH="1">
              <a:off x="7146758" y="2622883"/>
              <a:ext cx="1191126" cy="1227221"/>
            </a:xfrm>
            <a:prstGeom prst="line">
              <a:avLst/>
            </a:prstGeom>
            <a:noFill/>
            <a:ln w="28575">
              <a:solidFill>
                <a:srgbClr val="FF0000"/>
              </a:solidFill>
              <a:round/>
              <a:headEnd/>
              <a:tailEnd type="triangle" w="med" len="med"/>
            </a:ln>
          </p:spPr>
          <p:txBody>
            <a:bodyPr/>
            <a:lstStyle/>
            <a:p>
              <a:endParaRPr lang="en-US"/>
            </a:p>
          </p:txBody>
        </p:sp>
        <p:sp>
          <p:nvSpPr>
            <p:cNvPr id="21527" name="Line 25"/>
            <p:cNvSpPr>
              <a:spLocks noChangeShapeType="1"/>
            </p:cNvSpPr>
            <p:nvPr/>
          </p:nvSpPr>
          <p:spPr bwMode="auto">
            <a:xfrm flipH="1">
              <a:off x="7483642" y="2454442"/>
              <a:ext cx="854242" cy="385008"/>
            </a:xfrm>
            <a:prstGeom prst="line">
              <a:avLst/>
            </a:prstGeom>
            <a:noFill/>
            <a:ln w="28575">
              <a:solidFill>
                <a:srgbClr val="FF0000"/>
              </a:solidFill>
              <a:round/>
              <a:headEnd/>
              <a:tailEnd type="triangle" w="med" len="med"/>
            </a:ln>
          </p:spPr>
          <p:txBody>
            <a:bodyPr/>
            <a:lstStyle/>
            <a:p>
              <a:endParaRPr lang="en-US"/>
            </a:p>
          </p:txBody>
        </p:sp>
        <p:sp>
          <p:nvSpPr>
            <p:cNvPr id="29" name="Rectangle 14"/>
            <p:cNvSpPr>
              <a:spLocks noChangeArrowheads="1"/>
            </p:cNvSpPr>
            <p:nvPr/>
          </p:nvSpPr>
          <p:spPr bwMode="auto">
            <a:xfrm>
              <a:off x="8043110" y="4101264"/>
              <a:ext cx="920418" cy="523220"/>
            </a:xfrm>
            <a:prstGeom prst="rect">
              <a:avLst/>
            </a:prstGeom>
            <a:noFill/>
            <a:ln w="9525">
              <a:solidFill>
                <a:srgbClr val="FF0000"/>
              </a:solidFill>
              <a:miter lim="800000"/>
              <a:headEnd/>
              <a:tailEnd/>
            </a:ln>
          </p:spPr>
          <p:txBody>
            <a:bodyPr wrap="square">
              <a:spAutoFit/>
            </a:bodyPr>
            <a:lstStyle/>
            <a:p>
              <a:r>
                <a:rPr lang="en-GB" sz="1400" dirty="0" smtClean="0"/>
                <a:t>Style warning</a:t>
              </a:r>
              <a:endParaRPr lang="en-GB" sz="1400" dirty="0"/>
            </a:p>
          </p:txBody>
        </p:sp>
        <p:sp>
          <p:nvSpPr>
            <p:cNvPr id="30" name="Line 24"/>
            <p:cNvSpPr>
              <a:spLocks noChangeShapeType="1"/>
            </p:cNvSpPr>
            <p:nvPr/>
          </p:nvSpPr>
          <p:spPr bwMode="auto">
            <a:xfrm flipH="1">
              <a:off x="7351295" y="4307306"/>
              <a:ext cx="842210" cy="81962"/>
            </a:xfrm>
            <a:prstGeom prst="line">
              <a:avLst/>
            </a:prstGeom>
            <a:noFill/>
            <a:ln w="28575">
              <a:solidFill>
                <a:srgbClr val="FF0000"/>
              </a:solidFill>
              <a:round/>
              <a:headEnd/>
              <a:tailEnd type="triangle" w="med" len="med"/>
            </a:ln>
          </p:spPr>
          <p:txBody>
            <a:bodyPr/>
            <a:lstStyle/>
            <a:p>
              <a:endParaRPr lang="en-US"/>
            </a:p>
          </p:txBody>
        </p:sp>
        <p:sp>
          <p:nvSpPr>
            <p:cNvPr id="31" name="Line 24"/>
            <p:cNvSpPr>
              <a:spLocks noChangeShapeType="1"/>
            </p:cNvSpPr>
            <p:nvPr/>
          </p:nvSpPr>
          <p:spPr bwMode="auto">
            <a:xfrm flipH="1">
              <a:off x="7351294" y="4379494"/>
              <a:ext cx="842208" cy="732423"/>
            </a:xfrm>
            <a:prstGeom prst="line">
              <a:avLst/>
            </a:prstGeom>
            <a:noFill/>
            <a:ln w="28575">
              <a:solidFill>
                <a:srgbClr val="FF0000"/>
              </a:solidFill>
              <a:round/>
              <a:headEnd/>
              <a:tailEnd type="triangle" w="med" len="med"/>
            </a:ln>
          </p:spPr>
          <p:txBody>
            <a:bodyPr/>
            <a:lstStyle/>
            <a:p>
              <a:endParaRPr lang="en-US"/>
            </a:p>
          </p:txBody>
        </p:sp>
      </p:grpSp>
      <p:sp>
        <p:nvSpPr>
          <p:cNvPr id="2" name="Date Placeholder 1"/>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14" y="1633049"/>
            <a:ext cx="9317814" cy="4524315"/>
          </a:xfrm>
          <a:prstGeom prst="rect">
            <a:avLst/>
          </a:prstGeom>
          <a:noFill/>
        </p:spPr>
        <p:txBody>
          <a:bodyPr wrap="square" numCol="3" spcCol="0" rtlCol="0">
            <a:spAutoFit/>
          </a:bodyPr>
          <a:lstStyle/>
          <a:p>
            <a:r>
              <a:rPr lang="en-GB" sz="800" dirty="0">
                <a:latin typeface="Arial Narrow" pitchFamily="34" charset="0"/>
              </a:rPr>
              <a:t> Available rules  in </a:t>
            </a:r>
            <a:r>
              <a:rPr lang="en-GB" sz="800" dirty="0" err="1">
                <a:latin typeface="Arial Narrow" pitchFamily="34" charset="0"/>
              </a:rPr>
              <a:t>PackageValidator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PackageUnexpectedElements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PackageUnexpectedConnectors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PackagesWithSelfDependency</a:t>
            </a:r>
            <a:r>
              <a:rPr lang="en-GB" sz="800" dirty="0">
                <a:latin typeface="Arial Narrow" pitchFamily="34" charset="0"/>
              </a:rPr>
              <a:t> (</a:t>
            </a:r>
            <a:r>
              <a:rPr lang="en-GB" sz="800" dirty="0" err="1">
                <a:latin typeface="Arial Narrow" pitchFamily="34" charset="0"/>
              </a:rPr>
              <a:t>permissiveTool</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PackagesTopLevelWithoutVersionClass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Iec61850PackagesThatShouldHaveAliasAsTitle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PackagesWithBadDocStart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PackagesWithBadDocEnd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PackagesWithBadCharacterInName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PackagesWithSameName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endParaRPr lang="en-GB" sz="800" dirty="0">
              <a:latin typeface="Arial Narrow" pitchFamily="34" charset="0"/>
            </a:endParaRPr>
          </a:p>
          <a:p>
            <a:r>
              <a:rPr lang="en-GB" sz="800" dirty="0">
                <a:latin typeface="Arial Narrow" pitchFamily="34" charset="0"/>
              </a:rPr>
              <a:t>  Available rules  in </a:t>
            </a:r>
            <a:r>
              <a:rPr lang="en-GB" sz="800" dirty="0" err="1">
                <a:latin typeface="Arial Narrow" pitchFamily="34" charset="0"/>
              </a:rPr>
              <a:t>AttributeValidator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EnumLiteralsWithSuperfluousType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EnumLiteralsWithInitValue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EnumLiteralsWithoutEnumStereotype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AttributesWithInvalidMultiplicity</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CimAttributesThatShouldBeOptional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AttributesWithInvalidTypeNull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AttributesWithInvalidTypeString</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AttributesWithTypeIdMismatch</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CimAttributesThatShouldBePublic</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AttributesThatAreStaticButNotConst</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CimAttributesThatAreNotStaticNonConstWithInitVal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AttributesThatAreConstNonStatic</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AttributesThatAreEnumsInNonEnumeratedClass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CimAttributesThatShouldBeReplacedWithAssociation</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AttributesWhoseTypeIsInformative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Iec61850AttributesWithInexistingSibling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CimAttributesWithFlagInName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AttributesMissingDoc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AttributesWithBadDocStart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AttributesWithBadDocEnd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CimAttributesWithBadCharacterInName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Iec61850AttributesWithBadCharacterInName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Iec61850DOAttributesWithTooLongName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Iec61850FCDAAttributesWithMissingConstraint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AttributesWithInexistingEnumLiteralAsInitValue</a:t>
            </a:r>
            <a:r>
              <a:rPr lang="en-GB" sz="800" dirty="0">
                <a:latin typeface="Arial Narrow" pitchFamily="34" charset="0"/>
              </a:rPr>
              <a:t> (</a:t>
            </a:r>
            <a:r>
              <a:rPr lang="en-GB" sz="800" dirty="0" err="1">
                <a:latin typeface="Arial Narrow" pitchFamily="34" charset="0"/>
              </a:rPr>
              <a:t>permissiveTool</a:t>
            </a:r>
            <a:r>
              <a:rPr lang="en-GB" sz="800" dirty="0">
                <a:latin typeface="Arial Narrow" pitchFamily="34" charset="0"/>
              </a:rPr>
              <a:t>, high)</a:t>
            </a:r>
          </a:p>
          <a:p>
            <a:r>
              <a:rPr lang="en-GB" sz="800" dirty="0">
                <a:latin typeface="Arial Narrow" pitchFamily="34" charset="0"/>
              </a:rPr>
              <a:t>    Iec61850DOAttributesWithNameMissingAbbreviation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CimAttributesNameStartingWithUpperCase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CimAttributesNameShouldBeSingular</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CimAttributesNameShouldNotStartWithClassName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medium)</a:t>
            </a:r>
          </a:p>
          <a:p>
            <a:r>
              <a:rPr lang="en-GB" sz="800" dirty="0">
                <a:latin typeface="Arial Narrow" pitchFamily="34" charset="0"/>
              </a:rPr>
              <a:t>    Iec61850AbbreviationLiteralsNameStartingWithLowerCase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Iec61850DOAttributesNameStartingWithLowerCase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Iec61850DOAbbreviationLiteralsDuplicateName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Iec61850DOAbbreviationLiteralsDuplicateDescription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Iec61850DOAbbreviationLiteralsNeverUsedInDOName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Iec61850DOAttributesWithSameNameDifferentType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Iec61850ConditionLiteralsNeverUsedAsConstraints (</a:t>
            </a:r>
            <a:r>
              <a:rPr lang="en-GB" sz="800" dirty="0" err="1">
                <a:latin typeface="Arial Narrow" pitchFamily="34" charset="0"/>
              </a:rPr>
              <a:t>modellingRule</a:t>
            </a:r>
            <a:r>
              <a:rPr lang="en-GB" sz="800" dirty="0">
                <a:latin typeface="Arial Narrow" pitchFamily="34" charset="0"/>
              </a:rPr>
              <a:t>, high</a:t>
            </a:r>
            <a:r>
              <a:rPr lang="en-GB" sz="800" dirty="0" smtClean="0">
                <a:latin typeface="Arial Narrow" pitchFamily="34" charset="0"/>
              </a:rPr>
              <a:t>)</a:t>
            </a:r>
          </a:p>
          <a:p>
            <a:r>
              <a:rPr lang="en-GB" sz="800" dirty="0" smtClean="0">
                <a:latin typeface="Arial Narrow" pitchFamily="34" charset="0"/>
              </a:rPr>
              <a:t> </a:t>
            </a:r>
          </a:p>
          <a:p>
            <a:r>
              <a:rPr lang="en-GB" sz="800" dirty="0" smtClean="0">
                <a:latin typeface="Arial Narrow" pitchFamily="34" charset="0"/>
              </a:rPr>
              <a:t> </a:t>
            </a:r>
            <a:r>
              <a:rPr lang="en-GB" sz="800" dirty="0">
                <a:latin typeface="Arial Narrow" pitchFamily="34" charset="0"/>
              </a:rPr>
              <a:t>Available rules  in </a:t>
            </a:r>
            <a:r>
              <a:rPr lang="en-GB" sz="800" dirty="0" err="1">
                <a:latin typeface="Arial Narrow" pitchFamily="34" charset="0"/>
              </a:rPr>
              <a:t>OperationValidator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OperationsWithUpperCaseName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OperationsWithUnallowedStereotype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OperationParametersWithUnallowedStereotype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OperationsWithInvalidReturnTypeNull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OperationsWithInvalidArgTypeNull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OperationsWithInvalidExcTypeNull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OperationParametersWithUnallowedTagNames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OperationParametersMissingDoc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OperationsWithBadDocStart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OperationParametersWithBadDocStart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OperationsWithBadDocEnd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OperationParametersWithBadDocEnd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OperationsWithBadCharacterInName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OperationParametersWithBadCharacterInName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endParaRPr lang="en-GB" sz="800" dirty="0" smtClean="0">
              <a:latin typeface="Arial Narrow" pitchFamily="34" charset="0"/>
            </a:endParaRPr>
          </a:p>
          <a:p>
            <a:r>
              <a:rPr lang="en-GB" sz="800" dirty="0" smtClean="0">
                <a:latin typeface="Arial Narrow" pitchFamily="34" charset="0"/>
              </a:rPr>
              <a:t> </a:t>
            </a:r>
            <a:r>
              <a:rPr lang="en-GB" sz="800" dirty="0">
                <a:latin typeface="Arial Narrow" pitchFamily="34" charset="0"/>
              </a:rPr>
              <a:t>Available rules  in </a:t>
            </a:r>
            <a:r>
              <a:rPr lang="en-GB" sz="800" dirty="0" err="1">
                <a:latin typeface="Arial Narrow" pitchFamily="34" charset="0"/>
              </a:rPr>
              <a:t>AssociationValidator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AssociationsWithExplicitDirection</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AssociationsWithRoleBadDirection</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AssociationsWithSameDocOnBothEnds</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AssociationsWithName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AssociationsWithUnallowedStereotype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AssociationEndsWithUnallowedStereotype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AssociationsMissingInformativeStereotype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AssociationEndsWithUnallowedTagNames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AssociationsWithNoMultiplicity</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AssociationsWithWrongSource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Iec61850AssociationsThatShouldBePrivate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Iec61850AssociationsWithDifferentEndVisibility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AssociationEndsMissingDoc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AssociationEndsWithBadDocStart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AssociationEndsWithBadDocEnd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AssociationEndsWithBadCharacterInName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CimAssociationEndsNameStartingWithLowerCase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CimAssociationEndsNameShouldBePlural</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CimAssociationEndsNameShouldBeSingular</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endParaRPr lang="en-GB" sz="800" dirty="0" smtClean="0">
              <a:latin typeface="Arial Narrow" pitchFamily="34" charset="0"/>
            </a:endParaRPr>
          </a:p>
          <a:p>
            <a:r>
              <a:rPr lang="en-GB" sz="800" dirty="0" smtClean="0">
                <a:latin typeface="Arial Narrow" pitchFamily="34" charset="0"/>
              </a:rPr>
              <a:t>  </a:t>
            </a:r>
            <a:r>
              <a:rPr lang="en-GB" sz="800" dirty="0">
                <a:latin typeface="Arial Narrow" pitchFamily="34" charset="0"/>
              </a:rPr>
              <a:t>Available rules  in </a:t>
            </a:r>
            <a:r>
              <a:rPr lang="en-GB" sz="800" dirty="0" err="1">
                <a:latin typeface="Arial Narrow" pitchFamily="34" charset="0"/>
              </a:rPr>
              <a:t>DependencyValidator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DependenciesWithUnallowedStereotype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DependenciesWithUnallowedDirection</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DependenciesWithUnallowedTagNames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endParaRPr lang="en-GB" sz="800" dirty="0" smtClean="0">
              <a:latin typeface="Arial Narrow" pitchFamily="34" charset="0"/>
            </a:endParaRPr>
          </a:p>
          <a:p>
            <a:r>
              <a:rPr lang="en-GB" sz="800" dirty="0" smtClean="0">
                <a:latin typeface="Arial Narrow" pitchFamily="34" charset="0"/>
              </a:rPr>
              <a:t>  </a:t>
            </a:r>
            <a:r>
              <a:rPr lang="en-GB" sz="800" dirty="0">
                <a:latin typeface="Arial Narrow" pitchFamily="34" charset="0"/>
              </a:rPr>
              <a:t>Available rules  in </a:t>
            </a:r>
            <a:r>
              <a:rPr lang="en-GB" sz="800" dirty="0" err="1">
                <a:latin typeface="Arial Narrow" pitchFamily="34" charset="0"/>
              </a:rPr>
              <a:t>DiagramValidator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DiagramsWithBadOrientation</a:t>
            </a:r>
            <a:r>
              <a:rPr lang="en-GB" sz="800" dirty="0">
                <a:latin typeface="Arial Narrow" pitchFamily="34" charset="0"/>
              </a:rPr>
              <a:t> (formatting, low)</a:t>
            </a:r>
          </a:p>
          <a:p>
            <a:r>
              <a:rPr lang="en-GB" sz="800" dirty="0">
                <a:latin typeface="Arial Narrow" pitchFamily="34" charset="0"/>
              </a:rPr>
              <a:t>    </a:t>
            </a:r>
            <a:r>
              <a:rPr lang="en-GB" sz="800" dirty="0" err="1">
                <a:latin typeface="Arial Narrow" pitchFamily="34" charset="0"/>
              </a:rPr>
              <a:t>DiagramsWithUnallowedStereotype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DiagramsMissingDoc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DiagramsWithBadDocStart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DiagramsWithBadDocEnd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DiagramsWithBadCharacterInName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p:txBody>
      </p:sp>
      <p:sp>
        <p:nvSpPr>
          <p:cNvPr id="22532" name="AutoShape 2"/>
          <p:cNvSpPr>
            <a:spLocks noGrp="1" noChangeArrowheads="1"/>
          </p:cNvSpPr>
          <p:nvPr>
            <p:ph type="title"/>
          </p:nvPr>
        </p:nvSpPr>
        <p:spPr>
          <a:xfrm>
            <a:off x="457200" y="0"/>
            <a:ext cx="8686800" cy="1600200"/>
          </a:xfrm>
        </p:spPr>
        <p:txBody>
          <a:bodyPr/>
          <a:lstStyle/>
          <a:p>
            <a:pPr>
              <a:lnSpc>
                <a:spcPct val="100000"/>
              </a:lnSpc>
            </a:pPr>
            <a:r>
              <a:rPr lang="en-GB" sz="3200" dirty="0" smtClean="0"/>
              <a:t>Validation rules:</a:t>
            </a:r>
            <a:br>
              <a:rPr lang="en-GB" sz="3200" dirty="0" smtClean="0"/>
            </a:br>
            <a:r>
              <a:rPr lang="en-GB" sz="2400" dirty="0"/>
              <a:t>Dependencies (hand-drawn), diagrams, operations, </a:t>
            </a:r>
            <a:r>
              <a:rPr lang="en-GB" sz="2400" dirty="0" smtClean="0"/>
              <a:t>packages, associations, attributes </a:t>
            </a:r>
            <a:endParaRPr lang="en-GB" sz="3200" dirty="0" smtClean="0"/>
          </a:p>
        </p:txBody>
      </p:sp>
      <p:sp>
        <p:nvSpPr>
          <p:cNvPr id="22530" name="Slide Number Placeholder 3"/>
          <p:cNvSpPr>
            <a:spLocks noGrp="1"/>
          </p:cNvSpPr>
          <p:nvPr>
            <p:ph type="sldNum" sz="quarter" idx="12"/>
          </p:nvPr>
        </p:nvSpPr>
        <p:spPr>
          <a:noFill/>
        </p:spPr>
        <p:txBody>
          <a:bodyPr/>
          <a:lstStyle/>
          <a:p>
            <a:fld id="{9DA25003-9F96-486F-9A61-4EE0180B74DA}" type="slidenum">
              <a:rPr lang="en-GB"/>
              <a:pPr/>
              <a:t>32</a:t>
            </a:fld>
            <a:endParaRPr lang="en-GB"/>
          </a:p>
        </p:txBody>
      </p:sp>
      <p:grpSp>
        <p:nvGrpSpPr>
          <p:cNvPr id="4" name="Group 3"/>
          <p:cNvGrpSpPr/>
          <p:nvPr/>
        </p:nvGrpSpPr>
        <p:grpSpPr>
          <a:xfrm>
            <a:off x="2195736" y="2924944"/>
            <a:ext cx="944092" cy="864096"/>
            <a:chOff x="-1260649" y="4947886"/>
            <a:chExt cx="944092" cy="864096"/>
          </a:xfrm>
        </p:grpSpPr>
        <p:sp>
          <p:nvSpPr>
            <p:cNvPr id="8" name="Rectangle 14"/>
            <p:cNvSpPr>
              <a:spLocks noChangeArrowheads="1"/>
            </p:cNvSpPr>
            <p:nvPr/>
          </p:nvSpPr>
          <p:spPr bwMode="auto">
            <a:xfrm>
              <a:off x="-1260649" y="4947886"/>
              <a:ext cx="944092" cy="523220"/>
            </a:xfrm>
            <a:prstGeom prst="rect">
              <a:avLst/>
            </a:prstGeom>
            <a:noFill/>
            <a:ln w="9525">
              <a:solidFill>
                <a:srgbClr val="FF0000"/>
              </a:solidFill>
              <a:miter lim="800000"/>
              <a:headEnd/>
              <a:tailEnd/>
            </a:ln>
          </p:spPr>
          <p:txBody>
            <a:bodyPr wrap="square">
              <a:spAutoFit/>
            </a:bodyPr>
            <a:lstStyle/>
            <a:p>
              <a:r>
                <a:rPr lang="en-GB" sz="1400" dirty="0" smtClean="0"/>
                <a:t>IEC61850 only</a:t>
              </a:r>
              <a:endParaRPr lang="en-GB" sz="1400" dirty="0"/>
            </a:p>
          </p:txBody>
        </p:sp>
        <p:sp>
          <p:nvSpPr>
            <p:cNvPr id="9" name="Line 24"/>
            <p:cNvSpPr>
              <a:spLocks noChangeShapeType="1"/>
            </p:cNvSpPr>
            <p:nvPr/>
          </p:nvSpPr>
          <p:spPr bwMode="auto">
            <a:xfrm>
              <a:off x="-788603" y="5471106"/>
              <a:ext cx="472046" cy="340876"/>
            </a:xfrm>
            <a:prstGeom prst="line">
              <a:avLst/>
            </a:prstGeom>
            <a:noFill/>
            <a:ln w="28575">
              <a:solidFill>
                <a:srgbClr val="FF0000"/>
              </a:solidFill>
              <a:round/>
              <a:headEnd/>
              <a:tailEnd type="triangle" w="med" len="med"/>
            </a:ln>
          </p:spPr>
          <p:txBody>
            <a:bodyPr/>
            <a:lstStyle/>
            <a:p>
              <a:endParaRPr lang="en-US"/>
            </a:p>
          </p:txBody>
        </p:sp>
      </p:grpSp>
      <p:sp>
        <p:nvSpPr>
          <p:cNvPr id="2" name="Date Placeholder 1"/>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AutoShape 2"/>
          <p:cNvSpPr>
            <a:spLocks noGrp="1" noChangeArrowheads="1"/>
          </p:cNvSpPr>
          <p:nvPr>
            <p:ph type="title"/>
          </p:nvPr>
        </p:nvSpPr>
        <p:spPr/>
        <p:txBody>
          <a:bodyPr/>
          <a:lstStyle/>
          <a:p>
            <a:pPr eaLnBrk="1" hangingPunct="1"/>
            <a:r>
              <a:rPr lang="en-GB" sz="3200" dirty="0" smtClean="0"/>
              <a:t>Validation:</a:t>
            </a:r>
            <a:br>
              <a:rPr lang="en-GB" sz="3200" dirty="0" smtClean="0"/>
            </a:br>
            <a:r>
              <a:rPr lang="en-GB" sz="3200" dirty="0" smtClean="0"/>
              <a:t>Console logging</a:t>
            </a:r>
          </a:p>
        </p:txBody>
      </p:sp>
      <p:sp>
        <p:nvSpPr>
          <p:cNvPr id="23557" name="Rectangle 3"/>
          <p:cNvSpPr>
            <a:spLocks noGrp="1" noChangeArrowheads="1"/>
          </p:cNvSpPr>
          <p:nvPr>
            <p:ph idx="1"/>
          </p:nvPr>
        </p:nvSpPr>
        <p:spPr/>
        <p:txBody>
          <a:bodyPr>
            <a:normAutofit fontScale="92500"/>
          </a:bodyPr>
          <a:lstStyle/>
          <a:p>
            <a:pPr marL="0" indent="0" eaLnBrk="1" hangingPunct="1">
              <a:buNone/>
            </a:pPr>
            <a:r>
              <a:rPr lang="en-GB" sz="2000" dirty="0" smtClean="0"/>
              <a:t>Extract from validation log with base-small.eap UML model</a:t>
            </a:r>
          </a:p>
          <a:p>
            <a:pPr marL="285750" lvl="1" eaLnBrk="1" hangingPunct="1"/>
            <a:r>
              <a:rPr lang="en-GB" sz="1600" b="1" dirty="0" smtClean="0">
                <a:solidFill>
                  <a:srgbClr val="FF0000"/>
                </a:solidFill>
              </a:rPr>
              <a:t>ERROR Found 3 CIM compound classes</a:t>
            </a:r>
            <a:r>
              <a:rPr lang="en-GB" sz="1600" dirty="0" smtClean="0">
                <a:solidFill>
                  <a:srgbClr val="FF0000"/>
                </a:solidFill>
              </a:rPr>
              <a:t> </a:t>
            </a:r>
            <a:r>
              <a:rPr lang="en-GB" sz="1600" dirty="0" smtClean="0"/>
              <a:t>with &lt;diagnosis&gt;</a:t>
            </a:r>
          </a:p>
          <a:p>
            <a:pPr marL="285750" lvl="1" eaLnBrk="1" hangingPunct="1"/>
            <a:r>
              <a:rPr lang="en-GB" sz="1600" dirty="0" smtClean="0"/>
              <a:t>Next </a:t>
            </a:r>
            <a:r>
              <a:rPr lang="en-GB" sz="1600" b="1" dirty="0" smtClean="0">
                <a:solidFill>
                  <a:srgbClr val="FF0000"/>
                </a:solidFill>
              </a:rPr>
              <a:t>3</a:t>
            </a:r>
            <a:r>
              <a:rPr lang="en-GB" sz="1600" dirty="0" smtClean="0"/>
              <a:t> lines identify </a:t>
            </a:r>
            <a:r>
              <a:rPr lang="en-GB" sz="1600" b="1" dirty="0" smtClean="0">
                <a:solidFill>
                  <a:srgbClr val="FF0000"/>
                </a:solidFill>
              </a:rPr>
              <a:t>classes</a:t>
            </a:r>
            <a:r>
              <a:rPr lang="en-GB" sz="1600" dirty="0" smtClean="0">
                <a:solidFill>
                  <a:srgbClr val="FF0000"/>
                </a:solidFill>
              </a:rPr>
              <a:t> </a:t>
            </a:r>
            <a:r>
              <a:rPr lang="en-GB" sz="1600" dirty="0" smtClean="0"/>
              <a:t>with </a:t>
            </a:r>
            <a:r>
              <a:rPr lang="en-GB" sz="1600" b="1" dirty="0" smtClean="0">
                <a:solidFill>
                  <a:srgbClr val="FF0000"/>
                </a:solidFill>
              </a:rPr>
              <a:t>error</a:t>
            </a:r>
            <a:r>
              <a:rPr lang="en-GB" sz="1600" dirty="0" smtClean="0"/>
              <a:t>/warning and details of error/warning</a:t>
            </a:r>
          </a:p>
          <a:p>
            <a:pPr marL="0" indent="0" eaLnBrk="1" hangingPunct="1">
              <a:buNone/>
            </a:pPr>
            <a:endParaRPr lang="en-GB" sz="2000" dirty="0" smtClean="0"/>
          </a:p>
          <a:p>
            <a:pPr marL="0" indent="0" eaLnBrk="1" hangingPunct="1">
              <a:buNone/>
            </a:pPr>
            <a:endParaRPr lang="en-GB" sz="2000" dirty="0"/>
          </a:p>
          <a:p>
            <a:pPr marL="0" indent="0" eaLnBrk="1" hangingPunct="1">
              <a:buNone/>
            </a:pPr>
            <a:endParaRPr lang="en-GB" sz="2000" dirty="0" smtClean="0"/>
          </a:p>
          <a:p>
            <a:pPr marL="0" indent="0" eaLnBrk="1" hangingPunct="1">
              <a:buNone/>
            </a:pPr>
            <a:endParaRPr lang="en-GB" sz="2000" dirty="0"/>
          </a:p>
          <a:p>
            <a:pPr marL="0" indent="0" eaLnBrk="1" hangingPunct="1">
              <a:buNone/>
            </a:pPr>
            <a:endParaRPr lang="en-GB" sz="2000" dirty="0" smtClean="0"/>
          </a:p>
          <a:p>
            <a:pPr marL="0" indent="0" eaLnBrk="1" hangingPunct="1">
              <a:buNone/>
            </a:pPr>
            <a:endParaRPr lang="en-GB" sz="2000" dirty="0" smtClean="0"/>
          </a:p>
          <a:p>
            <a:pPr marL="0" indent="0" eaLnBrk="1" hangingPunct="1">
              <a:buNone/>
            </a:pPr>
            <a:r>
              <a:rPr lang="en-GB" sz="2000" dirty="0" smtClean="0"/>
              <a:t>Also available a dedicated .csv report:</a:t>
            </a:r>
          </a:p>
          <a:p>
            <a:pPr marL="285750" lvl="1" eaLnBrk="1" hangingPunct="1"/>
            <a:r>
              <a:rPr lang="en-GB" sz="1600" dirty="0" smtClean="0"/>
              <a:t>Open it with a spreadsheet </a:t>
            </a:r>
            <a:r>
              <a:rPr lang="en-GB" dirty="0" smtClean="0"/>
              <a:t>app </a:t>
            </a:r>
            <a:r>
              <a:rPr lang="en-GB" sz="1600" dirty="0" smtClean="0"/>
              <a:t>for easier sorting, filtering and analysis</a:t>
            </a:r>
          </a:p>
          <a:p>
            <a:pPr marL="285750" lvl="1" eaLnBrk="1" hangingPunct="1"/>
            <a:endParaRPr lang="en-GB" dirty="0"/>
          </a:p>
          <a:p>
            <a:pPr marL="285750" lvl="1" eaLnBrk="1" hangingPunct="1"/>
            <a:endParaRPr lang="en-GB" sz="1600" dirty="0" smtClean="0"/>
          </a:p>
          <a:p>
            <a:pPr marL="285750" lvl="1" eaLnBrk="1" hangingPunct="1"/>
            <a:r>
              <a:rPr lang="en-GB" sz="1600" dirty="0" smtClean="0"/>
              <a:t>But, if we keep our </a:t>
            </a:r>
            <a:r>
              <a:rPr lang="en-GB" sz="1600" dirty="0" err="1" smtClean="0"/>
              <a:t>std</a:t>
            </a:r>
            <a:r>
              <a:rPr lang="en-GB" sz="1600" dirty="0" smtClean="0"/>
              <a:t> CIM and IEC 61850 UML </a:t>
            </a:r>
            <a:r>
              <a:rPr lang="en-GB" sz="1600" dirty="0" smtClean="0">
                <a:solidFill>
                  <a:srgbClr val="FF0000"/>
                </a:solidFill>
              </a:rPr>
              <a:t>clean</a:t>
            </a:r>
            <a:r>
              <a:rPr lang="en-GB" sz="1600" dirty="0" smtClean="0"/>
              <a:t>, this may not be necessary!</a:t>
            </a:r>
          </a:p>
        </p:txBody>
      </p:sp>
      <p:sp>
        <p:nvSpPr>
          <p:cNvPr id="23554" name="Slide Number Placeholder 3"/>
          <p:cNvSpPr>
            <a:spLocks noGrp="1"/>
          </p:cNvSpPr>
          <p:nvPr>
            <p:ph type="sldNum" sz="quarter" idx="12"/>
          </p:nvPr>
        </p:nvSpPr>
        <p:spPr>
          <a:noFill/>
        </p:spPr>
        <p:txBody>
          <a:bodyPr/>
          <a:lstStyle/>
          <a:p>
            <a:fld id="{62B8C4E0-73DB-460F-914C-99D43A739779}" type="slidenum">
              <a:rPr lang="en-GB"/>
              <a:pPr/>
              <a:t>33</a:t>
            </a:fld>
            <a:endParaRPr lang="en-GB" dirty="0"/>
          </a:p>
        </p:txBody>
      </p:sp>
      <p:grpSp>
        <p:nvGrpSpPr>
          <p:cNvPr id="2" name="Group 1"/>
          <p:cNvGrpSpPr/>
          <p:nvPr/>
        </p:nvGrpSpPr>
        <p:grpSpPr>
          <a:xfrm>
            <a:off x="398583" y="2618427"/>
            <a:ext cx="8745417" cy="1444057"/>
            <a:chOff x="246184" y="4452943"/>
            <a:chExt cx="8745417" cy="1444057"/>
          </a:xfrm>
        </p:grpSpPr>
        <p:pic>
          <p:nvPicPr>
            <p:cNvPr id="71682" name="Picture 2"/>
            <p:cNvPicPr>
              <a:picLocks noChangeAspect="1" noChangeArrowheads="1"/>
            </p:cNvPicPr>
            <p:nvPr/>
          </p:nvPicPr>
          <p:blipFill>
            <a:blip r:embed="rId2" cstate="print"/>
            <a:srcRect/>
            <a:stretch>
              <a:fillRect/>
            </a:stretch>
          </p:blipFill>
          <p:spPr bwMode="auto">
            <a:xfrm>
              <a:off x="293078" y="4452943"/>
              <a:ext cx="8698523" cy="1444057"/>
            </a:xfrm>
            <a:prstGeom prst="rect">
              <a:avLst/>
            </a:prstGeom>
            <a:noFill/>
            <a:ln w="9525">
              <a:noFill/>
              <a:miter lim="800000"/>
              <a:headEnd/>
              <a:tailEnd/>
            </a:ln>
          </p:spPr>
        </p:pic>
        <p:sp>
          <p:nvSpPr>
            <p:cNvPr id="8" name="Rounded Rectangle 7"/>
            <p:cNvSpPr/>
            <p:nvPr/>
          </p:nvSpPr>
          <p:spPr bwMode="auto">
            <a:xfrm>
              <a:off x="246184" y="5521571"/>
              <a:ext cx="3681047" cy="12895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9" name="Rounded Rectangle 8"/>
            <p:cNvSpPr/>
            <p:nvPr/>
          </p:nvSpPr>
          <p:spPr bwMode="auto">
            <a:xfrm>
              <a:off x="3950677" y="5169880"/>
              <a:ext cx="2672861" cy="11723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373216"/>
            <a:ext cx="50673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AutoShape 2"/>
          <p:cNvSpPr>
            <a:spLocks noGrp="1" noChangeArrowheads="1"/>
          </p:cNvSpPr>
          <p:nvPr>
            <p:ph type="title"/>
          </p:nvPr>
        </p:nvSpPr>
        <p:spPr/>
        <p:txBody>
          <a:bodyPr/>
          <a:lstStyle/>
          <a:p>
            <a:pPr eaLnBrk="1" hangingPunct="1"/>
            <a:r>
              <a:rPr lang="en-GB" sz="3200" dirty="0" smtClean="0"/>
              <a:t>Validation:</a:t>
            </a:r>
            <a:br>
              <a:rPr lang="en-GB" sz="3200" dirty="0" smtClean="0"/>
            </a:br>
            <a:r>
              <a:rPr lang="en-GB" sz="3200" dirty="0" smtClean="0"/>
              <a:t>Fine tuning</a:t>
            </a:r>
          </a:p>
        </p:txBody>
      </p:sp>
      <p:sp>
        <p:nvSpPr>
          <p:cNvPr id="24581" name="Rectangle 3"/>
          <p:cNvSpPr>
            <a:spLocks noGrp="1" noChangeArrowheads="1"/>
          </p:cNvSpPr>
          <p:nvPr>
            <p:ph idx="1"/>
          </p:nvPr>
        </p:nvSpPr>
        <p:spPr>
          <a:xfrm>
            <a:off x="457200" y="1484784"/>
            <a:ext cx="5353496" cy="4525963"/>
          </a:xfrm>
        </p:spPr>
        <p:txBody>
          <a:bodyPr>
            <a:noAutofit/>
          </a:bodyPr>
          <a:lstStyle/>
          <a:p>
            <a:pPr marL="0" indent="0" eaLnBrk="1" hangingPunct="1">
              <a:buNone/>
            </a:pPr>
            <a:r>
              <a:rPr lang="en-GB" sz="1800" dirty="0" smtClean="0"/>
              <a:t>If you leave </a:t>
            </a:r>
            <a:r>
              <a:rPr lang="en-GB" sz="1800" b="1" dirty="0" smtClean="0"/>
              <a:t>scope</a:t>
            </a:r>
            <a:r>
              <a:rPr lang="en-GB" sz="1800" dirty="0" smtClean="0"/>
              <a:t> property empty, the full content of the UML will be validated</a:t>
            </a:r>
          </a:p>
          <a:p>
            <a:pPr marL="285750" lvl="1" eaLnBrk="1" hangingPunct="1"/>
            <a:r>
              <a:rPr lang="en-GB" sz="1400" dirty="0" smtClean="0"/>
              <a:t>To validate only some top level packages (per IEC WG), specify them in a comma-separated list</a:t>
            </a:r>
          </a:p>
          <a:p>
            <a:pPr marL="685800" lvl="2"/>
            <a:r>
              <a:rPr lang="en-GB" sz="1400" dirty="0" smtClean="0"/>
              <a:t>Example is for validating IEC61970 and IEC61968, everything else does not get validated</a:t>
            </a:r>
          </a:p>
          <a:p>
            <a:pPr marL="285750" lvl="1" eaLnBrk="1" hangingPunct="1"/>
            <a:r>
              <a:rPr lang="en-GB" sz="1400" b="1" dirty="0" smtClean="0">
                <a:solidFill>
                  <a:srgbClr val="FF0000"/>
                </a:solidFill>
              </a:rPr>
              <a:t>Recommendation: </a:t>
            </a:r>
            <a:r>
              <a:rPr lang="en-GB" sz="1400" b="1" dirty="0" smtClean="0"/>
              <a:t>Before releasing std model, do full validation, to ensure nothing has been broken</a:t>
            </a:r>
          </a:p>
          <a:p>
            <a:pPr marL="0" indent="0" eaLnBrk="1" hangingPunct="1">
              <a:buNone/>
            </a:pPr>
            <a:r>
              <a:rPr lang="en-GB" sz="1800" dirty="0" smtClean="0"/>
              <a:t>Sub-options for validation, to skip validation for one or more type of UML element</a:t>
            </a:r>
          </a:p>
          <a:p>
            <a:pPr marL="285750" lvl="1" eaLnBrk="1" hangingPunct="1"/>
            <a:r>
              <a:rPr lang="en-US" sz="1400" dirty="0" smtClean="0"/>
              <a:t>By default, nothing is skipped</a:t>
            </a:r>
          </a:p>
          <a:p>
            <a:pPr marL="285750" lvl="1" eaLnBrk="1" hangingPunct="1"/>
            <a:r>
              <a:rPr lang="en-US" sz="1400" dirty="0" smtClean="0"/>
              <a:t>To skip validating something, set it to true:</a:t>
            </a:r>
            <a:endParaRPr lang="en-GB" sz="1400" dirty="0" smtClean="0"/>
          </a:p>
          <a:p>
            <a:pPr marL="685800" lvl="2"/>
            <a:r>
              <a:rPr lang="en-GB" sz="1400" dirty="0" smtClean="0"/>
              <a:t>Example for validating only associations</a:t>
            </a:r>
          </a:p>
          <a:p>
            <a:pPr marL="0" indent="0" eaLnBrk="1" hangingPunct="1">
              <a:buNone/>
            </a:pPr>
            <a:r>
              <a:rPr lang="en-GB" sz="1800" dirty="0" smtClean="0"/>
              <a:t>Sub-option for validation, to skip individual rules</a:t>
            </a:r>
          </a:p>
          <a:p>
            <a:pPr marL="285750" lvl="1" eaLnBrk="1" hangingPunct="1"/>
            <a:r>
              <a:rPr lang="en-GB" sz="1400" dirty="0" smtClean="0"/>
              <a:t>... but skip rules reporting associations having doc, and association ends missing doc</a:t>
            </a:r>
          </a:p>
        </p:txBody>
      </p:sp>
      <p:sp>
        <p:nvSpPr>
          <p:cNvPr id="24578" name="Slide Number Placeholder 3"/>
          <p:cNvSpPr>
            <a:spLocks noGrp="1"/>
          </p:cNvSpPr>
          <p:nvPr>
            <p:ph type="sldNum" sz="quarter" idx="12"/>
          </p:nvPr>
        </p:nvSpPr>
        <p:spPr>
          <a:noFill/>
        </p:spPr>
        <p:txBody>
          <a:bodyPr/>
          <a:lstStyle/>
          <a:p>
            <a:fld id="{FFDE4BE6-0931-4342-9EE7-56E2DE629295}" type="slidenum">
              <a:rPr lang="en-GB"/>
              <a:pPr/>
              <a:t>34</a:t>
            </a:fld>
            <a:endParaRPr lang="en-GB"/>
          </a:p>
        </p:txBody>
      </p:sp>
      <p:sp>
        <p:nvSpPr>
          <p:cNvPr id="24582" name="Rectangle 6"/>
          <p:cNvSpPr>
            <a:spLocks noChangeArrowheads="1"/>
          </p:cNvSpPr>
          <p:nvPr/>
        </p:nvSpPr>
        <p:spPr bwMode="auto">
          <a:xfrm>
            <a:off x="5810696" y="1772816"/>
            <a:ext cx="3225800" cy="3139321"/>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smtClean="0">
                <a:latin typeface="+mj-lt"/>
              </a:rPr>
              <a:t>model.filename</a:t>
            </a:r>
            <a:r>
              <a:rPr lang="it-IT" sz="1200" dirty="0" smtClean="0">
                <a:latin typeface="+mj-lt"/>
              </a:rPr>
              <a:t>       = </a:t>
            </a:r>
            <a:r>
              <a:rPr lang="it-IT" sz="1200" dirty="0">
                <a:latin typeface="+mj-lt"/>
              </a:rPr>
              <a:t>base-</a:t>
            </a:r>
            <a:r>
              <a:rPr lang="it-IT" sz="1200" dirty="0" err="1">
                <a:latin typeface="+mj-lt"/>
              </a:rPr>
              <a:t>small.eap</a:t>
            </a:r>
            <a:endParaRPr lang="it-IT" sz="1200" dirty="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dirty="0" err="1" smtClean="0">
                <a:latin typeface="+mj-lt"/>
              </a:rPr>
              <a:t>validation.on</a:t>
            </a:r>
            <a:r>
              <a:rPr lang="it-IT" sz="1200" dirty="0" smtClean="0">
                <a:latin typeface="+mj-lt"/>
              </a:rPr>
              <a:t>           </a:t>
            </a:r>
            <a:r>
              <a:rPr lang="it-IT" sz="1200" dirty="0">
                <a:latin typeface="+mj-lt"/>
              </a:rPr>
              <a:t>= </a:t>
            </a:r>
            <a:r>
              <a:rPr lang="it-IT" sz="1200" dirty="0" err="1">
                <a:latin typeface="+mj-lt"/>
              </a:rPr>
              <a:t>true</a:t>
            </a:r>
            <a:endParaRPr lang="it-IT" sz="1200" dirty="0">
              <a:latin typeface="+mj-lt"/>
            </a:endParaRPr>
          </a:p>
          <a:p>
            <a:pPr>
              <a:lnSpc>
                <a:spcPct val="50000"/>
              </a:lnSpc>
              <a:spcBef>
                <a:spcPct val="50000"/>
              </a:spcBef>
            </a:pPr>
            <a:r>
              <a:rPr lang="it-IT" sz="1200" b="1" dirty="0" err="1" smtClean="0">
                <a:solidFill>
                  <a:srgbClr val="FF0000"/>
                </a:solidFill>
                <a:latin typeface="+mj-lt"/>
              </a:rPr>
              <a:t>validation.scope</a:t>
            </a:r>
            <a:r>
              <a:rPr lang="it-IT" sz="1200" dirty="0" smtClean="0">
                <a:latin typeface="+mj-lt"/>
              </a:rPr>
              <a:t>     </a:t>
            </a:r>
            <a:r>
              <a:rPr lang="it-IT" sz="1200" dirty="0">
                <a:latin typeface="+mj-lt"/>
              </a:rPr>
              <a:t>= WG13, WG14</a:t>
            </a:r>
          </a:p>
          <a:p>
            <a:pPr>
              <a:lnSpc>
                <a:spcPct val="50000"/>
              </a:lnSpc>
              <a:spcBef>
                <a:spcPct val="50000"/>
              </a:spcBef>
            </a:pPr>
            <a:endParaRPr lang="it-IT" sz="1200" dirty="0" smtClean="0">
              <a:latin typeface="+mj-lt"/>
            </a:endParaRPr>
          </a:p>
          <a:p>
            <a:pPr>
              <a:lnSpc>
                <a:spcPct val="50000"/>
              </a:lnSpc>
              <a:spcBef>
                <a:spcPct val="50000"/>
              </a:spcBef>
            </a:pPr>
            <a:r>
              <a:rPr lang="it-IT" sz="1200" dirty="0" err="1" smtClean="0">
                <a:latin typeface="+mj-lt"/>
              </a:rPr>
              <a:t>validation.packages.off</a:t>
            </a:r>
            <a:r>
              <a:rPr lang="it-IT" sz="1200" dirty="0" smtClean="0">
                <a:latin typeface="+mj-lt"/>
              </a:rPr>
              <a:t>        = </a:t>
            </a:r>
            <a:r>
              <a:rPr lang="it-IT" sz="1200" dirty="0" err="1" smtClean="0">
                <a:latin typeface="+mj-lt"/>
              </a:rPr>
              <a:t>true</a:t>
            </a:r>
            <a:endParaRPr lang="it-IT" sz="1200" dirty="0">
              <a:latin typeface="+mj-lt"/>
            </a:endParaRPr>
          </a:p>
          <a:p>
            <a:pPr>
              <a:lnSpc>
                <a:spcPct val="50000"/>
              </a:lnSpc>
              <a:spcBef>
                <a:spcPct val="50000"/>
              </a:spcBef>
            </a:pPr>
            <a:r>
              <a:rPr lang="it-IT" sz="1200" dirty="0" err="1" smtClean="0">
                <a:latin typeface="+mj-lt"/>
              </a:rPr>
              <a:t>validation.classes.off</a:t>
            </a:r>
            <a:r>
              <a:rPr lang="it-IT" sz="1200" dirty="0" smtClean="0">
                <a:latin typeface="+mj-lt"/>
              </a:rPr>
              <a:t>            = </a:t>
            </a:r>
            <a:r>
              <a:rPr lang="it-IT" sz="1200" dirty="0" err="1" smtClean="0">
                <a:latin typeface="+mj-lt"/>
              </a:rPr>
              <a:t>true</a:t>
            </a:r>
            <a:endParaRPr lang="it-IT" sz="1200" dirty="0">
              <a:latin typeface="+mj-lt"/>
            </a:endParaRPr>
          </a:p>
          <a:p>
            <a:pPr>
              <a:lnSpc>
                <a:spcPct val="50000"/>
              </a:lnSpc>
              <a:spcBef>
                <a:spcPct val="50000"/>
              </a:spcBef>
            </a:pPr>
            <a:r>
              <a:rPr lang="it-IT" sz="1200" b="1" dirty="0" err="1" smtClean="0">
                <a:solidFill>
                  <a:srgbClr val="FF0000"/>
                </a:solidFill>
                <a:latin typeface="+mj-lt"/>
              </a:rPr>
              <a:t>validation.associations.off</a:t>
            </a:r>
            <a:r>
              <a:rPr lang="it-IT" sz="1200" b="1" dirty="0" smtClean="0">
                <a:solidFill>
                  <a:srgbClr val="FF0000"/>
                </a:solidFill>
                <a:latin typeface="+mj-lt"/>
              </a:rPr>
              <a:t> </a:t>
            </a:r>
            <a:r>
              <a:rPr lang="it-IT" sz="1200" dirty="0" smtClean="0">
                <a:solidFill>
                  <a:srgbClr val="C00000"/>
                </a:solidFill>
                <a:latin typeface="+mj-lt"/>
              </a:rPr>
              <a:t>   =</a:t>
            </a:r>
            <a:endParaRPr lang="it-IT" sz="1200" dirty="0">
              <a:solidFill>
                <a:srgbClr val="C00000"/>
              </a:solidFill>
              <a:latin typeface="+mj-lt"/>
            </a:endParaRPr>
          </a:p>
          <a:p>
            <a:pPr>
              <a:lnSpc>
                <a:spcPct val="50000"/>
              </a:lnSpc>
              <a:spcBef>
                <a:spcPct val="50000"/>
              </a:spcBef>
            </a:pPr>
            <a:r>
              <a:rPr lang="it-IT" sz="1200" dirty="0" err="1" smtClean="0">
                <a:latin typeface="+mj-lt"/>
              </a:rPr>
              <a:t>validation.attributes.off</a:t>
            </a:r>
            <a:r>
              <a:rPr lang="it-IT" sz="1200" dirty="0" smtClean="0">
                <a:latin typeface="+mj-lt"/>
              </a:rPr>
              <a:t>         = </a:t>
            </a:r>
            <a:r>
              <a:rPr lang="it-IT" sz="1200" dirty="0" err="1" smtClean="0">
                <a:latin typeface="+mj-lt"/>
              </a:rPr>
              <a:t>true</a:t>
            </a:r>
            <a:endParaRPr lang="it-IT" sz="1200" dirty="0">
              <a:latin typeface="+mj-lt"/>
            </a:endParaRPr>
          </a:p>
          <a:p>
            <a:pPr>
              <a:lnSpc>
                <a:spcPct val="50000"/>
              </a:lnSpc>
              <a:spcBef>
                <a:spcPct val="50000"/>
              </a:spcBef>
            </a:pPr>
            <a:r>
              <a:rPr lang="it-IT" sz="1200" dirty="0" err="1" smtClean="0">
                <a:latin typeface="+mj-lt"/>
              </a:rPr>
              <a:t>validation.operations.off</a:t>
            </a:r>
            <a:r>
              <a:rPr lang="it-IT" sz="1200" dirty="0" smtClean="0">
                <a:latin typeface="+mj-lt"/>
              </a:rPr>
              <a:t>       = </a:t>
            </a:r>
            <a:r>
              <a:rPr lang="it-IT" sz="1200" dirty="0" err="1" smtClean="0">
                <a:latin typeface="+mj-lt"/>
              </a:rPr>
              <a:t>true</a:t>
            </a:r>
            <a:endParaRPr lang="it-IT" sz="1200" dirty="0">
              <a:latin typeface="+mj-lt"/>
            </a:endParaRPr>
          </a:p>
          <a:p>
            <a:pPr>
              <a:lnSpc>
                <a:spcPct val="50000"/>
              </a:lnSpc>
              <a:spcBef>
                <a:spcPct val="50000"/>
              </a:spcBef>
            </a:pPr>
            <a:r>
              <a:rPr lang="it-IT" sz="1200" dirty="0" err="1" smtClean="0">
                <a:latin typeface="+mj-lt"/>
              </a:rPr>
              <a:t>validation.dependencies.off</a:t>
            </a:r>
            <a:r>
              <a:rPr lang="it-IT" sz="1200" dirty="0" smtClean="0">
                <a:latin typeface="+mj-lt"/>
              </a:rPr>
              <a:t> = </a:t>
            </a:r>
            <a:r>
              <a:rPr lang="it-IT" sz="1200" dirty="0" err="1" smtClean="0">
                <a:latin typeface="+mj-lt"/>
              </a:rPr>
              <a:t>true</a:t>
            </a:r>
            <a:endParaRPr lang="it-IT" sz="1200" dirty="0">
              <a:latin typeface="+mj-lt"/>
            </a:endParaRPr>
          </a:p>
          <a:p>
            <a:pPr>
              <a:lnSpc>
                <a:spcPct val="50000"/>
              </a:lnSpc>
              <a:spcBef>
                <a:spcPct val="50000"/>
              </a:spcBef>
            </a:pPr>
            <a:r>
              <a:rPr lang="it-IT" sz="1200" dirty="0" err="1" smtClean="0">
                <a:latin typeface="+mj-lt"/>
              </a:rPr>
              <a:t>validation.diagrams.off</a:t>
            </a:r>
            <a:r>
              <a:rPr lang="it-IT" sz="1200" dirty="0" smtClean="0">
                <a:latin typeface="+mj-lt"/>
              </a:rPr>
              <a:t>         = </a:t>
            </a:r>
            <a:r>
              <a:rPr lang="it-IT" sz="1200" dirty="0" err="1" smtClean="0">
                <a:latin typeface="+mj-lt"/>
              </a:rPr>
              <a:t>true</a:t>
            </a:r>
            <a:endParaRPr lang="it-IT" sz="1200" dirty="0" smtClean="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b="1" dirty="0" err="1" smtClean="0">
                <a:solidFill>
                  <a:srgbClr val="FF0000"/>
                </a:solidFill>
                <a:latin typeface="+mj-lt"/>
              </a:rPr>
              <a:t>validation.rules.off</a:t>
            </a:r>
            <a:r>
              <a:rPr lang="it-IT" sz="1200" dirty="0" smtClean="0">
                <a:solidFill>
                  <a:srgbClr val="C00000"/>
                </a:solidFill>
                <a:latin typeface="+mj-lt"/>
              </a:rPr>
              <a:t> </a:t>
            </a:r>
            <a:r>
              <a:rPr lang="it-IT" sz="1200" dirty="0" smtClean="0">
                <a:latin typeface="+mj-lt"/>
              </a:rPr>
              <a:t>=                    \</a:t>
            </a:r>
          </a:p>
          <a:p>
            <a:pPr>
              <a:lnSpc>
                <a:spcPct val="50000"/>
              </a:lnSpc>
              <a:spcBef>
                <a:spcPct val="50000"/>
              </a:spcBef>
            </a:pPr>
            <a:r>
              <a:rPr lang="it-IT" sz="1200" dirty="0" smtClean="0">
                <a:latin typeface="+mj-lt"/>
              </a:rPr>
              <a:t>      </a:t>
            </a:r>
            <a:r>
              <a:rPr lang="it-IT" sz="1200" dirty="0" err="1" smtClean="0">
                <a:latin typeface="+mj-lt"/>
              </a:rPr>
              <a:t>AssociationsWithDoc</a:t>
            </a:r>
            <a:r>
              <a:rPr lang="it-IT" sz="1200" dirty="0" smtClean="0">
                <a:latin typeface="+mj-lt"/>
              </a:rPr>
              <a:t>            \</a:t>
            </a:r>
          </a:p>
          <a:p>
            <a:pPr>
              <a:lnSpc>
                <a:spcPct val="50000"/>
              </a:lnSpc>
              <a:spcBef>
                <a:spcPct val="50000"/>
              </a:spcBef>
            </a:pPr>
            <a:r>
              <a:rPr lang="en-GB" sz="1200" dirty="0" smtClean="0">
                <a:latin typeface="+mj-lt"/>
              </a:rPr>
              <a:t>      </a:t>
            </a:r>
            <a:r>
              <a:rPr lang="en-GB" sz="1200" dirty="0" err="1" smtClean="0">
                <a:latin typeface="+mj-lt"/>
              </a:rPr>
              <a:t>AssociationEndsMissingDoc</a:t>
            </a:r>
            <a:endParaRPr lang="it-IT" sz="1200" dirty="0">
              <a:latin typeface="+mj-lt"/>
            </a:endParaRPr>
          </a:p>
          <a:p>
            <a:pPr>
              <a:lnSpc>
                <a:spcPct val="50000"/>
              </a:lnSpc>
              <a:spcBef>
                <a:spcPct val="50000"/>
              </a:spcBef>
            </a:pPr>
            <a:endParaRPr lang="it-IT" sz="1200" dirty="0">
              <a:latin typeface="+mj-lt"/>
            </a:endParaRPr>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br>
              <a:rPr lang="en-GB" dirty="0" smtClean="0"/>
            </a:br>
            <a:r>
              <a:rPr lang="en-GB" dirty="0" smtClean="0"/>
              <a:t>UML </a:t>
            </a:r>
            <a:r>
              <a:rPr lang="en-GB" dirty="0"/>
              <a:t>model </a:t>
            </a:r>
            <a:r>
              <a:rPr lang="en-GB" dirty="0" smtClean="0"/>
              <a:t>statistics</a:t>
            </a:r>
            <a:endParaRPr lang="en-GB" dirty="0"/>
          </a:p>
        </p:txBody>
      </p:sp>
      <p:sp>
        <p:nvSpPr>
          <p:cNvPr id="3" name="Text Placeholder 2"/>
          <p:cNvSpPr>
            <a:spLocks noGrp="1"/>
          </p:cNvSpPr>
          <p:nvPr>
            <p:ph type="body" idx="1"/>
          </p:nvPr>
        </p:nvSpPr>
        <p:spPr/>
        <p:txBody>
          <a:bodyPr/>
          <a:lstStyle/>
          <a:p>
            <a:r>
              <a:rPr lang="en-GB" dirty="0" smtClean="0"/>
              <a:t>Numbers and more.</a:t>
            </a:r>
            <a:endParaRPr lang="en-GB"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909996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AutoShape 2"/>
          <p:cNvSpPr>
            <a:spLocks noGrp="1" noChangeArrowheads="1"/>
          </p:cNvSpPr>
          <p:nvPr>
            <p:ph type="title"/>
          </p:nvPr>
        </p:nvSpPr>
        <p:spPr/>
        <p:txBody>
          <a:bodyPr/>
          <a:lstStyle/>
          <a:p>
            <a:pPr eaLnBrk="1" hangingPunct="1"/>
            <a:r>
              <a:rPr lang="en-GB" sz="3200" dirty="0" smtClean="0"/>
              <a:t>Statistics:</a:t>
            </a:r>
            <a:br>
              <a:rPr lang="en-GB" sz="3200" dirty="0" smtClean="0"/>
            </a:br>
            <a:r>
              <a:rPr lang="en-GB" sz="3200" dirty="0" smtClean="0"/>
              <a:t>Minimum configuration</a:t>
            </a:r>
          </a:p>
        </p:txBody>
      </p:sp>
      <p:sp>
        <p:nvSpPr>
          <p:cNvPr id="25605" name="AutoShape 3"/>
          <p:cNvSpPr>
            <a:spLocks noGrp="1" noChangeAspect="1" noChangeArrowheads="1"/>
          </p:cNvSpPr>
          <p:nvPr>
            <p:ph idx="1"/>
          </p:nvPr>
        </p:nvSpPr>
        <p:spPr/>
        <p:txBody>
          <a:bodyPr>
            <a:normAutofit/>
          </a:bodyPr>
          <a:lstStyle/>
          <a:p>
            <a:pPr marL="0" indent="0" eaLnBrk="1" hangingPunct="1">
              <a:buNone/>
            </a:pPr>
            <a:r>
              <a:rPr lang="en-GB" sz="2400" dirty="0" smtClean="0"/>
              <a:t>You must specify the UML model file name and enable statistics.</a:t>
            </a:r>
          </a:p>
          <a:p>
            <a:pPr marL="0" indent="0" eaLnBrk="1" hangingPunct="1">
              <a:buNone/>
            </a:pPr>
            <a:endParaRPr lang="en-GB" sz="2400" dirty="0" smtClean="0"/>
          </a:p>
          <a:p>
            <a:pPr marL="0" indent="0" eaLnBrk="1" hangingPunct="1">
              <a:buNone/>
            </a:pPr>
            <a:r>
              <a:rPr lang="en-GB" sz="2400" dirty="0" smtClean="0"/>
              <a:t>Copy your own model file(s) into the project’s </a:t>
            </a:r>
            <a:r>
              <a:rPr lang="en-GB" sz="2400" b="1" dirty="0" smtClean="0"/>
              <a:t>input</a:t>
            </a:r>
            <a:r>
              <a:rPr lang="en-GB" sz="2400" dirty="0" smtClean="0"/>
              <a:t> directory.</a:t>
            </a:r>
          </a:p>
        </p:txBody>
      </p:sp>
      <p:sp>
        <p:nvSpPr>
          <p:cNvPr id="25602" name="Slide Number Placeholder 3"/>
          <p:cNvSpPr>
            <a:spLocks noGrp="1"/>
          </p:cNvSpPr>
          <p:nvPr>
            <p:ph type="sldNum" sz="quarter" idx="12"/>
          </p:nvPr>
        </p:nvSpPr>
        <p:spPr>
          <a:noFill/>
        </p:spPr>
        <p:txBody>
          <a:bodyPr/>
          <a:lstStyle/>
          <a:p>
            <a:fld id="{63F9CCED-66B4-4792-88A3-495833D5F049}" type="slidenum">
              <a:rPr lang="en-GB"/>
              <a:pPr/>
              <a:t>36</a:t>
            </a:fld>
            <a:endParaRPr lang="en-GB"/>
          </a:p>
        </p:txBody>
      </p:sp>
      <p:sp>
        <p:nvSpPr>
          <p:cNvPr id="9" name="Rectangle 5"/>
          <p:cNvSpPr>
            <a:spLocks noChangeArrowheads="1"/>
          </p:cNvSpPr>
          <p:nvPr/>
        </p:nvSpPr>
        <p:spPr bwMode="auto">
          <a:xfrm>
            <a:off x="827285" y="4576296"/>
            <a:ext cx="3253444" cy="553998"/>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smtClean="0">
                <a:latin typeface="+mj-lt"/>
              </a:rPr>
              <a:t>model.filename</a:t>
            </a:r>
            <a:r>
              <a:rPr lang="it-IT" sz="1200" dirty="0" smtClean="0">
                <a:latin typeface="+mj-lt"/>
              </a:rPr>
              <a:t>   = base-</a:t>
            </a:r>
            <a:r>
              <a:rPr lang="it-IT" sz="1200" dirty="0" err="1" smtClean="0">
                <a:latin typeface="+mj-lt"/>
              </a:rPr>
              <a:t>small.eap</a:t>
            </a:r>
            <a:endParaRPr lang="it-IT" sz="1200" dirty="0" smtClean="0">
              <a:latin typeface="+mj-lt"/>
            </a:endParaRPr>
          </a:p>
          <a:p>
            <a:pPr>
              <a:lnSpc>
                <a:spcPct val="50000"/>
              </a:lnSpc>
              <a:spcBef>
                <a:spcPct val="50000"/>
              </a:spcBef>
            </a:pPr>
            <a:endParaRPr lang="it-IT" sz="1200" dirty="0" smtClean="0">
              <a:latin typeface="+mj-lt"/>
            </a:endParaRPr>
          </a:p>
          <a:p>
            <a:pPr>
              <a:lnSpc>
                <a:spcPct val="50000"/>
              </a:lnSpc>
              <a:spcBef>
                <a:spcPct val="50000"/>
              </a:spcBef>
            </a:pPr>
            <a:r>
              <a:rPr lang="it-IT" sz="1200" b="1" dirty="0" err="1" smtClean="0">
                <a:solidFill>
                  <a:srgbClr val="FF0000"/>
                </a:solidFill>
                <a:latin typeface="+mj-lt"/>
              </a:rPr>
              <a:t>statistics.on</a:t>
            </a:r>
            <a:r>
              <a:rPr lang="it-IT" sz="1200" dirty="0" smtClean="0">
                <a:latin typeface="+mj-lt"/>
              </a:rPr>
              <a:t>          = </a:t>
            </a:r>
            <a:r>
              <a:rPr lang="it-IT" sz="1200" dirty="0" err="1" smtClean="0">
                <a:latin typeface="+mj-lt"/>
              </a:rPr>
              <a:t>true</a:t>
            </a:r>
            <a:endParaRPr lang="it-IT" sz="1200" dirty="0">
              <a:latin typeface="+mj-lt"/>
            </a:endParaRPr>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2"/>
          <p:cNvSpPr>
            <a:spLocks noGrp="1" noChangeArrowheads="1"/>
          </p:cNvSpPr>
          <p:nvPr>
            <p:ph type="title"/>
          </p:nvPr>
        </p:nvSpPr>
        <p:spPr/>
        <p:txBody>
          <a:bodyPr/>
          <a:lstStyle/>
          <a:p>
            <a:pPr eaLnBrk="1" hangingPunct="1"/>
            <a:r>
              <a:rPr lang="en-GB" sz="3200" dirty="0" smtClean="0"/>
              <a:t>Statistics:</a:t>
            </a:r>
            <a:br>
              <a:rPr lang="en-GB" sz="3200" dirty="0" smtClean="0"/>
            </a:br>
            <a:r>
              <a:rPr lang="en-GB" sz="3200" dirty="0" smtClean="0"/>
              <a:t>Overview</a:t>
            </a:r>
          </a:p>
        </p:txBody>
      </p:sp>
      <p:sp>
        <p:nvSpPr>
          <p:cNvPr id="26628" name="Rectangle 3"/>
          <p:cNvSpPr>
            <a:spLocks noGrp="1" noChangeArrowheads="1"/>
          </p:cNvSpPr>
          <p:nvPr>
            <p:ph idx="1"/>
          </p:nvPr>
        </p:nvSpPr>
        <p:spPr/>
        <p:txBody>
          <a:bodyPr>
            <a:normAutofit fontScale="92500" lnSpcReduction="10000"/>
          </a:bodyPr>
          <a:lstStyle/>
          <a:p>
            <a:pPr marL="0" indent="0" eaLnBrk="1" hangingPunct="1">
              <a:buNone/>
            </a:pPr>
            <a:r>
              <a:rPr lang="en-GB" dirty="0" smtClean="0"/>
              <a:t>Currently, these kinds of statistics get logged to the console:</a:t>
            </a:r>
          </a:p>
          <a:p>
            <a:pPr marL="285750" lvl="1" eaLnBrk="1" hangingPunct="1"/>
            <a:r>
              <a:rPr lang="en-GB" sz="2000" dirty="0" smtClean="0"/>
              <a:t>Counts of UML constructs: classes, packages, diagrams, tags, etc.</a:t>
            </a:r>
          </a:p>
          <a:p>
            <a:pPr marL="285750" lvl="1" eaLnBrk="1" hangingPunct="1"/>
            <a:r>
              <a:rPr lang="en-GB" sz="2000" dirty="0" smtClean="0"/>
              <a:t>On CIM-specific constructs for classes and attributes (e.g., CIM data types, compounds, association ends, …)</a:t>
            </a:r>
          </a:p>
          <a:p>
            <a:pPr marL="285750" lvl="1" eaLnBrk="1" hangingPunct="1"/>
            <a:r>
              <a:rPr lang="en-GB" sz="2000" dirty="0" smtClean="0"/>
              <a:t>On IEC 61850-specific </a:t>
            </a:r>
            <a:r>
              <a:rPr lang="en-GB" sz="2000" dirty="0"/>
              <a:t>constructs for classes and attributes</a:t>
            </a:r>
            <a:r>
              <a:rPr lang="en-GB" sz="2000" dirty="0" smtClean="0"/>
              <a:t> (e.g., LNs, CDCs, packed lists, operations, …), underlying modelling (e.g., classes and attributes with constraints, etc.), and since 10v10: DO name decomposition and inverse (usage of abbreviations by DOs)</a:t>
            </a:r>
          </a:p>
          <a:p>
            <a:pPr marL="285750" lvl="1" eaLnBrk="1" hangingPunct="1"/>
            <a:r>
              <a:rPr lang="en-US" sz="2000" dirty="0" smtClean="0"/>
              <a:t>Tag names and where they are used</a:t>
            </a:r>
          </a:p>
          <a:p>
            <a:pPr marL="285750" lvl="1" eaLnBrk="1" hangingPunct="1"/>
            <a:r>
              <a:rPr lang="en-US" sz="2000" dirty="0" smtClean="0"/>
              <a:t>Items with constraints</a:t>
            </a:r>
            <a:endParaRPr lang="en-GB" sz="2000" dirty="0" smtClean="0"/>
          </a:p>
          <a:p>
            <a:pPr marL="285750" lvl="1" eaLnBrk="1" hangingPunct="1"/>
            <a:r>
              <a:rPr lang="en-GB" sz="2000" dirty="0" smtClean="0"/>
              <a:t>Identified UML version classes and name spaces</a:t>
            </a:r>
          </a:p>
          <a:p>
            <a:pPr marL="285750" lvl="1" eaLnBrk="1" hangingPunct="1"/>
            <a:r>
              <a:rPr lang="en-GB" sz="2000" dirty="0" smtClean="0"/>
              <a:t>On actual (direct and derived) dependencies among packages</a:t>
            </a:r>
          </a:p>
        </p:txBody>
      </p:sp>
      <p:sp>
        <p:nvSpPr>
          <p:cNvPr id="26626" name="Slide Number Placeholder 3"/>
          <p:cNvSpPr>
            <a:spLocks noGrp="1"/>
          </p:cNvSpPr>
          <p:nvPr>
            <p:ph type="sldNum" sz="quarter" idx="12"/>
          </p:nvPr>
        </p:nvSpPr>
        <p:spPr>
          <a:noFill/>
        </p:spPr>
        <p:txBody>
          <a:bodyPr/>
          <a:lstStyle/>
          <a:p>
            <a:fld id="{33CE9897-9C98-47A5-A978-5DC0F7BC73E2}" type="slidenum">
              <a:rPr lang="en-GB"/>
              <a:pPr/>
              <a:t>37</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3"/>
          <p:cNvSpPr>
            <a:spLocks noGrp="1" noChangeArrowheads="1"/>
          </p:cNvSpPr>
          <p:nvPr>
            <p:ph type="title"/>
          </p:nvPr>
        </p:nvSpPr>
        <p:spPr/>
        <p:txBody>
          <a:bodyPr/>
          <a:lstStyle/>
          <a:p>
            <a:pPr eaLnBrk="1" hangingPunct="1"/>
            <a:r>
              <a:rPr lang="en-GB" sz="3200" smtClean="0"/>
              <a:t>Statistics:</a:t>
            </a:r>
            <a:br>
              <a:rPr lang="en-GB" sz="3200" smtClean="0"/>
            </a:br>
            <a:r>
              <a:rPr lang="en-GB" sz="3200" smtClean="0"/>
              <a:t>On CIM-specific constructs</a:t>
            </a:r>
          </a:p>
        </p:txBody>
      </p:sp>
      <p:sp>
        <p:nvSpPr>
          <p:cNvPr id="27652" name="Rectangle 2"/>
          <p:cNvSpPr>
            <a:spLocks noGrp="1" noChangeArrowheads="1"/>
          </p:cNvSpPr>
          <p:nvPr>
            <p:ph idx="1"/>
          </p:nvPr>
        </p:nvSpPr>
        <p:spPr>
          <a:xfrm>
            <a:off x="457200" y="1600200"/>
            <a:ext cx="3350903" cy="4525963"/>
          </a:xfrm>
        </p:spPr>
        <p:txBody>
          <a:bodyPr>
            <a:normAutofit/>
          </a:bodyPr>
          <a:lstStyle/>
          <a:p>
            <a:pPr marL="0" indent="0" eaLnBrk="1" hangingPunct="1">
              <a:buNone/>
            </a:pPr>
            <a:r>
              <a:rPr lang="en-GB" sz="2000" dirty="0" smtClean="0"/>
              <a:t>Example of CIM-specific constructs from base-small.eap:</a:t>
            </a:r>
          </a:p>
          <a:p>
            <a:pPr marL="285750" lvl="1" eaLnBrk="1" hangingPunct="1"/>
            <a:r>
              <a:rPr lang="en-GB" sz="1800" dirty="0" smtClean="0"/>
              <a:t>Total number of elements in the whole model</a:t>
            </a:r>
          </a:p>
          <a:p>
            <a:pPr marL="285750" lvl="1" eaLnBrk="1" hangingPunct="1"/>
            <a:r>
              <a:rPr lang="en-GB" sz="1800" dirty="0" smtClean="0"/>
              <a:t>Total number of elements per top-level package (per WG)</a:t>
            </a:r>
          </a:p>
          <a:p>
            <a:pPr marL="285750" lvl="1" eaLnBrk="1" hangingPunct="1"/>
            <a:r>
              <a:rPr lang="en-GB" sz="1800" dirty="0" smtClean="0"/>
              <a:t>Counts also informative elements</a:t>
            </a:r>
          </a:p>
        </p:txBody>
      </p:sp>
      <p:sp>
        <p:nvSpPr>
          <p:cNvPr id="27650" name="Slide Number Placeholder 3"/>
          <p:cNvSpPr>
            <a:spLocks noGrp="1"/>
          </p:cNvSpPr>
          <p:nvPr>
            <p:ph type="sldNum" sz="quarter" idx="12"/>
          </p:nvPr>
        </p:nvSpPr>
        <p:spPr>
          <a:noFill/>
        </p:spPr>
        <p:txBody>
          <a:bodyPr/>
          <a:lstStyle/>
          <a:p>
            <a:fld id="{A450DEB4-19FA-49EF-8AB3-3924570B89ED}" type="slidenum">
              <a:rPr lang="en-GB"/>
              <a:pPr/>
              <a:t>38</a:t>
            </a:fld>
            <a:endParaRPr lang="en-GB"/>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103" y="1747573"/>
            <a:ext cx="5287201" cy="497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3"/>
          <p:cNvSpPr>
            <a:spLocks noGrp="1" noChangeArrowheads="1"/>
          </p:cNvSpPr>
          <p:nvPr>
            <p:ph type="title"/>
          </p:nvPr>
        </p:nvSpPr>
        <p:spPr/>
        <p:txBody>
          <a:bodyPr/>
          <a:lstStyle/>
          <a:p>
            <a:pPr eaLnBrk="1" hangingPunct="1"/>
            <a:r>
              <a:rPr lang="en-GB" sz="3200" dirty="0" smtClean="0"/>
              <a:t>Statistics:</a:t>
            </a:r>
            <a:br>
              <a:rPr lang="en-GB" sz="3200" dirty="0" smtClean="0"/>
            </a:br>
            <a:r>
              <a:rPr lang="en-GB" sz="3200" dirty="0" smtClean="0"/>
              <a:t>On IEC 61850-specific constructs</a:t>
            </a:r>
          </a:p>
        </p:txBody>
      </p:sp>
      <p:sp>
        <p:nvSpPr>
          <p:cNvPr id="27652" name="Rectangle 2"/>
          <p:cNvSpPr>
            <a:spLocks noGrp="1" noChangeArrowheads="1"/>
          </p:cNvSpPr>
          <p:nvPr>
            <p:ph idx="1"/>
          </p:nvPr>
        </p:nvSpPr>
        <p:spPr>
          <a:xfrm>
            <a:off x="457200" y="1600200"/>
            <a:ext cx="2386608" cy="4525963"/>
          </a:xfrm>
        </p:spPr>
        <p:txBody>
          <a:bodyPr>
            <a:normAutofit/>
          </a:bodyPr>
          <a:lstStyle/>
          <a:p>
            <a:pPr marL="0" indent="0" eaLnBrk="1" hangingPunct="1">
              <a:buNone/>
            </a:pPr>
            <a:r>
              <a:rPr lang="en-GB" sz="2000" dirty="0" smtClean="0"/>
              <a:t>Example of IEC 61850-specific constructs from base-small.eap:</a:t>
            </a:r>
          </a:p>
          <a:p>
            <a:pPr marL="285750" lvl="1" eaLnBrk="1" hangingPunct="1"/>
            <a:r>
              <a:rPr lang="en-GB" sz="1800" dirty="0" smtClean="0"/>
              <a:t>Total number of elements in the whole model</a:t>
            </a:r>
          </a:p>
          <a:p>
            <a:pPr marL="285750" lvl="1" eaLnBrk="1" hangingPunct="1"/>
            <a:r>
              <a:rPr lang="en-GB" sz="1800" dirty="0" smtClean="0"/>
              <a:t>Total number of elements per top-level package (per WG)</a:t>
            </a:r>
          </a:p>
        </p:txBody>
      </p:sp>
      <p:sp>
        <p:nvSpPr>
          <p:cNvPr id="27650" name="Slide Number Placeholder 3"/>
          <p:cNvSpPr>
            <a:spLocks noGrp="1"/>
          </p:cNvSpPr>
          <p:nvPr>
            <p:ph type="sldNum" sz="quarter" idx="12"/>
          </p:nvPr>
        </p:nvSpPr>
        <p:spPr>
          <a:noFill/>
        </p:spPr>
        <p:txBody>
          <a:bodyPr/>
          <a:lstStyle/>
          <a:p>
            <a:fld id="{A450DEB4-19FA-49EF-8AB3-3924570B89ED}" type="slidenum">
              <a:rPr lang="en-GB"/>
              <a:pPr/>
              <a:t>39</a:t>
            </a:fld>
            <a:endParaRPr lang="en-GB"/>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353" y="2172244"/>
            <a:ext cx="3028813" cy="28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826" y="2172244"/>
            <a:ext cx="3069313" cy="442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3015193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2"/>
          <p:cNvSpPr>
            <a:spLocks noGrp="1" noChangeArrowheads="1"/>
          </p:cNvSpPr>
          <p:nvPr>
            <p:ph type="title"/>
          </p:nvPr>
        </p:nvSpPr>
        <p:spPr/>
        <p:txBody>
          <a:bodyPr/>
          <a:lstStyle/>
          <a:p>
            <a:pPr eaLnBrk="1" hangingPunct="1"/>
            <a:r>
              <a:rPr lang="en-GB" sz="3200" dirty="0" smtClean="0"/>
              <a:t>When should you use jCleanCim?</a:t>
            </a:r>
          </a:p>
        </p:txBody>
      </p:sp>
      <p:sp>
        <p:nvSpPr>
          <p:cNvPr id="7173" name="Rectangle 3"/>
          <p:cNvSpPr>
            <a:spLocks noGrp="1" noChangeArrowheads="1"/>
          </p:cNvSpPr>
          <p:nvPr>
            <p:ph idx="1"/>
          </p:nvPr>
        </p:nvSpPr>
        <p:spPr>
          <a:xfrm>
            <a:off x="457200" y="1484784"/>
            <a:ext cx="8229600" cy="4525963"/>
          </a:xfrm>
        </p:spPr>
        <p:txBody>
          <a:bodyPr>
            <a:noAutofit/>
          </a:bodyPr>
          <a:lstStyle/>
          <a:p>
            <a:pPr marL="0" indent="0" eaLnBrk="1" hangingPunct="1">
              <a:buNone/>
            </a:pPr>
            <a:r>
              <a:rPr lang="en-GB" sz="1600" dirty="0" smtClean="0"/>
              <a:t>After editing CIM or IEC61850 UML, to validate the edits (reinforce rules).</a:t>
            </a:r>
          </a:p>
          <a:p>
            <a:pPr marL="0" indent="0" eaLnBrk="1" hangingPunct="1">
              <a:buNone/>
            </a:pPr>
            <a:r>
              <a:rPr lang="en-GB" sz="1600" dirty="0" smtClean="0"/>
              <a:t>When you need to collect the numbers (model statistics).</a:t>
            </a:r>
          </a:p>
          <a:p>
            <a:pPr marL="0" indent="0" eaLnBrk="1" hangingPunct="1">
              <a:buNone/>
            </a:pPr>
            <a:r>
              <a:rPr lang="en-GB" sz="1600" dirty="0" smtClean="0"/>
              <a:t>To produce MS Word documentation from UML models.</a:t>
            </a:r>
          </a:p>
          <a:p>
            <a:pPr marL="0" indent="0" eaLnBrk="1" hangingPunct="1">
              <a:buNone/>
            </a:pPr>
            <a:r>
              <a:rPr lang="en-GB" sz="1600" dirty="0" smtClean="0"/>
              <a:t>To produce Web Access XML from UML models.</a:t>
            </a:r>
          </a:p>
          <a:p>
            <a:pPr marL="0" indent="0">
              <a:buNone/>
            </a:pPr>
            <a:endParaRPr lang="en-GB" sz="1600" dirty="0"/>
          </a:p>
          <a:p>
            <a:pPr marL="0" indent="0">
              <a:buNone/>
            </a:pPr>
            <a:r>
              <a:rPr lang="en-GB" sz="1800" b="1" dirty="0" smtClean="0"/>
              <a:t>If you are a </a:t>
            </a:r>
            <a:r>
              <a:rPr lang="en-GB" sz="1800" b="1" dirty="0" err="1" smtClean="0"/>
              <a:t>CIMTool</a:t>
            </a:r>
            <a:r>
              <a:rPr lang="en-GB" sz="1800" b="1" dirty="0" smtClean="0"/>
              <a:t> user:</a:t>
            </a:r>
            <a:endParaRPr lang="en-GB" sz="1600" dirty="0"/>
          </a:p>
          <a:p>
            <a:pPr marL="285750" lvl="1"/>
            <a:r>
              <a:rPr lang="en-GB" dirty="0"/>
              <a:t>You would </a:t>
            </a:r>
            <a:r>
              <a:rPr lang="en-GB" dirty="0">
                <a:solidFill>
                  <a:srgbClr val="FF0000"/>
                </a:solidFill>
              </a:rPr>
              <a:t>first use jCleanCim</a:t>
            </a:r>
            <a:r>
              <a:rPr lang="en-GB" dirty="0"/>
              <a:t> to validate correctness of the </a:t>
            </a:r>
            <a:r>
              <a:rPr lang="en-GB" dirty="0">
                <a:solidFill>
                  <a:srgbClr val="FF0000"/>
                </a:solidFill>
              </a:rPr>
              <a:t>CIM information model (UML) / IEC 61850 UML model</a:t>
            </a:r>
            <a:r>
              <a:rPr lang="en-GB" dirty="0"/>
              <a:t>, and if required, to generate the information model </a:t>
            </a:r>
            <a:r>
              <a:rPr lang="en-GB" dirty="0">
                <a:solidFill>
                  <a:srgbClr val="FF0000"/>
                </a:solidFill>
              </a:rPr>
              <a:t>documentation in MS Word or XML format</a:t>
            </a:r>
            <a:r>
              <a:rPr lang="en-GB" dirty="0"/>
              <a:t>, as required by IEC process.</a:t>
            </a:r>
          </a:p>
          <a:p>
            <a:pPr marL="285750" lvl="1"/>
            <a:r>
              <a:rPr lang="en-GB" dirty="0" smtClean="0"/>
              <a:t>You </a:t>
            </a:r>
            <a:r>
              <a:rPr lang="en-GB" dirty="0"/>
              <a:t>would </a:t>
            </a:r>
            <a:r>
              <a:rPr lang="en-GB" dirty="0">
                <a:solidFill>
                  <a:srgbClr val="FF0000"/>
                </a:solidFill>
              </a:rPr>
              <a:t>then use </a:t>
            </a:r>
            <a:r>
              <a:rPr lang="en-GB" dirty="0" err="1">
                <a:solidFill>
                  <a:srgbClr val="FF0000"/>
                </a:solidFill>
              </a:rPr>
              <a:t>CIMTool</a:t>
            </a:r>
            <a:r>
              <a:rPr lang="en-GB" dirty="0">
                <a:solidFill>
                  <a:srgbClr val="FF0000"/>
                </a:solidFill>
              </a:rPr>
              <a:t> </a:t>
            </a:r>
            <a:r>
              <a:rPr lang="en-GB" dirty="0"/>
              <a:t>to create </a:t>
            </a:r>
            <a:r>
              <a:rPr lang="en-GB" dirty="0">
                <a:solidFill>
                  <a:srgbClr val="FF0000"/>
                </a:solidFill>
              </a:rPr>
              <a:t>CIM profiles </a:t>
            </a:r>
            <a:r>
              <a:rPr lang="en-GB" dirty="0"/>
              <a:t>(XSD, </a:t>
            </a:r>
            <a:r>
              <a:rPr lang="en-GB" dirty="0" smtClean="0"/>
              <a:t>RDFS, </a:t>
            </a:r>
            <a:r>
              <a:rPr lang="en-GB" dirty="0"/>
              <a:t>OWL) and their </a:t>
            </a:r>
            <a:r>
              <a:rPr lang="en-GB" dirty="0">
                <a:solidFill>
                  <a:srgbClr val="FF0000"/>
                </a:solidFill>
              </a:rPr>
              <a:t>documentation (HTML) </a:t>
            </a:r>
            <a:r>
              <a:rPr lang="en-GB" dirty="0"/>
              <a:t>from the imported CIM UML model, and to validate instance files created based on those </a:t>
            </a:r>
            <a:r>
              <a:rPr lang="en-GB" dirty="0" smtClean="0"/>
              <a:t>profiles – independently of jCleanCim.</a:t>
            </a:r>
            <a:endParaRPr lang="en-GB" dirty="0"/>
          </a:p>
          <a:p>
            <a:pPr marL="0" indent="0" eaLnBrk="1" hangingPunct="1">
              <a:buNone/>
            </a:pPr>
            <a:endParaRPr lang="en-GB" sz="1800" b="1" dirty="0" smtClean="0"/>
          </a:p>
          <a:p>
            <a:pPr marL="0" indent="0">
              <a:buNone/>
            </a:pPr>
            <a:r>
              <a:rPr lang="en-GB" sz="1800" b="1" dirty="0" smtClean="0"/>
              <a:t>If you are a UML-based profiling tools user:</a:t>
            </a:r>
          </a:p>
          <a:p>
            <a:pPr marL="0" indent="0">
              <a:buNone/>
            </a:pPr>
            <a:r>
              <a:rPr lang="en-GB" sz="1600" dirty="0" smtClean="0"/>
              <a:t>You are probably already using jCleanCim to generate </a:t>
            </a:r>
            <a:r>
              <a:rPr lang="en-GB" sz="1600" dirty="0"/>
              <a:t>MS Word </a:t>
            </a:r>
            <a:r>
              <a:rPr lang="en-GB" sz="1600" dirty="0" smtClean="0"/>
              <a:t>documentation.</a:t>
            </a:r>
          </a:p>
          <a:p>
            <a:pPr marL="0" lvl="1" indent="0" eaLnBrk="1" hangingPunct="1">
              <a:buNone/>
            </a:pPr>
            <a:endParaRPr lang="en-GB" sz="1800" dirty="0" smtClean="0"/>
          </a:p>
        </p:txBody>
      </p:sp>
      <p:sp>
        <p:nvSpPr>
          <p:cNvPr id="7170" name="Slide Number Placeholder 3"/>
          <p:cNvSpPr>
            <a:spLocks noGrp="1"/>
          </p:cNvSpPr>
          <p:nvPr>
            <p:ph type="sldNum" sz="quarter" idx="12"/>
          </p:nvPr>
        </p:nvSpPr>
        <p:spPr>
          <a:noFill/>
        </p:spPr>
        <p:txBody>
          <a:bodyPr/>
          <a:lstStyle/>
          <a:p>
            <a:fld id="{CA381351-0F42-4C3D-B88E-21AD83ADC3BF}" type="slidenum">
              <a:rPr lang="en-GB"/>
              <a:pPr/>
              <a:t>4</a:t>
            </a:fld>
            <a:endParaRPr lang="en-GB" dirty="0"/>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2739141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2"/>
          <p:cNvSpPr>
            <a:spLocks noGrp="1" noChangeArrowheads="1"/>
          </p:cNvSpPr>
          <p:nvPr>
            <p:ph type="title"/>
          </p:nvPr>
        </p:nvSpPr>
        <p:spPr/>
        <p:txBody>
          <a:bodyPr/>
          <a:lstStyle/>
          <a:p>
            <a:pPr eaLnBrk="1" hangingPunct="1"/>
            <a:r>
              <a:rPr lang="en-GB" sz="3200" dirty="0" smtClean="0"/>
              <a:t>Statistics:</a:t>
            </a:r>
            <a:br>
              <a:rPr lang="en-GB" sz="3200" dirty="0" smtClean="0"/>
            </a:br>
            <a:r>
              <a:rPr lang="en-GB" sz="3200" dirty="0" smtClean="0"/>
              <a:t>On actual dependencies</a:t>
            </a:r>
          </a:p>
        </p:txBody>
      </p:sp>
      <p:sp>
        <p:nvSpPr>
          <p:cNvPr id="28677" name="Rectangle 3"/>
          <p:cNvSpPr>
            <a:spLocks noGrp="1" noChangeArrowheads="1"/>
          </p:cNvSpPr>
          <p:nvPr>
            <p:ph idx="1"/>
          </p:nvPr>
        </p:nvSpPr>
        <p:spPr>
          <a:xfrm>
            <a:off x="457200" y="1600200"/>
            <a:ext cx="3604113" cy="4525963"/>
          </a:xfrm>
        </p:spPr>
        <p:txBody>
          <a:bodyPr>
            <a:normAutofit fontScale="92500" lnSpcReduction="10000"/>
          </a:bodyPr>
          <a:lstStyle/>
          <a:p>
            <a:pPr marL="0" indent="0" eaLnBrk="1" hangingPunct="1">
              <a:buNone/>
            </a:pPr>
            <a:r>
              <a:rPr lang="en-GB" sz="1600" dirty="0" smtClean="0"/>
              <a:t>On actual (</a:t>
            </a:r>
            <a:r>
              <a:rPr lang="en-GB" sz="1600" b="1" dirty="0" smtClean="0">
                <a:solidFill>
                  <a:srgbClr val="FF0000"/>
                </a:solidFill>
              </a:rPr>
              <a:t>direct and derived</a:t>
            </a:r>
            <a:r>
              <a:rPr lang="en-GB" sz="1600" dirty="0" smtClean="0"/>
              <a:t>) dependencies among top-level packages (i.e., WG owners), through:</a:t>
            </a:r>
          </a:p>
          <a:p>
            <a:pPr marL="285750" lvl="1" eaLnBrk="1" hangingPunct="1"/>
            <a:r>
              <a:rPr lang="en-GB" sz="1400" dirty="0" smtClean="0"/>
              <a:t>Inheritance (e.g., from </a:t>
            </a:r>
            <a:r>
              <a:rPr lang="en-GB" sz="1400" dirty="0" err="1" smtClean="0"/>
              <a:t>PowerSystemResource</a:t>
            </a:r>
            <a:r>
              <a:rPr lang="en-GB" sz="1400" dirty="0" smtClean="0"/>
              <a:t>)</a:t>
            </a:r>
          </a:p>
          <a:p>
            <a:pPr marL="285750" lvl="1" eaLnBrk="1" hangingPunct="1"/>
            <a:r>
              <a:rPr lang="en-GB" sz="1400" dirty="0" smtClean="0"/>
              <a:t>Type of attribute (e.g., usage of </a:t>
            </a:r>
            <a:r>
              <a:rPr lang="en-GB" sz="1400" dirty="0" err="1" smtClean="0"/>
              <a:t>datatypes</a:t>
            </a:r>
            <a:r>
              <a:rPr lang="en-GB" sz="1400" dirty="0" smtClean="0"/>
              <a:t>, </a:t>
            </a:r>
            <a:r>
              <a:rPr lang="en-GB" sz="1400" dirty="0" err="1" smtClean="0"/>
              <a:t>enums</a:t>
            </a:r>
            <a:r>
              <a:rPr lang="en-GB" sz="1400" dirty="0" smtClean="0"/>
              <a:t>, primitives, compounds)</a:t>
            </a:r>
          </a:p>
          <a:p>
            <a:pPr marL="285750" lvl="1" eaLnBrk="1" hangingPunct="1"/>
            <a:r>
              <a:rPr lang="en-GB" sz="1400" dirty="0" smtClean="0"/>
              <a:t>Associations</a:t>
            </a:r>
          </a:p>
          <a:p>
            <a:pPr marL="285750" lvl="1" eaLnBrk="1" hangingPunct="1"/>
            <a:r>
              <a:rPr lang="en-GB" sz="1400" dirty="0" smtClean="0"/>
              <a:t>Hand-drawn package and class dependencies</a:t>
            </a:r>
          </a:p>
          <a:p>
            <a:pPr marL="285750" lvl="1" eaLnBrk="1" hangingPunct="1"/>
            <a:r>
              <a:rPr lang="en-GB" sz="1400" dirty="0" smtClean="0"/>
              <a:t>Class’ operation parameters and exceptions (UML of IEC61850 only)</a:t>
            </a:r>
          </a:p>
          <a:p>
            <a:pPr marL="0" indent="0" eaLnBrk="1" hangingPunct="1">
              <a:buNone/>
            </a:pPr>
            <a:r>
              <a:rPr lang="en-GB" sz="1600" dirty="0" smtClean="0"/>
              <a:t>(CIM only) Inheritance from </a:t>
            </a:r>
            <a:r>
              <a:rPr lang="en-GB" sz="1600" dirty="0" err="1" smtClean="0"/>
              <a:t>IdentifiedObject</a:t>
            </a:r>
            <a:r>
              <a:rPr lang="en-GB" sz="1600" dirty="0" smtClean="0"/>
              <a:t> and dependency on stereotyped types from Domain package not shown on purpose:</a:t>
            </a:r>
          </a:p>
          <a:p>
            <a:pPr marL="285750" lvl="1" eaLnBrk="1" hangingPunct="1"/>
            <a:r>
              <a:rPr lang="en-GB" sz="1400" dirty="0" smtClean="0"/>
              <a:t>To show them as well, set the two ignore* properties to false, or leave them empty</a:t>
            </a:r>
          </a:p>
        </p:txBody>
      </p:sp>
      <p:sp>
        <p:nvSpPr>
          <p:cNvPr id="28674" name="Slide Number Placeholder 3"/>
          <p:cNvSpPr>
            <a:spLocks noGrp="1"/>
          </p:cNvSpPr>
          <p:nvPr>
            <p:ph type="sldNum" sz="quarter" idx="12"/>
          </p:nvPr>
        </p:nvSpPr>
        <p:spPr>
          <a:noFill/>
        </p:spPr>
        <p:txBody>
          <a:bodyPr/>
          <a:lstStyle/>
          <a:p>
            <a:fld id="{EE349FE7-2B3C-4AB9-A650-0C54A3925C08}" type="slidenum">
              <a:rPr lang="en-GB"/>
              <a:pPr/>
              <a:t>40</a:t>
            </a:fld>
            <a:endParaRPr lang="en-GB"/>
          </a:p>
        </p:txBody>
      </p:sp>
      <p:sp>
        <p:nvSpPr>
          <p:cNvPr id="28679" name="Rectangle 5"/>
          <p:cNvSpPr>
            <a:spLocks noChangeArrowheads="1"/>
          </p:cNvSpPr>
          <p:nvPr/>
        </p:nvSpPr>
        <p:spPr bwMode="auto">
          <a:xfrm>
            <a:off x="4061313" y="5754368"/>
            <a:ext cx="4104456" cy="412742"/>
          </a:xfrm>
          <a:prstGeom prst="rect">
            <a:avLst/>
          </a:prstGeom>
          <a:noFill/>
          <a:ln w="9525">
            <a:solidFill>
              <a:schemeClr val="tx1"/>
            </a:solidFill>
            <a:miter lim="800000"/>
            <a:headEnd/>
            <a:tailEnd/>
          </a:ln>
        </p:spPr>
        <p:txBody>
          <a:bodyPr wrap="square">
            <a:spAutoFit/>
          </a:bodyPr>
          <a:lstStyle/>
          <a:p>
            <a:pPr>
              <a:lnSpc>
                <a:spcPct val="60000"/>
              </a:lnSpc>
              <a:spcBef>
                <a:spcPct val="50000"/>
              </a:spcBef>
            </a:pPr>
            <a:r>
              <a:rPr lang="en-US" sz="1200" dirty="0">
                <a:latin typeface="+mj-lt"/>
              </a:rPr>
              <a:t>statistics.cim.</a:t>
            </a:r>
            <a:r>
              <a:rPr lang="en-GB" sz="1200" b="1" dirty="0" err="1" smtClean="0">
                <a:solidFill>
                  <a:srgbClr val="FF0000"/>
                </a:solidFill>
                <a:latin typeface="+mj-lt"/>
              </a:rPr>
              <a:t>ignoreIdObjectInheritance</a:t>
            </a:r>
            <a:r>
              <a:rPr lang="en-GB" sz="1200" dirty="0" smtClean="0">
                <a:latin typeface="+mj-lt"/>
              </a:rPr>
              <a:t>        = true</a:t>
            </a:r>
            <a:endParaRPr lang="en-GB" sz="1200" dirty="0">
              <a:latin typeface="+mj-lt"/>
            </a:endParaRPr>
          </a:p>
          <a:p>
            <a:pPr>
              <a:lnSpc>
                <a:spcPct val="60000"/>
              </a:lnSpc>
              <a:spcBef>
                <a:spcPct val="50000"/>
              </a:spcBef>
            </a:pPr>
            <a:r>
              <a:rPr lang="en-US" sz="1200" dirty="0">
                <a:latin typeface="+mj-lt"/>
              </a:rPr>
              <a:t>statistics.cim.</a:t>
            </a:r>
            <a:r>
              <a:rPr lang="en-GB" sz="1200" b="1" dirty="0" err="1" smtClean="0">
                <a:solidFill>
                  <a:srgbClr val="FF0000"/>
                </a:solidFill>
                <a:latin typeface="+mj-lt"/>
              </a:rPr>
              <a:t>ignoreDomainClassAttributes</a:t>
            </a:r>
            <a:r>
              <a:rPr lang="en-GB" sz="1200" dirty="0" smtClean="0">
                <a:latin typeface="+mj-lt"/>
              </a:rPr>
              <a:t>    = true</a:t>
            </a:r>
            <a:endParaRPr lang="en-GB" sz="1200" dirty="0">
              <a:latin typeface="+mj-lt"/>
            </a:endParaRPr>
          </a:p>
        </p:txBody>
      </p:sp>
      <p:pic>
        <p:nvPicPr>
          <p:cNvPr id="73730" name="Picture 2"/>
          <p:cNvPicPr>
            <a:picLocks noChangeAspect="1" noChangeArrowheads="1"/>
          </p:cNvPicPr>
          <p:nvPr/>
        </p:nvPicPr>
        <p:blipFill>
          <a:blip r:embed="rId2" cstate="print"/>
          <a:srcRect/>
          <a:stretch>
            <a:fillRect/>
          </a:stretch>
        </p:blipFill>
        <p:spPr bwMode="auto">
          <a:xfrm>
            <a:off x="4061313" y="2340219"/>
            <a:ext cx="5082687" cy="2675098"/>
          </a:xfrm>
          <a:prstGeom prst="rect">
            <a:avLst/>
          </a:prstGeom>
          <a:noFill/>
          <a:ln w="9525">
            <a:noFill/>
            <a:miter lim="800000"/>
            <a:headEnd/>
            <a:tailEnd/>
          </a:ln>
        </p:spPr>
      </p:pic>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AutoShape 2"/>
          <p:cNvSpPr>
            <a:spLocks noGrp="1" noChangeArrowheads="1"/>
          </p:cNvSpPr>
          <p:nvPr>
            <p:ph type="title"/>
          </p:nvPr>
        </p:nvSpPr>
        <p:spPr/>
        <p:txBody>
          <a:bodyPr/>
          <a:lstStyle/>
          <a:p>
            <a:pPr eaLnBrk="1" hangingPunct="1"/>
            <a:r>
              <a:rPr lang="en-GB" sz="3200" dirty="0" smtClean="0"/>
              <a:t>Statistics:</a:t>
            </a:r>
            <a:br>
              <a:rPr lang="en-GB" sz="3200" dirty="0" smtClean="0"/>
            </a:br>
            <a:r>
              <a:rPr lang="en-GB" sz="3200" dirty="0" smtClean="0"/>
              <a:t>TODOs</a:t>
            </a:r>
          </a:p>
        </p:txBody>
      </p:sp>
      <p:sp>
        <p:nvSpPr>
          <p:cNvPr id="29701" name="Rectangle 3"/>
          <p:cNvSpPr>
            <a:spLocks noGrp="1" noChangeArrowheads="1"/>
          </p:cNvSpPr>
          <p:nvPr>
            <p:ph idx="1"/>
          </p:nvPr>
        </p:nvSpPr>
        <p:spPr/>
        <p:txBody>
          <a:bodyPr>
            <a:normAutofit/>
          </a:bodyPr>
          <a:lstStyle/>
          <a:p>
            <a:pPr marL="0" indent="0">
              <a:buNone/>
            </a:pPr>
            <a:r>
              <a:rPr lang="en-US" sz="1800" dirty="0" smtClean="0"/>
              <a:t>Configuration </a:t>
            </a:r>
            <a:r>
              <a:rPr lang="en-US" sz="1800" dirty="0"/>
              <a:t>options to disable some of the output</a:t>
            </a:r>
            <a:r>
              <a:rPr lang="en-GB" sz="1800" dirty="0" smtClean="0"/>
              <a:t>:</a:t>
            </a:r>
            <a:endParaRPr lang="en-GB" sz="1800" dirty="0"/>
          </a:p>
          <a:p>
            <a:pPr marL="285750" lvl="1"/>
            <a:r>
              <a:rPr lang="en-US" dirty="0"/>
              <a:t>sometimes it’s overwhelming, but may be also very useful</a:t>
            </a:r>
            <a:endParaRPr lang="en-GB" dirty="0" smtClean="0"/>
          </a:p>
          <a:p>
            <a:pPr marL="0" indent="0" eaLnBrk="1" hangingPunct="1">
              <a:buNone/>
            </a:pPr>
            <a:endParaRPr lang="en-GB" sz="1800" dirty="0" smtClean="0"/>
          </a:p>
          <a:p>
            <a:pPr marL="0" indent="0" eaLnBrk="1" hangingPunct="1">
              <a:buNone/>
            </a:pPr>
            <a:r>
              <a:rPr lang="en-GB" sz="1800" dirty="0" smtClean="0"/>
              <a:t>Better presentation and potentially storage:</a:t>
            </a:r>
          </a:p>
          <a:p>
            <a:pPr marL="285750" lvl="1" eaLnBrk="1" hangingPunct="1"/>
            <a:r>
              <a:rPr lang="en-GB" dirty="0" smtClean="0"/>
              <a:t>In-memory representation of the UML from .</a:t>
            </a:r>
            <a:r>
              <a:rPr lang="en-GB" dirty="0" err="1" smtClean="0"/>
              <a:t>eap</a:t>
            </a:r>
            <a:r>
              <a:rPr lang="en-GB" dirty="0" smtClean="0"/>
              <a:t> file contains a lot of analysed information about the model</a:t>
            </a:r>
          </a:p>
          <a:p>
            <a:pPr marL="285750" lvl="1" eaLnBrk="1" hangingPunct="1"/>
            <a:r>
              <a:rPr lang="en-GB" dirty="0" smtClean="0"/>
              <a:t>It all gets logged with DEBUG level (i.e., stored in the log file at each run) – see examples below for </a:t>
            </a:r>
            <a:r>
              <a:rPr lang="en-GB" dirty="0" err="1" smtClean="0"/>
              <a:t>ConnectivityNode</a:t>
            </a:r>
            <a:r>
              <a:rPr lang="en-GB" dirty="0" smtClean="0"/>
              <a:t>, </a:t>
            </a:r>
            <a:r>
              <a:rPr lang="en-GB" dirty="0" err="1" smtClean="0"/>
              <a:t>ApparentPower</a:t>
            </a:r>
            <a:r>
              <a:rPr lang="en-GB" dirty="0" smtClean="0"/>
              <a:t>, </a:t>
            </a:r>
            <a:r>
              <a:rPr lang="en-GB" dirty="0" err="1" smtClean="0"/>
              <a:t>BasicIntervalSchedule</a:t>
            </a:r>
            <a:endParaRPr lang="en-GB" dirty="0"/>
          </a:p>
        </p:txBody>
      </p:sp>
      <p:sp>
        <p:nvSpPr>
          <p:cNvPr id="29698" name="Slide Number Placeholder 3"/>
          <p:cNvSpPr>
            <a:spLocks noGrp="1"/>
          </p:cNvSpPr>
          <p:nvPr>
            <p:ph type="sldNum" sz="quarter" idx="12"/>
          </p:nvPr>
        </p:nvSpPr>
        <p:spPr>
          <a:noFill/>
        </p:spPr>
        <p:txBody>
          <a:bodyPr/>
          <a:lstStyle/>
          <a:p>
            <a:fld id="{047CB857-D972-4C0C-BFBF-15B71930B771}" type="slidenum">
              <a:rPr lang="en-GB"/>
              <a:pPr/>
              <a:t>41</a:t>
            </a:fld>
            <a:endParaRPr lang="en-GB"/>
          </a:p>
        </p:txBody>
      </p:sp>
      <p:sp>
        <p:nvSpPr>
          <p:cNvPr id="29702" name="Rectangle 6"/>
          <p:cNvSpPr>
            <a:spLocks noChangeArrowheads="1"/>
          </p:cNvSpPr>
          <p:nvPr/>
        </p:nvSpPr>
        <p:spPr bwMode="auto">
          <a:xfrm>
            <a:off x="395536" y="4077072"/>
            <a:ext cx="8381711" cy="1631216"/>
          </a:xfrm>
          <a:prstGeom prst="rect">
            <a:avLst/>
          </a:prstGeom>
          <a:noFill/>
          <a:ln w="9525">
            <a:solidFill>
              <a:schemeClr val="tx1"/>
            </a:solidFill>
            <a:miter lim="800000"/>
            <a:headEnd/>
            <a:tailEnd/>
          </a:ln>
        </p:spPr>
        <p:txBody>
          <a:bodyPr wrap="square">
            <a:spAutoFit/>
          </a:bodyPr>
          <a:lstStyle/>
          <a:p>
            <a:r>
              <a:rPr lang="en-GB" sz="1000" dirty="0">
                <a:latin typeface="Lucida Sans Unicode" pitchFamily="34" charset="0"/>
                <a:cs typeface="Lucida Sans Unicode" pitchFamily="34" charset="0"/>
              </a:rPr>
              <a:t>2010-06-06 14:05:21,984 [main] DEBUG </a:t>
            </a:r>
            <a:r>
              <a:rPr lang="en-GB" sz="1000" dirty="0" err="1">
                <a:latin typeface="Lucida Sans Unicode" pitchFamily="34" charset="0"/>
                <a:cs typeface="Lucida Sans Unicode" pitchFamily="34" charset="0"/>
              </a:rPr>
              <a:t>UmlModel</a:t>
            </a:r>
            <a:r>
              <a:rPr lang="en-GB" sz="1000" dirty="0">
                <a:latin typeface="Lucida Sans Unicode" pitchFamily="34" charset="0"/>
                <a:cs typeface="Lucida Sans Unicode" pitchFamily="34" charset="0"/>
              </a:rPr>
              <a:t> - (796) WG13 CIM class Topology::</a:t>
            </a:r>
            <a:r>
              <a:rPr lang="en-GB" sz="1000" b="1" dirty="0" err="1">
                <a:solidFill>
                  <a:srgbClr val="FF0000"/>
                </a:solidFill>
                <a:latin typeface="Lucida Sans Unicode" pitchFamily="34" charset="0"/>
                <a:cs typeface="Lucida Sans Unicode" pitchFamily="34" charset="0"/>
              </a:rPr>
              <a:t>ConnectivityNode</a:t>
            </a:r>
            <a:r>
              <a:rPr lang="en-GB" sz="1000" dirty="0">
                <a:latin typeface="Lucida Sans Unicode" pitchFamily="34" charset="0"/>
                <a:cs typeface="Lucida Sans Unicode" pitchFamily="34" charset="0"/>
              </a:rPr>
              <a:t>, 1 </a:t>
            </a:r>
            <a:r>
              <a:rPr lang="en-GB" sz="1000" dirty="0" err="1">
                <a:latin typeface="Lucida Sans Unicode" pitchFamily="34" charset="0"/>
                <a:cs typeface="Lucida Sans Unicode" pitchFamily="34" charset="0"/>
              </a:rPr>
              <a:t>superclasses</a:t>
            </a:r>
            <a:r>
              <a:rPr lang="en-GB" sz="1000" dirty="0">
                <a:latin typeface="Lucida Sans Unicode" pitchFamily="34" charset="0"/>
                <a:cs typeface="Lucida Sans Unicode" pitchFamily="34" charset="0"/>
              </a:rPr>
              <a:t>=[</a:t>
            </a:r>
            <a:r>
              <a:rPr lang="en-GB" sz="1000" dirty="0" err="1">
                <a:latin typeface="Lucida Sans Unicode" pitchFamily="34" charset="0"/>
                <a:cs typeface="Lucida Sans Unicode" pitchFamily="34" charset="0"/>
              </a:rPr>
              <a:t>IdentifiedObject</a:t>
            </a:r>
            <a:r>
              <a:rPr lang="en-GB" sz="1000" dirty="0">
                <a:latin typeface="Lucida Sans Unicode" pitchFamily="34" charset="0"/>
                <a:cs typeface="Lucida Sans Unicode" pitchFamily="34" charset="0"/>
              </a:rPr>
              <a:t>], 4 associations; associated classes (bi-directional): </a:t>
            </a:r>
            <a:r>
              <a:rPr lang="en-GB" sz="1000" dirty="0" err="1">
                <a:latin typeface="Lucida Sans Unicode" pitchFamily="34" charset="0"/>
                <a:cs typeface="Lucida Sans Unicode" pitchFamily="34" charset="0"/>
              </a:rPr>
              <a:t>asTarget</a:t>
            </a:r>
            <a:r>
              <a:rPr lang="en-GB" sz="1000" dirty="0">
                <a:latin typeface="Lucida Sans Unicode" pitchFamily="34" charset="0"/>
                <a:cs typeface="Lucida Sans Unicode" pitchFamily="34" charset="0"/>
              </a:rPr>
              <a:t>=[Topology::</a:t>
            </a:r>
            <a:r>
              <a:rPr lang="en-GB" sz="1000" dirty="0" err="1">
                <a:latin typeface="Lucida Sans Unicode" pitchFamily="34" charset="0"/>
                <a:cs typeface="Lucida Sans Unicode" pitchFamily="34" charset="0"/>
              </a:rPr>
              <a:t>BusNameMarker</a:t>
            </a:r>
            <a:r>
              <a:rPr lang="en-GB" sz="1000" dirty="0">
                <a:latin typeface="Lucida Sans Unicode" pitchFamily="34" charset="0"/>
                <a:cs typeface="Lucida Sans Unicode" pitchFamily="34" charset="0"/>
              </a:rPr>
              <a:t>, Core::Terminal] </a:t>
            </a:r>
            <a:r>
              <a:rPr lang="en-GB" sz="1000" dirty="0" err="1">
                <a:latin typeface="Lucida Sans Unicode" pitchFamily="34" charset="0"/>
                <a:cs typeface="Lucida Sans Unicode" pitchFamily="34" charset="0"/>
              </a:rPr>
              <a:t>asSource</a:t>
            </a:r>
            <a:r>
              <a:rPr lang="en-GB" sz="1000" dirty="0">
                <a:latin typeface="Lucida Sans Unicode" pitchFamily="34" charset="0"/>
                <a:cs typeface="Lucida Sans Unicode" pitchFamily="34" charset="0"/>
              </a:rPr>
              <a:t>=[Core::</a:t>
            </a:r>
            <a:r>
              <a:rPr lang="en-GB" sz="1000" dirty="0" err="1">
                <a:latin typeface="Lucida Sans Unicode" pitchFamily="34" charset="0"/>
                <a:cs typeface="Lucida Sans Unicode" pitchFamily="34" charset="0"/>
              </a:rPr>
              <a:t>ConnectivityNodeContainer</a:t>
            </a:r>
            <a:r>
              <a:rPr lang="en-GB" sz="1000" dirty="0">
                <a:latin typeface="Lucida Sans Unicode" pitchFamily="34" charset="0"/>
                <a:cs typeface="Lucida Sans Unicode" pitchFamily="34" charset="0"/>
              </a:rPr>
              <a:t>, Topology::</a:t>
            </a:r>
            <a:r>
              <a:rPr lang="en-GB" sz="1000" dirty="0" err="1">
                <a:latin typeface="Lucida Sans Unicode" pitchFamily="34" charset="0"/>
                <a:cs typeface="Lucida Sans Unicode" pitchFamily="34" charset="0"/>
              </a:rPr>
              <a:t>TopologicalNode</a:t>
            </a:r>
            <a:r>
              <a:rPr lang="en-GB" sz="1000" dirty="0">
                <a:latin typeface="Lucida Sans Unicode" pitchFamily="34" charset="0"/>
                <a:cs typeface="Lucida Sans Unicode" pitchFamily="34" charset="0"/>
              </a:rPr>
              <a:t>]</a:t>
            </a:r>
          </a:p>
          <a:p>
            <a:r>
              <a:rPr lang="en-GB" sz="1000" dirty="0">
                <a:latin typeface="Lucida Sans Unicode" pitchFamily="34" charset="0"/>
                <a:cs typeface="Lucida Sans Unicode" pitchFamily="34" charset="0"/>
              </a:rPr>
              <a:t>…</a:t>
            </a:r>
          </a:p>
          <a:p>
            <a:r>
              <a:rPr lang="en-GB" sz="1000" dirty="0">
                <a:latin typeface="Lucida Sans Unicode" pitchFamily="34" charset="0"/>
                <a:cs typeface="Lucida Sans Unicode" pitchFamily="34" charset="0"/>
              </a:rPr>
              <a:t>2010-06-06 14:05:21,984 [main] DEBUG </a:t>
            </a:r>
            <a:r>
              <a:rPr lang="en-GB" sz="1000" dirty="0" err="1">
                <a:latin typeface="Lucida Sans Unicode" pitchFamily="34" charset="0"/>
                <a:cs typeface="Lucida Sans Unicode" pitchFamily="34" charset="0"/>
              </a:rPr>
              <a:t>UmlModel</a:t>
            </a:r>
            <a:r>
              <a:rPr lang="en-GB" sz="1000" dirty="0">
                <a:latin typeface="Lucida Sans Unicode" pitchFamily="34" charset="0"/>
                <a:cs typeface="Lucida Sans Unicode" pitchFamily="34" charset="0"/>
              </a:rPr>
              <a:t> - (616) WG13 CIM </a:t>
            </a:r>
            <a:r>
              <a:rPr lang="en-GB" sz="1000" dirty="0" err="1">
                <a:latin typeface="Lucida Sans Unicode" pitchFamily="34" charset="0"/>
                <a:cs typeface="Lucida Sans Unicode" pitchFamily="34" charset="0"/>
              </a:rPr>
              <a:t>Datatype</a:t>
            </a:r>
            <a:r>
              <a:rPr lang="en-GB" sz="1000" dirty="0">
                <a:latin typeface="Lucida Sans Unicode" pitchFamily="34" charset="0"/>
                <a:cs typeface="Lucida Sans Unicode" pitchFamily="34" charset="0"/>
              </a:rPr>
              <a:t> &lt;&lt;</a:t>
            </a:r>
            <a:r>
              <a:rPr lang="en-GB" sz="1000" dirty="0" err="1">
                <a:latin typeface="Lucida Sans Unicode" pitchFamily="34" charset="0"/>
                <a:cs typeface="Lucida Sans Unicode" pitchFamily="34" charset="0"/>
              </a:rPr>
              <a:t>Datatype</a:t>
            </a:r>
            <a:r>
              <a:rPr lang="en-GB" sz="1000" dirty="0">
                <a:latin typeface="Lucida Sans Unicode" pitchFamily="34" charset="0"/>
                <a:cs typeface="Lucida Sans Unicode" pitchFamily="34" charset="0"/>
              </a:rPr>
              <a:t>&gt;&gt; Domain::</a:t>
            </a:r>
            <a:r>
              <a:rPr lang="en-GB" sz="1000" b="1" dirty="0" err="1">
                <a:solidFill>
                  <a:srgbClr val="FF0000"/>
                </a:solidFill>
                <a:latin typeface="Lucida Sans Unicode" pitchFamily="34" charset="0"/>
                <a:cs typeface="Lucida Sans Unicode" pitchFamily="34" charset="0"/>
              </a:rPr>
              <a:t>ApparentPower</a:t>
            </a:r>
            <a:r>
              <a:rPr lang="en-GB" sz="1000" dirty="0">
                <a:latin typeface="Lucida Sans Unicode" pitchFamily="34" charset="0"/>
                <a:cs typeface="Lucida Sans Unicode" pitchFamily="34" charset="0"/>
              </a:rPr>
              <a:t>, 3 attributes; afferent classes: </a:t>
            </a:r>
            <a:r>
              <a:rPr lang="en-GB" sz="1000" dirty="0" err="1">
                <a:latin typeface="Lucida Sans Unicode" pitchFamily="34" charset="0"/>
                <a:cs typeface="Lucida Sans Unicode" pitchFamily="34" charset="0"/>
              </a:rPr>
              <a:t>byAttr</a:t>
            </a:r>
            <a:r>
              <a:rPr lang="en-GB" sz="1000" dirty="0">
                <a:latin typeface="Lucida Sans Unicode" pitchFamily="34" charset="0"/>
                <a:cs typeface="Lucida Sans Unicode" pitchFamily="34" charset="0"/>
              </a:rPr>
              <a:t>=[</a:t>
            </a:r>
            <a:r>
              <a:rPr lang="en-GB" sz="1000" dirty="0" err="1">
                <a:latin typeface="Lucida Sans Unicode" pitchFamily="34" charset="0"/>
                <a:cs typeface="Lucida Sans Unicode" pitchFamily="34" charset="0"/>
              </a:rPr>
              <a:t>BasePower</a:t>
            </a:r>
            <a:r>
              <a:rPr lang="en-GB" sz="1000" dirty="0">
                <a:latin typeface="Lucida Sans Unicode" pitchFamily="34" charset="0"/>
                <a:cs typeface="Lucida Sans Unicode" pitchFamily="34" charset="0"/>
              </a:rPr>
              <a:t>];; efferent classes: </a:t>
            </a:r>
            <a:r>
              <a:rPr lang="en-GB" sz="1000" dirty="0" err="1">
                <a:latin typeface="Lucida Sans Unicode" pitchFamily="34" charset="0"/>
                <a:cs typeface="Lucida Sans Unicode" pitchFamily="34" charset="0"/>
              </a:rPr>
              <a:t>byAttr</a:t>
            </a:r>
            <a:r>
              <a:rPr lang="en-GB" sz="1000" dirty="0">
                <a:latin typeface="Lucida Sans Unicode" pitchFamily="34" charset="0"/>
                <a:cs typeface="Lucida Sans Unicode" pitchFamily="34" charset="0"/>
              </a:rPr>
              <a:t>=[Float, </a:t>
            </a:r>
            <a:r>
              <a:rPr lang="en-GB" sz="1000" dirty="0" err="1">
                <a:latin typeface="Lucida Sans Unicode" pitchFamily="34" charset="0"/>
                <a:cs typeface="Lucida Sans Unicode" pitchFamily="34" charset="0"/>
              </a:rPr>
              <a:t>UnitMultiplier</a:t>
            </a:r>
            <a:r>
              <a:rPr lang="en-GB" sz="1000" dirty="0">
                <a:latin typeface="Lucida Sans Unicode" pitchFamily="34" charset="0"/>
                <a:cs typeface="Lucida Sans Unicode" pitchFamily="34" charset="0"/>
              </a:rPr>
              <a:t>, </a:t>
            </a:r>
            <a:r>
              <a:rPr lang="en-GB" sz="1000" dirty="0" err="1">
                <a:latin typeface="Lucida Sans Unicode" pitchFamily="34" charset="0"/>
                <a:cs typeface="Lucida Sans Unicode" pitchFamily="34" charset="0"/>
              </a:rPr>
              <a:t>UnitSymbol</a:t>
            </a:r>
            <a:r>
              <a:rPr lang="en-GB" sz="1000" dirty="0">
                <a:latin typeface="Lucida Sans Unicode" pitchFamily="34" charset="0"/>
                <a:cs typeface="Lucida Sans Unicode" pitchFamily="34" charset="0"/>
              </a:rPr>
              <a:t>]</a:t>
            </a:r>
          </a:p>
          <a:p>
            <a:r>
              <a:rPr lang="en-GB" sz="1000" dirty="0">
                <a:latin typeface="Lucida Sans Unicode" pitchFamily="34" charset="0"/>
                <a:cs typeface="Lucida Sans Unicode" pitchFamily="34" charset="0"/>
              </a:rPr>
              <a:t>…</a:t>
            </a:r>
          </a:p>
          <a:p>
            <a:r>
              <a:rPr lang="en-GB" sz="1000" dirty="0">
                <a:latin typeface="Lucida Sans Unicode" pitchFamily="34" charset="0"/>
                <a:cs typeface="Lucida Sans Unicode" pitchFamily="34" charset="0"/>
              </a:rPr>
              <a:t>2010-06-06 14:05:21,984 [main] DEBUG </a:t>
            </a:r>
            <a:r>
              <a:rPr lang="en-GB" sz="1000" dirty="0" err="1">
                <a:latin typeface="Lucida Sans Unicode" pitchFamily="34" charset="0"/>
                <a:cs typeface="Lucida Sans Unicode" pitchFamily="34" charset="0"/>
              </a:rPr>
              <a:t>UmlModel</a:t>
            </a:r>
            <a:r>
              <a:rPr lang="en-GB" sz="1000" dirty="0">
                <a:latin typeface="Lucida Sans Unicode" pitchFamily="34" charset="0"/>
                <a:cs typeface="Lucida Sans Unicode" pitchFamily="34" charset="0"/>
              </a:rPr>
              <a:t> - (865) WG13 CIM class Core::</a:t>
            </a:r>
            <a:r>
              <a:rPr lang="en-GB" sz="1000" b="1" dirty="0" err="1">
                <a:solidFill>
                  <a:srgbClr val="FF0000"/>
                </a:solidFill>
                <a:latin typeface="Lucida Sans Unicode" pitchFamily="34" charset="0"/>
                <a:cs typeface="Lucida Sans Unicode" pitchFamily="34" charset="0"/>
              </a:rPr>
              <a:t>BasicIntervalSchedule</a:t>
            </a:r>
            <a:r>
              <a:rPr lang="en-GB" sz="1000" dirty="0">
                <a:latin typeface="Lucida Sans Unicode" pitchFamily="34" charset="0"/>
                <a:cs typeface="Lucida Sans Unicode" pitchFamily="34" charset="0"/>
              </a:rPr>
              <a:t>, 1 </a:t>
            </a:r>
            <a:r>
              <a:rPr lang="en-GB" sz="1000" dirty="0" err="1">
                <a:latin typeface="Lucida Sans Unicode" pitchFamily="34" charset="0"/>
                <a:cs typeface="Lucida Sans Unicode" pitchFamily="34" charset="0"/>
              </a:rPr>
              <a:t>superclasses</a:t>
            </a:r>
            <a:r>
              <a:rPr lang="en-GB" sz="1000" dirty="0">
                <a:latin typeface="Lucida Sans Unicode" pitchFamily="34" charset="0"/>
                <a:cs typeface="Lucida Sans Unicode" pitchFamily="34" charset="0"/>
              </a:rPr>
              <a:t>=[</a:t>
            </a:r>
            <a:r>
              <a:rPr lang="en-GB" sz="1000" dirty="0" err="1">
                <a:latin typeface="Lucida Sans Unicode" pitchFamily="34" charset="0"/>
                <a:cs typeface="Lucida Sans Unicode" pitchFamily="34" charset="0"/>
              </a:rPr>
              <a:t>IdentifiedObject</a:t>
            </a:r>
            <a:r>
              <a:rPr lang="en-GB" sz="1000" dirty="0">
                <a:latin typeface="Lucida Sans Unicode" pitchFamily="34" charset="0"/>
                <a:cs typeface="Lucida Sans Unicode" pitchFamily="34" charset="0"/>
              </a:rPr>
              <a:t>], 2 subclasses=[</a:t>
            </a:r>
            <a:r>
              <a:rPr lang="en-GB" sz="1000" dirty="0" err="1">
                <a:latin typeface="Lucida Sans Unicode" pitchFamily="34" charset="0"/>
                <a:cs typeface="Lucida Sans Unicode" pitchFamily="34" charset="0"/>
              </a:rPr>
              <a:t>IrregularIntervalSchedule</a:t>
            </a:r>
            <a:r>
              <a:rPr lang="en-GB" sz="1000" dirty="0">
                <a:latin typeface="Lucida Sans Unicode" pitchFamily="34" charset="0"/>
                <a:cs typeface="Lucida Sans Unicode" pitchFamily="34" charset="0"/>
              </a:rPr>
              <a:t>, </a:t>
            </a:r>
            <a:r>
              <a:rPr lang="en-GB" sz="1000" dirty="0" err="1">
                <a:latin typeface="Lucida Sans Unicode" pitchFamily="34" charset="0"/>
                <a:cs typeface="Lucida Sans Unicode" pitchFamily="34" charset="0"/>
              </a:rPr>
              <a:t>RegularIntervalSchedule</a:t>
            </a:r>
            <a:r>
              <a:rPr lang="en-GB" sz="1000" dirty="0">
                <a:latin typeface="Lucida Sans Unicode" pitchFamily="34" charset="0"/>
                <a:cs typeface="Lucida Sans Unicode" pitchFamily="34" charset="0"/>
              </a:rPr>
              <a:t>], 5 attributes; efferent classes: </a:t>
            </a:r>
            <a:r>
              <a:rPr lang="en-GB" sz="1000" dirty="0" err="1">
                <a:latin typeface="Lucida Sans Unicode" pitchFamily="34" charset="0"/>
                <a:cs typeface="Lucida Sans Unicode" pitchFamily="34" charset="0"/>
              </a:rPr>
              <a:t>byAttr</a:t>
            </a:r>
            <a:r>
              <a:rPr lang="en-GB" sz="1000" dirty="0">
                <a:latin typeface="Lucida Sans Unicode" pitchFamily="34" charset="0"/>
                <a:cs typeface="Lucida Sans Unicode" pitchFamily="34" charset="0"/>
              </a:rPr>
              <a:t>=[</a:t>
            </a:r>
            <a:r>
              <a:rPr lang="en-GB" sz="1000" dirty="0" err="1">
                <a:latin typeface="Lucida Sans Unicode" pitchFamily="34" charset="0"/>
                <a:cs typeface="Lucida Sans Unicode" pitchFamily="34" charset="0"/>
              </a:rPr>
              <a:t>AbsoluteDateTime</a:t>
            </a:r>
            <a:r>
              <a:rPr lang="en-GB" sz="1000" dirty="0">
                <a:latin typeface="Lucida Sans Unicode" pitchFamily="34" charset="0"/>
                <a:cs typeface="Lucida Sans Unicode" pitchFamily="34" charset="0"/>
              </a:rPr>
              <a:t>, </a:t>
            </a:r>
            <a:r>
              <a:rPr lang="en-GB" sz="1000" dirty="0" err="1">
                <a:latin typeface="Lucida Sans Unicode" pitchFamily="34" charset="0"/>
                <a:cs typeface="Lucida Sans Unicode" pitchFamily="34" charset="0"/>
              </a:rPr>
              <a:t>UnitMultiplier</a:t>
            </a:r>
            <a:r>
              <a:rPr lang="en-GB" sz="1000" dirty="0">
                <a:latin typeface="Lucida Sans Unicode" pitchFamily="34" charset="0"/>
                <a:cs typeface="Lucida Sans Unicode" pitchFamily="34" charset="0"/>
              </a:rPr>
              <a:t>, </a:t>
            </a:r>
            <a:r>
              <a:rPr lang="en-GB" sz="1000" dirty="0" err="1">
                <a:latin typeface="Lucida Sans Unicode" pitchFamily="34" charset="0"/>
                <a:cs typeface="Lucida Sans Unicode" pitchFamily="34" charset="0"/>
              </a:rPr>
              <a:t>UnitSymbol</a:t>
            </a:r>
            <a:r>
              <a:rPr lang="en-GB" sz="1000" dirty="0">
                <a:latin typeface="Lucida Sans Unicode" pitchFamily="34" charset="0"/>
                <a:cs typeface="Lucida Sans Unicode" pitchFamily="34" charset="0"/>
              </a:rPr>
              <a:t>]</a:t>
            </a:r>
          </a:p>
        </p:txBody>
      </p:sp>
      <p:sp>
        <p:nvSpPr>
          <p:cNvPr id="29703" name="Text Box 7"/>
          <p:cNvSpPr txBox="1">
            <a:spLocks noChangeArrowheads="1"/>
          </p:cNvSpPr>
          <p:nvPr/>
        </p:nvSpPr>
        <p:spPr bwMode="auto">
          <a:xfrm>
            <a:off x="808039" y="5949280"/>
            <a:ext cx="2223622" cy="523220"/>
          </a:xfrm>
          <a:prstGeom prst="rect">
            <a:avLst/>
          </a:prstGeom>
          <a:noFill/>
          <a:ln w="9525">
            <a:noFill/>
            <a:miter lim="800000"/>
            <a:headEnd/>
            <a:tailEnd/>
          </a:ln>
        </p:spPr>
        <p:txBody>
          <a:bodyPr wrap="none">
            <a:spAutoFit/>
          </a:bodyPr>
          <a:lstStyle/>
          <a:p>
            <a:r>
              <a:rPr lang="en-GB" sz="1400" dirty="0"/>
              <a:t>afferent = depends on me</a:t>
            </a:r>
          </a:p>
          <a:p>
            <a:r>
              <a:rPr lang="en-GB" sz="1400" dirty="0"/>
              <a:t>efferent = I depend on</a:t>
            </a:r>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371600"/>
            <a:ext cx="8640959" cy="2505075"/>
          </a:xfrm>
        </p:spPr>
        <p:txBody>
          <a:bodyPr/>
          <a:lstStyle/>
          <a:p>
            <a:r>
              <a:rPr lang="en-GB" sz="4000" dirty="0" smtClean="0"/>
              <a:t>Features:</a:t>
            </a:r>
            <a:br>
              <a:rPr lang="en-GB" sz="4000" dirty="0" smtClean="0"/>
            </a:br>
            <a:r>
              <a:rPr lang="en-GB" sz="4000" dirty="0"/>
              <a:t>MS Word doc generation from </a:t>
            </a:r>
            <a:r>
              <a:rPr lang="en-GB" sz="4000" dirty="0" smtClean="0"/>
              <a:t>UML</a:t>
            </a:r>
            <a:br>
              <a:rPr lang="en-GB" sz="4000" dirty="0" smtClean="0"/>
            </a:br>
            <a:r>
              <a:rPr lang="en-GB" sz="4000" dirty="0" smtClean="0"/>
              <a:t>(and </a:t>
            </a:r>
            <a:r>
              <a:rPr lang="en-GB" sz="4000" dirty="0"/>
              <a:t>from CIM </a:t>
            </a:r>
            <a:r>
              <a:rPr lang="en-GB" sz="4000" dirty="0" smtClean="0"/>
              <a:t>XSD profiles*)</a:t>
            </a:r>
            <a:endParaRPr lang="en-GB" sz="4000" dirty="0"/>
          </a:p>
        </p:txBody>
      </p:sp>
      <p:sp>
        <p:nvSpPr>
          <p:cNvPr id="3" name="Text Placeholder 2"/>
          <p:cNvSpPr>
            <a:spLocks noGrp="1"/>
          </p:cNvSpPr>
          <p:nvPr>
            <p:ph type="body" idx="1"/>
          </p:nvPr>
        </p:nvSpPr>
        <p:spPr/>
        <p:txBody>
          <a:bodyPr/>
          <a:lstStyle/>
          <a:p>
            <a:r>
              <a:rPr lang="en-GB" dirty="0" smtClean="0"/>
              <a:t>AKA : A very, very big pain…</a:t>
            </a:r>
            <a:endParaRPr lang="en-GB"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
        <p:nvSpPr>
          <p:cNvPr id="7" name="Rectangle 6"/>
          <p:cNvSpPr/>
          <p:nvPr/>
        </p:nvSpPr>
        <p:spPr>
          <a:xfrm>
            <a:off x="5868144" y="5517232"/>
            <a:ext cx="2265364" cy="369332"/>
          </a:xfrm>
          <a:prstGeom prst="rect">
            <a:avLst/>
          </a:prstGeom>
        </p:spPr>
        <p:txBody>
          <a:bodyPr wrap="none">
            <a:spAutoFit/>
          </a:bodyPr>
          <a:lstStyle/>
          <a:p>
            <a:r>
              <a:rPr lang="en-GB" dirty="0" smtClean="0"/>
              <a:t>*being implemented</a:t>
            </a:r>
            <a:endParaRPr lang="en-GB" dirty="0"/>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32065994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AutoShape 2"/>
          <p:cNvSpPr>
            <a:spLocks noGrp="1" noChangeArrowheads="1"/>
          </p:cNvSpPr>
          <p:nvPr>
            <p:ph type="title"/>
          </p:nvPr>
        </p:nvSpPr>
        <p:spPr/>
        <p:txBody>
          <a:bodyPr/>
          <a:lstStyle/>
          <a:p>
            <a:pPr eaLnBrk="1" hangingPunct="1"/>
            <a:r>
              <a:rPr lang="en-GB" sz="3200" dirty="0" smtClean="0"/>
              <a:t>MS Word doc generation from UML:</a:t>
            </a:r>
            <a:br>
              <a:rPr lang="en-GB" sz="3200" dirty="0" smtClean="0"/>
            </a:br>
            <a:r>
              <a:rPr lang="en-GB" sz="3200" dirty="0" smtClean="0"/>
              <a:t>Minimum configuration*</a:t>
            </a:r>
          </a:p>
        </p:txBody>
      </p:sp>
      <p:sp>
        <p:nvSpPr>
          <p:cNvPr id="30725" name="AutoShape 3"/>
          <p:cNvSpPr>
            <a:spLocks noGrp="1" noChangeAspect="1" noChangeArrowheads="1"/>
          </p:cNvSpPr>
          <p:nvPr>
            <p:ph idx="1"/>
          </p:nvPr>
        </p:nvSpPr>
        <p:spPr/>
        <p:txBody>
          <a:bodyPr>
            <a:normAutofit/>
          </a:bodyPr>
          <a:lstStyle/>
          <a:p>
            <a:pPr marL="0" indent="0" eaLnBrk="1" hangingPunct="1">
              <a:buNone/>
            </a:pPr>
            <a:r>
              <a:rPr lang="en-GB" sz="1600" dirty="0" smtClean="0"/>
              <a:t>You must specify the UML model file name and enable doc generation</a:t>
            </a:r>
          </a:p>
          <a:p>
            <a:pPr marL="285750" lvl="1"/>
            <a:r>
              <a:rPr lang="en-GB" sz="1400" dirty="0"/>
              <a:t>Ensure </a:t>
            </a:r>
            <a:r>
              <a:rPr lang="en-GB" sz="1400" dirty="0" err="1"/>
              <a:t>profiles.docgen.on</a:t>
            </a:r>
            <a:r>
              <a:rPr lang="en-GB" sz="1400" dirty="0"/>
              <a:t> is </a:t>
            </a:r>
            <a:r>
              <a:rPr lang="en-GB" sz="1400" b="1" i="1" dirty="0">
                <a:solidFill>
                  <a:srgbClr val="FF0000"/>
                </a:solidFill>
              </a:rPr>
              <a:t>not</a:t>
            </a:r>
            <a:r>
              <a:rPr lang="en-GB" sz="1400" dirty="0"/>
              <a:t> set to </a:t>
            </a:r>
            <a:r>
              <a:rPr lang="en-GB" sz="1400" dirty="0" smtClean="0"/>
              <a:t>true (= leave it empty or set it to false)</a:t>
            </a:r>
          </a:p>
          <a:p>
            <a:pPr marL="285750" lvl="1"/>
            <a:r>
              <a:rPr lang="en-US" sz="1400" dirty="0" smtClean="0"/>
              <a:t>(until we have new implementation) Ensure </a:t>
            </a:r>
            <a:r>
              <a:rPr lang="en-US" sz="1400" dirty="0" err="1" smtClean="0"/>
              <a:t>docgen.word.useDocFormat</a:t>
            </a:r>
            <a:r>
              <a:rPr lang="en-US" sz="1400" dirty="0" smtClean="0"/>
              <a:t> = true</a:t>
            </a:r>
            <a:endParaRPr lang="en-GB" sz="1200" dirty="0" smtClean="0"/>
          </a:p>
          <a:p>
            <a:pPr marL="0" indent="0" eaLnBrk="1" hangingPunct="1">
              <a:buNone/>
            </a:pPr>
            <a:endParaRPr lang="en-GB" sz="1600" dirty="0" smtClean="0"/>
          </a:p>
          <a:p>
            <a:pPr marL="0" indent="0" eaLnBrk="1" hangingPunct="1">
              <a:buNone/>
            </a:pPr>
            <a:r>
              <a:rPr lang="en-GB" sz="1600" dirty="0" smtClean="0"/>
              <a:t>You must specify also the input (template) and the output (result) MS Word file names.</a:t>
            </a:r>
          </a:p>
          <a:p>
            <a:pPr marL="0" indent="0" eaLnBrk="1" hangingPunct="1">
              <a:buNone/>
            </a:pPr>
            <a:r>
              <a:rPr lang="en-GB" sz="1600" dirty="0" smtClean="0"/>
              <a:t>Copy your own model file(s) and template(s) into the project’s </a:t>
            </a:r>
            <a:r>
              <a:rPr lang="en-GB" sz="1600" b="1" dirty="0" smtClean="0"/>
              <a:t>input</a:t>
            </a:r>
            <a:r>
              <a:rPr lang="en-GB" sz="1600" dirty="0" smtClean="0"/>
              <a:t> directory.</a:t>
            </a:r>
          </a:p>
        </p:txBody>
      </p:sp>
      <p:sp>
        <p:nvSpPr>
          <p:cNvPr id="30722" name="Slide Number Placeholder 3"/>
          <p:cNvSpPr>
            <a:spLocks noGrp="1"/>
          </p:cNvSpPr>
          <p:nvPr>
            <p:ph type="sldNum" sz="quarter" idx="12"/>
          </p:nvPr>
        </p:nvSpPr>
        <p:spPr>
          <a:noFill/>
        </p:spPr>
        <p:txBody>
          <a:bodyPr/>
          <a:lstStyle/>
          <a:p>
            <a:fld id="{E9D83757-D4C9-4703-AE91-399013F0A95C}" type="slidenum">
              <a:rPr lang="en-GB"/>
              <a:pPr/>
              <a:t>43</a:t>
            </a:fld>
            <a:endParaRPr lang="en-GB"/>
          </a:p>
        </p:txBody>
      </p:sp>
      <p:sp>
        <p:nvSpPr>
          <p:cNvPr id="13" name="Text Box 8"/>
          <p:cNvSpPr txBox="1">
            <a:spLocks noChangeArrowheads="1"/>
          </p:cNvSpPr>
          <p:nvPr/>
        </p:nvSpPr>
        <p:spPr bwMode="auto">
          <a:xfrm>
            <a:off x="539552" y="5805264"/>
            <a:ext cx="8196218" cy="738664"/>
          </a:xfrm>
          <a:prstGeom prst="rect">
            <a:avLst/>
          </a:prstGeom>
          <a:noFill/>
          <a:ln w="9525">
            <a:noFill/>
            <a:miter lim="800000"/>
            <a:headEnd/>
            <a:tailEnd/>
          </a:ln>
        </p:spPr>
        <p:txBody>
          <a:bodyPr wrap="none">
            <a:spAutoFit/>
          </a:bodyPr>
          <a:lstStyle/>
          <a:p>
            <a:r>
              <a:rPr lang="en-GB" sz="1400" dirty="0" smtClean="0"/>
              <a:t>  * UML </a:t>
            </a:r>
            <a:r>
              <a:rPr lang="en-GB" sz="1400" dirty="0"/>
              <a:t>of IEC61850 needs more than this, </a:t>
            </a:r>
            <a:r>
              <a:rPr lang="en-GB" sz="1400" dirty="0" smtClean="0"/>
              <a:t>see config61850.properties and </a:t>
            </a:r>
            <a:r>
              <a:rPr lang="en-GB" sz="1400" dirty="0"/>
              <a:t>doc in </a:t>
            </a:r>
            <a:r>
              <a:rPr lang="en-GB" sz="1400" dirty="0" smtClean="0"/>
              <a:t>Configuration class</a:t>
            </a:r>
          </a:p>
          <a:p>
            <a:r>
              <a:rPr lang="en-US" sz="1400" dirty="0" smtClean="0"/>
              <a:t> ** Started (but not finished) implementing faster MS Word </a:t>
            </a:r>
            <a:r>
              <a:rPr lang="en-US" sz="1400" dirty="0" err="1" smtClean="0"/>
              <a:t>docgen</a:t>
            </a:r>
            <a:r>
              <a:rPr lang="en-US" sz="1400" dirty="0" smtClean="0"/>
              <a:t>, that will be default</a:t>
            </a:r>
          </a:p>
          <a:p>
            <a:r>
              <a:rPr lang="en-US" sz="1400" dirty="0" smtClean="0"/>
              <a:t>*** Since v02v01</a:t>
            </a:r>
            <a:endParaRPr lang="en-GB" sz="1400" dirty="0"/>
          </a:p>
        </p:txBody>
      </p:sp>
      <p:sp>
        <p:nvSpPr>
          <p:cNvPr id="3" name="Date Placeholder 2"/>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grpSp>
        <p:nvGrpSpPr>
          <p:cNvPr id="5" name="Group 4"/>
          <p:cNvGrpSpPr/>
          <p:nvPr/>
        </p:nvGrpSpPr>
        <p:grpSpPr>
          <a:xfrm>
            <a:off x="467544" y="3573016"/>
            <a:ext cx="8556657" cy="2311667"/>
            <a:chOff x="467544" y="3642117"/>
            <a:chExt cx="8556657" cy="2311667"/>
          </a:xfrm>
        </p:grpSpPr>
        <p:sp>
          <p:nvSpPr>
            <p:cNvPr id="30727" name="Rectangle 6"/>
            <p:cNvSpPr>
              <a:spLocks noChangeArrowheads="1"/>
            </p:cNvSpPr>
            <p:nvPr/>
          </p:nvSpPr>
          <p:spPr bwMode="auto">
            <a:xfrm>
              <a:off x="787818" y="3642117"/>
              <a:ext cx="4604350" cy="2215991"/>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en-GB" sz="1200" dirty="0" err="1" smtClean="0">
                  <a:solidFill>
                    <a:srgbClr val="002060"/>
                  </a:solidFill>
                  <a:latin typeface="+mj-lt"/>
                </a:rPr>
                <a:t>model.filename</a:t>
              </a:r>
              <a:r>
                <a:rPr lang="en-GB" sz="1200" dirty="0" smtClean="0">
                  <a:solidFill>
                    <a:srgbClr val="002060"/>
                  </a:solidFill>
                  <a:latin typeface="+mj-lt"/>
                </a:rPr>
                <a:t>	= base-</a:t>
              </a:r>
              <a:r>
                <a:rPr lang="en-GB" sz="1200" dirty="0" err="1" smtClean="0">
                  <a:solidFill>
                    <a:srgbClr val="002060"/>
                  </a:solidFill>
                  <a:latin typeface="+mj-lt"/>
                </a:rPr>
                <a:t>small.eap</a:t>
              </a:r>
              <a:endParaRPr lang="it-IT" sz="1200" dirty="0">
                <a:latin typeface="+mj-lt"/>
              </a:endParaRPr>
            </a:p>
            <a:p>
              <a:pPr>
                <a:lnSpc>
                  <a:spcPct val="50000"/>
                </a:lnSpc>
                <a:spcBef>
                  <a:spcPct val="50000"/>
                </a:spcBef>
              </a:pPr>
              <a:r>
                <a:rPr lang="it-IT" sz="1200" dirty="0" err="1" smtClean="0">
                  <a:solidFill>
                    <a:srgbClr val="002060"/>
                  </a:solidFill>
                  <a:latin typeface="+mj-lt"/>
                </a:rPr>
                <a:t>model.builder</a:t>
              </a:r>
              <a:r>
                <a:rPr lang="it-IT" sz="1200" dirty="0" smtClean="0">
                  <a:latin typeface="+mj-lt"/>
                </a:rPr>
                <a:t>                   = </a:t>
              </a:r>
              <a:r>
                <a:rPr lang="it-IT" sz="1200" dirty="0" err="1" smtClean="0">
                  <a:latin typeface="+mj-lt"/>
                </a:rPr>
                <a:t>sqlxml</a:t>
              </a:r>
              <a:endParaRPr lang="en-GB" sz="1200" dirty="0">
                <a:solidFill>
                  <a:srgbClr val="002060"/>
                </a:solidFill>
                <a:latin typeface="+mj-lt"/>
              </a:endParaRPr>
            </a:p>
            <a:p>
              <a:pPr>
                <a:lnSpc>
                  <a:spcPct val="50000"/>
                </a:lnSpc>
                <a:spcBef>
                  <a:spcPct val="50000"/>
                </a:spcBef>
              </a:pPr>
              <a:r>
                <a:rPr lang="en-GB" sz="1200" b="1" dirty="0" err="1" smtClean="0">
                  <a:solidFill>
                    <a:srgbClr val="FF0000"/>
                  </a:solidFill>
                  <a:latin typeface="+mj-lt"/>
                </a:rPr>
                <a:t>docgen.on</a:t>
              </a:r>
              <a:r>
                <a:rPr lang="en-GB" sz="1200" dirty="0" smtClean="0">
                  <a:solidFill>
                    <a:srgbClr val="002060"/>
                  </a:solidFill>
                  <a:latin typeface="+mj-lt"/>
                </a:rPr>
                <a:t>               	= true</a:t>
              </a:r>
            </a:p>
            <a:p>
              <a:pPr>
                <a:lnSpc>
                  <a:spcPct val="50000"/>
                </a:lnSpc>
                <a:spcBef>
                  <a:spcPct val="50000"/>
                </a:spcBef>
              </a:pPr>
              <a:r>
                <a:rPr lang="en-GB" sz="1200" b="1" dirty="0" err="1" smtClean="0">
                  <a:solidFill>
                    <a:srgbClr val="FF0000"/>
                  </a:solidFill>
                  <a:latin typeface="+mj-lt"/>
                </a:rPr>
                <a:t>profiles.docgen.on</a:t>
              </a:r>
              <a:r>
                <a:rPr lang="en-GB" sz="1200" dirty="0" smtClean="0">
                  <a:solidFill>
                    <a:srgbClr val="002060"/>
                  </a:solidFill>
                  <a:latin typeface="+mj-lt"/>
                </a:rPr>
                <a:t>           =</a:t>
              </a:r>
              <a:endParaRPr lang="en-GB" sz="1200" dirty="0">
                <a:solidFill>
                  <a:srgbClr val="002060"/>
                </a:solidFill>
                <a:latin typeface="+mj-lt"/>
              </a:endParaRPr>
            </a:p>
            <a:p>
              <a:pPr>
                <a:lnSpc>
                  <a:spcPct val="50000"/>
                </a:lnSpc>
                <a:spcBef>
                  <a:spcPct val="50000"/>
                </a:spcBef>
              </a:pPr>
              <a:endParaRPr lang="en-GB" sz="1200" dirty="0">
                <a:solidFill>
                  <a:srgbClr val="002060"/>
                </a:solidFill>
                <a:latin typeface="+mj-lt"/>
              </a:endParaRPr>
            </a:p>
            <a:p>
              <a:pPr>
                <a:lnSpc>
                  <a:spcPct val="50000"/>
                </a:lnSpc>
                <a:spcBef>
                  <a:spcPct val="50000"/>
                </a:spcBef>
              </a:pPr>
              <a:r>
                <a:rPr lang="en-GB" sz="1200" b="1" dirty="0" err="1" smtClean="0">
                  <a:solidFill>
                    <a:srgbClr val="FF0000"/>
                  </a:solidFill>
                  <a:latin typeface="+mj-lt"/>
                </a:rPr>
                <a:t>docgen.word.inTemplate</a:t>
              </a:r>
              <a:r>
                <a:rPr lang="en-GB" sz="1200" dirty="0" smtClean="0">
                  <a:solidFill>
                    <a:srgbClr val="002060"/>
                  </a:solidFill>
                  <a:latin typeface="+mj-lt"/>
                </a:rPr>
                <a:t>            = </a:t>
              </a:r>
              <a:r>
                <a:rPr lang="en-GB" sz="1200" dirty="0">
                  <a:solidFill>
                    <a:srgbClr val="002060"/>
                  </a:solidFill>
                  <a:latin typeface="+mj-lt"/>
                </a:rPr>
                <a:t>base-small-template.doc</a:t>
              </a:r>
            </a:p>
            <a:p>
              <a:pPr>
                <a:lnSpc>
                  <a:spcPct val="50000"/>
                </a:lnSpc>
                <a:spcBef>
                  <a:spcPct val="50000"/>
                </a:spcBef>
              </a:pPr>
              <a:r>
                <a:rPr lang="en-GB" sz="1200" b="1" dirty="0" err="1" smtClean="0">
                  <a:solidFill>
                    <a:srgbClr val="FF0000"/>
                  </a:solidFill>
                  <a:latin typeface="+mj-lt"/>
                </a:rPr>
                <a:t>docgen.word.outDocument</a:t>
              </a:r>
              <a:r>
                <a:rPr lang="en-GB" sz="1200" dirty="0" smtClean="0">
                  <a:solidFill>
                    <a:srgbClr val="002060"/>
                  </a:solidFill>
                  <a:latin typeface="+mj-lt"/>
                </a:rPr>
                <a:t>       = base-small.doc</a:t>
              </a:r>
            </a:p>
            <a:p>
              <a:pPr>
                <a:lnSpc>
                  <a:spcPct val="50000"/>
                </a:lnSpc>
                <a:spcBef>
                  <a:spcPct val="50000"/>
                </a:spcBef>
              </a:pPr>
              <a:r>
                <a:rPr lang="en-GB" sz="1200" b="1" dirty="0" err="1" smtClean="0">
                  <a:solidFill>
                    <a:srgbClr val="FF0000"/>
                  </a:solidFill>
                  <a:latin typeface="+mj-lt"/>
                </a:rPr>
                <a:t>docgen.word.saveReopenEvery</a:t>
              </a:r>
              <a:r>
                <a:rPr lang="en-GB" sz="1200" dirty="0" smtClean="0">
                  <a:solidFill>
                    <a:srgbClr val="002060"/>
                  </a:solidFill>
                  <a:latin typeface="+mj-lt"/>
                </a:rPr>
                <a:t> = 12</a:t>
              </a:r>
            </a:p>
            <a:p>
              <a:pPr>
                <a:lnSpc>
                  <a:spcPct val="50000"/>
                </a:lnSpc>
                <a:spcBef>
                  <a:spcPct val="50000"/>
                </a:spcBef>
              </a:pPr>
              <a:r>
                <a:rPr lang="en-GB" sz="1200" b="1" dirty="0" err="1">
                  <a:solidFill>
                    <a:srgbClr val="FF0000"/>
                  </a:solidFill>
                  <a:latin typeface="+mj-lt"/>
                </a:rPr>
                <a:t>docgen.word.useDocFormat</a:t>
              </a:r>
              <a:r>
                <a:rPr lang="en-GB" sz="1200" dirty="0">
                  <a:solidFill>
                    <a:srgbClr val="002060"/>
                  </a:solidFill>
                  <a:latin typeface="+mj-lt"/>
                </a:rPr>
                <a:t> </a:t>
              </a:r>
              <a:r>
                <a:rPr lang="en-GB" sz="1200" dirty="0" smtClean="0">
                  <a:solidFill>
                    <a:srgbClr val="002060"/>
                  </a:solidFill>
                  <a:latin typeface="+mj-lt"/>
                </a:rPr>
                <a:t>     = true</a:t>
              </a:r>
              <a:endParaRPr lang="en-GB" sz="1200" dirty="0">
                <a:solidFill>
                  <a:srgbClr val="002060"/>
                </a:solidFill>
                <a:latin typeface="+mj-lt"/>
              </a:endParaRPr>
            </a:p>
            <a:p>
              <a:pPr>
                <a:lnSpc>
                  <a:spcPct val="50000"/>
                </a:lnSpc>
                <a:spcBef>
                  <a:spcPct val="50000"/>
                </a:spcBef>
              </a:pPr>
              <a:r>
                <a:rPr lang="en-GB" sz="1200" dirty="0" smtClean="0">
                  <a:solidFill>
                    <a:srgbClr val="002060"/>
                  </a:solidFill>
                  <a:latin typeface="+mj-lt"/>
                </a:rPr>
                <a:t>docgen.word.analysePlaceholders </a:t>
              </a:r>
              <a:r>
                <a:rPr lang="en-GB" sz="1200" dirty="0">
                  <a:solidFill>
                    <a:srgbClr val="002060"/>
                  </a:solidFill>
                  <a:latin typeface="+mj-lt"/>
                </a:rPr>
                <a:t>= </a:t>
              </a:r>
              <a:endParaRPr lang="en-GB" sz="1200" dirty="0" smtClean="0">
                <a:solidFill>
                  <a:srgbClr val="002060"/>
                </a:solidFill>
                <a:latin typeface="+mj-lt"/>
              </a:endParaRPr>
            </a:p>
            <a:p>
              <a:pPr>
                <a:lnSpc>
                  <a:spcPct val="50000"/>
                </a:lnSpc>
                <a:spcBef>
                  <a:spcPct val="50000"/>
                </a:spcBef>
              </a:pPr>
              <a:r>
                <a:rPr lang="en-GB" sz="1200" dirty="0" err="1" smtClean="0">
                  <a:solidFill>
                    <a:srgbClr val="002060"/>
                  </a:solidFill>
                  <a:latin typeface="+mj-lt"/>
                </a:rPr>
                <a:t>docgen.word.useHyperlinks</a:t>
              </a:r>
              <a:r>
                <a:rPr lang="en-GB" sz="1200" dirty="0" smtClean="0">
                  <a:solidFill>
                    <a:srgbClr val="002060"/>
                  </a:solidFill>
                  <a:latin typeface="+mj-lt"/>
                </a:rPr>
                <a:t> </a:t>
              </a:r>
              <a:r>
                <a:rPr lang="en-GB" sz="1200" dirty="0">
                  <a:solidFill>
                    <a:srgbClr val="002060"/>
                  </a:solidFill>
                  <a:latin typeface="+mj-lt"/>
                </a:rPr>
                <a:t>= </a:t>
              </a:r>
            </a:p>
            <a:p>
              <a:pPr>
                <a:lnSpc>
                  <a:spcPct val="50000"/>
                </a:lnSpc>
                <a:spcBef>
                  <a:spcPct val="50000"/>
                </a:spcBef>
              </a:pPr>
              <a:endParaRPr lang="en-GB" sz="1200" dirty="0">
                <a:solidFill>
                  <a:srgbClr val="002060"/>
                </a:solidFill>
                <a:latin typeface="+mj-lt"/>
              </a:endParaRPr>
            </a:p>
          </p:txBody>
        </p:sp>
        <p:sp>
          <p:nvSpPr>
            <p:cNvPr id="30728" name="Text Box 7"/>
            <p:cNvSpPr txBox="1">
              <a:spLocks noChangeArrowheads="1"/>
            </p:cNvSpPr>
            <p:nvPr/>
          </p:nvSpPr>
          <p:spPr bwMode="auto">
            <a:xfrm>
              <a:off x="5371278" y="5157422"/>
              <a:ext cx="3583032" cy="307777"/>
            </a:xfrm>
            <a:prstGeom prst="rect">
              <a:avLst/>
            </a:prstGeom>
            <a:noFill/>
            <a:ln w="9525">
              <a:noFill/>
              <a:miter lim="800000"/>
              <a:headEnd/>
              <a:tailEnd/>
            </a:ln>
          </p:spPr>
          <p:txBody>
            <a:bodyPr wrap="none">
              <a:spAutoFit/>
            </a:bodyPr>
            <a:lstStyle/>
            <a:p>
              <a:r>
                <a:rPr lang="en-GB" sz="1400" dirty="0"/>
                <a:t>See </a:t>
              </a:r>
              <a:r>
                <a:rPr lang="en-GB" sz="1400" dirty="0" smtClean="0"/>
                <a:t>slide "File </a:t>
              </a:r>
              <a:r>
                <a:rPr lang="en-GB" sz="1400" dirty="0"/>
                <a:t>and package </a:t>
              </a:r>
              <a:r>
                <a:rPr lang="en-GB" sz="1400" dirty="0" smtClean="0"/>
                <a:t>placeholders"</a:t>
              </a:r>
              <a:endParaRPr lang="en-GB" sz="1400" dirty="0"/>
            </a:p>
          </p:txBody>
        </p:sp>
        <p:sp>
          <p:nvSpPr>
            <p:cNvPr id="30729" name="Line 8"/>
            <p:cNvSpPr>
              <a:spLocks noChangeShapeType="1"/>
            </p:cNvSpPr>
            <p:nvPr/>
          </p:nvSpPr>
          <p:spPr bwMode="auto">
            <a:xfrm flipH="1">
              <a:off x="4238019" y="5357842"/>
              <a:ext cx="953383" cy="0"/>
            </a:xfrm>
            <a:prstGeom prst="line">
              <a:avLst/>
            </a:prstGeom>
            <a:noFill/>
            <a:ln w="28575">
              <a:solidFill>
                <a:srgbClr val="FF0000"/>
              </a:solidFill>
              <a:round/>
              <a:headEnd/>
              <a:tailEnd type="triangle" w="med" len="med"/>
            </a:ln>
          </p:spPr>
          <p:txBody>
            <a:bodyPr/>
            <a:lstStyle/>
            <a:p>
              <a:endParaRPr lang="en-US"/>
            </a:p>
          </p:txBody>
        </p:sp>
        <p:sp>
          <p:nvSpPr>
            <p:cNvPr id="9" name="Line 8"/>
            <p:cNvSpPr>
              <a:spLocks noChangeShapeType="1"/>
            </p:cNvSpPr>
            <p:nvPr/>
          </p:nvSpPr>
          <p:spPr bwMode="auto">
            <a:xfrm flipH="1">
              <a:off x="4249743" y="5020803"/>
              <a:ext cx="941659" cy="0"/>
            </a:xfrm>
            <a:prstGeom prst="line">
              <a:avLst/>
            </a:prstGeom>
            <a:noFill/>
            <a:ln w="28575">
              <a:solidFill>
                <a:srgbClr val="FF0000"/>
              </a:solidFill>
              <a:round/>
              <a:headEnd/>
              <a:tailEnd type="triangle" w="med" len="med"/>
            </a:ln>
          </p:spPr>
          <p:txBody>
            <a:bodyPr/>
            <a:lstStyle/>
            <a:p>
              <a:endParaRPr lang="en-US" dirty="0"/>
            </a:p>
          </p:txBody>
        </p:sp>
        <p:sp>
          <p:nvSpPr>
            <p:cNvPr id="10" name="Text Box 7"/>
            <p:cNvSpPr txBox="1">
              <a:spLocks noChangeArrowheads="1"/>
            </p:cNvSpPr>
            <p:nvPr/>
          </p:nvSpPr>
          <p:spPr bwMode="auto">
            <a:xfrm>
              <a:off x="5371278" y="4820381"/>
              <a:ext cx="3652923" cy="307777"/>
            </a:xfrm>
            <a:prstGeom prst="rect">
              <a:avLst/>
            </a:prstGeom>
            <a:noFill/>
            <a:ln w="9525">
              <a:noFill/>
              <a:miter lim="800000"/>
              <a:headEnd/>
              <a:tailEnd/>
            </a:ln>
          </p:spPr>
          <p:txBody>
            <a:bodyPr wrap="none">
              <a:spAutoFit/>
            </a:bodyPr>
            <a:lstStyle/>
            <a:p>
              <a:r>
                <a:rPr lang="en-GB" sz="1400" dirty="0"/>
                <a:t>See </a:t>
              </a:r>
              <a:r>
                <a:rPr lang="en-GB" sz="1400" dirty="0" smtClean="0"/>
                <a:t>slide "MS Word speed considerations"</a:t>
              </a:r>
              <a:endParaRPr lang="en-GB" sz="1400" dirty="0"/>
            </a:p>
          </p:txBody>
        </p:sp>
        <p:sp>
          <p:nvSpPr>
            <p:cNvPr id="14" name="TextBox 13"/>
            <p:cNvSpPr txBox="1"/>
            <p:nvPr/>
          </p:nvSpPr>
          <p:spPr>
            <a:xfrm>
              <a:off x="539552" y="5295056"/>
              <a:ext cx="316112" cy="321162"/>
            </a:xfrm>
            <a:prstGeom prst="rect">
              <a:avLst/>
            </a:prstGeom>
            <a:noFill/>
          </p:spPr>
          <p:txBody>
            <a:bodyPr wrap="none" rtlCol="0">
              <a:spAutoFit/>
            </a:bodyPr>
            <a:lstStyle/>
            <a:p>
              <a:r>
                <a:rPr lang="en-US" sz="1200" dirty="0" smtClean="0">
                  <a:latin typeface="+mj-lt"/>
                </a:rPr>
                <a:t>**</a:t>
              </a:r>
              <a:endParaRPr lang="en-GB" sz="1200" dirty="0">
                <a:latin typeface="+mj-lt"/>
              </a:endParaRPr>
            </a:p>
          </p:txBody>
        </p:sp>
        <p:sp>
          <p:nvSpPr>
            <p:cNvPr id="15" name="Line 8"/>
            <p:cNvSpPr>
              <a:spLocks noChangeShapeType="1"/>
            </p:cNvSpPr>
            <p:nvPr/>
          </p:nvSpPr>
          <p:spPr bwMode="auto">
            <a:xfrm flipH="1">
              <a:off x="4221663" y="5630986"/>
              <a:ext cx="941659" cy="0"/>
            </a:xfrm>
            <a:prstGeom prst="line">
              <a:avLst/>
            </a:prstGeom>
            <a:noFill/>
            <a:ln w="28575">
              <a:solidFill>
                <a:srgbClr val="FF0000"/>
              </a:solidFill>
              <a:round/>
              <a:headEnd/>
              <a:tailEnd type="triangle" w="med" len="med"/>
            </a:ln>
          </p:spPr>
          <p:txBody>
            <a:bodyPr/>
            <a:lstStyle/>
            <a:p>
              <a:endParaRPr lang="en-US" dirty="0"/>
            </a:p>
          </p:txBody>
        </p:sp>
        <p:sp>
          <p:nvSpPr>
            <p:cNvPr id="16" name="Text Box 7"/>
            <p:cNvSpPr txBox="1">
              <a:spLocks noChangeArrowheads="1"/>
            </p:cNvSpPr>
            <p:nvPr/>
          </p:nvSpPr>
          <p:spPr bwMode="auto">
            <a:xfrm>
              <a:off x="5343198" y="5430564"/>
              <a:ext cx="3592009" cy="523220"/>
            </a:xfrm>
            <a:prstGeom prst="rect">
              <a:avLst/>
            </a:prstGeom>
            <a:noFill/>
            <a:ln w="9525">
              <a:noFill/>
              <a:miter lim="800000"/>
              <a:headEnd/>
              <a:tailEnd/>
            </a:ln>
          </p:spPr>
          <p:txBody>
            <a:bodyPr wrap="none">
              <a:spAutoFit/>
            </a:bodyPr>
            <a:lstStyle/>
            <a:p>
              <a:r>
                <a:rPr lang="en-GB" sz="1400" dirty="0"/>
                <a:t>See </a:t>
              </a:r>
              <a:r>
                <a:rPr lang="en-GB" sz="1400" dirty="0" smtClean="0"/>
                <a:t>slides "Hyperlinks" and</a:t>
              </a:r>
            </a:p>
            <a:p>
              <a:r>
                <a:rPr lang="en-GB" sz="1400" dirty="0" smtClean="0"/>
                <a:t>                  "MS Word speed considerations"</a:t>
              </a:r>
              <a:endParaRPr lang="en-GB" sz="1400" dirty="0"/>
            </a:p>
          </p:txBody>
        </p:sp>
        <p:sp>
          <p:nvSpPr>
            <p:cNvPr id="17" name="TextBox 16"/>
            <p:cNvSpPr txBox="1"/>
            <p:nvPr/>
          </p:nvSpPr>
          <p:spPr>
            <a:xfrm>
              <a:off x="467544" y="5447456"/>
              <a:ext cx="381836" cy="276999"/>
            </a:xfrm>
            <a:prstGeom prst="rect">
              <a:avLst/>
            </a:prstGeom>
            <a:noFill/>
          </p:spPr>
          <p:txBody>
            <a:bodyPr wrap="none" rtlCol="0">
              <a:spAutoFit/>
            </a:bodyPr>
            <a:lstStyle/>
            <a:p>
              <a:r>
                <a:rPr lang="en-US" sz="1200" dirty="0" smtClean="0">
                  <a:latin typeface="+mj-lt"/>
                </a:rPr>
                <a:t>***</a:t>
              </a:r>
              <a:endParaRPr lang="en-GB" sz="1200" dirty="0">
                <a:latin typeface="+mj-lt"/>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Overview</a:t>
            </a:r>
          </a:p>
        </p:txBody>
      </p:sp>
      <p:sp>
        <p:nvSpPr>
          <p:cNvPr id="31749" name="Rectangle 3"/>
          <p:cNvSpPr>
            <a:spLocks noGrp="1" noChangeArrowheads="1"/>
          </p:cNvSpPr>
          <p:nvPr>
            <p:ph idx="1"/>
          </p:nvPr>
        </p:nvSpPr>
        <p:spPr/>
        <p:txBody>
          <a:bodyPr>
            <a:normAutofit fontScale="92500" lnSpcReduction="10000"/>
          </a:bodyPr>
          <a:lstStyle/>
          <a:p>
            <a:pPr marL="0" indent="0" eaLnBrk="1" hangingPunct="1">
              <a:buNone/>
            </a:pPr>
            <a:r>
              <a:rPr lang="en-GB" sz="1800" dirty="0" smtClean="0"/>
              <a:t>Template file is a regular MS Word document (</a:t>
            </a:r>
            <a:r>
              <a:rPr lang="en-GB" sz="1800" b="1" dirty="0" smtClean="0">
                <a:solidFill>
                  <a:srgbClr val="FF0000"/>
                </a:solidFill>
              </a:rPr>
              <a:t>not</a:t>
            </a:r>
            <a:r>
              <a:rPr lang="en-GB" sz="1800" dirty="0" smtClean="0"/>
              <a:t> Word .dot template):</a:t>
            </a:r>
          </a:p>
          <a:p>
            <a:pPr marL="285750" lvl="1" eaLnBrk="1" hangingPunct="1"/>
            <a:r>
              <a:rPr lang="en-GB" sz="1600" b="1" dirty="0" smtClean="0">
                <a:solidFill>
                  <a:srgbClr val="FF0000"/>
                </a:solidFill>
              </a:rPr>
              <a:t>You</a:t>
            </a:r>
            <a:r>
              <a:rPr lang="en-GB" sz="1600" dirty="0" smtClean="0"/>
              <a:t> put in that template </a:t>
            </a:r>
            <a:r>
              <a:rPr lang="en-GB" sz="1600" dirty="0" err="1" smtClean="0"/>
              <a:t>jCleanCim</a:t>
            </a:r>
            <a:r>
              <a:rPr lang="en-GB" sz="1600" dirty="0" smtClean="0"/>
              <a:t>-recognised placeholders (see next slide)</a:t>
            </a:r>
          </a:p>
          <a:p>
            <a:pPr marL="285750" lvl="1" eaLnBrk="1" hangingPunct="1"/>
            <a:r>
              <a:rPr lang="en-GB" sz="1600" dirty="0" smtClean="0"/>
              <a:t>They control what to pick from the UML model and print into MS Word document</a:t>
            </a:r>
          </a:p>
          <a:p>
            <a:pPr marL="0" indent="0" eaLnBrk="1" hangingPunct="1">
              <a:buNone/>
            </a:pPr>
            <a:endParaRPr lang="en-GB" sz="1800" dirty="0" smtClean="0"/>
          </a:p>
          <a:p>
            <a:pPr marL="0" indent="0" eaLnBrk="1" hangingPunct="1">
              <a:buNone/>
            </a:pPr>
            <a:r>
              <a:rPr lang="en-GB" sz="1800" dirty="0" smtClean="0"/>
              <a:t>When generating documentation, jCleanCim will:</a:t>
            </a:r>
          </a:p>
          <a:p>
            <a:pPr marL="285750" lvl="1" eaLnBrk="1" hangingPunct="1"/>
            <a:r>
              <a:rPr lang="en-GB" sz="1600" dirty="0" smtClean="0"/>
              <a:t>Copy your template file into the projects </a:t>
            </a:r>
            <a:r>
              <a:rPr lang="en-GB" sz="1600" b="1" dirty="0" smtClean="0"/>
              <a:t>output</a:t>
            </a:r>
            <a:r>
              <a:rPr lang="en-GB" sz="1600" dirty="0" smtClean="0"/>
              <a:t> directory, created automatically the first time you run the document generation,</a:t>
            </a:r>
          </a:p>
          <a:p>
            <a:pPr marL="285750" lvl="1" eaLnBrk="1" hangingPunct="1"/>
            <a:r>
              <a:rPr lang="en-GB" sz="1600" dirty="0" smtClean="0"/>
              <a:t>Rename the copied file as given in the properties file, and</a:t>
            </a:r>
          </a:p>
          <a:p>
            <a:pPr marL="285750" lvl="1" eaLnBrk="1" hangingPunct="1"/>
            <a:r>
              <a:rPr lang="en-GB" sz="1600" dirty="0" smtClean="0"/>
              <a:t>Fill it with the contents from the EA model in place of placeholders found.</a:t>
            </a:r>
          </a:p>
          <a:p>
            <a:pPr marL="0" indent="0" eaLnBrk="1" hangingPunct="1">
              <a:buNone/>
            </a:pPr>
            <a:endParaRPr lang="en-GB" sz="1800" dirty="0" smtClean="0"/>
          </a:p>
          <a:p>
            <a:pPr marL="0" indent="0" eaLnBrk="1" hangingPunct="1">
              <a:buNone/>
            </a:pPr>
            <a:r>
              <a:rPr lang="en-GB" sz="1800" dirty="0" smtClean="0"/>
              <a:t>You can safely run document generation several times with the same name of the output file, without overwriting existing output files:</a:t>
            </a:r>
          </a:p>
          <a:p>
            <a:pPr marL="285750" lvl="1" eaLnBrk="1" hangingPunct="1"/>
            <a:r>
              <a:rPr lang="en-GB" sz="1600" dirty="0" smtClean="0"/>
              <a:t>If the output file exists, jCleanCim will rename it by appending a unique identifier</a:t>
            </a:r>
          </a:p>
          <a:p>
            <a:pPr marL="285750" lvl="1" eaLnBrk="1" hangingPunct="1"/>
            <a:r>
              <a:rPr lang="en-GB" sz="1600" dirty="0" smtClean="0"/>
              <a:t>The disadvantage is that you will need to delete those discarded files from the output directory from time to time, but at least nothing gets lost without your control</a:t>
            </a:r>
          </a:p>
          <a:p>
            <a:pPr marL="0" indent="0" eaLnBrk="1" hangingPunct="1">
              <a:buNone/>
            </a:pPr>
            <a:endParaRPr lang="en-GB" sz="1800" dirty="0" smtClean="0"/>
          </a:p>
          <a:p>
            <a:pPr marL="0" indent="0" eaLnBrk="1" hangingPunct="1">
              <a:buNone/>
            </a:pPr>
            <a:r>
              <a:rPr lang="en-GB" sz="1800" dirty="0" smtClean="0"/>
              <a:t>Resulting file is available in the project’s </a:t>
            </a:r>
            <a:r>
              <a:rPr lang="en-GB" sz="1800" b="1" dirty="0" smtClean="0"/>
              <a:t>output</a:t>
            </a:r>
            <a:r>
              <a:rPr lang="en-GB" sz="1800" dirty="0" smtClean="0"/>
              <a:t> directory.</a:t>
            </a:r>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44</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Placeholders</a:t>
            </a:r>
          </a:p>
        </p:txBody>
      </p:sp>
      <p:sp>
        <p:nvSpPr>
          <p:cNvPr id="31749" name="Rectangle 3"/>
          <p:cNvSpPr>
            <a:spLocks noGrp="1" noChangeArrowheads="1"/>
          </p:cNvSpPr>
          <p:nvPr>
            <p:ph idx="1"/>
          </p:nvPr>
        </p:nvSpPr>
        <p:spPr>
          <a:xfrm>
            <a:off x="457200" y="1600201"/>
            <a:ext cx="8229600" cy="1612775"/>
          </a:xfrm>
        </p:spPr>
        <p:txBody>
          <a:bodyPr>
            <a:normAutofit/>
          </a:bodyPr>
          <a:lstStyle/>
          <a:p>
            <a:pPr marL="0" indent="0" eaLnBrk="1" hangingPunct="1">
              <a:buNone/>
            </a:pPr>
            <a:r>
              <a:rPr lang="en-GB" sz="1600" dirty="0" smtClean="0"/>
              <a:t>The tokens enclosed in curly braces are the names of UML elements designating what needs to be inserted in place of the whole placeholder.</a:t>
            </a:r>
          </a:p>
          <a:p>
            <a:pPr marL="285750" lvl="1"/>
            <a:r>
              <a:rPr lang="en-GB" sz="1200" dirty="0"/>
              <a:t>Ensure there are no spaces around the dots ‘.’ (that MS Word “smartly” introduces for you on copy/paste)</a:t>
            </a:r>
            <a:endParaRPr lang="en-GB" sz="1400" dirty="0" smtClean="0">
              <a:solidFill>
                <a:prstClr val="black">
                  <a:lumMod val="50000"/>
                  <a:lumOff val="50000"/>
                </a:prstClr>
              </a:solidFill>
            </a:endParaRPr>
          </a:p>
          <a:p>
            <a:pPr marL="285750" lvl="1"/>
            <a:r>
              <a:rPr lang="en-GB" sz="1200" dirty="0"/>
              <a:t>Placeholders assume that the names (of packages, classes and diagrams-within-package) are unique within the model; otherwise, the first item is picked and that may not be what you want</a:t>
            </a:r>
            <a:r>
              <a:rPr lang="en-GB" sz="1200" dirty="0" smtClean="0"/>
              <a:t>…</a:t>
            </a:r>
            <a:endParaRPr lang="en-GB" sz="1400" dirty="0">
              <a:solidFill>
                <a:prstClr val="black">
                  <a:lumMod val="50000"/>
                  <a:lumOff val="50000"/>
                </a:prstClr>
              </a:solidFill>
            </a:endParaRPr>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45</a:t>
            </a:fld>
            <a:endParaRPr lang="en-GB"/>
          </a:p>
        </p:txBody>
      </p:sp>
      <p:sp>
        <p:nvSpPr>
          <p:cNvPr id="5" name="Rectangle 21"/>
          <p:cNvSpPr>
            <a:spLocks noChangeArrowheads="1"/>
          </p:cNvSpPr>
          <p:nvPr/>
        </p:nvSpPr>
        <p:spPr bwMode="auto">
          <a:xfrm>
            <a:off x="595330" y="3068960"/>
            <a:ext cx="8494477"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rPr>
              <a:t>startUml</a:t>
            </a:r>
            <a:r>
              <a:rPr kumimoji="0" lang="en-US" sz="1200" b="0" i="0" u="none" strike="noStrike" cap="none" normalizeH="0" baseline="0" dirty="0" err="1" smtClean="0">
                <a:ln>
                  <a:noFill/>
                </a:ln>
                <a:solidFill>
                  <a:srgbClr val="FF0000"/>
                </a:solidFill>
                <a:effectLst/>
                <a:latin typeface="Arial Unicode MS" pitchFamily="34" charset="-128"/>
              </a:rPr>
              <a:t>Diagram</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packageName</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diagramName</a:t>
            </a:r>
            <a:r>
              <a:rPr kumimoji="0" lang="en-US" sz="1200" b="0" i="0" u="none" strike="noStrike" cap="none" normalizeH="0" baseline="0" dirty="0" smtClean="0">
                <a:ln>
                  <a:noFill/>
                </a:ln>
                <a:solidFill>
                  <a:schemeClr val="tx1"/>
                </a:solidFill>
                <a:effectLst/>
                <a:latin typeface="Arial Unicode MS" pitchFamily="34" charset="-128"/>
              </a:rPr>
              <a:t>}.endUml</a:t>
            </a:r>
          </a:p>
          <a:p>
            <a:pPr eaLnBrk="0" fontAlgn="base" hangingPunct="0"/>
            <a:r>
              <a:rPr lang="en-US" sz="1200" dirty="0" err="1" smtClean="0">
                <a:latin typeface="Arial Unicode MS" pitchFamily="34" charset="-128"/>
              </a:rPr>
              <a:t>startUml</a:t>
            </a:r>
            <a:r>
              <a:rPr lang="en-US" sz="1200" dirty="0" err="1" smtClean="0">
                <a:solidFill>
                  <a:srgbClr val="FF0000"/>
                </a:solidFill>
                <a:latin typeface="Arial Unicode MS" pitchFamily="34" charset="-128"/>
              </a:rPr>
              <a:t>DiagNote</a:t>
            </a:r>
            <a:r>
              <a:rPr lang="en-US" sz="1200" dirty="0" smtClean="0">
                <a:latin typeface="Arial Unicode MS" pitchFamily="34" charset="-128"/>
              </a:rPr>
              <a:t>{</a:t>
            </a:r>
            <a:r>
              <a:rPr lang="en-US" sz="1200" dirty="0" err="1" smtClean="0">
                <a:latin typeface="Arial Unicode MS" pitchFamily="34" charset="-128"/>
              </a:rPr>
              <a:t>packageName</a:t>
            </a:r>
            <a:r>
              <a:rPr lang="en-US" sz="1200" dirty="0">
                <a:latin typeface="Arial Unicode MS" pitchFamily="34" charset="-128"/>
              </a:rPr>
              <a:t>}.{</a:t>
            </a:r>
            <a:r>
              <a:rPr lang="en-US" sz="1200" dirty="0" err="1">
                <a:latin typeface="Arial Unicode MS" pitchFamily="34" charset="-128"/>
              </a:rPr>
              <a:t>diagramName</a:t>
            </a:r>
            <a:r>
              <a:rPr lang="en-US" sz="1200" dirty="0">
                <a:latin typeface="Arial Unicode MS" pitchFamily="34" charset="-128"/>
              </a:rPr>
              <a:t>}.</a:t>
            </a:r>
            <a:r>
              <a:rPr lang="en-US" sz="1200" dirty="0" err="1">
                <a:latin typeface="Arial Unicode MS" pitchFamily="34" charset="-128"/>
              </a:rPr>
              <a:t>endUml</a:t>
            </a:r>
            <a:endParaRPr lang="en-US" sz="1200" dirty="0">
              <a:latin typeface="Arial Unicode MS" pitchFamily="34" charset="-128"/>
            </a:endParaRPr>
          </a:p>
          <a:p>
            <a:pPr marR="0" lvl="0" algn="l" defTabSz="914400" rtl="0" eaLnBrk="0" fontAlgn="base" latinLnBrk="0" hangingPunct="0">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rPr>
              <a:t>startUml</a:t>
            </a:r>
            <a:r>
              <a:rPr kumimoji="0" lang="en-US" sz="1200" b="0" i="0" u="none" strike="noStrike" cap="none" normalizeH="0" baseline="0" dirty="0" err="1" smtClean="0">
                <a:ln>
                  <a:noFill/>
                </a:ln>
                <a:solidFill>
                  <a:srgbClr val="FF0000"/>
                </a:solidFill>
                <a:effectLst/>
                <a:latin typeface="Arial Unicode MS" pitchFamily="34" charset="-128"/>
              </a:rPr>
              <a:t>Attribute</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className</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attributeName</a:t>
            </a:r>
            <a:r>
              <a:rPr kumimoji="0" lang="en-US" sz="1200" b="0" i="0" u="none" strike="noStrike" cap="none" normalizeH="0" baseline="0" dirty="0" smtClean="0">
                <a:ln>
                  <a:noFill/>
                </a:ln>
                <a:solidFill>
                  <a:schemeClr val="tx1"/>
                </a:solidFill>
                <a:effectLst/>
                <a:latin typeface="Arial Unicode MS" pitchFamily="34" charset="-128"/>
              </a:rPr>
              <a:t>}.endUml</a:t>
            </a:r>
          </a:p>
          <a:p>
            <a:pPr marR="0" lvl="0" algn="l" defTabSz="914400" rtl="0" eaLnBrk="0" fontAlgn="base" latinLnBrk="0" hangingPunct="0">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rPr>
              <a:t>startUml</a:t>
            </a:r>
            <a:r>
              <a:rPr kumimoji="0" lang="en-US" sz="1200" b="0" i="0" u="none" strike="noStrike" cap="none" normalizeH="0" baseline="0" dirty="0" err="1" smtClean="0">
                <a:ln>
                  <a:noFill/>
                </a:ln>
                <a:solidFill>
                  <a:srgbClr val="FF0000"/>
                </a:solidFill>
                <a:effectLst/>
                <a:latin typeface="Arial Unicode MS" pitchFamily="34" charset="-128"/>
              </a:rPr>
              <a:t>File</a:t>
            </a:r>
            <a:r>
              <a:rPr kumimoji="0" lang="en-US" sz="1200" b="0" i="0" u="none" strike="noStrike" cap="none" normalizeH="0" baseline="0" dirty="0" smtClean="0">
                <a:ln>
                  <a:noFill/>
                </a:ln>
                <a:solidFill>
                  <a:schemeClr val="tx1"/>
                </a:solidFill>
                <a:effectLst/>
                <a:latin typeface="Arial Unicode MS" pitchFamily="34" charset="-128"/>
              </a:rPr>
              <a:t>..endUml</a:t>
            </a:r>
            <a:endParaRPr lang="en-US" sz="1200" dirty="0">
              <a:latin typeface="Arial Unicode MS" pitchFamily="34" charset="-128"/>
            </a:endParaRPr>
          </a:p>
          <a:p>
            <a:pPr lvl="0" eaLnBrk="0" fontAlgn="base" hangingPunct="0"/>
            <a:r>
              <a:rPr lang="en-US" sz="1200" dirty="0" err="1">
                <a:latin typeface="Arial Unicode MS" pitchFamily="34" charset="-128"/>
              </a:rPr>
              <a:t>startUml</a:t>
            </a:r>
            <a:r>
              <a:rPr lang="en-US" sz="1200" dirty="0" err="1">
                <a:solidFill>
                  <a:srgbClr val="FF0000"/>
                </a:solidFill>
                <a:latin typeface="Arial Unicode MS" pitchFamily="34" charset="-128"/>
              </a:rPr>
              <a:t>Package</a:t>
            </a:r>
            <a:r>
              <a:rPr lang="en-US" sz="1200" dirty="0">
                <a:latin typeface="Arial Unicode MS" pitchFamily="34" charset="-128"/>
              </a:rPr>
              <a:t>.{</a:t>
            </a:r>
            <a:r>
              <a:rPr lang="en-US" sz="1200" dirty="0" err="1">
                <a:latin typeface="Arial Unicode MS" pitchFamily="34" charset="-128"/>
              </a:rPr>
              <a:t>packageName</a:t>
            </a:r>
            <a:r>
              <a:rPr lang="en-US" sz="1200" dirty="0">
                <a:latin typeface="Arial Unicode MS" pitchFamily="34" charset="-128"/>
              </a:rPr>
              <a:t>}.</a:t>
            </a:r>
            <a:r>
              <a:rPr lang="en-US" sz="1200" dirty="0" err="1">
                <a:latin typeface="Arial Unicode MS" pitchFamily="34" charset="-128"/>
              </a:rPr>
              <a:t>endUml</a:t>
            </a:r>
            <a:endParaRPr lang="en-US" sz="1200" dirty="0">
              <a:latin typeface="Arial Unicode MS" pitchFamily="34" charset="-128"/>
            </a:endParaRPr>
          </a:p>
          <a:p>
            <a:r>
              <a:rPr lang="en-US" sz="1200" dirty="0" err="1" smtClean="0">
                <a:latin typeface="Arial Unicode MS" pitchFamily="34" charset="-128"/>
              </a:rPr>
              <a:t>startUml</a:t>
            </a:r>
            <a:r>
              <a:rPr lang="en-US" sz="1200" dirty="0" err="1" smtClean="0">
                <a:solidFill>
                  <a:srgbClr val="FF0000"/>
                </a:solidFill>
                <a:latin typeface="Arial Unicode MS" pitchFamily="34" charset="-128"/>
              </a:rPr>
              <a:t>Class</a:t>
            </a:r>
            <a:r>
              <a:rPr lang="en-US" sz="1200" dirty="0" smtClean="0">
                <a:latin typeface="Arial Unicode MS" pitchFamily="34" charset="-128"/>
              </a:rPr>
              <a:t>.{</a:t>
            </a:r>
            <a:r>
              <a:rPr lang="en-US" sz="1200" dirty="0" err="1" smtClean="0">
                <a:latin typeface="Arial Unicode MS" pitchFamily="34" charset="-128"/>
              </a:rPr>
              <a:t>packageName.className</a:t>
            </a:r>
            <a:r>
              <a:rPr lang="en-US" sz="1200" dirty="0" smtClean="0">
                <a:latin typeface="Arial Unicode MS" pitchFamily="34" charset="-128"/>
              </a:rPr>
              <a:t>}.</a:t>
            </a:r>
            <a:r>
              <a:rPr lang="en-US" sz="1200" dirty="0" err="1">
                <a:latin typeface="Arial Unicode MS" pitchFamily="34" charset="-128"/>
              </a:rPr>
              <a:t>endUml</a:t>
            </a:r>
            <a:endParaRPr lang="en-US" sz="1200" dirty="0">
              <a:latin typeface="Arial Unicode MS" pitchFamily="34" charset="-128"/>
            </a:endParaRPr>
          </a:p>
          <a:p>
            <a:pPr marR="0" lvl="0" algn="l" defTabSz="914400" rtl="0" eaLnBrk="0" fontAlgn="base" latinLnBrk="0" hangingPunct="0">
              <a:buClrTx/>
              <a:buSzTx/>
              <a:buFontTx/>
              <a:buNone/>
              <a:tabLst/>
            </a:pPr>
            <a:endParaRPr kumimoji="0" lang="en-US" sz="1200" b="0" i="0" u="none" strike="noStrike" cap="none" normalizeH="0" baseline="0" dirty="0" smtClean="0">
              <a:ln>
                <a:noFill/>
              </a:ln>
              <a:solidFill>
                <a:schemeClr val="tx1"/>
              </a:solidFill>
              <a:effectLst/>
              <a:latin typeface="Arial Unicode MS" pitchFamily="34" charset="-128"/>
            </a:endParaRPr>
          </a:p>
          <a:p>
            <a:pPr eaLnBrk="0" fontAlgn="base" hangingPunct="0"/>
            <a:r>
              <a:rPr lang="en-US" sz="1200" dirty="0">
                <a:latin typeface="Arial Unicode MS" pitchFamily="34" charset="-128"/>
              </a:rPr>
              <a:t>startUml</a:t>
            </a:r>
            <a:r>
              <a:rPr lang="en-US" sz="1200" dirty="0">
                <a:solidFill>
                  <a:srgbClr val="FF0000"/>
                </a:solidFill>
                <a:latin typeface="Arial Unicode MS" pitchFamily="34" charset="-128"/>
              </a:rPr>
              <a:t>startUmlIec61850NsName</a:t>
            </a:r>
            <a:r>
              <a:rPr lang="en-US" sz="1200" dirty="0">
                <a:latin typeface="Arial Unicode MS" pitchFamily="34" charset="-128"/>
              </a:rPr>
              <a:t>.{</a:t>
            </a:r>
            <a:r>
              <a:rPr lang="en-US" sz="1200" dirty="0" err="1">
                <a:latin typeface="Arial Unicode MS" pitchFamily="34" charset="-128"/>
              </a:rPr>
              <a:t>className</a:t>
            </a:r>
            <a:r>
              <a:rPr lang="en-US" sz="1200" dirty="0">
                <a:latin typeface="Arial Unicode MS" pitchFamily="34" charset="-128"/>
              </a:rPr>
              <a:t>}.</a:t>
            </a:r>
            <a:r>
              <a:rPr lang="en-US" sz="1200" dirty="0" err="1">
                <a:latin typeface="Arial Unicode MS" pitchFamily="34" charset="-128"/>
              </a:rPr>
              <a:t>endUml</a:t>
            </a:r>
            <a:r>
              <a:rPr lang="en-US" sz="1200" dirty="0">
                <a:latin typeface="Arial Unicode MS" pitchFamily="34" charset="-128"/>
              </a:rPr>
              <a:t>	(IEC 61850-7-*, for name space </a:t>
            </a:r>
            <a:r>
              <a:rPr lang="en-US" sz="1200" dirty="0" smtClean="0">
                <a:latin typeface="Arial Unicode MS" pitchFamily="34" charset="-128"/>
              </a:rPr>
              <a:t>name)</a:t>
            </a:r>
          </a:p>
          <a:p>
            <a:pPr marR="0" lvl="0" algn="l" defTabSz="914400" rtl="0" eaLnBrk="0" fontAlgn="base" latinLnBrk="0" hangingPunct="0">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rPr>
              <a:t>startUml</a:t>
            </a:r>
            <a:r>
              <a:rPr kumimoji="0" lang="en-US" sz="1200" b="0" i="0" u="none" strike="noStrike" cap="none" normalizeH="0" baseline="0" dirty="0" err="1" smtClean="0">
                <a:ln>
                  <a:noFill/>
                </a:ln>
                <a:solidFill>
                  <a:srgbClr val="FF0000"/>
                </a:solidFill>
                <a:effectLst/>
                <a:latin typeface="Arial Unicode MS" pitchFamily="34" charset="-128"/>
              </a:rPr>
              <a:t>PresenceConditions</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packageName</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endUml</a:t>
            </a:r>
            <a:r>
              <a:rPr kumimoji="0" lang="en-US" sz="1200" b="0" i="0" u="none" strike="noStrike" cap="none" normalizeH="0" baseline="0" dirty="0" smtClean="0">
                <a:ln>
                  <a:noFill/>
                </a:ln>
                <a:solidFill>
                  <a:schemeClr val="tx1"/>
                </a:solidFill>
                <a:effectLst/>
                <a:latin typeface="Arial Unicode MS" pitchFamily="34" charset="-128"/>
              </a:rPr>
              <a:t>		(IEC 61850-7-2, 7-3,</a:t>
            </a:r>
            <a:r>
              <a:rPr kumimoji="0" lang="en-US" sz="1200" b="0" i="0" u="none" strike="noStrike" cap="none" normalizeH="0" dirty="0" smtClean="0">
                <a:ln>
                  <a:noFill/>
                </a:ln>
                <a:solidFill>
                  <a:schemeClr val="tx1"/>
                </a:solidFill>
                <a:effectLst/>
                <a:latin typeface="Arial Unicode MS" pitchFamily="34" charset="-128"/>
              </a:rPr>
              <a:t> 7-4xx</a:t>
            </a:r>
            <a:r>
              <a:rPr kumimoji="0" lang="en-US" sz="1200" b="0" i="0" u="none" strike="noStrike" cap="none" normalizeH="0" baseline="0" dirty="0" smtClean="0">
                <a:ln>
                  <a:noFill/>
                </a:ln>
                <a:solidFill>
                  <a:schemeClr val="tx1"/>
                </a:solidFill>
                <a:effectLst/>
                <a:latin typeface="Arial Unicode MS" pitchFamily="34" charset="-128"/>
              </a:rPr>
              <a:t>, for presence conditions)</a:t>
            </a:r>
          </a:p>
          <a:p>
            <a:pPr lvl="0"/>
            <a:r>
              <a:rPr lang="en-US" sz="1200" dirty="0" err="1" smtClean="0">
                <a:latin typeface="Arial Unicode MS" pitchFamily="34" charset="-128"/>
              </a:rPr>
              <a:t>startUml</a:t>
            </a:r>
            <a:r>
              <a:rPr lang="en-US" sz="1200" dirty="0" err="1" smtClean="0">
                <a:solidFill>
                  <a:srgbClr val="FF0000"/>
                </a:solidFill>
                <a:latin typeface="Arial Unicode MS" pitchFamily="34" charset="-128"/>
              </a:rPr>
              <a:t>FCs</a:t>
            </a:r>
            <a:r>
              <a:rPr lang="en-US" sz="1200" dirty="0" smtClean="0">
                <a:latin typeface="Arial Unicode MS" pitchFamily="34" charset="-128"/>
              </a:rPr>
              <a:t>.{</a:t>
            </a:r>
            <a:r>
              <a:rPr lang="en-US" sz="1200" dirty="0" err="1" smtClean="0">
                <a:latin typeface="Arial Unicode MS" pitchFamily="34" charset="-128"/>
              </a:rPr>
              <a:t>packageName</a:t>
            </a:r>
            <a:r>
              <a:rPr lang="en-US" sz="1200" dirty="0" smtClean="0">
                <a:latin typeface="Arial Unicode MS" pitchFamily="34" charset="-128"/>
              </a:rPr>
              <a:t>}.endUml			(IEC 61850-7-2, 7-3, for FC table)</a:t>
            </a:r>
          </a:p>
          <a:p>
            <a:pPr lvl="0"/>
            <a:r>
              <a:rPr lang="en-US" sz="1200" dirty="0" err="1" smtClean="0">
                <a:latin typeface="Arial Unicode MS" pitchFamily="34" charset="-128"/>
              </a:rPr>
              <a:t>startUml</a:t>
            </a:r>
            <a:r>
              <a:rPr lang="en-US" sz="1200" dirty="0" err="1" smtClean="0">
                <a:solidFill>
                  <a:srgbClr val="FF0000"/>
                </a:solidFill>
                <a:latin typeface="Arial Unicode MS" pitchFamily="34" charset="-128"/>
              </a:rPr>
              <a:t>TrgOps</a:t>
            </a:r>
            <a:r>
              <a:rPr lang="en-US" sz="1200" dirty="0" smtClean="0">
                <a:latin typeface="Arial Unicode MS" pitchFamily="34" charset="-128"/>
              </a:rPr>
              <a:t>.{</a:t>
            </a:r>
            <a:r>
              <a:rPr lang="en-US" sz="1200" dirty="0" err="1" smtClean="0">
                <a:latin typeface="Arial Unicode MS" pitchFamily="34" charset="-128"/>
              </a:rPr>
              <a:t>packageName</a:t>
            </a:r>
            <a:r>
              <a:rPr lang="en-US" sz="1200" dirty="0" smtClean="0">
                <a:latin typeface="Arial Unicode MS" pitchFamily="34" charset="-128"/>
              </a:rPr>
              <a:t>}.endUml		(IEC 61850-7-2, for </a:t>
            </a:r>
            <a:r>
              <a:rPr lang="en-US" sz="1200" dirty="0" err="1" smtClean="0">
                <a:latin typeface="Arial Unicode MS" pitchFamily="34" charset="-128"/>
              </a:rPr>
              <a:t>TrgOp</a:t>
            </a:r>
            <a:r>
              <a:rPr lang="en-US" sz="1200" dirty="0" smtClean="0">
                <a:latin typeface="Arial Unicode MS" pitchFamily="34" charset="-128"/>
              </a:rPr>
              <a:t> table)</a:t>
            </a:r>
          </a:p>
          <a:p>
            <a:pPr marR="0" lvl="0" algn="l" defTabSz="914400" rtl="0" eaLnBrk="0" fontAlgn="base" latinLnBrk="0" hangingPunct="0">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rPr>
              <a:t>startUml</a:t>
            </a:r>
            <a:r>
              <a:rPr kumimoji="0" lang="en-US" sz="1200" b="0" i="0" u="none" strike="noStrike" cap="none" normalizeH="0" baseline="0" dirty="0" err="1" smtClean="0">
                <a:ln>
                  <a:noFill/>
                </a:ln>
                <a:solidFill>
                  <a:srgbClr val="FF0000"/>
                </a:solidFill>
                <a:effectLst/>
                <a:latin typeface="Arial Unicode MS" pitchFamily="34" charset="-128"/>
              </a:rPr>
              <a:t>SclEnums</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packageName</a:t>
            </a:r>
            <a:r>
              <a:rPr kumimoji="0" lang="en-US" sz="1200" b="0" i="0" u="none" strike="noStrike" cap="none" normalizeH="0" baseline="0" dirty="0" smtClean="0">
                <a:ln>
                  <a:noFill/>
                </a:ln>
                <a:solidFill>
                  <a:schemeClr val="tx1"/>
                </a:solidFill>
                <a:effectLst/>
                <a:latin typeface="Arial Unicode MS" pitchFamily="34" charset="-128"/>
              </a:rPr>
              <a:t>}.endUml		(IEC 61850-7-2, 7-3, 7-4xx, for SCL enums)</a:t>
            </a:r>
          </a:p>
          <a:p>
            <a:pPr marR="0" lvl="0" algn="l" defTabSz="914400" rtl="0" eaLnBrk="0" fontAlgn="base" latinLnBrk="0" hangingPunct="0">
              <a:buClrTx/>
              <a:buSzTx/>
              <a:buFontTx/>
              <a:buNone/>
              <a:tabLst/>
            </a:pPr>
            <a:endParaRPr kumimoji="0" lang="en-US" sz="1200" b="0" i="0" u="none" strike="noStrike" cap="none" normalizeH="0" baseline="0" dirty="0" smtClean="0">
              <a:ln>
                <a:noFill/>
              </a:ln>
              <a:solidFill>
                <a:schemeClr val="tx1"/>
              </a:solidFill>
              <a:effectLst/>
              <a:latin typeface="Arial Unicode MS" pitchFamily="34" charset="-128"/>
            </a:endParaRPr>
          </a:p>
          <a:p>
            <a:pPr eaLnBrk="0" fontAlgn="base" hangingPunct="0"/>
            <a:r>
              <a:rPr lang="en-US" sz="1200" dirty="0" err="1">
                <a:latin typeface="Arial Unicode MS" pitchFamily="34" charset="-128"/>
              </a:rPr>
              <a:t>startUml</a:t>
            </a:r>
            <a:r>
              <a:rPr lang="en-US" sz="1200" dirty="0" err="1">
                <a:solidFill>
                  <a:srgbClr val="FF0000"/>
                </a:solidFill>
                <a:latin typeface="Arial Unicode MS" pitchFamily="34" charset="-128"/>
              </a:rPr>
              <a:t>Abbreviations</a:t>
            </a:r>
            <a:r>
              <a:rPr lang="en-US" sz="1200" dirty="0">
                <a:latin typeface="Arial Unicode MS" pitchFamily="34" charset="-128"/>
              </a:rPr>
              <a:t>.{</a:t>
            </a:r>
            <a:r>
              <a:rPr lang="en-US" sz="1200" dirty="0" err="1">
                <a:latin typeface="Arial Unicode MS" pitchFamily="34" charset="-128"/>
              </a:rPr>
              <a:t>packageName</a:t>
            </a:r>
            <a:r>
              <a:rPr lang="en-US" sz="1200" dirty="0">
                <a:latin typeface="Arial Unicode MS" pitchFamily="34" charset="-128"/>
              </a:rPr>
              <a:t>}.endUml		(IEC 61850-7-4xx, for DO abbreviations)</a:t>
            </a:r>
          </a:p>
          <a:p>
            <a:pPr marR="0" lvl="0" algn="l" defTabSz="914400" rtl="0" eaLnBrk="0" fontAlgn="base" latinLnBrk="0" hangingPunct="0">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rPr>
              <a:t>startUml</a:t>
            </a:r>
            <a:r>
              <a:rPr kumimoji="0" lang="en-US" sz="1200" b="0" i="0" u="none" strike="noStrike" cap="none" normalizeH="0" baseline="0" dirty="0" err="1" smtClean="0">
                <a:ln>
                  <a:noFill/>
                </a:ln>
                <a:solidFill>
                  <a:srgbClr val="FF0000"/>
                </a:solidFill>
                <a:effectLst/>
                <a:latin typeface="Arial Unicode MS" pitchFamily="34" charset="-128"/>
              </a:rPr>
              <a:t>DataIndex</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packageName</a:t>
            </a:r>
            <a:r>
              <a:rPr kumimoji="0" lang="en-US" sz="1200" b="0" i="0" u="none" strike="noStrike" cap="none" normalizeH="0" baseline="0" dirty="0" smtClean="0">
                <a:ln>
                  <a:noFill/>
                </a:ln>
                <a:solidFill>
                  <a:schemeClr val="tx1"/>
                </a:solidFill>
                <a:effectLst/>
                <a:latin typeface="Arial Unicode MS" pitchFamily="34" charset="-128"/>
              </a:rPr>
              <a:t>}.endUml		(IEC 61850-7-4xx, for data semantics tables)</a:t>
            </a:r>
          </a:p>
          <a:p>
            <a:pPr marR="0" lvl="0" algn="l" defTabSz="914400" rtl="0" eaLnBrk="0" fontAlgn="base" latinLnBrk="0" hangingPunct="0">
              <a:buClrTx/>
              <a:buSzTx/>
              <a:buFontTx/>
              <a:buNone/>
              <a:tabLst/>
            </a:pPr>
            <a:r>
              <a:rPr kumimoji="0" lang="en-US" sz="1200" b="0" i="0" u="none" strike="noStrike" cap="none" normalizeH="0" baseline="0" dirty="0" err="1" smtClean="0">
                <a:ln>
                  <a:noFill/>
                </a:ln>
                <a:solidFill>
                  <a:schemeClr val="tx1"/>
                </a:solidFill>
                <a:effectLst/>
                <a:latin typeface="Arial Unicode MS" pitchFamily="34" charset="-128"/>
              </a:rPr>
              <a:t>startUml</a:t>
            </a:r>
            <a:r>
              <a:rPr kumimoji="0" lang="en-US" sz="1200" b="0" i="0" u="none" strike="noStrike" cap="none" normalizeH="0" baseline="0" dirty="0" err="1" smtClean="0">
                <a:ln>
                  <a:noFill/>
                </a:ln>
                <a:solidFill>
                  <a:srgbClr val="FF0000"/>
                </a:solidFill>
                <a:effectLst/>
                <a:latin typeface="Arial Unicode MS" pitchFamily="34" charset="-128"/>
              </a:rPr>
              <a:t>LNMapPackage</a:t>
            </a:r>
            <a:r>
              <a:rPr kumimoji="0" lang="en-US" sz="1200" b="0" i="0" u="none" strike="noStrike" cap="none" normalizeH="0" baseline="0" dirty="0" smtClean="0">
                <a:ln>
                  <a:noFill/>
                </a:ln>
                <a:solidFill>
                  <a:schemeClr val="tx1"/>
                </a:solidFill>
                <a:effectLst/>
                <a:latin typeface="Arial Unicode MS" pitchFamily="34" charset="-128"/>
              </a:rPr>
              <a:t>.{</a:t>
            </a:r>
            <a:r>
              <a:rPr kumimoji="0" lang="en-US" sz="1200" b="0" i="0" u="none" strike="noStrike" cap="none" normalizeH="0" baseline="0" dirty="0" err="1" smtClean="0">
                <a:ln>
                  <a:noFill/>
                </a:ln>
                <a:solidFill>
                  <a:schemeClr val="tx1"/>
                </a:solidFill>
                <a:effectLst/>
                <a:latin typeface="Arial Unicode MS" pitchFamily="34" charset="-128"/>
              </a:rPr>
              <a:t>packageName</a:t>
            </a:r>
            <a:r>
              <a:rPr kumimoji="0" lang="en-US" sz="1200" b="0" i="0" u="none" strike="noStrike" cap="none" normalizeH="0" baseline="0" dirty="0" smtClean="0">
                <a:ln>
                  <a:noFill/>
                </a:ln>
                <a:solidFill>
                  <a:schemeClr val="tx1"/>
                </a:solidFill>
                <a:effectLst/>
                <a:latin typeface="Arial Unicode MS" pitchFamily="34" charset="-128"/>
              </a:rPr>
              <a:t>}.endUml		(IEC 61850-7-4, for Domain61850 tables) </a:t>
            </a:r>
            <a:endParaRPr kumimoji="0" lang="en-US" sz="2800" b="0" i="0" u="none" strike="noStrike" cap="none" normalizeH="0" baseline="0" dirty="0" smtClean="0">
              <a:ln>
                <a:noFill/>
              </a:ln>
              <a:solidFill>
                <a:schemeClr val="tx1"/>
              </a:solidFill>
              <a:effectLst/>
              <a:latin typeface="Arial" pitchFamily="34" charset="0"/>
            </a:endParaRPr>
          </a:p>
        </p:txBody>
      </p:sp>
      <p:sp>
        <p:nvSpPr>
          <p:cNvPr id="6" name="Text Box 8"/>
          <p:cNvSpPr txBox="1">
            <a:spLocks noChangeArrowheads="1"/>
          </p:cNvSpPr>
          <p:nvPr/>
        </p:nvSpPr>
        <p:spPr bwMode="auto">
          <a:xfrm>
            <a:off x="470135" y="6124797"/>
            <a:ext cx="1249060" cy="307777"/>
          </a:xfrm>
          <a:prstGeom prst="rect">
            <a:avLst/>
          </a:prstGeom>
          <a:noFill/>
          <a:ln w="9525">
            <a:noFill/>
            <a:miter lim="800000"/>
            <a:headEnd/>
            <a:tailEnd/>
          </a:ln>
        </p:spPr>
        <p:txBody>
          <a:bodyPr wrap="none">
            <a:spAutoFit/>
          </a:bodyPr>
          <a:lstStyle/>
          <a:p>
            <a:r>
              <a:rPr lang="en-GB" sz="1400" dirty="0" smtClean="0"/>
              <a:t> * </a:t>
            </a:r>
            <a:r>
              <a:rPr lang="en-US" sz="1400" dirty="0" smtClean="0"/>
              <a:t>since 02v01</a:t>
            </a:r>
            <a:endParaRPr lang="en-GB" sz="1400" dirty="0"/>
          </a:p>
        </p:txBody>
      </p:sp>
      <p:sp>
        <p:nvSpPr>
          <p:cNvPr id="7" name="TextBox 6"/>
          <p:cNvSpPr txBox="1"/>
          <p:nvPr/>
        </p:nvSpPr>
        <p:spPr>
          <a:xfrm>
            <a:off x="344940" y="4049834"/>
            <a:ext cx="250390" cy="276999"/>
          </a:xfrm>
          <a:prstGeom prst="rect">
            <a:avLst/>
          </a:prstGeom>
          <a:noFill/>
        </p:spPr>
        <p:txBody>
          <a:bodyPr wrap="none" rtlCol="0">
            <a:spAutoFit/>
          </a:bodyPr>
          <a:lstStyle/>
          <a:p>
            <a:r>
              <a:rPr lang="en-US" sz="1200" dirty="0" smtClean="0">
                <a:latin typeface="+mj-lt"/>
              </a:rPr>
              <a:t>*</a:t>
            </a:r>
            <a:endParaRPr lang="en-GB" sz="1200" dirty="0">
              <a:latin typeface="+mj-lt"/>
            </a:endParaRPr>
          </a:p>
        </p:txBody>
      </p:sp>
      <p:sp>
        <p:nvSpPr>
          <p:cNvPr id="8" name="TextBox 7"/>
          <p:cNvSpPr txBox="1"/>
          <p:nvPr/>
        </p:nvSpPr>
        <p:spPr>
          <a:xfrm>
            <a:off x="344940" y="3304434"/>
            <a:ext cx="250390" cy="276999"/>
          </a:xfrm>
          <a:prstGeom prst="rect">
            <a:avLst/>
          </a:prstGeom>
          <a:noFill/>
        </p:spPr>
        <p:txBody>
          <a:bodyPr wrap="none" rtlCol="0">
            <a:spAutoFit/>
          </a:bodyPr>
          <a:lstStyle/>
          <a:p>
            <a:r>
              <a:rPr lang="en-US" sz="1200" dirty="0" smtClean="0">
                <a:latin typeface="+mj-lt"/>
              </a:rPr>
              <a:t>*</a:t>
            </a:r>
            <a:endParaRPr lang="en-GB" sz="1200" dirty="0">
              <a:latin typeface="+mj-lt"/>
            </a:endParaRPr>
          </a:p>
        </p:txBody>
      </p:sp>
      <p:sp>
        <p:nvSpPr>
          <p:cNvPr id="9" name="TextBox 8"/>
          <p:cNvSpPr txBox="1"/>
          <p:nvPr/>
        </p:nvSpPr>
        <p:spPr>
          <a:xfrm>
            <a:off x="344940" y="4399829"/>
            <a:ext cx="250390" cy="276999"/>
          </a:xfrm>
          <a:prstGeom prst="rect">
            <a:avLst/>
          </a:prstGeom>
          <a:noFill/>
        </p:spPr>
        <p:txBody>
          <a:bodyPr wrap="none" rtlCol="0">
            <a:spAutoFit/>
          </a:bodyPr>
          <a:lstStyle/>
          <a:p>
            <a:r>
              <a:rPr lang="en-US" sz="1200" dirty="0" smtClean="0">
                <a:latin typeface="+mj-lt"/>
              </a:rPr>
              <a:t>*</a:t>
            </a:r>
            <a:endParaRPr lang="en-GB" sz="1200" dirty="0">
              <a:latin typeface="+mj-lt"/>
            </a:endParaRPr>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Attribute and diagram placeholders</a:t>
            </a:r>
          </a:p>
        </p:txBody>
      </p:sp>
      <p:sp>
        <p:nvSpPr>
          <p:cNvPr id="33799" name="Rectangle 20"/>
          <p:cNvSpPr>
            <a:spLocks noGrp="1" noChangeArrowheads="1"/>
          </p:cNvSpPr>
          <p:nvPr>
            <p:ph idx="1"/>
          </p:nvPr>
        </p:nvSpPr>
        <p:spPr>
          <a:xfrm>
            <a:off x="457200" y="1600200"/>
            <a:ext cx="3106688" cy="4525963"/>
          </a:xfrm>
          <a:noFill/>
        </p:spPr>
        <p:txBody>
          <a:bodyPr/>
          <a:lstStyle/>
          <a:p>
            <a:pPr marL="0" indent="0" eaLnBrk="1" hangingPunct="1">
              <a:buNone/>
            </a:pPr>
            <a:r>
              <a:rPr lang="en-GB" sz="2000" dirty="0" smtClean="0"/>
              <a:t>Placeholder from template gets replaced with some content</a:t>
            </a:r>
          </a:p>
          <a:p>
            <a:pPr marL="0" indent="0" eaLnBrk="1" hangingPunct="1">
              <a:buNone/>
            </a:pPr>
            <a:endParaRPr lang="en-GB" sz="2000" dirty="0" smtClean="0"/>
          </a:p>
          <a:p>
            <a:pPr marL="0" indent="0" eaLnBrk="1" hangingPunct="1">
              <a:buNone/>
            </a:pPr>
            <a:r>
              <a:rPr lang="en-GB" sz="2000" dirty="0" smtClean="0"/>
              <a:t>If placeholder is not recognised or has typos, error gets printed instead of content</a:t>
            </a:r>
          </a:p>
        </p:txBody>
      </p:sp>
      <p:sp>
        <p:nvSpPr>
          <p:cNvPr id="33794" name="Slide Number Placeholder 3"/>
          <p:cNvSpPr>
            <a:spLocks noGrp="1"/>
          </p:cNvSpPr>
          <p:nvPr>
            <p:ph type="sldNum" sz="quarter" idx="12"/>
          </p:nvPr>
        </p:nvSpPr>
        <p:spPr>
          <a:noFill/>
        </p:spPr>
        <p:txBody>
          <a:bodyPr/>
          <a:lstStyle/>
          <a:p>
            <a:fld id="{04F2E4BD-C9BD-4F9B-8501-5C8DCEA3D545}" type="slidenum">
              <a:rPr lang="en-GB"/>
              <a:pPr/>
              <a:t>46</a:t>
            </a:fld>
            <a:endParaRPr lang="en-GB"/>
          </a:p>
        </p:txBody>
      </p:sp>
      <p:grpSp>
        <p:nvGrpSpPr>
          <p:cNvPr id="7" name="Group 6"/>
          <p:cNvGrpSpPr/>
          <p:nvPr/>
        </p:nvGrpSpPr>
        <p:grpSpPr>
          <a:xfrm>
            <a:off x="3563888" y="3429000"/>
            <a:ext cx="5314950" cy="2847975"/>
            <a:chOff x="3563888" y="3429000"/>
            <a:chExt cx="5314950" cy="2847975"/>
          </a:xfrm>
        </p:grpSpPr>
        <p:pic>
          <p:nvPicPr>
            <p:cNvPr id="33802" name="Picture 14"/>
            <p:cNvPicPr>
              <a:picLocks noChangeAspect="1" noChangeArrowheads="1"/>
            </p:cNvPicPr>
            <p:nvPr/>
          </p:nvPicPr>
          <p:blipFill>
            <a:blip r:embed="rId2" cstate="print"/>
            <a:srcRect b="38719"/>
            <a:stretch>
              <a:fillRect/>
            </a:stretch>
          </p:blipFill>
          <p:spPr bwMode="auto">
            <a:xfrm>
              <a:off x="3563888" y="3429000"/>
              <a:ext cx="5314950" cy="2847975"/>
            </a:xfrm>
            <a:prstGeom prst="rect">
              <a:avLst/>
            </a:prstGeom>
            <a:noFill/>
            <a:ln w="9525">
              <a:solidFill>
                <a:schemeClr val="tx1"/>
              </a:solidFill>
              <a:miter lim="800000"/>
              <a:headEnd/>
              <a:tailEnd/>
            </a:ln>
          </p:spPr>
        </p:pic>
        <p:sp>
          <p:nvSpPr>
            <p:cNvPr id="33803" name="Rectangle 15"/>
            <p:cNvSpPr>
              <a:spLocks noChangeArrowheads="1"/>
            </p:cNvSpPr>
            <p:nvPr/>
          </p:nvSpPr>
          <p:spPr bwMode="auto">
            <a:xfrm>
              <a:off x="4692601" y="3687763"/>
              <a:ext cx="1235075" cy="155575"/>
            </a:xfrm>
            <a:prstGeom prst="rect">
              <a:avLst/>
            </a:prstGeom>
            <a:noFill/>
            <a:ln w="19050">
              <a:solidFill>
                <a:srgbClr val="FF0000"/>
              </a:solidFill>
              <a:miter lim="800000"/>
              <a:headEnd/>
              <a:tailEnd/>
            </a:ln>
          </p:spPr>
          <p:txBody>
            <a:bodyPr wrap="none" anchor="ctr"/>
            <a:lstStyle/>
            <a:p>
              <a:endParaRPr lang="en-US"/>
            </a:p>
          </p:txBody>
        </p:sp>
        <p:sp>
          <p:nvSpPr>
            <p:cNvPr id="33804" name="Rectangle 16"/>
            <p:cNvSpPr>
              <a:spLocks noChangeArrowheads="1"/>
            </p:cNvSpPr>
            <p:nvPr/>
          </p:nvSpPr>
          <p:spPr bwMode="auto">
            <a:xfrm>
              <a:off x="4679901" y="3840163"/>
              <a:ext cx="4175125" cy="190500"/>
            </a:xfrm>
            <a:prstGeom prst="rect">
              <a:avLst/>
            </a:prstGeom>
            <a:noFill/>
            <a:ln w="19050">
              <a:solidFill>
                <a:srgbClr val="FF0000"/>
              </a:solidFill>
              <a:miter lim="800000"/>
              <a:headEnd/>
              <a:tailEnd/>
            </a:ln>
          </p:spPr>
          <p:txBody>
            <a:bodyPr wrap="none" anchor="ctr"/>
            <a:lstStyle/>
            <a:p>
              <a:endParaRPr lang="en-US"/>
            </a:p>
          </p:txBody>
        </p:sp>
        <p:sp>
          <p:nvSpPr>
            <p:cNvPr id="33805" name="Rectangle 17"/>
            <p:cNvSpPr>
              <a:spLocks noChangeArrowheads="1"/>
            </p:cNvSpPr>
            <p:nvPr/>
          </p:nvSpPr>
          <p:spPr bwMode="auto">
            <a:xfrm>
              <a:off x="4656088" y="4484688"/>
              <a:ext cx="3186113" cy="1668463"/>
            </a:xfrm>
            <a:prstGeom prst="rect">
              <a:avLst/>
            </a:prstGeom>
            <a:noFill/>
            <a:ln w="19050">
              <a:solidFill>
                <a:srgbClr val="FF0000"/>
              </a:solidFill>
              <a:miter lim="800000"/>
              <a:headEnd/>
              <a:tailEnd/>
            </a:ln>
          </p:spPr>
          <p:txBody>
            <a:bodyPr wrap="none" anchor="ctr"/>
            <a:lstStyle/>
            <a:p>
              <a:endParaRPr lang="en-US"/>
            </a:p>
          </p:txBody>
        </p:sp>
      </p:grpSp>
      <p:grpSp>
        <p:nvGrpSpPr>
          <p:cNvPr id="6" name="Group 5"/>
          <p:cNvGrpSpPr/>
          <p:nvPr/>
        </p:nvGrpSpPr>
        <p:grpSpPr>
          <a:xfrm>
            <a:off x="3749675" y="1628800"/>
            <a:ext cx="4733925" cy="1428750"/>
            <a:chOff x="3749675" y="1628800"/>
            <a:chExt cx="4733925" cy="1428750"/>
          </a:xfrm>
        </p:grpSpPr>
        <p:pic>
          <p:nvPicPr>
            <p:cNvPr id="33806" name="Picture 4"/>
            <p:cNvPicPr>
              <a:picLocks noChangeAspect="1" noChangeArrowheads="1"/>
            </p:cNvPicPr>
            <p:nvPr/>
          </p:nvPicPr>
          <p:blipFill>
            <a:blip r:embed="rId3" cstate="print"/>
            <a:srcRect/>
            <a:stretch>
              <a:fillRect/>
            </a:stretch>
          </p:blipFill>
          <p:spPr bwMode="auto">
            <a:xfrm>
              <a:off x="3749675" y="1628800"/>
              <a:ext cx="4733925" cy="1428750"/>
            </a:xfrm>
            <a:prstGeom prst="rect">
              <a:avLst/>
            </a:prstGeom>
            <a:noFill/>
            <a:ln w="9525">
              <a:solidFill>
                <a:schemeClr val="tx1"/>
              </a:solidFill>
              <a:miter lim="800000"/>
              <a:headEnd/>
              <a:tailEnd/>
            </a:ln>
          </p:spPr>
        </p:pic>
        <p:sp>
          <p:nvSpPr>
            <p:cNvPr id="33807" name="Rectangle 6"/>
            <p:cNvSpPr>
              <a:spLocks noChangeArrowheads="1"/>
            </p:cNvSpPr>
            <p:nvPr/>
          </p:nvSpPr>
          <p:spPr bwMode="auto">
            <a:xfrm>
              <a:off x="5129213" y="1928838"/>
              <a:ext cx="3187700" cy="136525"/>
            </a:xfrm>
            <a:prstGeom prst="rect">
              <a:avLst/>
            </a:prstGeom>
            <a:noFill/>
            <a:ln w="19050">
              <a:solidFill>
                <a:srgbClr val="FF0000"/>
              </a:solidFill>
              <a:miter lim="800000"/>
              <a:headEnd/>
              <a:tailEnd/>
            </a:ln>
          </p:spPr>
          <p:txBody>
            <a:bodyPr wrap="none" anchor="ctr"/>
            <a:lstStyle/>
            <a:p>
              <a:endParaRPr lang="en-US"/>
            </a:p>
          </p:txBody>
        </p:sp>
        <p:sp>
          <p:nvSpPr>
            <p:cNvPr id="33808" name="Rectangle 7"/>
            <p:cNvSpPr>
              <a:spLocks noChangeArrowheads="1"/>
            </p:cNvSpPr>
            <p:nvPr/>
          </p:nvSpPr>
          <p:spPr bwMode="auto">
            <a:xfrm>
              <a:off x="5078413" y="2081238"/>
              <a:ext cx="3187700" cy="136525"/>
            </a:xfrm>
            <a:prstGeom prst="rect">
              <a:avLst/>
            </a:prstGeom>
            <a:noFill/>
            <a:ln w="19050">
              <a:solidFill>
                <a:srgbClr val="FF0000"/>
              </a:solidFill>
              <a:miter lim="800000"/>
              <a:headEnd/>
              <a:tailEnd/>
            </a:ln>
          </p:spPr>
          <p:txBody>
            <a:bodyPr wrap="none" anchor="ctr"/>
            <a:lstStyle/>
            <a:p>
              <a:endParaRPr lang="en-US"/>
            </a:p>
          </p:txBody>
        </p:sp>
        <p:sp>
          <p:nvSpPr>
            <p:cNvPr id="33809" name="Rectangle 8"/>
            <p:cNvSpPr>
              <a:spLocks noChangeArrowheads="1"/>
            </p:cNvSpPr>
            <p:nvPr/>
          </p:nvSpPr>
          <p:spPr bwMode="auto">
            <a:xfrm>
              <a:off x="5637213" y="2627338"/>
              <a:ext cx="2457450" cy="136525"/>
            </a:xfrm>
            <a:prstGeom prst="rect">
              <a:avLst/>
            </a:prstGeom>
            <a:noFill/>
            <a:ln w="19050">
              <a:solidFill>
                <a:srgbClr val="FF0000"/>
              </a:solidFill>
              <a:miter lim="800000"/>
              <a:headEnd/>
              <a:tailEnd/>
            </a:ln>
          </p:spPr>
          <p:txBody>
            <a:bodyPr wrap="none" anchor="ctr"/>
            <a:lstStyle/>
            <a:p>
              <a:endParaRPr lang="en-US"/>
            </a:p>
          </p:txBody>
        </p:sp>
      </p:grpSp>
      <p:sp>
        <p:nvSpPr>
          <p:cNvPr id="33800" name="Text Box 21"/>
          <p:cNvSpPr txBox="1">
            <a:spLocks noChangeArrowheads="1"/>
          </p:cNvSpPr>
          <p:nvPr/>
        </p:nvSpPr>
        <p:spPr bwMode="auto">
          <a:xfrm>
            <a:off x="7321550" y="1556792"/>
            <a:ext cx="1123950" cy="366712"/>
          </a:xfrm>
          <a:prstGeom prst="rect">
            <a:avLst/>
          </a:prstGeom>
          <a:noFill/>
          <a:ln w="9525">
            <a:noFill/>
            <a:miter lim="800000"/>
            <a:headEnd/>
            <a:tailEnd/>
          </a:ln>
        </p:spPr>
        <p:txBody>
          <a:bodyPr wrap="none">
            <a:spAutoFit/>
          </a:bodyPr>
          <a:lstStyle/>
          <a:p>
            <a:r>
              <a:rPr lang="en-GB" b="1" dirty="0">
                <a:solidFill>
                  <a:srgbClr val="00B0F0"/>
                </a:solidFill>
              </a:rPr>
              <a:t>template</a:t>
            </a:r>
          </a:p>
        </p:txBody>
      </p:sp>
      <p:sp>
        <p:nvSpPr>
          <p:cNvPr id="33801" name="Text Box 22"/>
          <p:cNvSpPr txBox="1">
            <a:spLocks noChangeArrowheads="1"/>
          </p:cNvSpPr>
          <p:nvPr/>
        </p:nvSpPr>
        <p:spPr bwMode="auto">
          <a:xfrm>
            <a:off x="8086030" y="3429000"/>
            <a:ext cx="806450" cy="366713"/>
          </a:xfrm>
          <a:prstGeom prst="rect">
            <a:avLst/>
          </a:prstGeom>
          <a:noFill/>
          <a:ln w="9525">
            <a:noFill/>
            <a:miter lim="800000"/>
            <a:headEnd/>
            <a:tailEnd/>
          </a:ln>
        </p:spPr>
        <p:txBody>
          <a:bodyPr wrap="none">
            <a:spAutoFit/>
          </a:bodyPr>
          <a:lstStyle/>
          <a:p>
            <a:r>
              <a:rPr lang="en-GB" b="1" dirty="0">
                <a:solidFill>
                  <a:srgbClr val="00B0F0"/>
                </a:solidFill>
              </a:rPr>
              <a:t>result</a:t>
            </a:r>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File and package placeholders</a:t>
            </a:r>
          </a:p>
        </p:txBody>
      </p:sp>
      <p:sp>
        <p:nvSpPr>
          <p:cNvPr id="34823" name="Rectangle 19"/>
          <p:cNvSpPr>
            <a:spLocks noGrp="1" noChangeArrowheads="1"/>
          </p:cNvSpPr>
          <p:nvPr>
            <p:ph idx="1"/>
          </p:nvPr>
        </p:nvSpPr>
        <p:spPr>
          <a:xfrm>
            <a:off x="457200" y="1600200"/>
            <a:ext cx="3243262" cy="4525963"/>
          </a:xfrm>
          <a:noFill/>
        </p:spPr>
        <p:txBody>
          <a:bodyPr>
            <a:normAutofit/>
          </a:bodyPr>
          <a:lstStyle/>
          <a:p>
            <a:pPr marL="0" indent="0" eaLnBrk="1" hangingPunct="1">
              <a:buNone/>
            </a:pPr>
            <a:r>
              <a:rPr lang="en-GB" sz="1400" dirty="0" smtClean="0"/>
              <a:t>If problem with the placeholder for package (in the heading paragraph), only error gets printed instead of the package content</a:t>
            </a:r>
          </a:p>
          <a:p>
            <a:pPr marL="0" indent="0" eaLnBrk="1" hangingPunct="1">
              <a:buNone/>
            </a:pPr>
            <a:endParaRPr lang="en-GB" sz="1400" dirty="0" smtClean="0"/>
          </a:p>
          <a:p>
            <a:pPr marL="0" indent="0" eaLnBrk="1" hangingPunct="1">
              <a:buNone/>
            </a:pPr>
            <a:r>
              <a:rPr lang="en-GB" sz="1400" dirty="0" smtClean="0"/>
              <a:t>Doc generation (in particular for UML package content, recursively) takes long:</a:t>
            </a:r>
          </a:p>
          <a:p>
            <a:pPr marL="176213" lvl="1" indent="-176213" eaLnBrk="1" hangingPunct="1"/>
            <a:r>
              <a:rPr lang="en-GB" sz="1200" b="1" dirty="0" smtClean="0"/>
              <a:t>In template debugging phase, </a:t>
            </a:r>
            <a:r>
              <a:rPr lang="en-GB" sz="1200" dirty="0" smtClean="0"/>
              <a:t>to ensure you have correct placeholders for packages, set property </a:t>
            </a:r>
            <a:r>
              <a:rPr lang="en-GB" sz="1200" b="1" dirty="0" smtClean="0"/>
              <a:t>docgen.word.</a:t>
            </a:r>
            <a:r>
              <a:rPr lang="en-GB" sz="1200" b="1" dirty="0" smtClean="0">
                <a:solidFill>
                  <a:srgbClr val="FF0000"/>
                </a:solidFill>
              </a:rPr>
              <a:t>analysePlaceholders</a:t>
            </a:r>
            <a:r>
              <a:rPr lang="en-GB" sz="1200" dirty="0" smtClean="0">
                <a:solidFill>
                  <a:srgbClr val="CC0000"/>
                </a:solidFill>
              </a:rPr>
              <a:t> </a:t>
            </a:r>
            <a:r>
              <a:rPr lang="en-GB" sz="1200" dirty="0" smtClean="0"/>
              <a:t>=</a:t>
            </a:r>
            <a:r>
              <a:rPr lang="en-GB" sz="1200" b="1" dirty="0" smtClean="0"/>
              <a:t>true</a:t>
            </a:r>
            <a:r>
              <a:rPr lang="en-GB" sz="1200" dirty="0" smtClean="0"/>
              <a:t>; This will skip (time consuming) printing of the full content of packages</a:t>
            </a:r>
          </a:p>
          <a:p>
            <a:pPr marL="176213" lvl="1" indent="-176213" eaLnBrk="1" hangingPunct="1"/>
            <a:r>
              <a:rPr lang="en-GB" sz="1200" b="1" dirty="0" smtClean="0"/>
              <a:t>After debugging the template</a:t>
            </a:r>
            <a:r>
              <a:rPr lang="en-GB" sz="1200" dirty="0" smtClean="0"/>
              <a:t>, leave docgen.word.</a:t>
            </a:r>
            <a:r>
              <a:rPr lang="en-GB" sz="1200" b="1" dirty="0" smtClean="0">
                <a:solidFill>
                  <a:srgbClr val="FF0000"/>
                </a:solidFill>
              </a:rPr>
              <a:t>analysePlaceholders</a:t>
            </a:r>
            <a:r>
              <a:rPr lang="en-GB" sz="1200" dirty="0" smtClean="0"/>
              <a:t> </a:t>
            </a:r>
            <a:r>
              <a:rPr lang="en-GB" sz="1200" b="1" dirty="0" smtClean="0"/>
              <a:t>empty</a:t>
            </a:r>
            <a:r>
              <a:rPr lang="en-GB" sz="1200" dirty="0" smtClean="0"/>
              <a:t> </a:t>
            </a:r>
            <a:r>
              <a:rPr lang="en-GB" sz="1200" b="1" dirty="0" smtClean="0"/>
              <a:t>to get the full content printed!</a:t>
            </a:r>
          </a:p>
        </p:txBody>
      </p:sp>
      <p:sp>
        <p:nvSpPr>
          <p:cNvPr id="34818" name="Slide Number Placeholder 3"/>
          <p:cNvSpPr>
            <a:spLocks noGrp="1"/>
          </p:cNvSpPr>
          <p:nvPr>
            <p:ph type="sldNum" sz="quarter" idx="12"/>
          </p:nvPr>
        </p:nvSpPr>
        <p:spPr>
          <a:noFill/>
        </p:spPr>
        <p:txBody>
          <a:bodyPr/>
          <a:lstStyle/>
          <a:p>
            <a:fld id="{43CBB3D3-A414-45C7-8913-4D6DD50402EE}" type="slidenum">
              <a:rPr lang="en-GB"/>
              <a:pPr/>
              <a:t>47</a:t>
            </a:fld>
            <a:endParaRPr lang="en-GB"/>
          </a:p>
        </p:txBody>
      </p:sp>
      <p:grpSp>
        <p:nvGrpSpPr>
          <p:cNvPr id="3" name="Group 2"/>
          <p:cNvGrpSpPr/>
          <p:nvPr/>
        </p:nvGrpSpPr>
        <p:grpSpPr>
          <a:xfrm>
            <a:off x="5270500" y="1700808"/>
            <a:ext cx="3695700" cy="1974120"/>
            <a:chOff x="5270500" y="2108930"/>
            <a:chExt cx="3695700" cy="1974120"/>
          </a:xfrm>
        </p:grpSpPr>
        <p:pic>
          <p:nvPicPr>
            <p:cNvPr id="34830" name="Picture 9"/>
            <p:cNvPicPr>
              <a:picLocks noChangeAspect="1" noChangeArrowheads="1"/>
            </p:cNvPicPr>
            <p:nvPr/>
          </p:nvPicPr>
          <p:blipFill>
            <a:blip r:embed="rId2" cstate="print"/>
            <a:srcRect/>
            <a:stretch>
              <a:fillRect/>
            </a:stretch>
          </p:blipFill>
          <p:spPr bwMode="auto">
            <a:xfrm>
              <a:off x="5270500" y="2463800"/>
              <a:ext cx="3695700" cy="1619250"/>
            </a:xfrm>
            <a:prstGeom prst="rect">
              <a:avLst/>
            </a:prstGeom>
            <a:noFill/>
            <a:ln w="9525">
              <a:solidFill>
                <a:schemeClr val="tx1"/>
              </a:solidFill>
              <a:miter lim="800000"/>
              <a:headEnd/>
              <a:tailEnd/>
            </a:ln>
          </p:spPr>
        </p:pic>
        <p:sp>
          <p:nvSpPr>
            <p:cNvPr id="34831" name="Rectangle 10"/>
            <p:cNvSpPr>
              <a:spLocks noChangeArrowheads="1"/>
            </p:cNvSpPr>
            <p:nvPr/>
          </p:nvSpPr>
          <p:spPr bwMode="auto">
            <a:xfrm>
              <a:off x="7580313" y="2498725"/>
              <a:ext cx="1309688" cy="123825"/>
            </a:xfrm>
            <a:prstGeom prst="rect">
              <a:avLst/>
            </a:prstGeom>
            <a:noFill/>
            <a:ln w="19050">
              <a:solidFill>
                <a:srgbClr val="FF0000"/>
              </a:solidFill>
              <a:miter lim="800000"/>
              <a:headEnd/>
              <a:tailEnd/>
            </a:ln>
          </p:spPr>
          <p:txBody>
            <a:bodyPr wrap="none" anchor="ctr"/>
            <a:lstStyle/>
            <a:p>
              <a:endParaRPr lang="en-US"/>
            </a:p>
          </p:txBody>
        </p:sp>
        <p:sp>
          <p:nvSpPr>
            <p:cNvPr id="34832" name="Rectangle 11"/>
            <p:cNvSpPr>
              <a:spLocks noChangeArrowheads="1"/>
            </p:cNvSpPr>
            <p:nvPr/>
          </p:nvSpPr>
          <p:spPr bwMode="auto">
            <a:xfrm>
              <a:off x="5645150" y="3478213"/>
              <a:ext cx="2965450" cy="198438"/>
            </a:xfrm>
            <a:prstGeom prst="rect">
              <a:avLst/>
            </a:prstGeom>
            <a:noFill/>
            <a:ln w="19050">
              <a:solidFill>
                <a:srgbClr val="FF0000"/>
              </a:solidFill>
              <a:miter lim="800000"/>
              <a:headEnd/>
              <a:tailEnd/>
            </a:ln>
          </p:spPr>
          <p:txBody>
            <a:bodyPr wrap="none" anchor="ctr"/>
            <a:lstStyle/>
            <a:p>
              <a:endParaRPr lang="en-US"/>
            </a:p>
          </p:txBody>
        </p:sp>
        <p:sp>
          <p:nvSpPr>
            <p:cNvPr id="34833" name="Rectangle 12"/>
            <p:cNvSpPr>
              <a:spLocks noChangeArrowheads="1"/>
            </p:cNvSpPr>
            <p:nvPr/>
          </p:nvSpPr>
          <p:spPr bwMode="auto">
            <a:xfrm>
              <a:off x="5699125" y="3840163"/>
              <a:ext cx="3016250" cy="198438"/>
            </a:xfrm>
            <a:prstGeom prst="rect">
              <a:avLst/>
            </a:prstGeom>
            <a:noFill/>
            <a:ln w="19050">
              <a:solidFill>
                <a:srgbClr val="FF0000"/>
              </a:solidFill>
              <a:miter lim="800000"/>
              <a:headEnd/>
              <a:tailEnd/>
            </a:ln>
          </p:spPr>
          <p:txBody>
            <a:bodyPr wrap="none" anchor="ctr"/>
            <a:lstStyle/>
            <a:p>
              <a:endParaRPr lang="en-US"/>
            </a:p>
          </p:txBody>
        </p:sp>
        <p:sp>
          <p:nvSpPr>
            <p:cNvPr id="34824" name="Text Box 20"/>
            <p:cNvSpPr txBox="1">
              <a:spLocks noChangeArrowheads="1"/>
            </p:cNvSpPr>
            <p:nvPr/>
          </p:nvSpPr>
          <p:spPr bwMode="auto">
            <a:xfrm>
              <a:off x="5274827" y="2108930"/>
              <a:ext cx="1123950" cy="366713"/>
            </a:xfrm>
            <a:prstGeom prst="rect">
              <a:avLst/>
            </a:prstGeom>
            <a:noFill/>
            <a:ln w="9525">
              <a:noFill/>
              <a:miter lim="800000"/>
              <a:headEnd/>
              <a:tailEnd/>
            </a:ln>
          </p:spPr>
          <p:txBody>
            <a:bodyPr wrap="none">
              <a:spAutoFit/>
            </a:bodyPr>
            <a:lstStyle/>
            <a:p>
              <a:r>
                <a:rPr lang="en-GB" b="1" dirty="0">
                  <a:solidFill>
                    <a:srgbClr val="00B0F0"/>
                  </a:solidFill>
                </a:rPr>
                <a:t>template</a:t>
              </a:r>
            </a:p>
          </p:txBody>
        </p:sp>
      </p:grpSp>
      <p:grpSp>
        <p:nvGrpSpPr>
          <p:cNvPr id="4" name="Group 3"/>
          <p:cNvGrpSpPr/>
          <p:nvPr/>
        </p:nvGrpSpPr>
        <p:grpSpPr>
          <a:xfrm>
            <a:off x="3563888" y="3630477"/>
            <a:ext cx="5443537" cy="2611901"/>
            <a:chOff x="3257550" y="3924300"/>
            <a:chExt cx="5886450" cy="2725738"/>
          </a:xfrm>
        </p:grpSpPr>
        <p:pic>
          <p:nvPicPr>
            <p:cNvPr id="34826" name="Picture 13"/>
            <p:cNvPicPr>
              <a:picLocks noChangeAspect="1" noChangeArrowheads="1"/>
            </p:cNvPicPr>
            <p:nvPr/>
          </p:nvPicPr>
          <p:blipFill>
            <a:blip r:embed="rId3" cstate="print"/>
            <a:srcRect b="37801"/>
            <a:stretch>
              <a:fillRect/>
            </a:stretch>
          </p:blipFill>
          <p:spPr bwMode="auto">
            <a:xfrm>
              <a:off x="3257550" y="4274614"/>
              <a:ext cx="5886450" cy="2370137"/>
            </a:xfrm>
            <a:prstGeom prst="rect">
              <a:avLst/>
            </a:prstGeom>
            <a:noFill/>
            <a:ln w="9525">
              <a:solidFill>
                <a:schemeClr val="tx1"/>
              </a:solidFill>
              <a:miter lim="800000"/>
              <a:headEnd/>
              <a:tailEnd/>
            </a:ln>
          </p:spPr>
        </p:pic>
        <p:sp>
          <p:nvSpPr>
            <p:cNvPr id="34827" name="Rectangle 14"/>
            <p:cNvSpPr>
              <a:spLocks noChangeArrowheads="1"/>
            </p:cNvSpPr>
            <p:nvPr/>
          </p:nvSpPr>
          <p:spPr bwMode="auto">
            <a:xfrm>
              <a:off x="5534025" y="4293336"/>
              <a:ext cx="976312" cy="162698"/>
            </a:xfrm>
            <a:prstGeom prst="rect">
              <a:avLst/>
            </a:prstGeom>
            <a:noFill/>
            <a:ln w="19050">
              <a:solidFill>
                <a:srgbClr val="FF0000"/>
              </a:solidFill>
              <a:miter lim="800000"/>
              <a:headEnd/>
              <a:tailEnd/>
            </a:ln>
          </p:spPr>
          <p:txBody>
            <a:bodyPr wrap="none" anchor="ctr"/>
            <a:lstStyle/>
            <a:p>
              <a:endParaRPr lang="en-US"/>
            </a:p>
          </p:txBody>
        </p:sp>
        <p:sp>
          <p:nvSpPr>
            <p:cNvPr id="34828" name="Rectangle 15"/>
            <p:cNvSpPr>
              <a:spLocks noChangeArrowheads="1"/>
            </p:cNvSpPr>
            <p:nvPr/>
          </p:nvSpPr>
          <p:spPr bwMode="auto">
            <a:xfrm>
              <a:off x="3597275" y="5260975"/>
              <a:ext cx="5546725" cy="425450"/>
            </a:xfrm>
            <a:prstGeom prst="rect">
              <a:avLst/>
            </a:prstGeom>
            <a:noFill/>
            <a:ln w="19050">
              <a:solidFill>
                <a:srgbClr val="FF0000"/>
              </a:solidFill>
              <a:miter lim="800000"/>
              <a:headEnd/>
              <a:tailEnd/>
            </a:ln>
          </p:spPr>
          <p:txBody>
            <a:bodyPr wrap="none" anchor="ctr"/>
            <a:lstStyle/>
            <a:p>
              <a:endParaRPr lang="en-US"/>
            </a:p>
          </p:txBody>
        </p:sp>
        <p:sp>
          <p:nvSpPr>
            <p:cNvPr id="34829" name="Rectangle 16"/>
            <p:cNvSpPr>
              <a:spLocks noChangeArrowheads="1"/>
            </p:cNvSpPr>
            <p:nvPr/>
          </p:nvSpPr>
          <p:spPr bwMode="auto">
            <a:xfrm>
              <a:off x="3292475" y="5808663"/>
              <a:ext cx="5534025" cy="841375"/>
            </a:xfrm>
            <a:prstGeom prst="rect">
              <a:avLst/>
            </a:prstGeom>
            <a:noFill/>
            <a:ln w="19050">
              <a:solidFill>
                <a:srgbClr val="FF0000"/>
              </a:solidFill>
              <a:miter lim="800000"/>
              <a:headEnd/>
              <a:tailEnd/>
            </a:ln>
          </p:spPr>
          <p:txBody>
            <a:bodyPr wrap="none" anchor="ctr"/>
            <a:lstStyle/>
            <a:p>
              <a:endParaRPr lang="en-US"/>
            </a:p>
          </p:txBody>
        </p:sp>
        <p:sp>
          <p:nvSpPr>
            <p:cNvPr id="34825" name="Text Box 21"/>
            <p:cNvSpPr txBox="1">
              <a:spLocks noChangeArrowheads="1"/>
            </p:cNvSpPr>
            <p:nvPr/>
          </p:nvSpPr>
          <p:spPr bwMode="auto">
            <a:xfrm>
              <a:off x="3297238" y="3924300"/>
              <a:ext cx="806450" cy="366713"/>
            </a:xfrm>
            <a:prstGeom prst="rect">
              <a:avLst/>
            </a:prstGeom>
            <a:noFill/>
            <a:ln w="9525">
              <a:noFill/>
              <a:miter lim="800000"/>
              <a:headEnd/>
              <a:tailEnd/>
            </a:ln>
          </p:spPr>
          <p:txBody>
            <a:bodyPr wrap="none">
              <a:spAutoFit/>
            </a:bodyPr>
            <a:lstStyle/>
            <a:p>
              <a:r>
                <a:rPr lang="en-GB" b="1" dirty="0">
                  <a:solidFill>
                    <a:srgbClr val="00B0F0"/>
                  </a:solidFill>
                </a:rPr>
                <a:t>result</a:t>
              </a:r>
            </a:p>
          </p:txBody>
        </p:sp>
      </p:grpSp>
      <p:sp>
        <p:nvSpPr>
          <p:cNvPr id="2" name="Date Placeholder 1"/>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MS Word doc generation from UML:</a:t>
            </a:r>
            <a:br>
              <a:rPr lang="en-GB" sz="3200" dirty="0"/>
            </a:br>
            <a:r>
              <a:rPr lang="en-GB" sz="3200" dirty="0" smtClean="0"/>
              <a:t>Diag. note and explicit class placeholders</a:t>
            </a:r>
            <a:endParaRPr lang="en-GB" sz="3200"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48</a:t>
            </a:fld>
            <a:endParaRPr lang="en-US"/>
          </a:p>
        </p:txBody>
      </p:sp>
      <p:sp>
        <p:nvSpPr>
          <p:cNvPr id="5" name="Date Placeholder 4"/>
          <p:cNvSpPr>
            <a:spLocks noGrp="1"/>
          </p:cNvSpPr>
          <p:nvPr>
            <p:ph type="dt" sz="half" idx="13"/>
          </p:nvPr>
        </p:nvSpPr>
        <p:spPr/>
        <p:txBody>
          <a:bodyPr/>
          <a:lstStyle/>
          <a:p>
            <a:r>
              <a:rPr lang="en-US" smtClean="0"/>
              <a:t>January 2018</a:t>
            </a:r>
            <a:endParaRPr lang="en-GB"/>
          </a:p>
        </p:txBody>
      </p:sp>
      <p:sp>
        <p:nvSpPr>
          <p:cNvPr id="6" name="Footer Placeholder 5"/>
          <p:cNvSpPr>
            <a:spLocks noGrp="1"/>
          </p:cNvSpPr>
          <p:nvPr>
            <p:ph type="ftr" sz="quarter" idx="14"/>
          </p:nvPr>
        </p:nvSpPr>
        <p:spPr/>
        <p:txBody>
          <a:bodyPr/>
          <a:lstStyle/>
          <a:p>
            <a:r>
              <a:rPr lang="fi-FI" smtClean="0"/>
              <a:t>Copyright 2009-2018 Tatjana (Tanja) Kostic</a:t>
            </a:r>
            <a:endParaRPr lang="fi-FI" dirty="0" smtClean="0"/>
          </a:p>
        </p:txBody>
      </p:sp>
      <p:grpSp>
        <p:nvGrpSpPr>
          <p:cNvPr id="17" name="Group 16"/>
          <p:cNvGrpSpPr/>
          <p:nvPr/>
        </p:nvGrpSpPr>
        <p:grpSpPr>
          <a:xfrm>
            <a:off x="5033322" y="1504722"/>
            <a:ext cx="4053791" cy="1852270"/>
            <a:chOff x="5033322" y="1504722"/>
            <a:chExt cx="4053791" cy="1852270"/>
          </a:xfrm>
        </p:grpSpPr>
        <p:pic>
          <p:nvPicPr>
            <p:cNvPr id="8" name="Picture 7"/>
            <p:cNvPicPr>
              <a:picLocks noChangeAspect="1"/>
            </p:cNvPicPr>
            <p:nvPr/>
          </p:nvPicPr>
          <p:blipFill>
            <a:blip r:embed="rId2"/>
            <a:stretch>
              <a:fillRect/>
            </a:stretch>
          </p:blipFill>
          <p:spPr>
            <a:xfrm>
              <a:off x="5038442" y="1857484"/>
              <a:ext cx="4048671" cy="1499508"/>
            </a:xfrm>
            <a:prstGeom prst="rect">
              <a:avLst/>
            </a:prstGeom>
            <a:ln>
              <a:solidFill>
                <a:schemeClr val="tx1"/>
              </a:solidFill>
            </a:ln>
          </p:spPr>
        </p:pic>
        <p:sp>
          <p:nvSpPr>
            <p:cNvPr id="9" name="Text Box 20"/>
            <p:cNvSpPr txBox="1">
              <a:spLocks noChangeArrowheads="1"/>
            </p:cNvSpPr>
            <p:nvPr/>
          </p:nvSpPr>
          <p:spPr bwMode="auto">
            <a:xfrm>
              <a:off x="5033322" y="1504722"/>
              <a:ext cx="1123950" cy="366713"/>
            </a:xfrm>
            <a:prstGeom prst="rect">
              <a:avLst/>
            </a:prstGeom>
            <a:noFill/>
            <a:ln w="9525">
              <a:noFill/>
              <a:miter lim="800000"/>
              <a:headEnd/>
              <a:tailEnd/>
            </a:ln>
          </p:spPr>
          <p:txBody>
            <a:bodyPr wrap="none">
              <a:spAutoFit/>
            </a:bodyPr>
            <a:lstStyle/>
            <a:p>
              <a:r>
                <a:rPr lang="en-GB" b="1" dirty="0">
                  <a:solidFill>
                    <a:srgbClr val="00B0F0"/>
                  </a:solidFill>
                </a:rPr>
                <a:t>template</a:t>
              </a:r>
            </a:p>
          </p:txBody>
        </p:sp>
        <p:sp>
          <p:nvSpPr>
            <p:cNvPr id="10" name="Rectangle 11"/>
            <p:cNvSpPr>
              <a:spLocks noChangeArrowheads="1"/>
            </p:cNvSpPr>
            <p:nvPr/>
          </p:nvSpPr>
          <p:spPr bwMode="auto">
            <a:xfrm>
              <a:off x="5076056" y="3070090"/>
              <a:ext cx="3888432" cy="214893"/>
            </a:xfrm>
            <a:prstGeom prst="rect">
              <a:avLst/>
            </a:prstGeom>
            <a:noFill/>
            <a:ln w="19050">
              <a:solidFill>
                <a:srgbClr val="FF0000"/>
              </a:solidFill>
              <a:miter lim="800000"/>
              <a:headEnd/>
              <a:tailEnd/>
            </a:ln>
          </p:spPr>
          <p:txBody>
            <a:bodyPr wrap="none" anchor="ctr"/>
            <a:lstStyle/>
            <a:p>
              <a:endParaRPr lang="en-US"/>
            </a:p>
          </p:txBody>
        </p:sp>
        <p:sp>
          <p:nvSpPr>
            <p:cNvPr id="13" name="Rectangle 10"/>
            <p:cNvSpPr>
              <a:spLocks noChangeArrowheads="1"/>
            </p:cNvSpPr>
            <p:nvPr/>
          </p:nvSpPr>
          <p:spPr bwMode="auto">
            <a:xfrm>
              <a:off x="5076056" y="1988840"/>
              <a:ext cx="2376264" cy="245164"/>
            </a:xfrm>
            <a:prstGeom prst="rect">
              <a:avLst/>
            </a:prstGeom>
            <a:noFill/>
            <a:ln w="19050">
              <a:solidFill>
                <a:srgbClr val="FF0000"/>
              </a:solidFill>
              <a:miter lim="800000"/>
              <a:headEnd/>
              <a:tailEnd/>
            </a:ln>
          </p:spPr>
          <p:txBody>
            <a:bodyPr wrap="none" anchor="ctr"/>
            <a:lstStyle/>
            <a:p>
              <a:endParaRPr lang="en-US"/>
            </a:p>
          </p:txBody>
        </p:sp>
      </p:grpSp>
      <p:grpSp>
        <p:nvGrpSpPr>
          <p:cNvPr id="18" name="Group 17"/>
          <p:cNvGrpSpPr/>
          <p:nvPr/>
        </p:nvGrpSpPr>
        <p:grpSpPr>
          <a:xfrm>
            <a:off x="3904035" y="3387760"/>
            <a:ext cx="4674841" cy="3273478"/>
            <a:chOff x="3904035" y="3387760"/>
            <a:chExt cx="4674841" cy="3273478"/>
          </a:xfrm>
        </p:grpSpPr>
        <p:sp>
          <p:nvSpPr>
            <p:cNvPr id="11" name="Text Box 21"/>
            <p:cNvSpPr txBox="1">
              <a:spLocks noChangeArrowheads="1"/>
            </p:cNvSpPr>
            <p:nvPr/>
          </p:nvSpPr>
          <p:spPr bwMode="auto">
            <a:xfrm>
              <a:off x="3904035" y="3387760"/>
              <a:ext cx="745770" cy="351398"/>
            </a:xfrm>
            <a:prstGeom prst="rect">
              <a:avLst/>
            </a:prstGeom>
            <a:noFill/>
            <a:ln w="9525">
              <a:noFill/>
              <a:miter lim="800000"/>
              <a:headEnd/>
              <a:tailEnd/>
            </a:ln>
          </p:spPr>
          <p:txBody>
            <a:bodyPr wrap="none">
              <a:spAutoFit/>
            </a:bodyPr>
            <a:lstStyle/>
            <a:p>
              <a:r>
                <a:rPr lang="en-GB" b="1" dirty="0">
                  <a:solidFill>
                    <a:srgbClr val="00B0F0"/>
                  </a:solidFill>
                </a:rPr>
                <a:t>result</a:t>
              </a:r>
            </a:p>
          </p:txBody>
        </p:sp>
        <p:pic>
          <p:nvPicPr>
            <p:cNvPr id="12" name="Picture 11"/>
            <p:cNvPicPr>
              <a:picLocks noChangeAspect="1"/>
            </p:cNvPicPr>
            <p:nvPr/>
          </p:nvPicPr>
          <p:blipFill>
            <a:blip r:embed="rId3"/>
            <a:stretch>
              <a:fillRect/>
            </a:stretch>
          </p:blipFill>
          <p:spPr>
            <a:xfrm>
              <a:off x="3970364" y="3776022"/>
              <a:ext cx="4608512" cy="2885216"/>
            </a:xfrm>
            <a:prstGeom prst="rect">
              <a:avLst/>
            </a:prstGeom>
            <a:ln>
              <a:solidFill>
                <a:schemeClr val="tx1"/>
              </a:solidFill>
            </a:ln>
          </p:spPr>
        </p:pic>
        <p:sp>
          <p:nvSpPr>
            <p:cNvPr id="14" name="Rectangle 10"/>
            <p:cNvSpPr>
              <a:spLocks noChangeArrowheads="1"/>
            </p:cNvSpPr>
            <p:nvPr/>
          </p:nvSpPr>
          <p:spPr bwMode="auto">
            <a:xfrm>
              <a:off x="3966028" y="3947914"/>
              <a:ext cx="3630308" cy="245164"/>
            </a:xfrm>
            <a:prstGeom prst="rect">
              <a:avLst/>
            </a:prstGeom>
            <a:noFill/>
            <a:ln w="19050">
              <a:solidFill>
                <a:srgbClr val="FF0000"/>
              </a:solidFill>
              <a:miter lim="800000"/>
              <a:headEnd/>
              <a:tailEnd/>
            </a:ln>
          </p:spPr>
          <p:txBody>
            <a:bodyPr wrap="none" anchor="ctr"/>
            <a:lstStyle/>
            <a:p>
              <a:endParaRPr lang="en-US"/>
            </a:p>
          </p:txBody>
        </p:sp>
        <p:sp>
          <p:nvSpPr>
            <p:cNvPr id="15" name="Rectangle 10"/>
            <p:cNvSpPr>
              <a:spLocks noChangeArrowheads="1"/>
            </p:cNvSpPr>
            <p:nvPr/>
          </p:nvSpPr>
          <p:spPr bwMode="auto">
            <a:xfrm>
              <a:off x="3966028" y="5021970"/>
              <a:ext cx="4612848" cy="1575382"/>
            </a:xfrm>
            <a:prstGeom prst="rect">
              <a:avLst/>
            </a:prstGeom>
            <a:noFill/>
            <a:ln w="19050">
              <a:solidFill>
                <a:srgbClr val="FF0000"/>
              </a:solidFill>
              <a:miter lim="800000"/>
              <a:headEnd/>
              <a:tailEnd/>
            </a:ln>
          </p:spPr>
          <p:txBody>
            <a:bodyPr wrap="none" anchor="ctr"/>
            <a:lstStyle/>
            <a:p>
              <a:endParaRPr lang="en-US"/>
            </a:p>
          </p:txBody>
        </p:sp>
      </p:grpSp>
      <p:sp>
        <p:nvSpPr>
          <p:cNvPr id="16" name="Rectangle 19"/>
          <p:cNvSpPr>
            <a:spLocks noGrp="1" noChangeArrowheads="1"/>
          </p:cNvSpPr>
          <p:nvPr>
            <p:ph idx="1"/>
          </p:nvPr>
        </p:nvSpPr>
        <p:spPr>
          <a:xfrm>
            <a:off x="457200" y="1600200"/>
            <a:ext cx="3243262" cy="4525963"/>
          </a:xfrm>
          <a:noFill/>
        </p:spPr>
        <p:txBody>
          <a:bodyPr>
            <a:normAutofit lnSpcReduction="10000"/>
          </a:bodyPr>
          <a:lstStyle/>
          <a:p>
            <a:pPr marL="0" indent="0" eaLnBrk="1" hangingPunct="1">
              <a:buNone/>
            </a:pPr>
            <a:r>
              <a:rPr lang="en-GB" sz="1400" dirty="0" smtClean="0"/>
              <a:t>Available since 02v01.</a:t>
            </a:r>
          </a:p>
          <a:p>
            <a:pPr marL="0" indent="0" eaLnBrk="1" hangingPunct="1">
              <a:buNone/>
            </a:pPr>
            <a:endParaRPr lang="en-GB" sz="1400" dirty="0" smtClean="0"/>
          </a:p>
          <a:p>
            <a:pPr marL="0" indent="0" eaLnBrk="1" hangingPunct="1">
              <a:buNone/>
            </a:pPr>
            <a:r>
              <a:rPr lang="en-GB" sz="1400" dirty="0" smtClean="0"/>
              <a:t>Diagram description normally gets printed automatically after a diagram, from within the containing package or class.</a:t>
            </a:r>
          </a:p>
          <a:p>
            <a:pPr marL="0" indent="0" eaLnBrk="1" hangingPunct="1">
              <a:buNone/>
            </a:pPr>
            <a:r>
              <a:rPr lang="en-GB" sz="1400" b="1" dirty="0" err="1" smtClean="0">
                <a:solidFill>
                  <a:srgbClr val="FF0000"/>
                </a:solidFill>
              </a:rPr>
              <a:t>DiagNote</a:t>
            </a:r>
            <a:r>
              <a:rPr lang="en-GB" sz="1400" dirty="0" smtClean="0"/>
              <a:t> placeholder inserts the description of the diagram :</a:t>
            </a:r>
          </a:p>
          <a:p>
            <a:pPr marL="176213" lvl="1" indent="-176213" eaLnBrk="1" hangingPunct="1"/>
            <a:r>
              <a:rPr lang="en-GB" sz="1200" dirty="0" smtClean="0"/>
              <a:t>Useful for some extension models, if you want e.g. to have a two-column table with a diagram in one column and its description in another.</a:t>
            </a:r>
          </a:p>
          <a:p>
            <a:pPr marL="176213" lvl="1" indent="-176213" eaLnBrk="1" hangingPunct="1"/>
            <a:endParaRPr lang="en-GB" sz="1200" dirty="0"/>
          </a:p>
          <a:p>
            <a:pPr marL="0" indent="0">
              <a:buNone/>
            </a:pPr>
            <a:r>
              <a:rPr lang="en-GB" sz="1400" dirty="0" smtClean="0"/>
              <a:t>Classes normally get printed automatically from within a package. Sometimes you may want to selectively print one or more classes.</a:t>
            </a:r>
          </a:p>
          <a:p>
            <a:pPr marL="0" indent="0">
              <a:buNone/>
            </a:pPr>
            <a:r>
              <a:rPr lang="en-GB" sz="1400" b="1" dirty="0" smtClean="0">
                <a:solidFill>
                  <a:srgbClr val="FF0000"/>
                </a:solidFill>
              </a:rPr>
              <a:t>Class</a:t>
            </a:r>
            <a:r>
              <a:rPr lang="en-GB" sz="1400" dirty="0" smtClean="0"/>
              <a:t> </a:t>
            </a:r>
            <a:r>
              <a:rPr lang="en-GB" sz="1400" dirty="0"/>
              <a:t>placeholder inserts </a:t>
            </a:r>
            <a:r>
              <a:rPr lang="en-GB" sz="1400" dirty="0" smtClean="0"/>
              <a:t>explicitly the class content:</a:t>
            </a:r>
            <a:endParaRPr lang="en-GB" sz="1400" dirty="0"/>
          </a:p>
          <a:p>
            <a:pPr marL="176213" lvl="1" indent="-176213"/>
            <a:r>
              <a:rPr lang="en-GB" sz="1200" dirty="0" smtClean="0"/>
              <a:t>Ensure to put this placeholder in a heading to get proper indentation.</a:t>
            </a:r>
          </a:p>
        </p:txBody>
      </p:sp>
    </p:spTree>
    <p:extLst>
      <p:ext uri="{BB962C8B-B14F-4D97-AF65-F5344CB8AC3E}">
        <p14:creationId xmlns:p14="http://schemas.microsoft.com/office/powerpoint/2010/main" val="2538793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MS Word doc generation from UML:</a:t>
            </a:r>
            <a:br>
              <a:rPr lang="en-GB" sz="3200" dirty="0"/>
            </a:br>
            <a:r>
              <a:rPr lang="en-GB" sz="3200" dirty="0" smtClean="0"/>
              <a:t>IEC 61850 name space placeholder</a:t>
            </a:r>
            <a:endParaRPr lang="en-GB" sz="3200"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49</a:t>
            </a:fld>
            <a:endParaRPr lang="en-US"/>
          </a:p>
        </p:txBody>
      </p:sp>
      <p:sp>
        <p:nvSpPr>
          <p:cNvPr id="5" name="Date Placeholder 4"/>
          <p:cNvSpPr>
            <a:spLocks noGrp="1"/>
          </p:cNvSpPr>
          <p:nvPr>
            <p:ph type="dt" sz="half" idx="13"/>
          </p:nvPr>
        </p:nvSpPr>
        <p:spPr/>
        <p:txBody>
          <a:bodyPr/>
          <a:lstStyle/>
          <a:p>
            <a:r>
              <a:rPr lang="en-US" smtClean="0"/>
              <a:t>January 2018</a:t>
            </a:r>
            <a:endParaRPr lang="en-GB"/>
          </a:p>
        </p:txBody>
      </p:sp>
      <p:sp>
        <p:nvSpPr>
          <p:cNvPr id="6" name="Footer Placeholder 5"/>
          <p:cNvSpPr>
            <a:spLocks noGrp="1"/>
          </p:cNvSpPr>
          <p:nvPr>
            <p:ph type="ftr" sz="quarter" idx="14"/>
          </p:nvPr>
        </p:nvSpPr>
        <p:spPr/>
        <p:txBody>
          <a:bodyPr/>
          <a:lstStyle/>
          <a:p>
            <a:r>
              <a:rPr lang="fi-FI" smtClean="0"/>
              <a:t>Copyright 2009-2018 Tatjana (Tanja) Kostic</a:t>
            </a:r>
            <a:endParaRPr lang="fi-FI" dirty="0" smtClean="0"/>
          </a:p>
        </p:txBody>
      </p:sp>
      <p:grpSp>
        <p:nvGrpSpPr>
          <p:cNvPr id="14" name="Group 13"/>
          <p:cNvGrpSpPr/>
          <p:nvPr/>
        </p:nvGrpSpPr>
        <p:grpSpPr>
          <a:xfrm>
            <a:off x="3822339" y="1780185"/>
            <a:ext cx="5065925" cy="1368572"/>
            <a:chOff x="3822339" y="1780185"/>
            <a:chExt cx="5065925" cy="1368572"/>
          </a:xfrm>
        </p:grpSpPr>
        <p:pic>
          <p:nvPicPr>
            <p:cNvPr id="7" name="Picture 6"/>
            <p:cNvPicPr>
              <a:picLocks noChangeAspect="1"/>
            </p:cNvPicPr>
            <p:nvPr/>
          </p:nvPicPr>
          <p:blipFill>
            <a:blip r:embed="rId2"/>
            <a:stretch>
              <a:fillRect/>
            </a:stretch>
          </p:blipFill>
          <p:spPr>
            <a:xfrm>
              <a:off x="3904035" y="2234004"/>
              <a:ext cx="4984229" cy="914753"/>
            </a:xfrm>
            <a:prstGeom prst="rect">
              <a:avLst/>
            </a:prstGeom>
            <a:ln>
              <a:solidFill>
                <a:schemeClr val="tx1"/>
              </a:solidFill>
            </a:ln>
          </p:spPr>
        </p:pic>
        <p:sp>
          <p:nvSpPr>
            <p:cNvPr id="9" name="Rectangle 10"/>
            <p:cNvSpPr>
              <a:spLocks noChangeArrowheads="1"/>
            </p:cNvSpPr>
            <p:nvPr/>
          </p:nvSpPr>
          <p:spPr bwMode="auto">
            <a:xfrm>
              <a:off x="5436096" y="2494448"/>
              <a:ext cx="3452168" cy="183617"/>
            </a:xfrm>
            <a:prstGeom prst="rect">
              <a:avLst/>
            </a:prstGeom>
            <a:noFill/>
            <a:ln w="19050">
              <a:solidFill>
                <a:srgbClr val="FF0000"/>
              </a:solidFill>
              <a:miter lim="800000"/>
              <a:headEnd/>
              <a:tailEnd/>
            </a:ln>
          </p:spPr>
          <p:txBody>
            <a:bodyPr wrap="none" anchor="ctr"/>
            <a:lstStyle/>
            <a:p>
              <a:endParaRPr lang="en-US"/>
            </a:p>
          </p:txBody>
        </p:sp>
        <p:sp>
          <p:nvSpPr>
            <p:cNvPr id="10" name="Text Box 20"/>
            <p:cNvSpPr txBox="1">
              <a:spLocks noChangeArrowheads="1"/>
            </p:cNvSpPr>
            <p:nvPr/>
          </p:nvSpPr>
          <p:spPr bwMode="auto">
            <a:xfrm>
              <a:off x="3822339" y="1780185"/>
              <a:ext cx="1123950" cy="366713"/>
            </a:xfrm>
            <a:prstGeom prst="rect">
              <a:avLst/>
            </a:prstGeom>
            <a:noFill/>
            <a:ln w="9525">
              <a:noFill/>
              <a:miter lim="800000"/>
              <a:headEnd/>
              <a:tailEnd/>
            </a:ln>
          </p:spPr>
          <p:txBody>
            <a:bodyPr wrap="none">
              <a:spAutoFit/>
            </a:bodyPr>
            <a:lstStyle/>
            <a:p>
              <a:r>
                <a:rPr lang="en-GB" b="1" dirty="0">
                  <a:solidFill>
                    <a:srgbClr val="00B0F0"/>
                  </a:solidFill>
                </a:rPr>
                <a:t>template</a:t>
              </a:r>
            </a:p>
          </p:txBody>
        </p:sp>
      </p:grpSp>
      <p:sp>
        <p:nvSpPr>
          <p:cNvPr id="11" name="Rectangle 19"/>
          <p:cNvSpPr>
            <a:spLocks noGrp="1" noChangeArrowheads="1"/>
          </p:cNvSpPr>
          <p:nvPr>
            <p:ph idx="1"/>
          </p:nvPr>
        </p:nvSpPr>
        <p:spPr>
          <a:xfrm>
            <a:off x="457200" y="1600200"/>
            <a:ext cx="3243262" cy="4525963"/>
          </a:xfrm>
          <a:noFill/>
        </p:spPr>
        <p:txBody>
          <a:bodyPr>
            <a:normAutofit/>
          </a:bodyPr>
          <a:lstStyle/>
          <a:p>
            <a:pPr marL="0" indent="0" eaLnBrk="1" hangingPunct="1">
              <a:buNone/>
            </a:pPr>
            <a:r>
              <a:rPr lang="en-GB" sz="1400" dirty="0" smtClean="0"/>
              <a:t>Available since 02v01.</a:t>
            </a:r>
          </a:p>
          <a:p>
            <a:pPr marL="0" indent="0" eaLnBrk="1" hangingPunct="1">
              <a:buNone/>
            </a:pPr>
            <a:endParaRPr lang="en-GB" sz="1400" dirty="0" smtClean="0"/>
          </a:p>
          <a:p>
            <a:pPr marL="0" indent="0" eaLnBrk="1" hangingPunct="1">
              <a:buNone/>
            </a:pPr>
            <a:r>
              <a:rPr lang="en-GB" sz="1400" dirty="0" smtClean="0"/>
              <a:t>IEC 61850 has specific format how to create the so-called name space name from attributes in the name-space UML class.</a:t>
            </a:r>
          </a:p>
          <a:p>
            <a:pPr marL="0" indent="0" eaLnBrk="1" hangingPunct="1">
              <a:buNone/>
            </a:pPr>
            <a:r>
              <a:rPr lang="en-GB" sz="1400" b="1" dirty="0" smtClean="0">
                <a:solidFill>
                  <a:srgbClr val="FF0000"/>
                </a:solidFill>
              </a:rPr>
              <a:t>IEC61850NsName</a:t>
            </a:r>
            <a:r>
              <a:rPr lang="en-GB" sz="1400" dirty="0" smtClean="0"/>
              <a:t> placeholder inserts that normative string properly formatted.</a:t>
            </a:r>
          </a:p>
          <a:p>
            <a:pPr marL="0" indent="0" eaLnBrk="1" hangingPunct="1">
              <a:buNone/>
            </a:pPr>
            <a:endParaRPr lang="en-GB" sz="1400" dirty="0"/>
          </a:p>
          <a:p>
            <a:pPr marL="0" indent="0" eaLnBrk="1" hangingPunct="1">
              <a:buNone/>
            </a:pPr>
            <a:r>
              <a:rPr lang="en-GB" sz="1400" dirty="0" smtClean="0"/>
              <a:t>(Note: work is in progress for CIM canonical model and profile namespaces)</a:t>
            </a:r>
          </a:p>
        </p:txBody>
      </p:sp>
      <p:grpSp>
        <p:nvGrpSpPr>
          <p:cNvPr id="15" name="Group 14"/>
          <p:cNvGrpSpPr/>
          <p:nvPr/>
        </p:nvGrpSpPr>
        <p:grpSpPr>
          <a:xfrm>
            <a:off x="3904035" y="3387760"/>
            <a:ext cx="4984229" cy="1305302"/>
            <a:chOff x="3904035" y="3387760"/>
            <a:chExt cx="4984229" cy="1305302"/>
          </a:xfrm>
        </p:grpSpPr>
        <p:sp>
          <p:nvSpPr>
            <p:cNvPr id="8" name="Text Box 21"/>
            <p:cNvSpPr txBox="1">
              <a:spLocks noChangeArrowheads="1"/>
            </p:cNvSpPr>
            <p:nvPr/>
          </p:nvSpPr>
          <p:spPr bwMode="auto">
            <a:xfrm>
              <a:off x="3904035" y="3387760"/>
              <a:ext cx="745770" cy="351398"/>
            </a:xfrm>
            <a:prstGeom prst="rect">
              <a:avLst/>
            </a:prstGeom>
            <a:noFill/>
            <a:ln w="9525">
              <a:noFill/>
              <a:miter lim="800000"/>
              <a:headEnd/>
              <a:tailEnd/>
            </a:ln>
          </p:spPr>
          <p:txBody>
            <a:bodyPr wrap="none">
              <a:spAutoFit/>
            </a:bodyPr>
            <a:lstStyle/>
            <a:p>
              <a:r>
                <a:rPr lang="en-GB" b="1" dirty="0">
                  <a:solidFill>
                    <a:srgbClr val="00B0F0"/>
                  </a:solidFill>
                </a:rPr>
                <a:t>result</a:t>
              </a:r>
            </a:p>
          </p:txBody>
        </p:sp>
        <p:pic>
          <p:nvPicPr>
            <p:cNvPr id="12" name="Picture 11"/>
            <p:cNvPicPr>
              <a:picLocks noChangeAspect="1"/>
            </p:cNvPicPr>
            <p:nvPr/>
          </p:nvPicPr>
          <p:blipFill>
            <a:blip r:embed="rId3"/>
            <a:stretch>
              <a:fillRect/>
            </a:stretch>
          </p:blipFill>
          <p:spPr>
            <a:xfrm>
              <a:off x="3943076" y="3789039"/>
              <a:ext cx="4945188" cy="904023"/>
            </a:xfrm>
            <a:prstGeom prst="rect">
              <a:avLst/>
            </a:prstGeom>
            <a:ln>
              <a:solidFill>
                <a:schemeClr val="tx1"/>
              </a:solidFill>
            </a:ln>
          </p:spPr>
        </p:pic>
        <p:sp>
          <p:nvSpPr>
            <p:cNvPr id="13" name="Rectangle 10"/>
            <p:cNvSpPr>
              <a:spLocks noChangeArrowheads="1"/>
            </p:cNvSpPr>
            <p:nvPr/>
          </p:nvSpPr>
          <p:spPr bwMode="auto">
            <a:xfrm>
              <a:off x="5436096" y="4039789"/>
              <a:ext cx="1440160" cy="181299"/>
            </a:xfrm>
            <a:prstGeom prst="rect">
              <a:avLst/>
            </a:prstGeom>
            <a:noFill/>
            <a:ln w="19050">
              <a:solidFill>
                <a:srgbClr val="FF0000"/>
              </a:solidFill>
              <a:miter lim="800000"/>
              <a:headEnd/>
              <a:tailEnd/>
            </a:ln>
          </p:spPr>
          <p:txBody>
            <a:bodyPr wrap="none" anchor="ctr"/>
            <a:lstStyle/>
            <a:p>
              <a:endParaRPr lang="en-US"/>
            </a:p>
          </p:txBody>
        </p:sp>
      </p:grpSp>
    </p:spTree>
    <p:extLst>
      <p:ext uri="{BB962C8B-B14F-4D97-AF65-F5344CB8AC3E}">
        <p14:creationId xmlns:p14="http://schemas.microsoft.com/office/powerpoint/2010/main" val="242000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4"/>
          <p:cNvPicPr>
            <a:picLocks noChangeAspect="1" noChangeArrowheads="1"/>
          </p:cNvPicPr>
          <p:nvPr/>
        </p:nvPicPr>
        <p:blipFill>
          <a:blip r:embed="rId2" cstate="print"/>
          <a:srcRect/>
          <a:stretch>
            <a:fillRect/>
          </a:stretch>
        </p:blipFill>
        <p:spPr bwMode="auto">
          <a:xfrm>
            <a:off x="5622969" y="3580631"/>
            <a:ext cx="3180250" cy="2440657"/>
          </a:xfrm>
          <a:prstGeom prst="rect">
            <a:avLst/>
          </a:prstGeom>
          <a:noFill/>
          <a:ln w="9525">
            <a:solidFill>
              <a:srgbClr val="002060"/>
            </a:solid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5577226" y="1765020"/>
            <a:ext cx="3243246" cy="1573456"/>
          </a:xfrm>
          <a:prstGeom prst="rect">
            <a:avLst/>
          </a:prstGeom>
          <a:noFill/>
          <a:ln w="9525">
            <a:solidFill>
              <a:srgbClr val="002060"/>
            </a:solidFill>
            <a:miter lim="800000"/>
            <a:headEnd/>
            <a:tailEnd/>
          </a:ln>
        </p:spPr>
      </p:pic>
      <p:sp>
        <p:nvSpPr>
          <p:cNvPr id="8196" name="AutoShape 2"/>
          <p:cNvSpPr>
            <a:spLocks noGrp="1" noChangeArrowheads="1"/>
          </p:cNvSpPr>
          <p:nvPr>
            <p:ph type="title"/>
          </p:nvPr>
        </p:nvSpPr>
        <p:spPr/>
        <p:txBody>
          <a:bodyPr/>
          <a:lstStyle/>
          <a:p>
            <a:pPr eaLnBrk="1" hangingPunct="1"/>
            <a:r>
              <a:rPr lang="en-GB" sz="3200" dirty="0" smtClean="0"/>
              <a:t>Documentation</a:t>
            </a:r>
          </a:p>
        </p:txBody>
      </p:sp>
      <p:sp>
        <p:nvSpPr>
          <p:cNvPr id="8197" name="Rectangle 3"/>
          <p:cNvSpPr>
            <a:spLocks noGrp="1" noChangeArrowheads="1"/>
          </p:cNvSpPr>
          <p:nvPr>
            <p:ph sz="half" idx="2"/>
          </p:nvPr>
        </p:nvSpPr>
        <p:spPr>
          <a:xfrm>
            <a:off x="533400" y="1600200"/>
            <a:ext cx="4038600" cy="4525963"/>
          </a:xfrm>
        </p:spPr>
        <p:txBody>
          <a:bodyPr/>
          <a:lstStyle/>
          <a:p>
            <a:pPr marL="0" indent="0" eaLnBrk="1" hangingPunct="1">
              <a:lnSpc>
                <a:spcPct val="90000"/>
              </a:lnSpc>
              <a:buNone/>
            </a:pPr>
            <a:r>
              <a:rPr lang="en-GB" sz="1800" dirty="0" smtClean="0"/>
              <a:t>Start from this presentation and the readme.html, available on-line and also bundled with every distribution.</a:t>
            </a:r>
          </a:p>
          <a:p>
            <a:pPr marL="0" indent="0" eaLnBrk="1" hangingPunct="1">
              <a:lnSpc>
                <a:spcPct val="90000"/>
              </a:lnSpc>
              <a:buNone/>
            </a:pPr>
            <a:endParaRPr lang="en-GB" sz="2000" dirty="0" smtClean="0"/>
          </a:p>
          <a:p>
            <a:pPr marL="0" indent="0" eaLnBrk="1" hangingPunct="1">
              <a:lnSpc>
                <a:spcPct val="90000"/>
              </a:lnSpc>
              <a:buNone/>
            </a:pPr>
            <a:r>
              <a:rPr lang="en-GB" sz="1800" dirty="0" smtClean="0"/>
              <a:t>Once you unzip a jCleanCim distribution, detailed documentation is available under the project’s .doc directory:</a:t>
            </a:r>
          </a:p>
          <a:p>
            <a:pPr marL="285750" lvl="1" eaLnBrk="1" hangingPunct="1">
              <a:lnSpc>
                <a:spcPct val="90000"/>
              </a:lnSpc>
            </a:pPr>
            <a:r>
              <a:rPr lang="en-GB" sz="1600" dirty="0" smtClean="0"/>
              <a:t>As javadoc in doc/</a:t>
            </a:r>
            <a:r>
              <a:rPr lang="en-GB" sz="1600" dirty="0" err="1" smtClean="0"/>
              <a:t>api</a:t>
            </a:r>
            <a:r>
              <a:rPr lang="en-GB" sz="1600" dirty="0" smtClean="0"/>
              <a:t>/index.html</a:t>
            </a:r>
          </a:p>
          <a:p>
            <a:pPr marL="285750" lvl="1" eaLnBrk="1" hangingPunct="1">
              <a:lnSpc>
                <a:spcPct val="90000"/>
              </a:lnSpc>
            </a:pPr>
            <a:r>
              <a:rPr lang="en-GB" sz="1600" dirty="0" smtClean="0"/>
              <a:t>For binary distribution,  also as .</a:t>
            </a:r>
            <a:r>
              <a:rPr lang="en-GB" sz="1600" dirty="0" err="1" smtClean="0"/>
              <a:t>pdf</a:t>
            </a:r>
            <a:r>
              <a:rPr lang="en-GB" sz="1600" dirty="0" smtClean="0"/>
              <a:t> (auto-generated from the javadoc)</a:t>
            </a:r>
          </a:p>
          <a:p>
            <a:pPr marL="285750" lvl="1" eaLnBrk="1" hangingPunct="1">
              <a:lnSpc>
                <a:spcPct val="90000"/>
              </a:lnSpc>
            </a:pPr>
            <a:r>
              <a:rPr lang="en-GB" sz="1600" dirty="0" smtClean="0"/>
              <a:t>For source distribution, also build targets dependencies</a:t>
            </a:r>
          </a:p>
        </p:txBody>
      </p:sp>
      <p:sp>
        <p:nvSpPr>
          <p:cNvPr id="8194" name="Slide Number Placeholder 3"/>
          <p:cNvSpPr>
            <a:spLocks noGrp="1"/>
          </p:cNvSpPr>
          <p:nvPr>
            <p:ph type="sldNum" sz="quarter" idx="12"/>
          </p:nvPr>
        </p:nvSpPr>
        <p:spPr>
          <a:noFill/>
        </p:spPr>
        <p:txBody>
          <a:bodyPr/>
          <a:lstStyle/>
          <a:p>
            <a:fld id="{8BDB3A6B-DE9B-4A34-9B60-BEBEFE112238}" type="slidenum">
              <a:rPr lang="en-GB"/>
              <a:pPr/>
              <a:t>5</a:t>
            </a:fld>
            <a:endParaRPr lang="en-GB"/>
          </a:p>
        </p:txBody>
      </p:sp>
      <p:sp>
        <p:nvSpPr>
          <p:cNvPr id="8200" name="Oval 7"/>
          <p:cNvSpPr>
            <a:spLocks noChangeArrowheads="1"/>
          </p:cNvSpPr>
          <p:nvPr/>
        </p:nvSpPr>
        <p:spPr bwMode="auto">
          <a:xfrm>
            <a:off x="5566602" y="1726553"/>
            <a:ext cx="990600" cy="298938"/>
          </a:xfrm>
          <a:prstGeom prst="ellipse">
            <a:avLst/>
          </a:prstGeom>
          <a:noFill/>
          <a:ln w="28575">
            <a:solidFill>
              <a:srgbClr val="FF0000"/>
            </a:solidFill>
            <a:round/>
            <a:headEnd/>
            <a:tailEnd/>
          </a:ln>
        </p:spPr>
        <p:txBody>
          <a:bodyPr wrap="none" anchor="ctr"/>
          <a:lstStyle/>
          <a:p>
            <a:endParaRPr lang="en-US"/>
          </a:p>
        </p:txBody>
      </p:sp>
      <p:sp>
        <p:nvSpPr>
          <p:cNvPr id="8201" name="Oval 8"/>
          <p:cNvSpPr>
            <a:spLocks noChangeArrowheads="1"/>
          </p:cNvSpPr>
          <p:nvPr/>
        </p:nvSpPr>
        <p:spPr bwMode="auto">
          <a:xfrm>
            <a:off x="5636936" y="3520184"/>
            <a:ext cx="990600" cy="322384"/>
          </a:xfrm>
          <a:prstGeom prst="ellipse">
            <a:avLst/>
          </a:prstGeom>
          <a:noFill/>
          <a:ln w="28575">
            <a:solidFill>
              <a:srgbClr val="FF0000"/>
            </a:solidFill>
            <a:round/>
            <a:headEnd/>
            <a:tailEnd/>
          </a:ln>
        </p:spPr>
        <p:txBody>
          <a:bodyPr wrap="none" anchor="ctr"/>
          <a:lstStyle/>
          <a:p>
            <a:endParaRPr lang="en-US"/>
          </a:p>
        </p:txBody>
      </p:sp>
      <p:sp>
        <p:nvSpPr>
          <p:cNvPr id="8202" name="Line 9"/>
          <p:cNvSpPr>
            <a:spLocks noChangeShapeType="1"/>
          </p:cNvSpPr>
          <p:nvPr/>
        </p:nvSpPr>
        <p:spPr bwMode="auto">
          <a:xfrm flipV="1">
            <a:off x="4427984" y="1931706"/>
            <a:ext cx="2932248" cy="2661138"/>
          </a:xfrm>
          <a:prstGeom prst="line">
            <a:avLst/>
          </a:prstGeom>
          <a:noFill/>
          <a:ln w="28575">
            <a:solidFill>
              <a:srgbClr val="FF0000"/>
            </a:solidFill>
            <a:round/>
            <a:headEnd/>
            <a:tailEnd type="triangle" w="med" len="med"/>
          </a:ln>
        </p:spPr>
        <p:txBody>
          <a:bodyPr/>
          <a:lstStyle/>
          <a:p>
            <a:endParaRPr lang="en-US"/>
          </a:p>
        </p:txBody>
      </p:sp>
      <p:sp>
        <p:nvSpPr>
          <p:cNvPr id="8203" name="Line 10"/>
          <p:cNvSpPr>
            <a:spLocks noChangeShapeType="1"/>
          </p:cNvSpPr>
          <p:nvPr/>
        </p:nvSpPr>
        <p:spPr bwMode="auto">
          <a:xfrm flipV="1">
            <a:off x="4427984" y="3819121"/>
            <a:ext cx="2885356" cy="773723"/>
          </a:xfrm>
          <a:prstGeom prst="line">
            <a:avLst/>
          </a:prstGeom>
          <a:noFill/>
          <a:ln w="28575">
            <a:solidFill>
              <a:srgbClr val="FF0000"/>
            </a:solidFill>
            <a:round/>
            <a:headEnd/>
            <a:tailEnd type="triangle" w="med" len="med"/>
          </a:ln>
        </p:spPr>
        <p:txBody>
          <a:bodyPr/>
          <a:lstStyle/>
          <a:p>
            <a:endParaRPr lang="en-US"/>
          </a:p>
        </p:txBody>
      </p:sp>
      <p:sp>
        <p:nvSpPr>
          <p:cNvPr id="8204" name="Line 11"/>
          <p:cNvSpPr>
            <a:spLocks noChangeShapeType="1"/>
          </p:cNvSpPr>
          <p:nvPr/>
        </p:nvSpPr>
        <p:spPr bwMode="auto">
          <a:xfrm flipV="1">
            <a:off x="4427985" y="2447520"/>
            <a:ext cx="2885356" cy="2394562"/>
          </a:xfrm>
          <a:prstGeom prst="line">
            <a:avLst/>
          </a:prstGeom>
          <a:noFill/>
          <a:ln w="28575">
            <a:solidFill>
              <a:srgbClr val="00B0F0"/>
            </a:solidFill>
            <a:round/>
            <a:headEnd/>
            <a:tailEnd type="triangle" w="med" len="med"/>
          </a:ln>
        </p:spPr>
        <p:txBody>
          <a:bodyPr/>
          <a:lstStyle/>
          <a:p>
            <a:endParaRPr lang="en-US"/>
          </a:p>
        </p:txBody>
      </p:sp>
      <p:sp>
        <p:nvSpPr>
          <p:cNvPr id="8205" name="Line 12"/>
          <p:cNvSpPr>
            <a:spLocks noChangeShapeType="1"/>
          </p:cNvSpPr>
          <p:nvPr/>
        </p:nvSpPr>
        <p:spPr bwMode="auto">
          <a:xfrm flipV="1">
            <a:off x="4571998" y="4299768"/>
            <a:ext cx="2776511" cy="1084628"/>
          </a:xfrm>
          <a:prstGeom prst="line">
            <a:avLst/>
          </a:prstGeom>
          <a:noFill/>
          <a:ln w="28575">
            <a:solidFill>
              <a:srgbClr val="00B0F0"/>
            </a:solidFill>
            <a:round/>
            <a:headEnd/>
            <a:tailEnd type="triangle" w="med" len="med"/>
          </a:ln>
        </p:spPr>
        <p:txBody>
          <a:bodyPr/>
          <a:lstStyle/>
          <a:p>
            <a:endParaRPr lang="en-US"/>
          </a:p>
        </p:txBody>
      </p:sp>
      <p:sp>
        <p:nvSpPr>
          <p:cNvPr id="2" name="Date Placeholder 1"/>
          <p:cNvSpPr>
            <a:spLocks noGrp="1"/>
          </p:cNvSpPr>
          <p:nvPr>
            <p:ph type="dt" sz="half" idx="14"/>
          </p:nvPr>
        </p:nvSpPr>
        <p:spPr/>
        <p:txBody>
          <a:bodyPr/>
          <a:lstStyle/>
          <a:p>
            <a:r>
              <a:rPr lang="en-US" smtClean="0"/>
              <a:t>January 2018</a:t>
            </a:r>
            <a:endParaRPr lang="en-GB"/>
          </a:p>
        </p:txBody>
      </p:sp>
      <p:sp>
        <p:nvSpPr>
          <p:cNvPr id="3" name="Footer Placeholder 2"/>
          <p:cNvSpPr>
            <a:spLocks noGrp="1"/>
          </p:cNvSpPr>
          <p:nvPr>
            <p:ph type="ftr" sz="quarter" idx="15"/>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Data index placeholder</a:t>
            </a:r>
          </a:p>
        </p:txBody>
      </p:sp>
      <p:sp>
        <p:nvSpPr>
          <p:cNvPr id="35845" name="Rectangle 13"/>
          <p:cNvSpPr>
            <a:spLocks noGrp="1" noChangeArrowheads="1"/>
          </p:cNvSpPr>
          <p:nvPr>
            <p:ph idx="1"/>
          </p:nvPr>
        </p:nvSpPr>
        <p:spPr>
          <a:xfrm>
            <a:off x="457199" y="1600200"/>
            <a:ext cx="3896205" cy="4525963"/>
          </a:xfrm>
          <a:noFill/>
        </p:spPr>
        <p:txBody>
          <a:bodyPr>
            <a:normAutofit/>
          </a:bodyPr>
          <a:lstStyle/>
          <a:p>
            <a:pPr marL="0" indent="0" eaLnBrk="1" hangingPunct="1">
              <a:buNone/>
            </a:pPr>
            <a:r>
              <a:rPr lang="en-GB" sz="1400" dirty="0" smtClean="0"/>
              <a:t>Required for IEC61850 documents</a:t>
            </a:r>
          </a:p>
          <a:p>
            <a:pPr marL="176213" lvl="1" indent="-176213" eaLnBrk="1" hangingPunct="1"/>
            <a:r>
              <a:rPr lang="en-GB" sz="1200" dirty="0" smtClean="0"/>
              <a:t>Can be handy for CIM series as well, and for custom extensions</a:t>
            </a:r>
          </a:p>
          <a:p>
            <a:pPr marL="176213" lvl="1" indent="-176213" eaLnBrk="1" hangingPunct="1"/>
            <a:r>
              <a:rPr lang="en-GB" sz="1200" dirty="0" smtClean="0"/>
              <a:t>Can be used for “model debugging” and consistency check</a:t>
            </a:r>
          </a:p>
          <a:p>
            <a:pPr marL="0" indent="0" eaLnBrk="1" hangingPunct="1">
              <a:buNone/>
            </a:pPr>
            <a:r>
              <a:rPr lang="en-GB" sz="1400" dirty="0" smtClean="0"/>
              <a:t>Prints all usages of a name for attribute</a:t>
            </a:r>
          </a:p>
          <a:p>
            <a:pPr marL="176213" lvl="1" indent="-163513" eaLnBrk="1" hangingPunct="1"/>
            <a:r>
              <a:rPr lang="en-GB" sz="1200" dirty="0" smtClean="0"/>
              <a:t>From base-small.eap example: attribute </a:t>
            </a:r>
            <a:r>
              <a:rPr lang="en-GB" sz="1200" b="1" dirty="0" err="1" smtClean="0"/>
              <a:t>basePower</a:t>
            </a:r>
            <a:r>
              <a:rPr lang="en-GB" sz="1200" dirty="0" smtClean="0"/>
              <a:t> used in classes </a:t>
            </a:r>
            <a:r>
              <a:rPr lang="en-GB" sz="1200" b="1" dirty="0" err="1" smtClean="0"/>
              <a:t>BaseVoltage</a:t>
            </a:r>
            <a:r>
              <a:rPr lang="en-GB" sz="1200" dirty="0" smtClean="0"/>
              <a:t> and </a:t>
            </a:r>
            <a:r>
              <a:rPr lang="en-GB" sz="1200" b="1" dirty="0" err="1" smtClean="0"/>
              <a:t>BasePower</a:t>
            </a:r>
            <a:endParaRPr lang="en-GB" sz="1200" b="1" dirty="0" smtClean="0"/>
          </a:p>
          <a:p>
            <a:pPr marL="0" indent="0" eaLnBrk="1" hangingPunct="1">
              <a:buNone/>
            </a:pPr>
            <a:r>
              <a:rPr lang="en-GB" sz="1400" dirty="0" smtClean="0"/>
              <a:t>Currently, only attributes</a:t>
            </a:r>
          </a:p>
          <a:p>
            <a:pPr marL="176213" lvl="1" indent="-163513" eaLnBrk="1" hangingPunct="1"/>
            <a:r>
              <a:rPr lang="en-GB" sz="1200" dirty="0" smtClean="0"/>
              <a:t>If needed, (named) association ends could be added</a:t>
            </a:r>
          </a:p>
          <a:p>
            <a:pPr marL="0" indent="0" eaLnBrk="1" hangingPunct="1">
              <a:buNone/>
            </a:pPr>
            <a:r>
              <a:rPr lang="en-GB" sz="1400" dirty="0" smtClean="0"/>
              <a:t>For this to work, you must specify the desired package name (or multiple comma-separated package names) in the property </a:t>
            </a:r>
            <a:r>
              <a:rPr lang="en-GB" sz="1400" dirty="0" err="1" smtClean="0"/>
              <a:t>validation.</a:t>
            </a:r>
            <a:r>
              <a:rPr lang="en-GB" sz="1400" b="1" dirty="0" err="1" smtClean="0"/>
              <a:t>packagesWithDataIndex</a:t>
            </a:r>
            <a:r>
              <a:rPr lang="en-GB" sz="1400" dirty="0" smtClean="0"/>
              <a:t> </a:t>
            </a:r>
          </a:p>
          <a:p>
            <a:pPr marL="176213" lvl="1" indent="-163513" eaLnBrk="1" hangingPunct="1"/>
            <a:r>
              <a:rPr lang="en-GB" sz="1200" dirty="0" smtClean="0"/>
              <a:t>For this base-small.eap example, we have set </a:t>
            </a:r>
            <a:r>
              <a:rPr lang="en-GB" sz="1200" dirty="0" err="1" smtClean="0"/>
              <a:t>validation.</a:t>
            </a:r>
            <a:r>
              <a:rPr lang="en-GB" sz="1200" dirty="0" err="1" smtClean="0">
                <a:solidFill>
                  <a:srgbClr val="FF0000"/>
                </a:solidFill>
              </a:rPr>
              <a:t>packagesWithDataIndex</a:t>
            </a:r>
            <a:r>
              <a:rPr lang="en-GB" sz="1200" dirty="0" smtClean="0"/>
              <a:t> = Core</a:t>
            </a:r>
          </a:p>
          <a:p>
            <a:pPr marL="176213" lvl="1" indent="-163513" eaLnBrk="1" hangingPunct="1"/>
            <a:r>
              <a:rPr lang="en-GB" sz="1200" dirty="0" smtClean="0"/>
              <a:t>To print this index for base CIM, set </a:t>
            </a:r>
            <a:r>
              <a:rPr lang="en-GB" sz="1200" dirty="0" err="1" smtClean="0"/>
              <a:t>validation.</a:t>
            </a:r>
            <a:r>
              <a:rPr lang="en-GB" sz="1200" dirty="0" err="1" smtClean="0">
                <a:solidFill>
                  <a:srgbClr val="FF0000"/>
                </a:solidFill>
              </a:rPr>
              <a:t>packagesWithDataIndex</a:t>
            </a:r>
            <a:r>
              <a:rPr lang="en-GB" sz="1200" dirty="0" smtClean="0"/>
              <a:t> = IEC61970</a:t>
            </a:r>
          </a:p>
        </p:txBody>
      </p:sp>
      <p:sp>
        <p:nvSpPr>
          <p:cNvPr id="35842" name="Slide Number Placeholder 3"/>
          <p:cNvSpPr>
            <a:spLocks noGrp="1"/>
          </p:cNvSpPr>
          <p:nvPr>
            <p:ph type="sldNum" sz="quarter" idx="12"/>
          </p:nvPr>
        </p:nvSpPr>
        <p:spPr>
          <a:noFill/>
        </p:spPr>
        <p:txBody>
          <a:bodyPr/>
          <a:lstStyle/>
          <a:p>
            <a:fld id="{340089C7-44F5-46AA-8FE9-817DEF10E5A4}" type="slidenum">
              <a:rPr lang="en-GB"/>
              <a:pPr/>
              <a:t>50</a:t>
            </a:fld>
            <a:endParaRPr lang="en-GB"/>
          </a:p>
        </p:txBody>
      </p:sp>
      <p:grpSp>
        <p:nvGrpSpPr>
          <p:cNvPr id="2" name="Group 1"/>
          <p:cNvGrpSpPr/>
          <p:nvPr/>
        </p:nvGrpSpPr>
        <p:grpSpPr>
          <a:xfrm>
            <a:off x="4228761" y="1628800"/>
            <a:ext cx="4181814" cy="1036637"/>
            <a:chOff x="4149725" y="2389188"/>
            <a:chExt cx="4260850" cy="1036637"/>
          </a:xfrm>
        </p:grpSpPr>
        <p:pic>
          <p:nvPicPr>
            <p:cNvPr id="35854" name="Picture 14"/>
            <p:cNvPicPr>
              <a:picLocks noChangeAspect="1" noChangeArrowheads="1"/>
            </p:cNvPicPr>
            <p:nvPr/>
          </p:nvPicPr>
          <p:blipFill>
            <a:blip r:embed="rId2" cstate="print"/>
            <a:srcRect/>
            <a:stretch>
              <a:fillRect/>
            </a:stretch>
          </p:blipFill>
          <p:spPr bwMode="auto">
            <a:xfrm>
              <a:off x="4276725" y="2749550"/>
              <a:ext cx="4133850" cy="676275"/>
            </a:xfrm>
            <a:prstGeom prst="rect">
              <a:avLst/>
            </a:prstGeom>
            <a:noFill/>
            <a:ln w="9525">
              <a:solidFill>
                <a:schemeClr val="tx1"/>
              </a:solidFill>
              <a:miter lim="800000"/>
              <a:headEnd/>
              <a:tailEnd/>
            </a:ln>
          </p:spPr>
        </p:pic>
        <p:sp>
          <p:nvSpPr>
            <p:cNvPr id="35855" name="Rectangle 7"/>
            <p:cNvSpPr>
              <a:spLocks noChangeArrowheads="1"/>
            </p:cNvSpPr>
            <p:nvPr/>
          </p:nvSpPr>
          <p:spPr bwMode="auto">
            <a:xfrm>
              <a:off x="4751388" y="3128963"/>
              <a:ext cx="3016250" cy="198438"/>
            </a:xfrm>
            <a:prstGeom prst="rect">
              <a:avLst/>
            </a:prstGeom>
            <a:noFill/>
            <a:ln w="19050">
              <a:solidFill>
                <a:srgbClr val="FF0000"/>
              </a:solidFill>
              <a:miter lim="800000"/>
              <a:headEnd/>
              <a:tailEnd/>
            </a:ln>
          </p:spPr>
          <p:txBody>
            <a:bodyPr wrap="none" anchor="ctr"/>
            <a:lstStyle/>
            <a:p>
              <a:endParaRPr lang="en-US"/>
            </a:p>
          </p:txBody>
        </p:sp>
        <p:sp>
          <p:nvSpPr>
            <p:cNvPr id="35847" name="Text Box 16"/>
            <p:cNvSpPr txBox="1">
              <a:spLocks noChangeArrowheads="1"/>
            </p:cNvSpPr>
            <p:nvPr/>
          </p:nvSpPr>
          <p:spPr bwMode="auto">
            <a:xfrm>
              <a:off x="4149725" y="2389188"/>
              <a:ext cx="1123950" cy="366712"/>
            </a:xfrm>
            <a:prstGeom prst="rect">
              <a:avLst/>
            </a:prstGeom>
            <a:noFill/>
            <a:ln w="9525">
              <a:noFill/>
              <a:miter lim="800000"/>
              <a:headEnd/>
              <a:tailEnd/>
            </a:ln>
          </p:spPr>
          <p:txBody>
            <a:bodyPr wrap="none">
              <a:spAutoFit/>
            </a:bodyPr>
            <a:lstStyle/>
            <a:p>
              <a:r>
                <a:rPr lang="en-GB" b="1" dirty="0">
                  <a:solidFill>
                    <a:srgbClr val="00B0F0"/>
                  </a:solidFill>
                </a:rPr>
                <a:t>template</a:t>
              </a:r>
            </a:p>
          </p:txBody>
        </p:sp>
      </p:grpSp>
      <p:grpSp>
        <p:nvGrpSpPr>
          <p:cNvPr id="3" name="Group 2"/>
          <p:cNvGrpSpPr/>
          <p:nvPr/>
        </p:nvGrpSpPr>
        <p:grpSpPr>
          <a:xfrm>
            <a:off x="4276725" y="2755925"/>
            <a:ext cx="4703700" cy="3081256"/>
            <a:chOff x="4187825" y="3516313"/>
            <a:chExt cx="4792600" cy="3081256"/>
          </a:xfrm>
        </p:grpSpPr>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518" y="3838891"/>
              <a:ext cx="4709870" cy="265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9" name="Rectangle 6"/>
            <p:cNvSpPr>
              <a:spLocks noChangeArrowheads="1"/>
            </p:cNvSpPr>
            <p:nvPr/>
          </p:nvSpPr>
          <p:spPr bwMode="auto">
            <a:xfrm>
              <a:off x="4209988" y="4551888"/>
              <a:ext cx="4770437" cy="2045681"/>
            </a:xfrm>
            <a:prstGeom prst="rect">
              <a:avLst/>
            </a:prstGeom>
            <a:noFill/>
            <a:ln w="19050">
              <a:solidFill>
                <a:srgbClr val="FF0000"/>
              </a:solidFill>
              <a:miter lim="800000"/>
              <a:headEnd/>
              <a:tailEnd/>
            </a:ln>
          </p:spPr>
          <p:txBody>
            <a:bodyPr wrap="none" anchor="ctr"/>
            <a:lstStyle/>
            <a:p>
              <a:endParaRPr lang="en-US"/>
            </a:p>
          </p:txBody>
        </p:sp>
        <p:sp>
          <p:nvSpPr>
            <p:cNvPr id="35850" name="Text Box 17"/>
            <p:cNvSpPr txBox="1">
              <a:spLocks noChangeArrowheads="1"/>
            </p:cNvSpPr>
            <p:nvPr/>
          </p:nvSpPr>
          <p:spPr bwMode="auto">
            <a:xfrm>
              <a:off x="4187825" y="3516313"/>
              <a:ext cx="806450" cy="366712"/>
            </a:xfrm>
            <a:prstGeom prst="rect">
              <a:avLst/>
            </a:prstGeom>
            <a:noFill/>
            <a:ln w="9525">
              <a:noFill/>
              <a:miter lim="800000"/>
              <a:headEnd/>
              <a:tailEnd/>
            </a:ln>
          </p:spPr>
          <p:txBody>
            <a:bodyPr wrap="none">
              <a:spAutoFit/>
            </a:bodyPr>
            <a:lstStyle/>
            <a:p>
              <a:r>
                <a:rPr lang="en-GB" b="1" dirty="0">
                  <a:solidFill>
                    <a:srgbClr val="00B0F0"/>
                  </a:solidFill>
                </a:rPr>
                <a:t>result</a:t>
              </a:r>
            </a:p>
          </p:txBody>
        </p:sp>
        <p:sp>
          <p:nvSpPr>
            <p:cNvPr id="35851" name="Rectangle 19"/>
            <p:cNvSpPr>
              <a:spLocks noChangeArrowheads="1"/>
            </p:cNvSpPr>
            <p:nvPr/>
          </p:nvSpPr>
          <p:spPr bwMode="auto">
            <a:xfrm flipH="1">
              <a:off x="6829062" y="4787649"/>
              <a:ext cx="703625" cy="258912"/>
            </a:xfrm>
            <a:prstGeom prst="rect">
              <a:avLst/>
            </a:prstGeom>
            <a:noFill/>
            <a:ln w="19050">
              <a:solidFill>
                <a:srgbClr val="FF0000"/>
              </a:solidFill>
              <a:miter lim="800000"/>
              <a:headEnd/>
              <a:tailEnd/>
            </a:ln>
          </p:spPr>
          <p:txBody>
            <a:bodyPr wrap="none" anchor="ctr"/>
            <a:lstStyle/>
            <a:p>
              <a:endParaRPr lang="en-US"/>
            </a:p>
          </p:txBody>
        </p:sp>
        <p:sp>
          <p:nvSpPr>
            <p:cNvPr id="35852" name="Rectangle 20"/>
            <p:cNvSpPr>
              <a:spLocks noChangeArrowheads="1"/>
            </p:cNvSpPr>
            <p:nvPr/>
          </p:nvSpPr>
          <p:spPr bwMode="auto">
            <a:xfrm>
              <a:off x="5882888" y="5755213"/>
              <a:ext cx="792162" cy="147637"/>
            </a:xfrm>
            <a:prstGeom prst="rect">
              <a:avLst/>
            </a:prstGeom>
            <a:noFill/>
            <a:ln w="19050">
              <a:solidFill>
                <a:srgbClr val="FF0000"/>
              </a:solidFill>
              <a:miter lim="800000"/>
              <a:headEnd/>
              <a:tailEnd/>
            </a:ln>
          </p:spPr>
          <p:txBody>
            <a:bodyPr wrap="none" anchor="ctr"/>
            <a:lstStyle/>
            <a:p>
              <a:endParaRPr lang="en-US"/>
            </a:p>
          </p:txBody>
        </p:sp>
        <p:sp>
          <p:nvSpPr>
            <p:cNvPr id="35853" name="Rectangle 21"/>
            <p:cNvSpPr>
              <a:spLocks noChangeArrowheads="1"/>
            </p:cNvSpPr>
            <p:nvPr/>
          </p:nvSpPr>
          <p:spPr bwMode="auto">
            <a:xfrm>
              <a:off x="5840225" y="6077738"/>
              <a:ext cx="792163" cy="147637"/>
            </a:xfrm>
            <a:prstGeom prst="rect">
              <a:avLst/>
            </a:prstGeom>
            <a:noFill/>
            <a:ln w="19050">
              <a:solidFill>
                <a:srgbClr val="FF0000"/>
              </a:solidFill>
              <a:miter lim="800000"/>
              <a:headEnd/>
              <a:tailEnd/>
            </a:ln>
          </p:spPr>
          <p:txBody>
            <a:bodyPr wrap="none" anchor="ctr"/>
            <a:lstStyle/>
            <a:p>
              <a:endParaRPr lang="en-US"/>
            </a:p>
          </p:txBody>
        </p:sp>
      </p:gr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Automatically added items (1/2)</a:t>
            </a:r>
          </a:p>
        </p:txBody>
      </p:sp>
      <p:sp>
        <p:nvSpPr>
          <p:cNvPr id="36869" name="Rectangle 3"/>
          <p:cNvSpPr>
            <a:spLocks noGrp="1" noChangeArrowheads="1"/>
          </p:cNvSpPr>
          <p:nvPr>
            <p:ph idx="1"/>
          </p:nvPr>
        </p:nvSpPr>
        <p:spPr>
          <a:xfrm>
            <a:off x="457200" y="1600200"/>
            <a:ext cx="3322712" cy="4525963"/>
          </a:xfrm>
        </p:spPr>
        <p:txBody>
          <a:bodyPr>
            <a:normAutofit fontScale="92500" lnSpcReduction="20000"/>
          </a:bodyPr>
          <a:lstStyle/>
          <a:p>
            <a:pPr marL="0" indent="0" eaLnBrk="1" hangingPunct="1">
              <a:buNone/>
            </a:pPr>
            <a:r>
              <a:rPr lang="en-GB" sz="2400" dirty="0" smtClean="0"/>
              <a:t>Sub-clause “General”</a:t>
            </a:r>
          </a:p>
          <a:p>
            <a:pPr marL="285750" lvl="1" eaLnBrk="1" hangingPunct="1"/>
            <a:r>
              <a:rPr lang="en-GB" sz="2000" dirty="0" smtClean="0"/>
              <a:t>To avoid hanging paragraphs (i.e., text without containing clause)</a:t>
            </a:r>
          </a:p>
          <a:p>
            <a:pPr marL="0" lvl="1" indent="0" eaLnBrk="1" hangingPunct="1">
              <a:buNone/>
            </a:pPr>
            <a:endParaRPr lang="en-GB" sz="2000" dirty="0" smtClean="0"/>
          </a:p>
          <a:p>
            <a:pPr marL="0" indent="0" eaLnBrk="1" hangingPunct="1">
              <a:buNone/>
            </a:pPr>
            <a:r>
              <a:rPr lang="en-GB" sz="2400" dirty="0" smtClean="0"/>
              <a:t>Figure reference and text, and figure caption</a:t>
            </a:r>
          </a:p>
          <a:p>
            <a:pPr marL="285750" lvl="1" eaLnBrk="1" hangingPunct="1"/>
            <a:r>
              <a:rPr lang="en-GB" sz="2000" dirty="0" smtClean="0"/>
              <a:t>Automatically numbered, consistent with existing figures in the template</a:t>
            </a:r>
          </a:p>
          <a:p>
            <a:pPr marL="285750" lvl="1"/>
            <a:r>
              <a:rPr lang="en-US" sz="2000" dirty="0" smtClean="0"/>
              <a:t>Legacy look, if desired, </a:t>
            </a:r>
            <a:r>
              <a:rPr lang="en-US" sz="2000" dirty="0"/>
              <a:t>needs to be enabled</a:t>
            </a:r>
            <a:r>
              <a:rPr lang="en-US" sz="2000" dirty="0" smtClean="0"/>
              <a:t>:</a:t>
            </a:r>
            <a:br>
              <a:rPr lang="en-US" sz="2000" dirty="0" smtClean="0"/>
            </a:br>
            <a:r>
              <a:rPr lang="en-US" sz="2000" dirty="0" err="1" smtClean="0"/>
              <a:t>docgen.word.</a:t>
            </a:r>
            <a:r>
              <a:rPr lang="en-US" sz="2000" dirty="0" err="1" smtClean="0">
                <a:solidFill>
                  <a:srgbClr val="FF0000"/>
                </a:solidFill>
              </a:rPr>
              <a:t>introToFigureBefore</a:t>
            </a:r>
            <a:r>
              <a:rPr lang="en-US" sz="2000" dirty="0" smtClean="0"/>
              <a:t> </a:t>
            </a:r>
            <a:r>
              <a:rPr lang="en-US" sz="2000" dirty="0"/>
              <a:t>= true</a:t>
            </a:r>
          </a:p>
          <a:p>
            <a:pPr marL="285750" lvl="1" eaLnBrk="1" hangingPunct="1"/>
            <a:endParaRPr lang="en-GB" sz="2000" dirty="0" smtClean="0"/>
          </a:p>
        </p:txBody>
      </p:sp>
      <p:sp>
        <p:nvSpPr>
          <p:cNvPr id="36866" name="Slide Number Placeholder 3"/>
          <p:cNvSpPr>
            <a:spLocks noGrp="1"/>
          </p:cNvSpPr>
          <p:nvPr>
            <p:ph type="sldNum" sz="quarter" idx="12"/>
          </p:nvPr>
        </p:nvSpPr>
        <p:spPr>
          <a:xfrm>
            <a:off x="8543278" y="6376243"/>
            <a:ext cx="561975" cy="365125"/>
          </a:xfrm>
          <a:noFill/>
        </p:spPr>
        <p:txBody>
          <a:bodyPr/>
          <a:lstStyle/>
          <a:p>
            <a:fld id="{9735FC6F-3B5C-40C3-80F4-8C6E2CB94CC9}" type="slidenum">
              <a:rPr lang="en-GB"/>
              <a:pPr/>
              <a:t>51</a:t>
            </a:fld>
            <a:endParaRPr lang="en-GB"/>
          </a:p>
        </p:txBody>
      </p:sp>
      <p:grpSp>
        <p:nvGrpSpPr>
          <p:cNvPr id="5" name="Group 4"/>
          <p:cNvGrpSpPr/>
          <p:nvPr/>
        </p:nvGrpSpPr>
        <p:grpSpPr>
          <a:xfrm>
            <a:off x="4541695" y="1799438"/>
            <a:ext cx="2809877" cy="1085852"/>
            <a:chOff x="4541695" y="1799438"/>
            <a:chExt cx="2809877" cy="1085852"/>
          </a:xfrm>
        </p:grpSpPr>
        <p:pic>
          <p:nvPicPr>
            <p:cNvPr id="36875" name="Picture 6"/>
            <p:cNvPicPr>
              <a:picLocks noChangeAspect="1" noChangeArrowheads="1"/>
            </p:cNvPicPr>
            <p:nvPr/>
          </p:nvPicPr>
          <p:blipFill>
            <a:blip r:embed="rId2" cstate="print"/>
            <a:srcRect/>
            <a:stretch>
              <a:fillRect/>
            </a:stretch>
          </p:blipFill>
          <p:spPr bwMode="auto">
            <a:xfrm>
              <a:off x="4541695" y="1799438"/>
              <a:ext cx="2809877" cy="1085852"/>
            </a:xfrm>
            <a:prstGeom prst="rect">
              <a:avLst/>
            </a:prstGeom>
            <a:noFill/>
            <a:ln w="9525">
              <a:solidFill>
                <a:schemeClr val="tx1"/>
              </a:solidFill>
              <a:miter lim="800000"/>
              <a:headEnd/>
              <a:tailEnd/>
            </a:ln>
          </p:spPr>
        </p:pic>
        <p:sp>
          <p:nvSpPr>
            <p:cNvPr id="36876" name="Rectangle 7"/>
            <p:cNvSpPr>
              <a:spLocks noChangeArrowheads="1"/>
            </p:cNvSpPr>
            <p:nvPr/>
          </p:nvSpPr>
          <p:spPr bwMode="auto">
            <a:xfrm>
              <a:off x="4562332" y="2139164"/>
              <a:ext cx="1296988" cy="258763"/>
            </a:xfrm>
            <a:prstGeom prst="rect">
              <a:avLst/>
            </a:prstGeom>
            <a:noFill/>
            <a:ln w="19050">
              <a:solidFill>
                <a:srgbClr val="FF0000"/>
              </a:solidFill>
              <a:miter lim="800000"/>
              <a:headEnd/>
              <a:tailEnd/>
            </a:ln>
          </p:spPr>
          <p:txBody>
            <a:bodyPr wrap="none" anchor="ctr"/>
            <a:lstStyle/>
            <a:p>
              <a:endParaRPr lang="en-US"/>
            </a:p>
          </p:txBody>
        </p:sp>
      </p:grpSp>
      <p:grpSp>
        <p:nvGrpSpPr>
          <p:cNvPr id="4" name="Group 3"/>
          <p:cNvGrpSpPr/>
          <p:nvPr/>
        </p:nvGrpSpPr>
        <p:grpSpPr>
          <a:xfrm>
            <a:off x="4070966" y="3369859"/>
            <a:ext cx="5000377" cy="1286505"/>
            <a:chOff x="4070966" y="3369859"/>
            <a:chExt cx="5000377" cy="1286505"/>
          </a:xfrm>
        </p:grpSpPr>
        <p:pic>
          <p:nvPicPr>
            <p:cNvPr id="3" name="Picture 2"/>
            <p:cNvPicPr>
              <a:picLocks noChangeAspect="1"/>
            </p:cNvPicPr>
            <p:nvPr/>
          </p:nvPicPr>
          <p:blipFill>
            <a:blip r:embed="rId3"/>
            <a:stretch>
              <a:fillRect/>
            </a:stretch>
          </p:blipFill>
          <p:spPr>
            <a:xfrm>
              <a:off x="4070966" y="3369859"/>
              <a:ext cx="5000377" cy="1286505"/>
            </a:xfrm>
            <a:prstGeom prst="rect">
              <a:avLst/>
            </a:prstGeom>
            <a:ln>
              <a:solidFill>
                <a:schemeClr val="tx1"/>
              </a:solidFill>
            </a:ln>
          </p:spPr>
        </p:pic>
        <p:sp>
          <p:nvSpPr>
            <p:cNvPr id="15" name="Rectangle 7"/>
            <p:cNvSpPr>
              <a:spLocks noChangeArrowheads="1"/>
            </p:cNvSpPr>
            <p:nvPr/>
          </p:nvSpPr>
          <p:spPr bwMode="auto">
            <a:xfrm>
              <a:off x="4098782" y="4347381"/>
              <a:ext cx="604838" cy="161925"/>
            </a:xfrm>
            <a:prstGeom prst="rect">
              <a:avLst/>
            </a:prstGeom>
            <a:noFill/>
            <a:ln w="19050">
              <a:solidFill>
                <a:srgbClr val="FF0000"/>
              </a:solidFill>
              <a:miter lim="800000"/>
              <a:headEnd/>
              <a:tailEnd/>
            </a:ln>
          </p:spPr>
          <p:txBody>
            <a:bodyPr wrap="none" anchor="ctr"/>
            <a:lstStyle/>
            <a:p>
              <a:endParaRPr lang="en-US"/>
            </a:p>
          </p:txBody>
        </p:sp>
        <p:sp>
          <p:nvSpPr>
            <p:cNvPr id="16" name="Rectangle 7"/>
            <p:cNvSpPr>
              <a:spLocks noChangeArrowheads="1"/>
            </p:cNvSpPr>
            <p:nvPr/>
          </p:nvSpPr>
          <p:spPr bwMode="auto">
            <a:xfrm>
              <a:off x="5111608" y="4171168"/>
              <a:ext cx="3060702" cy="122238"/>
            </a:xfrm>
            <a:prstGeom prst="rect">
              <a:avLst/>
            </a:prstGeom>
            <a:noFill/>
            <a:ln w="19050">
              <a:solidFill>
                <a:srgbClr val="FF0000"/>
              </a:solidFill>
              <a:miter lim="800000"/>
              <a:headEnd/>
              <a:tailEnd/>
            </a:ln>
          </p:spPr>
          <p:txBody>
            <a:bodyPr wrap="none" anchor="ctr"/>
            <a:lstStyle/>
            <a:p>
              <a:endParaRPr lang="en-US"/>
            </a:p>
          </p:txBody>
        </p:sp>
      </p:grpSp>
      <p:grpSp>
        <p:nvGrpSpPr>
          <p:cNvPr id="36871" name="Group 16"/>
          <p:cNvGrpSpPr>
            <a:grpSpLocks/>
          </p:cNvGrpSpPr>
          <p:nvPr/>
        </p:nvGrpSpPr>
        <p:grpSpPr bwMode="auto">
          <a:xfrm>
            <a:off x="4139952" y="5219973"/>
            <a:ext cx="4246563" cy="1449387"/>
            <a:chOff x="2942" y="2680"/>
            <a:chExt cx="2675" cy="913"/>
          </a:xfrm>
        </p:grpSpPr>
        <p:pic>
          <p:nvPicPr>
            <p:cNvPr id="36872" name="Picture 9"/>
            <p:cNvPicPr>
              <a:picLocks noChangeAspect="1" noChangeArrowheads="1"/>
            </p:cNvPicPr>
            <p:nvPr/>
          </p:nvPicPr>
          <p:blipFill>
            <a:blip r:embed="rId4" cstate="print"/>
            <a:srcRect/>
            <a:stretch>
              <a:fillRect/>
            </a:stretch>
          </p:blipFill>
          <p:spPr bwMode="auto">
            <a:xfrm>
              <a:off x="2942" y="2680"/>
              <a:ext cx="2664" cy="906"/>
            </a:xfrm>
            <a:prstGeom prst="rect">
              <a:avLst/>
            </a:prstGeom>
            <a:noFill/>
            <a:ln w="9525">
              <a:solidFill>
                <a:schemeClr val="tx1"/>
              </a:solidFill>
              <a:miter lim="800000"/>
              <a:headEnd/>
              <a:tailEnd/>
            </a:ln>
          </p:spPr>
        </p:pic>
        <p:sp>
          <p:nvSpPr>
            <p:cNvPr id="36873" name="Rectangle 13"/>
            <p:cNvSpPr>
              <a:spLocks noChangeArrowheads="1"/>
            </p:cNvSpPr>
            <p:nvPr/>
          </p:nvSpPr>
          <p:spPr bwMode="auto">
            <a:xfrm>
              <a:off x="2954" y="2689"/>
              <a:ext cx="1556" cy="101"/>
            </a:xfrm>
            <a:prstGeom prst="rect">
              <a:avLst/>
            </a:prstGeom>
            <a:noFill/>
            <a:ln w="19050">
              <a:solidFill>
                <a:srgbClr val="FF0000"/>
              </a:solidFill>
              <a:miter lim="800000"/>
              <a:headEnd/>
              <a:tailEnd/>
            </a:ln>
          </p:spPr>
          <p:txBody>
            <a:bodyPr wrap="none" anchor="ctr"/>
            <a:lstStyle/>
            <a:p>
              <a:endParaRPr lang="en-US"/>
            </a:p>
          </p:txBody>
        </p:sp>
        <p:sp>
          <p:nvSpPr>
            <p:cNvPr id="36874" name="Rectangle 14"/>
            <p:cNvSpPr>
              <a:spLocks noChangeArrowheads="1"/>
            </p:cNvSpPr>
            <p:nvPr/>
          </p:nvSpPr>
          <p:spPr bwMode="auto">
            <a:xfrm>
              <a:off x="3944" y="3469"/>
              <a:ext cx="1673" cy="124"/>
            </a:xfrm>
            <a:prstGeom prst="rect">
              <a:avLst/>
            </a:prstGeom>
            <a:noFill/>
            <a:ln w="19050">
              <a:solidFill>
                <a:srgbClr val="FF0000"/>
              </a:solidFill>
              <a:miter lim="800000"/>
              <a:headEnd/>
              <a:tailEnd/>
            </a:ln>
          </p:spPr>
          <p:txBody>
            <a:bodyPr wrap="none" anchor="ctr"/>
            <a:lstStyle/>
            <a:p>
              <a:endParaRPr lang="en-US"/>
            </a:p>
          </p:txBody>
        </p:sp>
      </p:grpSp>
      <p:sp>
        <p:nvSpPr>
          <p:cNvPr id="2" name="Rectangle 1"/>
          <p:cNvSpPr/>
          <p:nvPr/>
        </p:nvSpPr>
        <p:spPr>
          <a:xfrm>
            <a:off x="4075388" y="4944249"/>
            <a:ext cx="1298753" cy="212943"/>
          </a:xfrm>
          <a:prstGeom prst="rect">
            <a:avLst/>
          </a:prstGeom>
        </p:spPr>
        <p:txBody>
          <a:bodyPr wrap="none">
            <a:spAutoFit/>
          </a:bodyPr>
          <a:lstStyle/>
          <a:p>
            <a:pPr>
              <a:lnSpc>
                <a:spcPct val="50000"/>
              </a:lnSpc>
              <a:spcBef>
                <a:spcPct val="50000"/>
              </a:spcBef>
            </a:pPr>
            <a:r>
              <a:rPr lang="en-GB" sz="1400" dirty="0" smtClean="0">
                <a:latin typeface="+mj-lt"/>
              </a:rPr>
              <a:t>Legacy look:</a:t>
            </a:r>
            <a:endParaRPr lang="en-GB" sz="1400" dirty="0">
              <a:latin typeface="+mj-lt"/>
            </a:endParaRPr>
          </a:p>
        </p:txBody>
      </p:sp>
      <p:sp>
        <p:nvSpPr>
          <p:cNvPr id="19" name="Rectangle 18"/>
          <p:cNvSpPr/>
          <p:nvPr/>
        </p:nvSpPr>
        <p:spPr>
          <a:xfrm>
            <a:off x="4054243" y="3131589"/>
            <a:ext cx="1898277" cy="212943"/>
          </a:xfrm>
          <a:prstGeom prst="rect">
            <a:avLst/>
          </a:prstGeom>
        </p:spPr>
        <p:txBody>
          <a:bodyPr wrap="none">
            <a:spAutoFit/>
          </a:bodyPr>
          <a:lstStyle/>
          <a:p>
            <a:pPr>
              <a:lnSpc>
                <a:spcPct val="50000"/>
              </a:lnSpc>
              <a:spcBef>
                <a:spcPct val="50000"/>
              </a:spcBef>
            </a:pPr>
            <a:r>
              <a:rPr lang="en-GB" sz="1400" dirty="0" smtClean="0">
                <a:latin typeface="+mj-lt"/>
              </a:rPr>
              <a:t>New look (default) :</a:t>
            </a:r>
            <a:endParaRPr lang="en-GB" sz="1400" dirty="0">
              <a:latin typeface="+mj-lt"/>
            </a:endParaRPr>
          </a:p>
        </p:txBody>
      </p:sp>
      <p:sp>
        <p:nvSpPr>
          <p:cNvPr id="6" name="Date Placeholder 5"/>
          <p:cNvSpPr>
            <a:spLocks noGrp="1"/>
          </p:cNvSpPr>
          <p:nvPr>
            <p:ph type="dt" sz="half" idx="13"/>
          </p:nvPr>
        </p:nvSpPr>
        <p:spPr/>
        <p:txBody>
          <a:bodyPr/>
          <a:lstStyle/>
          <a:p>
            <a:r>
              <a:rPr lang="en-US" smtClean="0"/>
              <a:t>January 2018</a:t>
            </a:r>
            <a:endParaRPr lang="en-GB"/>
          </a:p>
        </p:txBody>
      </p:sp>
      <p:sp>
        <p:nvSpPr>
          <p:cNvPr id="7" name="Footer Placeholder 6"/>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Automatically added items (2/2)</a:t>
            </a:r>
          </a:p>
        </p:txBody>
      </p:sp>
      <p:sp>
        <p:nvSpPr>
          <p:cNvPr id="37893" name="Rectangle 3"/>
          <p:cNvSpPr>
            <a:spLocks noGrp="1" noChangeArrowheads="1"/>
          </p:cNvSpPr>
          <p:nvPr>
            <p:ph idx="1"/>
          </p:nvPr>
        </p:nvSpPr>
        <p:spPr>
          <a:xfrm>
            <a:off x="457200" y="1600200"/>
            <a:ext cx="2890664" cy="4525963"/>
          </a:xfrm>
        </p:spPr>
        <p:txBody>
          <a:bodyPr/>
          <a:lstStyle/>
          <a:p>
            <a:pPr marL="0" indent="0" eaLnBrk="1" hangingPunct="1">
              <a:buNone/>
            </a:pPr>
            <a:r>
              <a:rPr lang="en-GB" sz="2400" dirty="0" smtClean="0"/>
              <a:t>Table reference and text for attributes and association ends</a:t>
            </a:r>
          </a:p>
          <a:p>
            <a:pPr marL="285750" lvl="1" eaLnBrk="1" hangingPunct="1"/>
            <a:r>
              <a:rPr lang="en-GB" sz="2000" dirty="0" smtClean="0"/>
              <a:t>Automatically numbered, consistent with existing figures in the template</a:t>
            </a:r>
          </a:p>
        </p:txBody>
      </p:sp>
      <p:sp>
        <p:nvSpPr>
          <p:cNvPr id="37890" name="Slide Number Placeholder 3"/>
          <p:cNvSpPr>
            <a:spLocks noGrp="1"/>
          </p:cNvSpPr>
          <p:nvPr>
            <p:ph type="sldNum" sz="quarter" idx="12"/>
          </p:nvPr>
        </p:nvSpPr>
        <p:spPr>
          <a:noFill/>
        </p:spPr>
        <p:txBody>
          <a:bodyPr/>
          <a:lstStyle/>
          <a:p>
            <a:fld id="{13F29016-CDF3-44C7-84C0-0253417ABF15}" type="slidenum">
              <a:rPr lang="en-GB"/>
              <a:pPr/>
              <a:t>52</a:t>
            </a:fld>
            <a:endParaRPr lang="en-GB"/>
          </a:p>
        </p:txBody>
      </p:sp>
      <p:grpSp>
        <p:nvGrpSpPr>
          <p:cNvPr id="2" name="Group 1"/>
          <p:cNvGrpSpPr/>
          <p:nvPr/>
        </p:nvGrpSpPr>
        <p:grpSpPr>
          <a:xfrm>
            <a:off x="3275856" y="1700808"/>
            <a:ext cx="5291138" cy="4000500"/>
            <a:chOff x="3275856" y="1700808"/>
            <a:chExt cx="5291138" cy="400050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700808"/>
              <a:ext cx="5276850" cy="4000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6" name="Rectangle 9"/>
            <p:cNvSpPr>
              <a:spLocks noChangeArrowheads="1"/>
            </p:cNvSpPr>
            <p:nvPr/>
          </p:nvSpPr>
          <p:spPr bwMode="auto">
            <a:xfrm>
              <a:off x="3334594" y="3933056"/>
              <a:ext cx="4557713" cy="173038"/>
            </a:xfrm>
            <a:prstGeom prst="rect">
              <a:avLst/>
            </a:prstGeom>
            <a:noFill/>
            <a:ln w="19050">
              <a:solidFill>
                <a:srgbClr val="FF0000"/>
              </a:solidFill>
              <a:miter lim="800000"/>
              <a:headEnd/>
              <a:tailEnd/>
            </a:ln>
          </p:spPr>
          <p:txBody>
            <a:bodyPr wrap="none" anchor="ctr"/>
            <a:lstStyle/>
            <a:p>
              <a:endParaRPr lang="en-US"/>
            </a:p>
          </p:txBody>
        </p:sp>
        <p:sp>
          <p:nvSpPr>
            <p:cNvPr id="37897" name="Rectangle 10"/>
            <p:cNvSpPr>
              <a:spLocks noChangeArrowheads="1"/>
            </p:cNvSpPr>
            <p:nvPr/>
          </p:nvSpPr>
          <p:spPr bwMode="auto">
            <a:xfrm>
              <a:off x="3312369" y="1700808"/>
              <a:ext cx="3062288" cy="160338"/>
            </a:xfrm>
            <a:prstGeom prst="rect">
              <a:avLst/>
            </a:prstGeom>
            <a:noFill/>
            <a:ln w="19050">
              <a:solidFill>
                <a:srgbClr val="FF0000"/>
              </a:solidFill>
              <a:miter lim="800000"/>
              <a:headEnd/>
              <a:tailEnd/>
            </a:ln>
          </p:spPr>
          <p:txBody>
            <a:bodyPr wrap="none" anchor="ctr"/>
            <a:lstStyle/>
            <a:p>
              <a:endParaRPr lang="en-US"/>
            </a:p>
          </p:txBody>
        </p:sp>
        <p:sp>
          <p:nvSpPr>
            <p:cNvPr id="37898" name="Rectangle 12"/>
            <p:cNvSpPr>
              <a:spLocks noChangeArrowheads="1"/>
            </p:cNvSpPr>
            <p:nvPr/>
          </p:nvSpPr>
          <p:spPr bwMode="auto">
            <a:xfrm>
              <a:off x="4501406" y="1974106"/>
              <a:ext cx="3322638" cy="158750"/>
            </a:xfrm>
            <a:prstGeom prst="rect">
              <a:avLst/>
            </a:prstGeom>
            <a:noFill/>
            <a:ln w="19050">
              <a:solidFill>
                <a:srgbClr val="FF0000"/>
              </a:solidFill>
              <a:miter lim="800000"/>
              <a:headEnd/>
              <a:tailEnd/>
            </a:ln>
          </p:spPr>
          <p:txBody>
            <a:bodyPr wrap="none" anchor="ctr"/>
            <a:lstStyle/>
            <a:p>
              <a:endParaRPr lang="en-US"/>
            </a:p>
          </p:txBody>
        </p:sp>
        <p:sp>
          <p:nvSpPr>
            <p:cNvPr id="37899" name="Rectangle 13"/>
            <p:cNvSpPr>
              <a:spLocks noChangeArrowheads="1"/>
            </p:cNvSpPr>
            <p:nvPr/>
          </p:nvSpPr>
          <p:spPr bwMode="auto">
            <a:xfrm>
              <a:off x="3737819" y="4195608"/>
              <a:ext cx="4829175" cy="146050"/>
            </a:xfrm>
            <a:prstGeom prst="rect">
              <a:avLst/>
            </a:prstGeom>
            <a:noFill/>
            <a:ln w="19050">
              <a:solidFill>
                <a:srgbClr val="FF0000"/>
              </a:solidFill>
              <a:miter lim="800000"/>
              <a:headEnd/>
              <a:tailEnd/>
            </a:ln>
          </p:spPr>
          <p:txBody>
            <a:bodyPr wrap="none" anchor="ctr"/>
            <a:lstStyle/>
            <a:p>
              <a:endParaRPr lang="en-US"/>
            </a:p>
          </p:txBody>
        </p:sp>
      </p:grpSp>
      <p:sp>
        <p:nvSpPr>
          <p:cNvPr id="3" name="Date Placeholder 2"/>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Fancy IEC 61850 table formats</a:t>
            </a:r>
          </a:p>
        </p:txBody>
      </p:sp>
      <p:sp>
        <p:nvSpPr>
          <p:cNvPr id="37893" name="Rectangle 3"/>
          <p:cNvSpPr>
            <a:spLocks noGrp="1" noChangeArrowheads="1"/>
          </p:cNvSpPr>
          <p:nvPr>
            <p:ph idx="1"/>
          </p:nvPr>
        </p:nvSpPr>
        <p:spPr>
          <a:xfrm>
            <a:off x="457200" y="1600200"/>
            <a:ext cx="2386608" cy="4525963"/>
          </a:xfrm>
        </p:spPr>
        <p:txBody>
          <a:bodyPr>
            <a:normAutofit lnSpcReduction="10000"/>
          </a:bodyPr>
          <a:lstStyle/>
          <a:p>
            <a:pPr marL="0" indent="0" eaLnBrk="1" hangingPunct="1">
              <a:buNone/>
            </a:pPr>
            <a:r>
              <a:rPr lang="en-GB" sz="2000" dirty="0" smtClean="0"/>
              <a:t>Some IEC 61850 tables want special formatting</a:t>
            </a:r>
          </a:p>
          <a:p>
            <a:pPr marL="285750" lvl="1" eaLnBrk="1" hangingPunct="1"/>
            <a:r>
              <a:rPr lang="en-GB" sz="1800" dirty="0" smtClean="0"/>
              <a:t>With table title</a:t>
            </a:r>
          </a:p>
          <a:p>
            <a:pPr marL="285750" lvl="1" eaLnBrk="1" hangingPunct="1"/>
            <a:r>
              <a:rPr lang="en-GB" sz="1800" dirty="0" smtClean="0"/>
              <a:t>Sub-headings</a:t>
            </a:r>
          </a:p>
          <a:p>
            <a:pPr marL="285750" lvl="1" eaLnBrk="1" hangingPunct="1"/>
            <a:r>
              <a:rPr lang="en-GB" sz="1800" dirty="0" smtClean="0"/>
              <a:t>With special reference and element counts for array types</a:t>
            </a:r>
          </a:p>
          <a:p>
            <a:pPr marL="285750" lvl="1" eaLnBrk="1" hangingPunct="1"/>
            <a:r>
              <a:rPr lang="en-GB" sz="1800" dirty="0" smtClean="0"/>
              <a:t>With special presence conditions (instead of UML multiplicities)</a:t>
            </a:r>
          </a:p>
          <a:p>
            <a:pPr marL="285750" lvl="1" eaLnBrk="1" hangingPunct="1"/>
            <a:r>
              <a:rPr lang="en-GB" sz="1800" dirty="0" smtClean="0"/>
              <a:t>Etc.</a:t>
            </a:r>
          </a:p>
        </p:txBody>
      </p:sp>
      <p:sp>
        <p:nvSpPr>
          <p:cNvPr id="37890" name="Slide Number Placeholder 3"/>
          <p:cNvSpPr>
            <a:spLocks noGrp="1"/>
          </p:cNvSpPr>
          <p:nvPr>
            <p:ph type="sldNum" sz="quarter" idx="12"/>
          </p:nvPr>
        </p:nvSpPr>
        <p:spPr>
          <a:noFill/>
        </p:spPr>
        <p:txBody>
          <a:bodyPr/>
          <a:lstStyle/>
          <a:p>
            <a:fld id="{13F29016-CDF3-44C7-84C0-0253417ABF15}" type="slidenum">
              <a:rPr lang="en-GB"/>
              <a:pPr/>
              <a:t>53</a:t>
            </a:fld>
            <a:endParaRPr lang="en-GB"/>
          </a:p>
        </p:txBody>
      </p:sp>
      <p:grpSp>
        <p:nvGrpSpPr>
          <p:cNvPr id="11" name="Group 10"/>
          <p:cNvGrpSpPr/>
          <p:nvPr/>
        </p:nvGrpSpPr>
        <p:grpSpPr>
          <a:xfrm>
            <a:off x="2699792" y="1844824"/>
            <a:ext cx="6336704" cy="3530449"/>
            <a:chOff x="2699792" y="1844824"/>
            <a:chExt cx="6336704" cy="3530449"/>
          </a:xfrm>
        </p:grpSpPr>
        <p:pic>
          <p:nvPicPr>
            <p:cNvPr id="6" name="Picture 5"/>
            <p:cNvPicPr>
              <a:picLocks noChangeAspect="1"/>
            </p:cNvPicPr>
            <p:nvPr/>
          </p:nvPicPr>
          <p:blipFill>
            <a:blip r:embed="rId2"/>
            <a:stretch>
              <a:fillRect/>
            </a:stretch>
          </p:blipFill>
          <p:spPr>
            <a:xfrm>
              <a:off x="2699792" y="1844824"/>
              <a:ext cx="6336704" cy="3530449"/>
            </a:xfrm>
            <a:prstGeom prst="rect">
              <a:avLst/>
            </a:prstGeom>
            <a:ln>
              <a:solidFill>
                <a:schemeClr val="tx1"/>
              </a:solidFill>
            </a:ln>
          </p:spPr>
        </p:pic>
        <p:sp>
          <p:nvSpPr>
            <p:cNvPr id="7" name="Rectangle 12"/>
            <p:cNvSpPr>
              <a:spLocks noChangeArrowheads="1"/>
            </p:cNvSpPr>
            <p:nvPr/>
          </p:nvSpPr>
          <p:spPr bwMode="auto">
            <a:xfrm>
              <a:off x="4394628" y="2141999"/>
              <a:ext cx="2625643" cy="158750"/>
            </a:xfrm>
            <a:prstGeom prst="rect">
              <a:avLst/>
            </a:prstGeom>
            <a:noFill/>
            <a:ln w="19050">
              <a:solidFill>
                <a:srgbClr val="FF0000"/>
              </a:solidFill>
              <a:miter lim="800000"/>
              <a:headEnd/>
              <a:tailEnd/>
            </a:ln>
          </p:spPr>
          <p:txBody>
            <a:bodyPr wrap="none" anchor="ctr"/>
            <a:lstStyle/>
            <a:p>
              <a:endParaRPr lang="en-US"/>
            </a:p>
          </p:txBody>
        </p:sp>
        <p:sp>
          <p:nvSpPr>
            <p:cNvPr id="8" name="Rectangle 12"/>
            <p:cNvSpPr>
              <a:spLocks noChangeArrowheads="1"/>
            </p:cNvSpPr>
            <p:nvPr/>
          </p:nvSpPr>
          <p:spPr bwMode="auto">
            <a:xfrm>
              <a:off x="4777786" y="2632537"/>
              <a:ext cx="1859325" cy="158750"/>
            </a:xfrm>
            <a:prstGeom prst="rect">
              <a:avLst/>
            </a:prstGeom>
            <a:noFill/>
            <a:ln w="19050">
              <a:solidFill>
                <a:srgbClr val="FF0000"/>
              </a:solidFill>
              <a:miter lim="800000"/>
              <a:headEnd/>
              <a:tailEnd/>
            </a:ln>
          </p:spPr>
          <p:txBody>
            <a:bodyPr wrap="none" anchor="ctr"/>
            <a:lstStyle/>
            <a:p>
              <a:endParaRPr lang="en-US"/>
            </a:p>
          </p:txBody>
        </p:sp>
        <p:sp>
          <p:nvSpPr>
            <p:cNvPr id="9" name="Rectangle 12"/>
            <p:cNvSpPr>
              <a:spLocks noChangeArrowheads="1"/>
            </p:cNvSpPr>
            <p:nvPr/>
          </p:nvSpPr>
          <p:spPr bwMode="auto">
            <a:xfrm>
              <a:off x="3635896" y="3647157"/>
              <a:ext cx="1368152" cy="432048"/>
            </a:xfrm>
            <a:prstGeom prst="rect">
              <a:avLst/>
            </a:prstGeom>
            <a:noFill/>
            <a:ln w="19050">
              <a:solidFill>
                <a:srgbClr val="FF0000"/>
              </a:solidFill>
              <a:miter lim="800000"/>
              <a:headEnd/>
              <a:tailEnd/>
            </a:ln>
          </p:spPr>
          <p:txBody>
            <a:bodyPr wrap="none" anchor="ctr"/>
            <a:lstStyle/>
            <a:p>
              <a:endParaRPr lang="en-US"/>
            </a:p>
          </p:txBody>
        </p:sp>
        <p:sp>
          <p:nvSpPr>
            <p:cNvPr id="10" name="Rectangle 12"/>
            <p:cNvSpPr>
              <a:spLocks noChangeArrowheads="1"/>
            </p:cNvSpPr>
            <p:nvPr/>
          </p:nvSpPr>
          <p:spPr bwMode="auto">
            <a:xfrm>
              <a:off x="8237968" y="4725144"/>
              <a:ext cx="305310" cy="355395"/>
            </a:xfrm>
            <a:prstGeom prst="rect">
              <a:avLst/>
            </a:prstGeom>
            <a:noFill/>
            <a:ln w="19050">
              <a:solidFill>
                <a:srgbClr val="FF0000"/>
              </a:solidFill>
              <a:miter lim="800000"/>
              <a:headEnd/>
              <a:tailEnd/>
            </a:ln>
          </p:spPr>
          <p:txBody>
            <a:bodyPr wrap="none" anchor="ctr"/>
            <a:lstStyle/>
            <a:p>
              <a:endParaRPr lang="en-US"/>
            </a:p>
          </p:txBody>
        </p:sp>
      </p:grpSp>
      <p:sp>
        <p:nvSpPr>
          <p:cNvPr id="2" name="Date Placeholder 1"/>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937536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Hyperlinks</a:t>
            </a:r>
          </a:p>
        </p:txBody>
      </p:sp>
      <p:sp>
        <p:nvSpPr>
          <p:cNvPr id="37893" name="Rectangle 3"/>
          <p:cNvSpPr>
            <a:spLocks noGrp="1" noChangeArrowheads="1"/>
          </p:cNvSpPr>
          <p:nvPr>
            <p:ph idx="1"/>
          </p:nvPr>
        </p:nvSpPr>
        <p:spPr>
          <a:xfrm>
            <a:off x="457200" y="1600200"/>
            <a:ext cx="2818656" cy="4525963"/>
          </a:xfrm>
        </p:spPr>
        <p:txBody>
          <a:bodyPr>
            <a:normAutofit fontScale="70000" lnSpcReduction="20000"/>
          </a:bodyPr>
          <a:lstStyle/>
          <a:p>
            <a:pPr marL="0" indent="0">
              <a:buNone/>
            </a:pPr>
            <a:r>
              <a:rPr lang="en-GB" sz="2000" dirty="0"/>
              <a:t>Available since 02v01.</a:t>
            </a:r>
          </a:p>
          <a:p>
            <a:pPr marL="0" indent="0">
              <a:buNone/>
            </a:pPr>
            <a:endParaRPr lang="en-GB" sz="2000" dirty="0"/>
          </a:p>
          <a:p>
            <a:pPr marL="0" indent="0" eaLnBrk="1" hangingPunct="1">
              <a:buNone/>
            </a:pPr>
            <a:r>
              <a:rPr lang="en-GB" sz="2000" dirty="0" smtClean="0"/>
              <a:t>From IEC 61850 community push:</a:t>
            </a:r>
          </a:p>
          <a:p>
            <a:pPr marL="285750" lvl="1" eaLnBrk="1" hangingPunct="1"/>
            <a:r>
              <a:rPr lang="en-GB" sz="1800" dirty="0" smtClean="0"/>
              <a:t>To enable this feature, set </a:t>
            </a:r>
            <a:r>
              <a:rPr lang="en-GB" sz="1800" dirty="0" err="1" smtClean="0"/>
              <a:t>docgen.word</a:t>
            </a:r>
            <a:r>
              <a:rPr lang="en-GB" sz="1800" dirty="0" smtClean="0"/>
              <a:t>. </a:t>
            </a:r>
            <a:r>
              <a:rPr lang="en-GB" sz="1800" dirty="0" err="1" smtClean="0">
                <a:solidFill>
                  <a:srgbClr val="FF0000"/>
                </a:solidFill>
              </a:rPr>
              <a:t>useHyperlinks</a:t>
            </a:r>
            <a:r>
              <a:rPr lang="en-GB" sz="1800" dirty="0" smtClean="0">
                <a:solidFill>
                  <a:srgbClr val="FF0000"/>
                </a:solidFill>
              </a:rPr>
              <a:t> = true</a:t>
            </a:r>
            <a:r>
              <a:rPr lang="en-GB" sz="1800" dirty="0" smtClean="0"/>
              <a:t> </a:t>
            </a:r>
          </a:p>
          <a:p>
            <a:pPr marL="285750" lvl="1"/>
            <a:r>
              <a:rPr lang="en-GB" sz="1800" dirty="0" smtClean="0"/>
              <a:t>Default is false, because it is very time consuming (due to a second pass, to replace bookmarks with hyperlinks)!</a:t>
            </a:r>
          </a:p>
          <a:p>
            <a:pPr marL="285750" lvl="1"/>
            <a:r>
              <a:rPr lang="en-GB" sz="1800" dirty="0" smtClean="0"/>
              <a:t>Hyperlinks are generated to refer to any class (and some special enumeration literals) that are defined within one MS Word document</a:t>
            </a:r>
          </a:p>
          <a:p>
            <a:pPr marL="685800" lvl="2"/>
            <a:r>
              <a:rPr lang="en-GB" sz="1800" dirty="0" smtClean="0"/>
              <a:t>E.g. </a:t>
            </a:r>
            <a:r>
              <a:rPr lang="en-GB" sz="1800" dirty="0" err="1" smtClean="0"/>
              <a:t>CtlModeKind</a:t>
            </a:r>
            <a:r>
              <a:rPr lang="en-GB" sz="1800" dirty="0" smtClean="0"/>
              <a:t>, </a:t>
            </a:r>
            <a:r>
              <a:rPr lang="en-GB" sz="1800" dirty="0" err="1" smtClean="0"/>
              <a:t>BasePrimitiveCDC</a:t>
            </a:r>
            <a:r>
              <a:rPr lang="en-GB" sz="1800" dirty="0" smtClean="0"/>
              <a:t>, </a:t>
            </a:r>
            <a:r>
              <a:rPr lang="en-GB" sz="1800" dirty="0" err="1" smtClean="0"/>
              <a:t>MFsbo</a:t>
            </a:r>
            <a:endParaRPr lang="en-GB" sz="1800" dirty="0" smtClean="0"/>
          </a:p>
          <a:p>
            <a:pPr marL="285750" lvl="1"/>
            <a:r>
              <a:rPr lang="en-GB" sz="1800" dirty="0" smtClean="0"/>
              <a:t>For classes not printed in the given MS Word document, there are no hyperlinks</a:t>
            </a:r>
          </a:p>
          <a:p>
            <a:pPr marL="685800" lvl="2"/>
            <a:r>
              <a:rPr lang="en-GB" sz="1800" dirty="0" smtClean="0"/>
              <a:t>E.g. INT32U, VisString255</a:t>
            </a:r>
          </a:p>
          <a:p>
            <a:pPr marL="285750" lvl="1"/>
            <a:endParaRPr lang="en-GB" sz="1800" dirty="0" smtClean="0"/>
          </a:p>
        </p:txBody>
      </p:sp>
      <p:sp>
        <p:nvSpPr>
          <p:cNvPr id="37890" name="Slide Number Placeholder 3"/>
          <p:cNvSpPr>
            <a:spLocks noGrp="1"/>
          </p:cNvSpPr>
          <p:nvPr>
            <p:ph type="sldNum" sz="quarter" idx="12"/>
          </p:nvPr>
        </p:nvSpPr>
        <p:spPr>
          <a:noFill/>
        </p:spPr>
        <p:txBody>
          <a:bodyPr/>
          <a:lstStyle/>
          <a:p>
            <a:fld id="{13F29016-CDF3-44C7-84C0-0253417ABF15}" type="slidenum">
              <a:rPr lang="en-GB"/>
              <a:pPr/>
              <a:t>54</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pic>
        <p:nvPicPr>
          <p:cNvPr id="6" name="Picture 5"/>
          <p:cNvPicPr>
            <a:picLocks noChangeAspect="1"/>
          </p:cNvPicPr>
          <p:nvPr/>
        </p:nvPicPr>
        <p:blipFill rotWithShape="1">
          <a:blip r:embed="rId2"/>
          <a:srcRect l="6887" t="2833" r="2864" b="20211"/>
          <a:stretch/>
        </p:blipFill>
        <p:spPr>
          <a:xfrm>
            <a:off x="3347864" y="2348880"/>
            <a:ext cx="5740695" cy="2520279"/>
          </a:xfrm>
          <a:prstGeom prst="rect">
            <a:avLst/>
          </a:prstGeom>
          <a:ln>
            <a:solidFill>
              <a:schemeClr val="tx1"/>
            </a:solidFill>
          </a:ln>
        </p:spPr>
      </p:pic>
    </p:spTree>
    <p:extLst>
      <p:ext uri="{BB962C8B-B14F-4D97-AF65-F5344CB8AC3E}">
        <p14:creationId xmlns:p14="http://schemas.microsoft.com/office/powerpoint/2010/main" val="227285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MS Word styles considerations</a:t>
            </a:r>
          </a:p>
        </p:txBody>
      </p:sp>
      <p:sp>
        <p:nvSpPr>
          <p:cNvPr id="38917" name="Rectangle 3"/>
          <p:cNvSpPr>
            <a:spLocks noGrp="1" noChangeArrowheads="1"/>
          </p:cNvSpPr>
          <p:nvPr>
            <p:ph idx="1"/>
          </p:nvPr>
        </p:nvSpPr>
        <p:spPr/>
        <p:txBody>
          <a:bodyPr>
            <a:normAutofit lnSpcReduction="10000"/>
          </a:bodyPr>
          <a:lstStyle/>
          <a:p>
            <a:pPr marL="0" indent="0" eaLnBrk="1" hangingPunct="1">
              <a:buNone/>
            </a:pPr>
            <a:r>
              <a:rPr lang="en-GB" sz="1800" dirty="0" smtClean="0"/>
              <a:t>IEC templates contain IEC-specific styles.</a:t>
            </a:r>
          </a:p>
          <a:p>
            <a:pPr marL="0" indent="0" eaLnBrk="1" hangingPunct="1">
              <a:buNone/>
            </a:pPr>
            <a:r>
              <a:rPr lang="en-GB" sz="1800" dirty="0" smtClean="0"/>
              <a:t>For custom extensions, you need not use these:</a:t>
            </a:r>
          </a:p>
          <a:p>
            <a:pPr marL="285750" lvl="1" eaLnBrk="1" hangingPunct="1"/>
            <a:r>
              <a:rPr lang="en-GB" sz="1600" dirty="0" smtClean="0"/>
              <a:t>jCleanCim tries to use IEC styles, and if those are not defined, it uses default MS Word styles – see next slide</a:t>
            </a:r>
          </a:p>
          <a:p>
            <a:pPr marL="0" indent="0" eaLnBrk="1" hangingPunct="1">
              <a:buNone/>
            </a:pPr>
            <a:r>
              <a:rPr lang="en-GB" sz="1800" dirty="0" smtClean="0"/>
              <a:t>Essential:</a:t>
            </a:r>
          </a:p>
          <a:p>
            <a:pPr marL="285750" lvl="1" eaLnBrk="1" hangingPunct="1"/>
            <a:r>
              <a:rPr lang="en-GB" sz="1600" b="1" dirty="0" smtClean="0">
                <a:solidFill>
                  <a:srgbClr val="FF0000"/>
                </a:solidFill>
              </a:rPr>
              <a:t>Use correct styles for paragraphs with </a:t>
            </a:r>
            <a:r>
              <a:rPr lang="en-GB" sz="1600" b="1" i="1" dirty="0" smtClean="0">
                <a:solidFill>
                  <a:srgbClr val="FF0000"/>
                </a:solidFill>
              </a:rPr>
              <a:t>figure and table captions</a:t>
            </a:r>
            <a:r>
              <a:rPr lang="en-GB" sz="1600" b="1" dirty="0" smtClean="0">
                <a:solidFill>
                  <a:srgbClr val="FF0000"/>
                </a:solidFill>
              </a:rPr>
              <a:t> in the template</a:t>
            </a:r>
          </a:p>
          <a:p>
            <a:pPr marL="285750" lvl="1" eaLnBrk="1" hangingPunct="1"/>
            <a:r>
              <a:rPr lang="en-GB" sz="1600" dirty="0" smtClean="0"/>
              <a:t>jCleanCim must deduce the number of figures and tables already existing in the template to calculate on the fly the correct numbering for new figures and tables (when inserting/appending the documentation for the UML model elements and diagrams)</a:t>
            </a:r>
          </a:p>
          <a:p>
            <a:pPr marL="285750" lvl="1" eaLnBrk="1" hangingPunct="1"/>
            <a:r>
              <a:rPr lang="en-GB" sz="1600" dirty="0" smtClean="0"/>
              <a:t>If jCleanCim throws an exception during document generation, it is very likely that the MS Word threw exception due to wrong / inexistent / negative number for the figure or table caption</a:t>
            </a:r>
          </a:p>
          <a:p>
            <a:pPr marL="285750" lvl="1" eaLnBrk="1" hangingPunct="1"/>
            <a:r>
              <a:rPr lang="en-GB" sz="1600" dirty="0" smtClean="0"/>
              <a:t>Note: We cannot check those numbers from within the code, because the MS Word automation API does not provide reliable access to them. In the worst case, when we catch an exception from MS Word, we attempt to gracefully exit, after closing both the MS Word document and the EA model file.</a:t>
            </a:r>
          </a:p>
        </p:txBody>
      </p:sp>
      <p:sp>
        <p:nvSpPr>
          <p:cNvPr id="38914" name="Slide Number Placeholder 3"/>
          <p:cNvSpPr>
            <a:spLocks noGrp="1"/>
          </p:cNvSpPr>
          <p:nvPr>
            <p:ph type="sldNum" sz="quarter" idx="12"/>
          </p:nvPr>
        </p:nvSpPr>
        <p:spPr>
          <a:noFill/>
        </p:spPr>
        <p:txBody>
          <a:bodyPr/>
          <a:lstStyle/>
          <a:p>
            <a:fld id="{0894B7A6-CD30-4AAB-A171-25D9169F6747}" type="slidenum">
              <a:rPr lang="en-GB"/>
              <a:pPr/>
              <a:t>55</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IEC styles mappings to MS Word defaults</a:t>
            </a:r>
          </a:p>
        </p:txBody>
      </p:sp>
      <p:sp>
        <p:nvSpPr>
          <p:cNvPr id="39941" name="Rectangle 4"/>
          <p:cNvSpPr>
            <a:spLocks noGrp="1" noChangeArrowheads="1"/>
          </p:cNvSpPr>
          <p:nvPr>
            <p:ph idx="1"/>
          </p:nvPr>
        </p:nvSpPr>
        <p:spPr>
          <a:xfrm>
            <a:off x="457200" y="1600201"/>
            <a:ext cx="8229600" cy="676672"/>
          </a:xfrm>
        </p:spPr>
        <p:txBody>
          <a:bodyPr/>
          <a:lstStyle/>
          <a:p>
            <a:pPr marL="0" indent="0" eaLnBrk="1" hangingPunct="1">
              <a:buNone/>
            </a:pPr>
            <a:r>
              <a:rPr lang="en-GB" sz="2400" dirty="0" smtClean="0"/>
              <a:t>Extract from the code:</a:t>
            </a:r>
          </a:p>
        </p:txBody>
      </p:sp>
      <p:sp>
        <p:nvSpPr>
          <p:cNvPr id="39938" name="Slide Number Placeholder 3"/>
          <p:cNvSpPr>
            <a:spLocks noGrp="1"/>
          </p:cNvSpPr>
          <p:nvPr>
            <p:ph type="sldNum" sz="quarter" idx="12"/>
          </p:nvPr>
        </p:nvSpPr>
        <p:spPr>
          <a:noFill/>
        </p:spPr>
        <p:txBody>
          <a:bodyPr/>
          <a:lstStyle/>
          <a:p>
            <a:fld id="{B04473F7-10A6-47F5-9693-371400FA65C3}" type="slidenum">
              <a:rPr lang="en-GB"/>
              <a:pPr/>
              <a:t>56</a:t>
            </a:fld>
            <a:endParaRPr lang="en-GB"/>
          </a:p>
        </p:txBody>
      </p:sp>
      <p:grpSp>
        <p:nvGrpSpPr>
          <p:cNvPr id="39942" name="Group 8"/>
          <p:cNvGrpSpPr>
            <a:grpSpLocks/>
          </p:cNvGrpSpPr>
          <p:nvPr/>
        </p:nvGrpSpPr>
        <p:grpSpPr bwMode="auto">
          <a:xfrm>
            <a:off x="1763688" y="2204864"/>
            <a:ext cx="4752528" cy="4176464"/>
            <a:chOff x="2950" y="2188"/>
            <a:chExt cx="2462" cy="2002"/>
          </a:xfrm>
        </p:grpSpPr>
        <p:sp>
          <p:nvSpPr>
            <p:cNvPr id="39944" name="Rectangle 6"/>
            <p:cNvSpPr>
              <a:spLocks noChangeArrowheads="1"/>
            </p:cNvSpPr>
            <p:nvPr/>
          </p:nvSpPr>
          <p:spPr bwMode="auto">
            <a:xfrm>
              <a:off x="2950" y="2188"/>
              <a:ext cx="1129" cy="2000"/>
            </a:xfrm>
            <a:prstGeom prst="rect">
              <a:avLst/>
            </a:prstGeom>
            <a:noFill/>
            <a:ln w="38100">
              <a:solidFill>
                <a:srgbClr val="FF0000"/>
              </a:solidFill>
              <a:miter lim="800000"/>
              <a:headEnd/>
              <a:tailEnd/>
            </a:ln>
          </p:spPr>
          <p:txBody>
            <a:bodyPr wrap="none" tIns="10800"/>
            <a:lstStyle/>
            <a:p>
              <a:pPr algn="ctr"/>
              <a:r>
                <a:rPr lang="en-GB" dirty="0">
                  <a:solidFill>
                    <a:srgbClr val="FF0000"/>
                  </a:solidFill>
                </a:rPr>
                <a:t>IEC styles</a:t>
              </a:r>
            </a:p>
          </p:txBody>
        </p:sp>
        <p:sp>
          <p:nvSpPr>
            <p:cNvPr id="39945" name="Rectangle 7"/>
            <p:cNvSpPr>
              <a:spLocks noChangeArrowheads="1"/>
            </p:cNvSpPr>
            <p:nvPr/>
          </p:nvSpPr>
          <p:spPr bwMode="auto">
            <a:xfrm>
              <a:off x="4151" y="2190"/>
              <a:ext cx="1261" cy="2000"/>
            </a:xfrm>
            <a:prstGeom prst="rect">
              <a:avLst/>
            </a:prstGeom>
            <a:noFill/>
            <a:ln w="38100">
              <a:solidFill>
                <a:srgbClr val="00B0F0"/>
              </a:solidFill>
              <a:miter lim="800000"/>
              <a:headEnd/>
              <a:tailEnd/>
            </a:ln>
          </p:spPr>
          <p:txBody>
            <a:bodyPr wrap="none" tIns="10800"/>
            <a:lstStyle/>
            <a:p>
              <a:pPr algn="ctr"/>
              <a:r>
                <a:rPr lang="en-GB" dirty="0">
                  <a:solidFill>
                    <a:srgbClr val="00B0F0"/>
                  </a:solidFill>
                </a:rPr>
                <a:t>MS Word defaults</a:t>
              </a:r>
            </a:p>
          </p:txBody>
        </p:sp>
      </p:grpSp>
      <p:sp>
        <p:nvSpPr>
          <p:cNvPr id="3" name="Rectangle 2"/>
          <p:cNvSpPr/>
          <p:nvPr/>
        </p:nvSpPr>
        <p:spPr>
          <a:xfrm>
            <a:off x="776261" y="2595676"/>
            <a:ext cx="6583363" cy="3785652"/>
          </a:xfrm>
          <a:prstGeom prst="rect">
            <a:avLst/>
          </a:prstGeom>
        </p:spPr>
        <p:txBody>
          <a:bodyPr wrap="square">
            <a:spAutoFit/>
          </a:bodyPr>
          <a:lstStyle/>
          <a:p>
            <a:r>
              <a:rPr lang="en-GB" sz="1600" dirty="0">
                <a:solidFill>
                  <a:srgbClr val="000000"/>
                </a:solidFill>
                <a:latin typeface="Consolas"/>
              </a:rPr>
              <a:t> </a:t>
            </a:r>
            <a:r>
              <a:rPr lang="en-GB" sz="1600" dirty="0" err="1">
                <a:solidFill>
                  <a:srgbClr val="000000"/>
                </a:solidFill>
                <a:latin typeface="Consolas"/>
              </a:rPr>
              <a:t>para</a:t>
            </a:r>
            <a:r>
              <a:rPr lang="en-GB" sz="1600" dirty="0" smtClean="0">
                <a:solidFill>
                  <a:srgbClr val="000000"/>
                </a:solidFill>
                <a:latin typeface="Consolas"/>
              </a:rPr>
              <a:t>(	"</a:t>
            </a:r>
            <a:r>
              <a:rPr lang="en-GB" sz="1600" dirty="0">
                <a:solidFill>
                  <a:srgbClr val="000000"/>
                </a:solidFill>
                <a:latin typeface="Consolas"/>
              </a:rPr>
              <a:t>PARAGRAPH</a:t>
            </a:r>
            <a:r>
              <a:rPr lang="en-GB" sz="1600" dirty="0" smtClean="0">
                <a:solidFill>
                  <a:srgbClr val="000000"/>
                </a:solidFill>
                <a:latin typeface="Consolas"/>
              </a:rPr>
              <a:t>",		"</a:t>
            </a:r>
            <a:r>
              <a:rPr lang="en-GB" sz="1600" dirty="0">
                <a:solidFill>
                  <a:srgbClr val="000000"/>
                </a:solidFill>
                <a:latin typeface="Consolas"/>
              </a:rPr>
              <a:t>Normal"),</a:t>
            </a:r>
          </a:p>
          <a:p>
            <a:r>
              <a:rPr lang="en-GB" sz="1600" dirty="0">
                <a:solidFill>
                  <a:srgbClr val="000000"/>
                </a:solidFill>
                <a:latin typeface="Consolas"/>
              </a:rPr>
              <a:t> </a:t>
            </a:r>
            <a:r>
              <a:rPr lang="en-GB" sz="1600" dirty="0" smtClean="0">
                <a:solidFill>
                  <a:srgbClr val="000000"/>
                </a:solidFill>
                <a:latin typeface="Consolas"/>
              </a:rPr>
              <a:t>fig(	"</a:t>
            </a:r>
            <a:r>
              <a:rPr lang="en-GB" sz="1600" dirty="0">
                <a:solidFill>
                  <a:srgbClr val="000000"/>
                </a:solidFill>
                <a:latin typeface="Consolas"/>
              </a:rPr>
              <a:t>Picture</a:t>
            </a:r>
            <a:r>
              <a:rPr lang="en-GB" sz="1600" dirty="0" smtClean="0">
                <a:solidFill>
                  <a:srgbClr val="000000"/>
                </a:solidFill>
                <a:latin typeface="Consolas"/>
              </a:rPr>
              <a:t>",</a:t>
            </a:r>
            <a:r>
              <a:rPr lang="en-GB" sz="1600" dirty="0">
                <a:solidFill>
                  <a:srgbClr val="000000"/>
                </a:solidFill>
                <a:latin typeface="Consolas"/>
              </a:rPr>
              <a:t> 		</a:t>
            </a:r>
            <a:r>
              <a:rPr lang="en-GB" sz="1600" dirty="0" smtClean="0">
                <a:solidFill>
                  <a:srgbClr val="000000"/>
                </a:solidFill>
                <a:latin typeface="Consolas"/>
              </a:rPr>
              <a:t>"</a:t>
            </a:r>
            <a:r>
              <a:rPr lang="en-GB" sz="1600" dirty="0">
                <a:solidFill>
                  <a:srgbClr val="000000"/>
                </a:solidFill>
                <a:latin typeface="Consolas"/>
              </a:rPr>
              <a:t>Normal"),</a:t>
            </a:r>
          </a:p>
          <a:p>
            <a:r>
              <a:rPr lang="en-GB" sz="1600" dirty="0">
                <a:solidFill>
                  <a:srgbClr val="000000"/>
                </a:solidFill>
                <a:latin typeface="Consolas"/>
              </a:rPr>
              <a:t> </a:t>
            </a:r>
            <a:r>
              <a:rPr lang="en-GB" sz="1600" dirty="0" err="1" smtClean="0">
                <a:solidFill>
                  <a:srgbClr val="000000"/>
                </a:solidFill>
                <a:latin typeface="Consolas"/>
              </a:rPr>
              <a:t>figcapt</a:t>
            </a:r>
            <a:r>
              <a:rPr lang="en-GB" sz="1600" dirty="0">
                <a:solidFill>
                  <a:srgbClr val="000000"/>
                </a:solidFill>
                <a:latin typeface="Consolas"/>
              </a:rPr>
              <a:t>("FIGURE-title</a:t>
            </a:r>
            <a:r>
              <a:rPr lang="en-GB" sz="1600" dirty="0" smtClean="0">
                <a:solidFill>
                  <a:srgbClr val="000000"/>
                </a:solidFill>
                <a:latin typeface="Consolas"/>
              </a:rPr>
              <a:t>",</a:t>
            </a:r>
            <a:r>
              <a:rPr lang="en-GB" sz="1600" dirty="0">
                <a:solidFill>
                  <a:srgbClr val="000000"/>
                </a:solidFill>
                <a:latin typeface="Consolas"/>
              </a:rPr>
              <a:t> 	</a:t>
            </a:r>
            <a:r>
              <a:rPr lang="en-GB" sz="1600" dirty="0" smtClean="0">
                <a:solidFill>
                  <a:srgbClr val="000000"/>
                </a:solidFill>
                <a:latin typeface="Consolas"/>
              </a:rPr>
              <a:t>"</a:t>
            </a:r>
            <a:r>
              <a:rPr lang="en-GB" sz="1600" dirty="0">
                <a:solidFill>
                  <a:srgbClr val="000000"/>
                </a:solidFill>
                <a:latin typeface="Consolas"/>
              </a:rPr>
              <a:t>Caption"),</a:t>
            </a:r>
          </a:p>
          <a:p>
            <a:r>
              <a:rPr lang="en-GB" sz="1600" dirty="0">
                <a:solidFill>
                  <a:srgbClr val="000000"/>
                </a:solidFill>
                <a:latin typeface="Consolas"/>
              </a:rPr>
              <a:t> </a:t>
            </a:r>
            <a:r>
              <a:rPr lang="en-GB" sz="1600" dirty="0" err="1" smtClean="0">
                <a:solidFill>
                  <a:srgbClr val="000000"/>
                </a:solidFill>
                <a:latin typeface="Consolas"/>
              </a:rPr>
              <a:t>tabcapt</a:t>
            </a:r>
            <a:r>
              <a:rPr lang="en-GB" sz="1600" dirty="0">
                <a:solidFill>
                  <a:srgbClr val="000000"/>
                </a:solidFill>
                <a:latin typeface="Consolas"/>
              </a:rPr>
              <a:t>("TABLE-title</a:t>
            </a:r>
            <a:r>
              <a:rPr lang="en-GB" sz="1600" dirty="0" smtClean="0">
                <a:solidFill>
                  <a:srgbClr val="000000"/>
                </a:solidFill>
                <a:latin typeface="Consolas"/>
              </a:rPr>
              <a:t>",		"</a:t>
            </a:r>
            <a:r>
              <a:rPr lang="en-GB" sz="1600" dirty="0">
                <a:solidFill>
                  <a:srgbClr val="000000"/>
                </a:solidFill>
                <a:latin typeface="Consolas"/>
              </a:rPr>
              <a:t>Caption"),</a:t>
            </a:r>
          </a:p>
          <a:p>
            <a:r>
              <a:rPr lang="en-GB" sz="1600" dirty="0">
                <a:solidFill>
                  <a:srgbClr val="000000"/>
                </a:solidFill>
                <a:latin typeface="Consolas"/>
              </a:rPr>
              <a:t> </a:t>
            </a:r>
            <a:r>
              <a:rPr lang="en-GB" sz="1600" dirty="0" err="1" smtClean="0">
                <a:solidFill>
                  <a:srgbClr val="000000"/>
                </a:solidFill>
                <a:latin typeface="Consolas"/>
              </a:rPr>
              <a:t>tabhead</a:t>
            </a:r>
            <a:r>
              <a:rPr lang="en-GB" sz="1600" dirty="0">
                <a:solidFill>
                  <a:srgbClr val="000000"/>
                </a:solidFill>
                <a:latin typeface="Consolas"/>
              </a:rPr>
              <a:t>("TABLE-col-heading</a:t>
            </a:r>
            <a:r>
              <a:rPr lang="en-GB" sz="1600" dirty="0" smtClean="0">
                <a:solidFill>
                  <a:srgbClr val="000000"/>
                </a:solidFill>
                <a:latin typeface="Consolas"/>
              </a:rPr>
              <a:t>",	"</a:t>
            </a:r>
            <a:r>
              <a:rPr lang="en-GB" sz="1600" dirty="0">
                <a:solidFill>
                  <a:srgbClr val="000000"/>
                </a:solidFill>
                <a:latin typeface="Consolas"/>
              </a:rPr>
              <a:t>Normal"),</a:t>
            </a:r>
          </a:p>
          <a:p>
            <a:r>
              <a:rPr lang="en-GB" sz="1600" dirty="0">
                <a:solidFill>
                  <a:srgbClr val="000000"/>
                </a:solidFill>
                <a:latin typeface="Consolas"/>
              </a:rPr>
              <a:t> </a:t>
            </a:r>
            <a:r>
              <a:rPr lang="en-GB" sz="1600" dirty="0" err="1" smtClean="0">
                <a:solidFill>
                  <a:srgbClr val="000000"/>
                </a:solidFill>
                <a:latin typeface="Consolas"/>
              </a:rPr>
              <a:t>tabcell</a:t>
            </a:r>
            <a:r>
              <a:rPr lang="en-GB" sz="1600" dirty="0">
                <a:solidFill>
                  <a:srgbClr val="000000"/>
                </a:solidFill>
                <a:latin typeface="Consolas"/>
              </a:rPr>
              <a:t>("TABLE-cell</a:t>
            </a:r>
            <a:r>
              <a:rPr lang="en-GB" sz="1600" dirty="0" smtClean="0">
                <a:solidFill>
                  <a:srgbClr val="000000"/>
                </a:solidFill>
                <a:latin typeface="Consolas"/>
              </a:rPr>
              <a:t>",		"</a:t>
            </a:r>
            <a:r>
              <a:rPr lang="en-GB" sz="1600" dirty="0">
                <a:solidFill>
                  <a:srgbClr val="000000"/>
                </a:solidFill>
                <a:latin typeface="Consolas"/>
              </a:rPr>
              <a:t>Normal"),</a:t>
            </a:r>
          </a:p>
          <a:p>
            <a:r>
              <a:rPr lang="en-US" sz="1600" dirty="0">
                <a:solidFill>
                  <a:srgbClr val="000000"/>
                </a:solidFill>
                <a:latin typeface="Consolas"/>
              </a:rPr>
              <a:t> </a:t>
            </a:r>
            <a:r>
              <a:rPr lang="en-US" sz="1600" dirty="0" smtClean="0">
                <a:solidFill>
                  <a:srgbClr val="000000"/>
                </a:solidFill>
                <a:latin typeface="Consolas"/>
              </a:rPr>
              <a:t>h1(	"</a:t>
            </a:r>
            <a:r>
              <a:rPr lang="en-US" sz="1600" dirty="0">
                <a:solidFill>
                  <a:srgbClr val="000000"/>
                </a:solidFill>
                <a:latin typeface="Consolas"/>
              </a:rPr>
              <a:t>Heading 1</a:t>
            </a:r>
            <a:r>
              <a:rPr lang="en-US" sz="1600" dirty="0" smtClean="0">
                <a:solidFill>
                  <a:srgbClr val="000000"/>
                </a:solidFill>
                <a:latin typeface="Consolas"/>
              </a:rPr>
              <a:t>",		"</a:t>
            </a:r>
            <a:r>
              <a:rPr lang="en-US" sz="1600" dirty="0">
                <a:solidFill>
                  <a:srgbClr val="000000"/>
                </a:solidFill>
                <a:latin typeface="Consolas"/>
              </a:rPr>
              <a:t>Heading 1"),</a:t>
            </a:r>
          </a:p>
          <a:p>
            <a:r>
              <a:rPr lang="en-US" sz="1600" dirty="0">
                <a:solidFill>
                  <a:srgbClr val="000000"/>
                </a:solidFill>
                <a:latin typeface="Consolas"/>
              </a:rPr>
              <a:t> </a:t>
            </a:r>
            <a:r>
              <a:rPr lang="en-US" sz="1600" dirty="0" smtClean="0">
                <a:solidFill>
                  <a:srgbClr val="000000"/>
                </a:solidFill>
                <a:latin typeface="Consolas"/>
              </a:rPr>
              <a:t>h2(	"</a:t>
            </a:r>
            <a:r>
              <a:rPr lang="en-US" sz="1600" dirty="0">
                <a:solidFill>
                  <a:srgbClr val="000000"/>
                </a:solidFill>
                <a:latin typeface="Consolas"/>
              </a:rPr>
              <a:t>Heading 2</a:t>
            </a:r>
            <a:r>
              <a:rPr lang="en-US" sz="1600" dirty="0" smtClean="0">
                <a:solidFill>
                  <a:srgbClr val="000000"/>
                </a:solidFill>
                <a:latin typeface="Consolas"/>
              </a:rPr>
              <a:t>",		"</a:t>
            </a:r>
            <a:r>
              <a:rPr lang="en-US" sz="1600" dirty="0">
                <a:solidFill>
                  <a:srgbClr val="000000"/>
                </a:solidFill>
                <a:latin typeface="Consolas"/>
              </a:rPr>
              <a:t>Heading 2"),</a:t>
            </a:r>
          </a:p>
          <a:p>
            <a:r>
              <a:rPr lang="en-US" sz="1600" dirty="0">
                <a:solidFill>
                  <a:srgbClr val="000000"/>
                </a:solidFill>
                <a:latin typeface="Consolas"/>
              </a:rPr>
              <a:t> </a:t>
            </a:r>
            <a:r>
              <a:rPr lang="en-US" sz="1600" dirty="0" smtClean="0">
                <a:solidFill>
                  <a:srgbClr val="000000"/>
                </a:solidFill>
                <a:latin typeface="Consolas"/>
              </a:rPr>
              <a:t>h3(	"</a:t>
            </a:r>
            <a:r>
              <a:rPr lang="en-US" sz="1600" dirty="0">
                <a:solidFill>
                  <a:srgbClr val="000000"/>
                </a:solidFill>
                <a:latin typeface="Consolas"/>
              </a:rPr>
              <a:t>Heading 3</a:t>
            </a:r>
            <a:r>
              <a:rPr lang="en-US" sz="1600" dirty="0" smtClean="0">
                <a:solidFill>
                  <a:srgbClr val="000000"/>
                </a:solidFill>
                <a:latin typeface="Consolas"/>
              </a:rPr>
              <a:t>",		"</a:t>
            </a:r>
            <a:r>
              <a:rPr lang="en-US" sz="1600" dirty="0">
                <a:solidFill>
                  <a:srgbClr val="000000"/>
                </a:solidFill>
                <a:latin typeface="Consolas"/>
              </a:rPr>
              <a:t>Heading 3"),</a:t>
            </a:r>
          </a:p>
          <a:p>
            <a:r>
              <a:rPr lang="en-US" sz="1600" dirty="0">
                <a:solidFill>
                  <a:srgbClr val="000000"/>
                </a:solidFill>
                <a:latin typeface="Consolas"/>
              </a:rPr>
              <a:t> </a:t>
            </a:r>
            <a:r>
              <a:rPr lang="en-US" sz="1600" dirty="0" smtClean="0">
                <a:solidFill>
                  <a:srgbClr val="000000"/>
                </a:solidFill>
                <a:latin typeface="Consolas"/>
              </a:rPr>
              <a:t>h4(	"</a:t>
            </a:r>
            <a:r>
              <a:rPr lang="en-US" sz="1600" dirty="0">
                <a:solidFill>
                  <a:srgbClr val="000000"/>
                </a:solidFill>
                <a:latin typeface="Consolas"/>
              </a:rPr>
              <a:t>Heading 4</a:t>
            </a:r>
            <a:r>
              <a:rPr lang="en-US" sz="1600" dirty="0" smtClean="0">
                <a:solidFill>
                  <a:srgbClr val="000000"/>
                </a:solidFill>
                <a:latin typeface="Consolas"/>
              </a:rPr>
              <a:t>",		"Heading </a:t>
            </a:r>
            <a:r>
              <a:rPr lang="en-US" sz="1600" dirty="0">
                <a:solidFill>
                  <a:srgbClr val="000000"/>
                </a:solidFill>
                <a:latin typeface="Consolas"/>
              </a:rPr>
              <a:t>4"),</a:t>
            </a:r>
          </a:p>
          <a:p>
            <a:r>
              <a:rPr lang="en-US" sz="1600" dirty="0">
                <a:solidFill>
                  <a:srgbClr val="000000"/>
                </a:solidFill>
                <a:latin typeface="Consolas"/>
              </a:rPr>
              <a:t> </a:t>
            </a:r>
            <a:r>
              <a:rPr lang="en-US" sz="1600" dirty="0" smtClean="0">
                <a:solidFill>
                  <a:srgbClr val="000000"/>
                </a:solidFill>
                <a:latin typeface="Consolas"/>
              </a:rPr>
              <a:t>h5(	"</a:t>
            </a:r>
            <a:r>
              <a:rPr lang="en-US" sz="1600" dirty="0">
                <a:solidFill>
                  <a:srgbClr val="000000"/>
                </a:solidFill>
                <a:latin typeface="Consolas"/>
              </a:rPr>
              <a:t>Heading 5</a:t>
            </a:r>
            <a:r>
              <a:rPr lang="en-US" sz="1600" dirty="0" smtClean="0">
                <a:solidFill>
                  <a:srgbClr val="000000"/>
                </a:solidFill>
                <a:latin typeface="Consolas"/>
              </a:rPr>
              <a:t>",		"</a:t>
            </a:r>
            <a:r>
              <a:rPr lang="en-US" sz="1600" dirty="0">
                <a:solidFill>
                  <a:srgbClr val="000000"/>
                </a:solidFill>
                <a:latin typeface="Consolas"/>
              </a:rPr>
              <a:t>Heading 5"),</a:t>
            </a:r>
          </a:p>
          <a:p>
            <a:r>
              <a:rPr lang="en-US" sz="1600" dirty="0">
                <a:solidFill>
                  <a:srgbClr val="000000"/>
                </a:solidFill>
                <a:latin typeface="Consolas"/>
              </a:rPr>
              <a:t> </a:t>
            </a:r>
            <a:r>
              <a:rPr lang="en-US" sz="1600" dirty="0" smtClean="0">
                <a:solidFill>
                  <a:srgbClr val="000000"/>
                </a:solidFill>
                <a:latin typeface="Consolas"/>
              </a:rPr>
              <a:t>h6(	"</a:t>
            </a:r>
            <a:r>
              <a:rPr lang="en-US" sz="1600" dirty="0">
                <a:solidFill>
                  <a:srgbClr val="000000"/>
                </a:solidFill>
                <a:latin typeface="Consolas"/>
              </a:rPr>
              <a:t>Heading 6</a:t>
            </a:r>
            <a:r>
              <a:rPr lang="en-US" sz="1600" dirty="0" smtClean="0">
                <a:solidFill>
                  <a:srgbClr val="000000"/>
                </a:solidFill>
                <a:latin typeface="Consolas"/>
              </a:rPr>
              <a:t>",		"</a:t>
            </a:r>
            <a:r>
              <a:rPr lang="en-US" sz="1600" dirty="0">
                <a:solidFill>
                  <a:srgbClr val="000000"/>
                </a:solidFill>
                <a:latin typeface="Consolas"/>
              </a:rPr>
              <a:t>Heading 6"),</a:t>
            </a:r>
          </a:p>
          <a:p>
            <a:r>
              <a:rPr lang="en-US" sz="1600" dirty="0">
                <a:solidFill>
                  <a:srgbClr val="000000"/>
                </a:solidFill>
                <a:latin typeface="Consolas"/>
              </a:rPr>
              <a:t> </a:t>
            </a:r>
            <a:r>
              <a:rPr lang="en-US" sz="1600" dirty="0" smtClean="0">
                <a:solidFill>
                  <a:srgbClr val="000000"/>
                </a:solidFill>
                <a:latin typeface="Consolas"/>
              </a:rPr>
              <a:t>h7(	"</a:t>
            </a:r>
            <a:r>
              <a:rPr lang="en-US" sz="1600" dirty="0">
                <a:solidFill>
                  <a:srgbClr val="000000"/>
                </a:solidFill>
                <a:latin typeface="Consolas"/>
              </a:rPr>
              <a:t>Heading 7</a:t>
            </a:r>
            <a:r>
              <a:rPr lang="en-US" sz="1600" dirty="0" smtClean="0">
                <a:solidFill>
                  <a:srgbClr val="000000"/>
                </a:solidFill>
                <a:latin typeface="Consolas"/>
              </a:rPr>
              <a:t>",		"</a:t>
            </a:r>
            <a:r>
              <a:rPr lang="en-US" sz="1600" dirty="0">
                <a:solidFill>
                  <a:srgbClr val="000000"/>
                </a:solidFill>
                <a:latin typeface="Consolas"/>
              </a:rPr>
              <a:t>Heading 7"),</a:t>
            </a:r>
          </a:p>
          <a:p>
            <a:r>
              <a:rPr lang="en-US" sz="1600" dirty="0">
                <a:solidFill>
                  <a:srgbClr val="000000"/>
                </a:solidFill>
                <a:latin typeface="Consolas"/>
              </a:rPr>
              <a:t> </a:t>
            </a:r>
            <a:r>
              <a:rPr lang="en-US" sz="1600" dirty="0" smtClean="0">
                <a:solidFill>
                  <a:srgbClr val="000000"/>
                </a:solidFill>
                <a:latin typeface="Consolas"/>
              </a:rPr>
              <a:t>h8(	"</a:t>
            </a:r>
            <a:r>
              <a:rPr lang="en-US" sz="1600" dirty="0">
                <a:solidFill>
                  <a:srgbClr val="000000"/>
                </a:solidFill>
                <a:latin typeface="Consolas"/>
              </a:rPr>
              <a:t>Heading 8</a:t>
            </a:r>
            <a:r>
              <a:rPr lang="en-US" sz="1600" dirty="0" smtClean="0">
                <a:solidFill>
                  <a:srgbClr val="000000"/>
                </a:solidFill>
                <a:latin typeface="Consolas"/>
              </a:rPr>
              <a:t>",		"</a:t>
            </a:r>
            <a:r>
              <a:rPr lang="en-US" sz="1600" dirty="0">
                <a:solidFill>
                  <a:srgbClr val="000000"/>
                </a:solidFill>
                <a:latin typeface="Consolas"/>
              </a:rPr>
              <a:t>Heading 8"),</a:t>
            </a:r>
          </a:p>
          <a:p>
            <a:r>
              <a:rPr lang="en-US" sz="1600" dirty="0">
                <a:solidFill>
                  <a:srgbClr val="000000"/>
                </a:solidFill>
                <a:latin typeface="Consolas"/>
              </a:rPr>
              <a:t> </a:t>
            </a:r>
            <a:r>
              <a:rPr lang="en-US" sz="1600" dirty="0" smtClean="0">
                <a:solidFill>
                  <a:srgbClr val="000000"/>
                </a:solidFill>
                <a:latin typeface="Consolas"/>
              </a:rPr>
              <a:t>h9(	"</a:t>
            </a:r>
            <a:r>
              <a:rPr lang="en-US" sz="1600" dirty="0">
                <a:solidFill>
                  <a:srgbClr val="000000"/>
                </a:solidFill>
                <a:latin typeface="Consolas"/>
              </a:rPr>
              <a:t>Heading 9</a:t>
            </a:r>
            <a:r>
              <a:rPr lang="en-US" sz="1600" dirty="0" smtClean="0">
                <a:solidFill>
                  <a:srgbClr val="000000"/>
                </a:solidFill>
                <a:latin typeface="Consolas"/>
              </a:rPr>
              <a:t>",		"</a:t>
            </a:r>
            <a:r>
              <a:rPr lang="en-US" sz="1600" dirty="0">
                <a:solidFill>
                  <a:srgbClr val="000000"/>
                </a:solidFill>
                <a:latin typeface="Consolas"/>
              </a:rPr>
              <a:t>Heading 9");</a:t>
            </a:r>
            <a:endParaRPr lang="en-GB" sz="1600" dirty="0"/>
          </a:p>
        </p:txBody>
      </p:sp>
      <p:sp>
        <p:nvSpPr>
          <p:cNvPr id="2" name="Date Placeholder 1"/>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MS Word speed considerations (1/2)</a:t>
            </a:r>
          </a:p>
        </p:txBody>
      </p:sp>
      <p:sp>
        <p:nvSpPr>
          <p:cNvPr id="38917" name="Rectangle 3"/>
          <p:cNvSpPr>
            <a:spLocks noGrp="1" noChangeArrowheads="1"/>
          </p:cNvSpPr>
          <p:nvPr>
            <p:ph idx="1"/>
          </p:nvPr>
        </p:nvSpPr>
        <p:spPr/>
        <p:txBody>
          <a:bodyPr>
            <a:noAutofit/>
          </a:bodyPr>
          <a:lstStyle/>
          <a:p>
            <a:pPr marL="0" indent="0" eaLnBrk="1" hangingPunct="1">
              <a:buNone/>
            </a:pPr>
            <a:r>
              <a:rPr lang="en-GB" sz="1800" dirty="0" smtClean="0"/>
              <a:t>MS Word documentation takes very long for big models !</a:t>
            </a:r>
          </a:p>
          <a:p>
            <a:pPr marL="285750" lvl="1" eaLnBrk="1" hangingPunct="1"/>
            <a:r>
              <a:rPr lang="en-GB" dirty="0" smtClean="0"/>
              <a:t>Profiling of jCleanCim-01v04 and then jCleanCim-01v05 has shown that it is </a:t>
            </a:r>
            <a:r>
              <a:rPr lang="en-GB" b="1" dirty="0" smtClean="0">
                <a:solidFill>
                  <a:srgbClr val="FF0000"/>
                </a:solidFill>
              </a:rPr>
              <a:t>not</a:t>
            </a:r>
            <a:r>
              <a:rPr lang="en-GB" dirty="0" smtClean="0">
                <a:solidFill>
                  <a:srgbClr val="C00000"/>
                </a:solidFill>
              </a:rPr>
              <a:t> </a:t>
            </a:r>
            <a:r>
              <a:rPr lang="en-GB" dirty="0" smtClean="0"/>
              <a:t>due to Java code or Java-COM bridge</a:t>
            </a:r>
          </a:p>
          <a:p>
            <a:pPr marL="285750" lvl="1" eaLnBrk="1" hangingPunct="1"/>
            <a:r>
              <a:rPr lang="en-GB" dirty="0" smtClean="0"/>
              <a:t>It is certain MS Word operations that are slow</a:t>
            </a:r>
          </a:p>
          <a:p>
            <a:pPr marL="285750" lvl="1" eaLnBrk="1" hangingPunct="1"/>
            <a:r>
              <a:rPr lang="en-GB" dirty="0" smtClean="0"/>
              <a:t>In particular, inserting captions for figures and tables, takes exponential time as the number of figures and tables grows</a:t>
            </a:r>
          </a:p>
          <a:p>
            <a:pPr marL="685800" lvl="2" eaLnBrk="1" hangingPunct="1"/>
            <a:r>
              <a:rPr lang="en-GB" sz="1400" dirty="0" smtClean="0"/>
              <a:t>It is </a:t>
            </a:r>
            <a:r>
              <a:rPr lang="en-GB" sz="1400" b="1" i="1" dirty="0" smtClean="0"/>
              <a:t>impossible</a:t>
            </a:r>
            <a:r>
              <a:rPr lang="en-GB" sz="1400" dirty="0" smtClean="0"/>
              <a:t> to disable MS Word doing that numbering, while preserving ability to print tables of figures/tables</a:t>
            </a:r>
          </a:p>
          <a:p>
            <a:pPr marL="0" indent="0" eaLnBrk="1" hangingPunct="1">
              <a:buNone/>
            </a:pPr>
            <a:r>
              <a:rPr lang="en-GB" sz="1800" dirty="0" smtClean="0"/>
              <a:t>Since jCleanCim-01v05, we significantly improved the speed</a:t>
            </a:r>
          </a:p>
          <a:p>
            <a:pPr marL="285750" lvl="1" eaLnBrk="1" hangingPunct="1"/>
            <a:r>
              <a:rPr lang="en-GB" dirty="0" smtClean="0"/>
              <a:t>From time to time, we close the output document, and reopen it</a:t>
            </a:r>
          </a:p>
          <a:p>
            <a:pPr marL="285750" lvl="1" eaLnBrk="1" hangingPunct="1"/>
            <a:r>
              <a:rPr lang="en-GB" dirty="0" smtClean="0"/>
              <a:t>This seems to reset the MS Word’s “numbering memory”</a:t>
            </a:r>
          </a:p>
          <a:p>
            <a:pPr marL="0" indent="0" eaLnBrk="1" hangingPunct="1">
              <a:buNone/>
            </a:pPr>
            <a:r>
              <a:rPr lang="en-GB" sz="1800" dirty="0" smtClean="0"/>
              <a:t>Since jCleanCim-01v08, some more improvement:</a:t>
            </a:r>
          </a:p>
          <a:p>
            <a:pPr marL="285750" lvl="1"/>
            <a:r>
              <a:rPr lang="en-GB" dirty="0" smtClean="0"/>
              <a:t>Only if your template has been saved as Office 2007/2010/2013 document (.</a:t>
            </a:r>
            <a:r>
              <a:rPr lang="en-GB" dirty="0" err="1" smtClean="0"/>
              <a:t>docx</a:t>
            </a:r>
            <a:r>
              <a:rPr lang="en-GB" dirty="0" smtClean="0"/>
              <a:t>), </a:t>
            </a:r>
            <a:r>
              <a:rPr lang="en-GB" b="1" dirty="0" smtClean="0">
                <a:solidFill>
                  <a:srgbClr val="FF0000"/>
                </a:solidFill>
              </a:rPr>
              <a:t>without</a:t>
            </a:r>
            <a:r>
              <a:rPr lang="en-GB" dirty="0" smtClean="0">
                <a:solidFill>
                  <a:srgbClr val="FF0000"/>
                </a:solidFill>
              </a:rPr>
              <a:t> </a:t>
            </a:r>
            <a:r>
              <a:rPr lang="en-GB" dirty="0" smtClean="0"/>
              <a:t>compatibility options</a:t>
            </a:r>
          </a:p>
          <a:p>
            <a:pPr marL="285750" lvl="1"/>
            <a:r>
              <a:rPr lang="en-US" dirty="0" smtClean="0"/>
              <a:t>Programmatic disabling of field update seems to work only then</a:t>
            </a:r>
            <a:endParaRPr lang="en-GB" dirty="0"/>
          </a:p>
        </p:txBody>
      </p:sp>
      <p:sp>
        <p:nvSpPr>
          <p:cNvPr id="38914" name="Slide Number Placeholder 3"/>
          <p:cNvSpPr>
            <a:spLocks noGrp="1"/>
          </p:cNvSpPr>
          <p:nvPr>
            <p:ph type="sldNum" sz="quarter" idx="12"/>
          </p:nvPr>
        </p:nvSpPr>
        <p:spPr>
          <a:noFill/>
        </p:spPr>
        <p:txBody>
          <a:bodyPr/>
          <a:lstStyle/>
          <a:p>
            <a:fld id="{0894B7A6-CD30-4AAB-A171-25D9169F6747}" type="slidenum">
              <a:rPr lang="en-GB"/>
              <a:pPr/>
              <a:t>57</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MS Word speed considerations (2/2)</a:t>
            </a:r>
          </a:p>
        </p:txBody>
      </p:sp>
      <p:sp>
        <p:nvSpPr>
          <p:cNvPr id="38917" name="Rectangle 3"/>
          <p:cNvSpPr>
            <a:spLocks noGrp="1" noChangeArrowheads="1"/>
          </p:cNvSpPr>
          <p:nvPr>
            <p:ph idx="1"/>
          </p:nvPr>
        </p:nvSpPr>
        <p:spPr/>
        <p:txBody>
          <a:bodyPr>
            <a:noAutofit/>
          </a:bodyPr>
          <a:lstStyle/>
          <a:p>
            <a:pPr marL="285750" lvl="1" eaLnBrk="1" hangingPunct="1"/>
            <a:r>
              <a:rPr lang="en-GB" b="1" dirty="0" smtClean="0">
                <a:solidFill>
                  <a:srgbClr val="FF0000"/>
                </a:solidFill>
              </a:rPr>
              <a:t>Use the </a:t>
            </a:r>
            <a:r>
              <a:rPr lang="en-GB" dirty="0" err="1" smtClean="0">
                <a:solidFill>
                  <a:srgbClr val="FF0000"/>
                </a:solidFill>
              </a:rPr>
              <a:t>docgen.word.saveReopenEvery</a:t>
            </a:r>
            <a:r>
              <a:rPr lang="en-GB" dirty="0" smtClean="0">
                <a:solidFill>
                  <a:srgbClr val="FF0000"/>
                </a:solidFill>
              </a:rPr>
              <a:t> </a:t>
            </a:r>
            <a:r>
              <a:rPr lang="en-GB" b="1" dirty="0" smtClean="0">
                <a:solidFill>
                  <a:srgbClr val="FF0000"/>
                </a:solidFill>
              </a:rPr>
              <a:t>configuration option</a:t>
            </a:r>
            <a:endParaRPr lang="en-GB" dirty="0" smtClean="0">
              <a:solidFill>
                <a:srgbClr val="FF0000"/>
              </a:solidFill>
            </a:endParaRPr>
          </a:p>
          <a:p>
            <a:pPr marL="685800" lvl="2"/>
            <a:r>
              <a:rPr lang="en-GB" dirty="0" smtClean="0">
                <a:solidFill>
                  <a:srgbClr val="002060"/>
                </a:solidFill>
              </a:rPr>
              <a:t>Supplied </a:t>
            </a:r>
            <a:r>
              <a:rPr lang="en-GB" dirty="0" err="1" smtClean="0">
                <a:solidFill>
                  <a:srgbClr val="002060"/>
                </a:solidFill>
              </a:rPr>
              <a:t>config.properties</a:t>
            </a:r>
            <a:r>
              <a:rPr lang="en-GB" dirty="0" smtClean="0">
                <a:solidFill>
                  <a:srgbClr val="002060"/>
                </a:solidFill>
              </a:rPr>
              <a:t> file contains the “magic” numbers for tested documents, as for our development environment</a:t>
            </a:r>
          </a:p>
          <a:p>
            <a:pPr marL="685800" lvl="2"/>
            <a:r>
              <a:rPr lang="en-GB" dirty="0" smtClean="0">
                <a:solidFill>
                  <a:srgbClr val="002060"/>
                </a:solidFill>
              </a:rPr>
              <a:t>Try to slightly increase/decrease the value to see whether there is any improvement in your environment and for your document size</a:t>
            </a:r>
          </a:p>
          <a:p>
            <a:pPr marL="0" lvl="1" indent="0">
              <a:buNone/>
            </a:pPr>
            <a:endParaRPr lang="en-GB" dirty="0">
              <a:solidFill>
                <a:srgbClr val="FF0000"/>
              </a:solidFill>
            </a:endParaRPr>
          </a:p>
          <a:p>
            <a:pPr marL="285750" lvl="1"/>
            <a:r>
              <a:rPr lang="en-US" dirty="0" smtClean="0">
                <a:solidFill>
                  <a:srgbClr val="FF0000"/>
                </a:solidFill>
              </a:rPr>
              <a:t>Enable hyperlink creation only for the very end of your development cycle (i.e., just before generating the final document), as it is very time consuming</a:t>
            </a:r>
            <a:endParaRPr lang="en-GB" dirty="0">
              <a:solidFill>
                <a:srgbClr val="FF0000"/>
              </a:solidFill>
            </a:endParaRPr>
          </a:p>
          <a:p>
            <a:pPr marL="285750" lvl="1" eaLnBrk="1" hangingPunct="1"/>
            <a:endParaRPr lang="en-GB" dirty="0" smtClean="0">
              <a:solidFill>
                <a:srgbClr val="002060"/>
              </a:solidFill>
            </a:endParaRPr>
          </a:p>
          <a:p>
            <a:pPr marL="285750" lvl="1"/>
            <a:r>
              <a:rPr lang="en-US" dirty="0" smtClean="0">
                <a:solidFill>
                  <a:srgbClr val="FF0000"/>
                </a:solidFill>
              </a:rPr>
              <a:t>If possible, save your template as </a:t>
            </a:r>
            <a:r>
              <a:rPr lang="en-GB" dirty="0">
                <a:solidFill>
                  <a:srgbClr val="FF0000"/>
                </a:solidFill>
              </a:rPr>
              <a:t>Office </a:t>
            </a:r>
            <a:r>
              <a:rPr lang="en-GB" dirty="0" smtClean="0">
                <a:solidFill>
                  <a:srgbClr val="FF0000"/>
                </a:solidFill>
              </a:rPr>
              <a:t>2007/2010/2013 </a:t>
            </a:r>
            <a:r>
              <a:rPr lang="en-GB" dirty="0">
                <a:solidFill>
                  <a:srgbClr val="FF0000"/>
                </a:solidFill>
              </a:rPr>
              <a:t>document (.</a:t>
            </a:r>
            <a:r>
              <a:rPr lang="en-GB" dirty="0" err="1">
                <a:solidFill>
                  <a:srgbClr val="FF0000"/>
                </a:solidFill>
              </a:rPr>
              <a:t>docx</a:t>
            </a:r>
            <a:r>
              <a:rPr lang="en-GB" dirty="0">
                <a:solidFill>
                  <a:srgbClr val="FF0000"/>
                </a:solidFill>
              </a:rPr>
              <a:t>), </a:t>
            </a:r>
            <a:r>
              <a:rPr lang="en-GB" b="1" dirty="0">
                <a:solidFill>
                  <a:srgbClr val="FF0000"/>
                </a:solidFill>
              </a:rPr>
              <a:t>without</a:t>
            </a:r>
            <a:r>
              <a:rPr lang="en-GB" dirty="0">
                <a:solidFill>
                  <a:srgbClr val="FF0000"/>
                </a:solidFill>
              </a:rPr>
              <a:t> compatibility </a:t>
            </a:r>
            <a:r>
              <a:rPr lang="en-GB" dirty="0" smtClean="0">
                <a:solidFill>
                  <a:srgbClr val="FF0000"/>
                </a:solidFill>
              </a:rPr>
              <a:t>options</a:t>
            </a:r>
          </a:p>
          <a:p>
            <a:pPr marL="285750" lvl="1"/>
            <a:endParaRPr lang="en-GB" dirty="0" smtClean="0">
              <a:solidFill>
                <a:srgbClr val="FF0000"/>
              </a:solidFill>
            </a:endParaRPr>
          </a:p>
          <a:p>
            <a:pPr marL="285750" lvl="1"/>
            <a:r>
              <a:rPr lang="en-US" dirty="0" smtClean="0">
                <a:solidFill>
                  <a:srgbClr val="FF0000"/>
                </a:solidFill>
              </a:rPr>
              <a:t>Disable change tracking in your template</a:t>
            </a:r>
            <a:endParaRPr lang="en-GB" dirty="0" smtClean="0">
              <a:solidFill>
                <a:srgbClr val="FF0000"/>
              </a:solidFill>
            </a:endParaRPr>
          </a:p>
        </p:txBody>
      </p:sp>
      <p:sp>
        <p:nvSpPr>
          <p:cNvPr id="38914" name="Slide Number Placeholder 3"/>
          <p:cNvSpPr>
            <a:spLocks noGrp="1"/>
          </p:cNvSpPr>
          <p:nvPr>
            <p:ph type="sldNum" sz="quarter" idx="12"/>
          </p:nvPr>
        </p:nvSpPr>
        <p:spPr>
          <a:noFill/>
        </p:spPr>
        <p:txBody>
          <a:bodyPr/>
          <a:lstStyle/>
          <a:p>
            <a:fld id="{0894B7A6-CD30-4AAB-A171-25D9169F6747}" type="slidenum">
              <a:rPr lang="en-GB"/>
              <a:pPr/>
              <a:t>58</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355695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p:cNvSpPr>
            <a:spLocks noGrp="1" noChangeArrowheads="1"/>
          </p:cNvSpPr>
          <p:nvPr>
            <p:ph type="title"/>
          </p:nvPr>
        </p:nvSpPr>
        <p:spPr/>
        <p:txBody>
          <a:bodyPr/>
          <a:lstStyle/>
          <a:p>
            <a:pPr eaLnBrk="1" hangingPunct="1"/>
            <a:r>
              <a:rPr lang="en-GB" sz="3200" dirty="0"/>
              <a:t>MS Word doc </a:t>
            </a:r>
            <a:r>
              <a:rPr lang="en-GB" sz="3200" dirty="0" smtClean="0"/>
              <a:t>generation from UML:</a:t>
            </a:r>
            <a:br>
              <a:rPr lang="en-GB" sz="3200" dirty="0" smtClean="0"/>
            </a:br>
            <a:r>
              <a:rPr lang="en-GB" sz="3200" dirty="0" smtClean="0"/>
              <a:t>Misc</a:t>
            </a:r>
          </a:p>
        </p:txBody>
      </p:sp>
      <p:sp>
        <p:nvSpPr>
          <p:cNvPr id="40965" name="Rectangle 3"/>
          <p:cNvSpPr>
            <a:spLocks noGrp="1" noChangeArrowheads="1"/>
          </p:cNvSpPr>
          <p:nvPr>
            <p:ph idx="1"/>
          </p:nvPr>
        </p:nvSpPr>
        <p:spPr/>
        <p:txBody>
          <a:bodyPr>
            <a:noAutofit/>
          </a:bodyPr>
          <a:lstStyle/>
          <a:p>
            <a:pPr marL="0" indent="0" eaLnBrk="1" hangingPunct="1">
              <a:buNone/>
            </a:pPr>
            <a:r>
              <a:rPr lang="en-GB" dirty="0" smtClean="0"/>
              <a:t>For IEC61850 document generation, more properties need to be set:</a:t>
            </a:r>
          </a:p>
          <a:p>
            <a:pPr marL="285750" lvl="1" eaLnBrk="1" hangingPunct="1"/>
            <a:r>
              <a:rPr lang="en-GB" sz="2000" dirty="0" smtClean="0"/>
              <a:t>See </a:t>
            </a:r>
            <a:r>
              <a:rPr lang="en-GB" sz="2000" dirty="0" err="1" smtClean="0"/>
              <a:t>config</a:t>
            </a:r>
            <a:r>
              <a:rPr lang="en-GB" sz="2000" dirty="0" smtClean="0"/>
              <a:t>/config61850.properties file and javadoc of the Configuration class</a:t>
            </a:r>
          </a:p>
          <a:p>
            <a:pPr marL="0" indent="0" eaLnBrk="1" hangingPunct="1">
              <a:buNone/>
            </a:pPr>
            <a:endParaRPr lang="en-GB" dirty="0" smtClean="0"/>
          </a:p>
          <a:p>
            <a:pPr marL="0" indent="0" eaLnBrk="1" hangingPunct="1">
              <a:buNone/>
            </a:pPr>
            <a:r>
              <a:rPr lang="en-GB" dirty="0" smtClean="0"/>
              <a:t>jCleanCim doc generation design:</a:t>
            </a:r>
          </a:p>
          <a:p>
            <a:pPr marL="285750" lvl="1" eaLnBrk="1" hangingPunct="1"/>
            <a:r>
              <a:rPr lang="en-GB" sz="2000" dirty="0" smtClean="0"/>
              <a:t>The UML packages content to be printed in MS Word actually gets calculated and stored in in-memory objects </a:t>
            </a:r>
            <a:r>
              <a:rPr lang="en-GB" sz="2000" b="1" dirty="0" smtClean="0"/>
              <a:t>before</a:t>
            </a:r>
            <a:r>
              <a:rPr lang="en-GB" sz="2000" dirty="0" smtClean="0"/>
              <a:t> interacting with MS Word, on purpose:</a:t>
            </a:r>
          </a:p>
          <a:p>
            <a:pPr marL="625475" lvl="2" eaLnBrk="1" hangingPunct="1">
              <a:buFont typeface="Arial" pitchFamily="34" charset="0"/>
              <a:buChar char="•"/>
            </a:pPr>
            <a:r>
              <a:rPr lang="en-GB" dirty="0" smtClean="0"/>
              <a:t>This processing is very fast (sub-second)</a:t>
            </a:r>
          </a:p>
          <a:p>
            <a:pPr marL="625475" lvl="2" eaLnBrk="1" hangingPunct="1">
              <a:buFont typeface="Arial" pitchFamily="34" charset="0"/>
              <a:buChar char="•"/>
            </a:pPr>
            <a:r>
              <a:rPr lang="en-GB" dirty="0" smtClean="0"/>
              <a:t>It is also detached from the .</a:t>
            </a:r>
            <a:r>
              <a:rPr lang="en-GB" dirty="0" err="1" smtClean="0"/>
              <a:t>eap</a:t>
            </a:r>
            <a:r>
              <a:rPr lang="en-GB" dirty="0" smtClean="0"/>
              <a:t> file</a:t>
            </a:r>
          </a:p>
          <a:p>
            <a:pPr marL="625475" lvl="2" eaLnBrk="1" hangingPunct="1">
              <a:buFont typeface="Arial" pitchFamily="34" charset="0"/>
              <a:buChar char="•"/>
            </a:pPr>
            <a:r>
              <a:rPr lang="en-GB" dirty="0" smtClean="0"/>
              <a:t>We now collect also content for creating XML documents</a:t>
            </a:r>
          </a:p>
        </p:txBody>
      </p:sp>
      <p:sp>
        <p:nvSpPr>
          <p:cNvPr id="40962" name="Slide Number Placeholder 3"/>
          <p:cNvSpPr>
            <a:spLocks noGrp="1"/>
          </p:cNvSpPr>
          <p:nvPr>
            <p:ph type="sldNum" sz="quarter" idx="12"/>
          </p:nvPr>
        </p:nvSpPr>
        <p:spPr>
          <a:noFill/>
        </p:spPr>
        <p:txBody>
          <a:bodyPr/>
          <a:lstStyle/>
          <a:p>
            <a:fld id="{B494F1FA-EC63-40EA-B3C9-2746CEF9CE2E}" type="slidenum">
              <a:rPr lang="en-GB"/>
              <a:pPr/>
              <a:t>59</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GB" sz="3200" dirty="0" smtClean="0"/>
              <a:t>Selecting distribution</a:t>
            </a:r>
          </a:p>
        </p:txBody>
      </p:sp>
      <p:sp>
        <p:nvSpPr>
          <p:cNvPr id="9221" name="Rectangle 3"/>
          <p:cNvSpPr>
            <a:spLocks noGrp="1" noChangeArrowheads="1"/>
          </p:cNvSpPr>
          <p:nvPr>
            <p:ph sz="half" idx="2"/>
          </p:nvPr>
        </p:nvSpPr>
        <p:spPr>
          <a:xfrm>
            <a:off x="5220072" y="1600200"/>
            <a:ext cx="3466728" cy="4525963"/>
          </a:xfrm>
        </p:spPr>
        <p:txBody>
          <a:bodyPr>
            <a:normAutofit/>
          </a:bodyPr>
          <a:lstStyle/>
          <a:p>
            <a:pPr eaLnBrk="1" hangingPunct="1">
              <a:buNone/>
            </a:pPr>
            <a:r>
              <a:rPr lang="en-GB" sz="2000" i="1" dirty="0" smtClean="0"/>
              <a:t>bin</a:t>
            </a:r>
            <a:r>
              <a:rPr lang="en-GB" sz="2000" dirty="0" smtClean="0"/>
              <a:t> distribution</a:t>
            </a:r>
            <a:endParaRPr lang="en-GB" sz="2000" i="1" dirty="0" smtClean="0"/>
          </a:p>
          <a:p>
            <a:pPr marL="285750" lvl="1" eaLnBrk="1" hangingPunct="1"/>
            <a:r>
              <a:rPr lang="en-GB" sz="1800" dirty="0" smtClean="0"/>
              <a:t>for </a:t>
            </a:r>
            <a:r>
              <a:rPr lang="en-GB" sz="1800" dirty="0" err="1" smtClean="0"/>
              <a:t>jCleanCim</a:t>
            </a:r>
            <a:r>
              <a:rPr lang="en-GB" sz="1800" dirty="0" smtClean="0"/>
              <a:t> end-user</a:t>
            </a:r>
          </a:p>
          <a:p>
            <a:pPr eaLnBrk="1" hangingPunct="1">
              <a:buNone/>
            </a:pPr>
            <a:endParaRPr lang="en-GB" sz="2000" i="1" dirty="0" smtClean="0"/>
          </a:p>
          <a:p>
            <a:pPr eaLnBrk="1" hangingPunct="1">
              <a:buNone/>
            </a:pPr>
            <a:endParaRPr lang="en-GB" sz="2000" i="1" dirty="0" smtClean="0"/>
          </a:p>
          <a:p>
            <a:pPr eaLnBrk="1" hangingPunct="1">
              <a:buNone/>
            </a:pPr>
            <a:r>
              <a:rPr lang="en-GB" sz="2000" i="1" dirty="0" err="1" smtClean="0"/>
              <a:t>src</a:t>
            </a:r>
            <a:r>
              <a:rPr lang="en-GB" sz="2000" dirty="0" smtClean="0"/>
              <a:t> distribution</a:t>
            </a:r>
          </a:p>
          <a:p>
            <a:pPr marL="285750" lvl="1" eaLnBrk="1" hangingPunct="1"/>
            <a:r>
              <a:rPr lang="en-GB" sz="1800" dirty="0" smtClean="0"/>
              <a:t>for jCleanCim developer, packager and end-user, with Apache ant</a:t>
            </a:r>
          </a:p>
          <a:p>
            <a:pPr marL="285750" lvl="1" eaLnBrk="1" hangingPunct="1"/>
            <a:r>
              <a:rPr lang="en-GB" sz="1800" dirty="0" smtClean="0"/>
              <a:t>contains also eclipse project files (unzip, then import -&gt; existing project)</a:t>
            </a:r>
          </a:p>
        </p:txBody>
      </p:sp>
      <p:sp>
        <p:nvSpPr>
          <p:cNvPr id="9218" name="Slide Number Placeholder 3"/>
          <p:cNvSpPr>
            <a:spLocks noGrp="1"/>
          </p:cNvSpPr>
          <p:nvPr>
            <p:ph type="sldNum" sz="quarter" idx="12"/>
          </p:nvPr>
        </p:nvSpPr>
        <p:spPr>
          <a:noFill/>
        </p:spPr>
        <p:txBody>
          <a:bodyPr/>
          <a:lstStyle/>
          <a:p>
            <a:fld id="{6848BE5B-093E-450B-B396-C7727FE25E38}" type="slidenum">
              <a:rPr lang="en-GB"/>
              <a:pPr/>
              <a:t>6</a:t>
            </a:fld>
            <a:endParaRPr lang="en-GB"/>
          </a:p>
        </p:txBody>
      </p:sp>
      <p:sp>
        <p:nvSpPr>
          <p:cNvPr id="2" name="Date Placeholder 1"/>
          <p:cNvSpPr>
            <a:spLocks noGrp="1"/>
          </p:cNvSpPr>
          <p:nvPr>
            <p:ph type="dt" sz="half" idx="14"/>
          </p:nvPr>
        </p:nvSpPr>
        <p:spPr/>
        <p:txBody>
          <a:bodyPr/>
          <a:lstStyle/>
          <a:p>
            <a:r>
              <a:rPr lang="en-US" smtClean="0"/>
              <a:t>January 2018</a:t>
            </a:r>
            <a:endParaRPr lang="en-GB"/>
          </a:p>
        </p:txBody>
      </p:sp>
      <p:sp>
        <p:nvSpPr>
          <p:cNvPr id="5" name="Footer Placeholder 4"/>
          <p:cNvSpPr>
            <a:spLocks noGrp="1"/>
          </p:cNvSpPr>
          <p:nvPr>
            <p:ph type="ftr" sz="quarter" idx="15"/>
          </p:nvPr>
        </p:nvSpPr>
        <p:spPr/>
        <p:txBody>
          <a:bodyPr/>
          <a:lstStyle/>
          <a:p>
            <a:r>
              <a:rPr lang="fi-FI" smtClean="0"/>
              <a:t>Copyright 2009-2018 Tatjana (Tanja) Kostic</a:t>
            </a:r>
            <a:endParaRPr lang="fi-FI" dirty="0" smtClean="0"/>
          </a:p>
        </p:txBody>
      </p:sp>
      <p:grpSp>
        <p:nvGrpSpPr>
          <p:cNvPr id="8" name="Group 7"/>
          <p:cNvGrpSpPr/>
          <p:nvPr/>
        </p:nvGrpSpPr>
        <p:grpSpPr>
          <a:xfrm>
            <a:off x="160083" y="1700808"/>
            <a:ext cx="4987981" cy="2035376"/>
            <a:chOff x="88075" y="1973035"/>
            <a:chExt cx="4987981" cy="2035376"/>
          </a:xfrm>
        </p:grpSpPr>
        <p:pic>
          <p:nvPicPr>
            <p:cNvPr id="7" name="Picture 6"/>
            <p:cNvPicPr>
              <a:picLocks noChangeAspect="1"/>
            </p:cNvPicPr>
            <p:nvPr/>
          </p:nvPicPr>
          <p:blipFill>
            <a:blip r:embed="rId2"/>
            <a:stretch>
              <a:fillRect/>
            </a:stretch>
          </p:blipFill>
          <p:spPr>
            <a:xfrm>
              <a:off x="88075" y="1973035"/>
              <a:ext cx="4987981" cy="2035376"/>
            </a:xfrm>
            <a:prstGeom prst="rect">
              <a:avLst/>
            </a:prstGeom>
          </p:spPr>
        </p:pic>
        <p:sp>
          <p:nvSpPr>
            <p:cNvPr id="9" name="Oval 9"/>
            <p:cNvSpPr>
              <a:spLocks noChangeArrowheads="1"/>
            </p:cNvSpPr>
            <p:nvPr/>
          </p:nvSpPr>
          <p:spPr bwMode="auto">
            <a:xfrm>
              <a:off x="1362708" y="2564276"/>
              <a:ext cx="328972" cy="216652"/>
            </a:xfrm>
            <a:prstGeom prst="ellipse">
              <a:avLst/>
            </a:prstGeom>
            <a:noFill/>
            <a:ln w="28575">
              <a:solidFill>
                <a:srgbClr val="FF0000"/>
              </a:solidFill>
              <a:round/>
              <a:headEnd/>
              <a:tailEnd/>
            </a:ln>
          </p:spPr>
          <p:txBody>
            <a:bodyPr wrap="none" anchor="ctr"/>
            <a:lstStyle/>
            <a:p>
              <a:endParaRPr lang="en-US"/>
            </a:p>
          </p:txBody>
        </p:sp>
        <p:sp>
          <p:nvSpPr>
            <p:cNvPr id="16" name="Oval 9"/>
            <p:cNvSpPr>
              <a:spLocks noChangeArrowheads="1"/>
            </p:cNvSpPr>
            <p:nvPr/>
          </p:nvSpPr>
          <p:spPr bwMode="auto">
            <a:xfrm>
              <a:off x="1366365" y="2820851"/>
              <a:ext cx="328972" cy="216652"/>
            </a:xfrm>
            <a:prstGeom prst="ellipse">
              <a:avLst/>
            </a:prstGeom>
            <a:noFill/>
            <a:ln w="28575">
              <a:solidFill>
                <a:srgbClr val="FF0000"/>
              </a:solidFill>
              <a:round/>
              <a:headEnd/>
              <a:tailEnd/>
            </a:ln>
          </p:spPr>
          <p:txBody>
            <a:bodyPr wrap="none"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br>
              <a:rPr lang="en-GB" dirty="0" smtClean="0"/>
            </a:br>
            <a:r>
              <a:rPr lang="en-GB" dirty="0" smtClean="0"/>
              <a:t>XML </a:t>
            </a:r>
            <a:r>
              <a:rPr lang="en-GB" dirty="0"/>
              <a:t>doc generation from </a:t>
            </a:r>
            <a:r>
              <a:rPr lang="en-GB" dirty="0" smtClean="0"/>
              <a:t>UML</a:t>
            </a:r>
            <a:endParaRPr lang="en-GB" dirty="0"/>
          </a:p>
        </p:txBody>
      </p:sp>
      <p:sp>
        <p:nvSpPr>
          <p:cNvPr id="3" name="Text Placeholder 2"/>
          <p:cNvSpPr>
            <a:spLocks noGrp="1"/>
          </p:cNvSpPr>
          <p:nvPr>
            <p:ph type="body" idx="1"/>
          </p:nvPr>
        </p:nvSpPr>
        <p:spPr/>
        <p:txBody>
          <a:bodyPr/>
          <a:lstStyle/>
          <a:p>
            <a:r>
              <a:rPr lang="en-GB" dirty="0" smtClean="0"/>
              <a:t>This feature was driven </a:t>
            </a:r>
            <a:r>
              <a:rPr lang="en-GB" dirty="0"/>
              <a:t>by </a:t>
            </a:r>
            <a:r>
              <a:rPr lang="en-GB" dirty="0" smtClean="0"/>
              <a:t>IEC61850 Web </a:t>
            </a:r>
            <a:r>
              <a:rPr lang="en-GB" dirty="0"/>
              <a:t>Publishing </a:t>
            </a:r>
            <a:r>
              <a:rPr lang="en-GB" dirty="0" smtClean="0"/>
              <a:t>efforts</a:t>
            </a:r>
            <a:br>
              <a:rPr lang="en-GB" dirty="0" smtClean="0"/>
            </a:br>
            <a:r>
              <a:rPr lang="en-GB" dirty="0" smtClean="0"/>
              <a:t>(and works for CIM as well)</a:t>
            </a:r>
            <a:endParaRPr lang="en-GB"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60</a:t>
            </a:fld>
            <a:endParaRPr lang="en-US"/>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870549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AutoShape 2"/>
          <p:cNvSpPr>
            <a:spLocks noGrp="1" noChangeArrowheads="1"/>
          </p:cNvSpPr>
          <p:nvPr>
            <p:ph type="title"/>
          </p:nvPr>
        </p:nvSpPr>
        <p:spPr/>
        <p:txBody>
          <a:bodyPr/>
          <a:lstStyle/>
          <a:p>
            <a:pPr eaLnBrk="1" hangingPunct="1"/>
            <a:r>
              <a:rPr lang="en-GB" sz="3200" dirty="0" smtClean="0"/>
              <a:t>XML doc generation from UML:</a:t>
            </a:r>
            <a:br>
              <a:rPr lang="en-GB" sz="3200" dirty="0" smtClean="0"/>
            </a:br>
            <a:r>
              <a:rPr lang="en-GB" sz="3200" dirty="0" smtClean="0"/>
              <a:t>Minimum configuration*</a:t>
            </a:r>
          </a:p>
        </p:txBody>
      </p:sp>
      <p:sp>
        <p:nvSpPr>
          <p:cNvPr id="30725" name="AutoShape 3"/>
          <p:cNvSpPr>
            <a:spLocks noGrp="1" noChangeAspect="1" noChangeArrowheads="1"/>
          </p:cNvSpPr>
          <p:nvPr>
            <p:ph idx="1"/>
          </p:nvPr>
        </p:nvSpPr>
        <p:spPr>
          <a:xfrm>
            <a:off x="457200" y="1600201"/>
            <a:ext cx="8229600" cy="2548880"/>
          </a:xfrm>
        </p:spPr>
        <p:txBody>
          <a:bodyPr>
            <a:normAutofit fontScale="85000" lnSpcReduction="20000"/>
          </a:bodyPr>
          <a:lstStyle/>
          <a:p>
            <a:pPr marL="0" indent="0" eaLnBrk="1" hangingPunct="1">
              <a:buNone/>
            </a:pPr>
            <a:r>
              <a:rPr lang="en-GB" sz="1900" dirty="0" smtClean="0"/>
              <a:t>You must specify the UML model file name and enable doc generation:</a:t>
            </a:r>
          </a:p>
          <a:p>
            <a:pPr marL="285750" lvl="1"/>
            <a:r>
              <a:rPr lang="en-GB" dirty="0"/>
              <a:t>Ensure </a:t>
            </a:r>
            <a:r>
              <a:rPr lang="en-GB" dirty="0" err="1"/>
              <a:t>profiles.docgen.on</a:t>
            </a:r>
            <a:r>
              <a:rPr lang="en-GB" dirty="0"/>
              <a:t> is </a:t>
            </a:r>
            <a:r>
              <a:rPr lang="en-GB" b="1" i="1" dirty="0"/>
              <a:t>not</a:t>
            </a:r>
            <a:r>
              <a:rPr lang="en-GB" dirty="0"/>
              <a:t> set to </a:t>
            </a:r>
            <a:r>
              <a:rPr lang="en-GB" dirty="0" smtClean="0"/>
              <a:t>true (make it false or leave empty)</a:t>
            </a:r>
          </a:p>
          <a:p>
            <a:pPr marL="0" indent="0" eaLnBrk="1" hangingPunct="1">
              <a:buNone/>
            </a:pPr>
            <a:endParaRPr lang="en-GB" sz="1900" dirty="0" smtClean="0"/>
          </a:p>
          <a:p>
            <a:pPr marL="0" indent="0" eaLnBrk="1" hangingPunct="1">
              <a:buNone/>
            </a:pPr>
            <a:r>
              <a:rPr lang="en-GB" sz="1900" dirty="0" smtClean="0"/>
              <a:t>You must specify also the two output (result) XML file names.</a:t>
            </a:r>
          </a:p>
          <a:p>
            <a:pPr marL="0" indent="0" eaLnBrk="1" hangingPunct="1">
              <a:buNone/>
            </a:pPr>
            <a:endParaRPr lang="en-GB" sz="1900" dirty="0" smtClean="0"/>
          </a:p>
          <a:p>
            <a:pPr marL="0" indent="0" eaLnBrk="1" hangingPunct="1">
              <a:buNone/>
            </a:pPr>
            <a:r>
              <a:rPr lang="en-GB" sz="1900" dirty="0" smtClean="0"/>
              <a:t>Copy your own model file(s) into the project’s </a:t>
            </a:r>
            <a:r>
              <a:rPr lang="en-GB" sz="1900" b="1" dirty="0" smtClean="0"/>
              <a:t>input</a:t>
            </a:r>
            <a:r>
              <a:rPr lang="en-GB" sz="1900" dirty="0" smtClean="0"/>
              <a:t> directory:</a:t>
            </a:r>
          </a:p>
          <a:p>
            <a:pPr marL="285750" lvl="1"/>
            <a:r>
              <a:rPr lang="en-GB" dirty="0"/>
              <a:t>IECDomain.xsd schema is already available in the project’s </a:t>
            </a:r>
            <a:r>
              <a:rPr lang="en-GB" b="1" dirty="0"/>
              <a:t>input</a:t>
            </a:r>
            <a:r>
              <a:rPr lang="en-GB" dirty="0"/>
              <a:t> directory</a:t>
            </a:r>
          </a:p>
          <a:p>
            <a:pPr marL="0" indent="0" eaLnBrk="1" hangingPunct="1">
              <a:buNone/>
            </a:pPr>
            <a:endParaRPr lang="en-GB" sz="1900" dirty="0" smtClean="0"/>
          </a:p>
          <a:p>
            <a:pPr marL="0" indent="0" eaLnBrk="1" hangingPunct="1">
              <a:buNone/>
            </a:pPr>
            <a:r>
              <a:rPr lang="en-GB" sz="1900" dirty="0" smtClean="0"/>
              <a:t>If you want to limit the scope (generate only some name spaces), use the scope variable (similar as for validation).</a:t>
            </a:r>
          </a:p>
        </p:txBody>
      </p:sp>
      <p:sp>
        <p:nvSpPr>
          <p:cNvPr id="30722" name="Slide Number Placeholder 3"/>
          <p:cNvSpPr>
            <a:spLocks noGrp="1"/>
          </p:cNvSpPr>
          <p:nvPr>
            <p:ph type="sldNum" sz="quarter" idx="12"/>
          </p:nvPr>
        </p:nvSpPr>
        <p:spPr>
          <a:noFill/>
        </p:spPr>
        <p:txBody>
          <a:bodyPr/>
          <a:lstStyle/>
          <a:p>
            <a:fld id="{E9D83757-D4C9-4703-AE91-399013F0A95C}" type="slidenum">
              <a:rPr lang="en-GB"/>
              <a:pPr/>
              <a:t>61</a:t>
            </a:fld>
            <a:endParaRPr lang="en-GB"/>
          </a:p>
        </p:txBody>
      </p:sp>
      <p:sp>
        <p:nvSpPr>
          <p:cNvPr id="12" name="Line 8"/>
          <p:cNvSpPr>
            <a:spLocks noChangeShapeType="1"/>
          </p:cNvSpPr>
          <p:nvPr/>
        </p:nvSpPr>
        <p:spPr bwMode="auto">
          <a:xfrm flipH="1">
            <a:off x="4211960" y="5157192"/>
            <a:ext cx="1835030" cy="0"/>
          </a:xfrm>
          <a:prstGeom prst="line">
            <a:avLst/>
          </a:prstGeom>
          <a:noFill/>
          <a:ln w="28575">
            <a:solidFill>
              <a:srgbClr val="FF0000"/>
            </a:solidFill>
            <a:round/>
            <a:headEnd/>
            <a:tailEnd type="triangle" w="med" len="med"/>
          </a:ln>
        </p:spPr>
        <p:txBody>
          <a:bodyPr/>
          <a:lstStyle/>
          <a:p>
            <a:endParaRPr lang="en-US" dirty="0"/>
          </a:p>
        </p:txBody>
      </p:sp>
      <p:sp>
        <p:nvSpPr>
          <p:cNvPr id="13" name="Text Box 7"/>
          <p:cNvSpPr txBox="1">
            <a:spLocks noChangeArrowheads="1"/>
          </p:cNvSpPr>
          <p:nvPr/>
        </p:nvSpPr>
        <p:spPr bwMode="auto">
          <a:xfrm>
            <a:off x="6100355" y="4221088"/>
            <a:ext cx="2600993" cy="1169551"/>
          </a:xfrm>
          <a:prstGeom prst="rect">
            <a:avLst/>
          </a:prstGeom>
          <a:noFill/>
          <a:ln w="9525">
            <a:noFill/>
            <a:miter lim="800000"/>
            <a:headEnd/>
            <a:tailEnd/>
          </a:ln>
        </p:spPr>
        <p:txBody>
          <a:bodyPr wrap="square">
            <a:spAutoFit/>
          </a:bodyPr>
          <a:lstStyle/>
          <a:p>
            <a:r>
              <a:rPr lang="en-GB" sz="1400" dirty="0" smtClean="0"/>
              <a:t>Empty value generates everything found in the UML model.</a:t>
            </a:r>
          </a:p>
          <a:p>
            <a:r>
              <a:rPr lang="en-GB" sz="1400" dirty="0" smtClean="0"/>
              <a:t>This example generates only WG10 and WG13 name spaces</a:t>
            </a:r>
            <a:endParaRPr lang="en-GB" sz="1400" dirty="0"/>
          </a:p>
        </p:txBody>
      </p:sp>
      <p:sp>
        <p:nvSpPr>
          <p:cNvPr id="10" name="Text Box 8"/>
          <p:cNvSpPr txBox="1">
            <a:spLocks noChangeArrowheads="1"/>
          </p:cNvSpPr>
          <p:nvPr/>
        </p:nvSpPr>
        <p:spPr bwMode="auto">
          <a:xfrm>
            <a:off x="539552" y="5858108"/>
            <a:ext cx="8061566" cy="307777"/>
          </a:xfrm>
          <a:prstGeom prst="rect">
            <a:avLst/>
          </a:prstGeom>
          <a:noFill/>
          <a:ln w="9525">
            <a:noFill/>
            <a:miter lim="800000"/>
            <a:headEnd/>
            <a:tailEnd/>
          </a:ln>
        </p:spPr>
        <p:txBody>
          <a:bodyPr wrap="none">
            <a:spAutoFit/>
          </a:bodyPr>
          <a:lstStyle/>
          <a:p>
            <a:r>
              <a:rPr lang="en-GB" sz="1400" dirty="0" smtClean="0"/>
              <a:t>* UML </a:t>
            </a:r>
            <a:r>
              <a:rPr lang="en-GB" sz="1400" dirty="0"/>
              <a:t>of IEC61850 needs more than this, </a:t>
            </a:r>
            <a:r>
              <a:rPr lang="en-GB" sz="1400" dirty="0" smtClean="0"/>
              <a:t>see config61850.properties and </a:t>
            </a:r>
            <a:r>
              <a:rPr lang="en-GB" sz="1400" dirty="0"/>
              <a:t>doc in </a:t>
            </a:r>
            <a:r>
              <a:rPr lang="en-GB" sz="1400" dirty="0" smtClean="0"/>
              <a:t>Configuration class</a:t>
            </a:r>
            <a:endParaRPr lang="en-GB" sz="1400" dirty="0"/>
          </a:p>
        </p:txBody>
      </p:sp>
      <p:sp>
        <p:nvSpPr>
          <p:cNvPr id="30727" name="Rectangle 6"/>
          <p:cNvSpPr>
            <a:spLocks noChangeArrowheads="1"/>
          </p:cNvSpPr>
          <p:nvPr/>
        </p:nvSpPr>
        <p:spPr bwMode="auto">
          <a:xfrm>
            <a:off x="1049338" y="4005064"/>
            <a:ext cx="4737508" cy="1661993"/>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en-GB" sz="1200" dirty="0" err="1" smtClean="0">
                <a:latin typeface="+mj-lt"/>
              </a:rPr>
              <a:t>model.filename</a:t>
            </a:r>
            <a:r>
              <a:rPr lang="en-GB" sz="1200" dirty="0">
                <a:latin typeface="+mj-lt"/>
              </a:rPr>
              <a:t>	</a:t>
            </a:r>
            <a:r>
              <a:rPr lang="en-GB" sz="1200" dirty="0" smtClean="0">
                <a:latin typeface="+mj-lt"/>
              </a:rPr>
              <a:t>= base-</a:t>
            </a:r>
            <a:r>
              <a:rPr lang="en-GB" sz="1200" dirty="0" err="1" smtClean="0">
                <a:latin typeface="+mj-lt"/>
              </a:rPr>
              <a:t>small.eap</a:t>
            </a:r>
            <a:endParaRPr lang="it-IT" sz="1200" dirty="0">
              <a:latin typeface="+mj-lt"/>
            </a:endParaRPr>
          </a:p>
          <a:p>
            <a:pPr>
              <a:lnSpc>
                <a:spcPct val="50000"/>
              </a:lnSpc>
              <a:spcBef>
                <a:spcPct val="50000"/>
              </a:spcBef>
            </a:pPr>
            <a:r>
              <a:rPr lang="it-IT" sz="1200" dirty="0" err="1" smtClean="0">
                <a:solidFill>
                  <a:srgbClr val="FF0000"/>
                </a:solidFill>
                <a:latin typeface="+mj-lt"/>
              </a:rPr>
              <a:t>model.builde</a:t>
            </a:r>
            <a:r>
              <a:rPr lang="it-IT" sz="1200" dirty="0" err="1" smtClean="0">
                <a:latin typeface="+mj-lt"/>
              </a:rPr>
              <a:t>r</a:t>
            </a:r>
            <a:r>
              <a:rPr lang="it-IT" sz="1200" dirty="0">
                <a:latin typeface="+mj-lt"/>
              </a:rPr>
              <a:t>	</a:t>
            </a:r>
            <a:r>
              <a:rPr lang="it-IT" sz="1200" dirty="0" smtClean="0">
                <a:latin typeface="+mj-lt"/>
              </a:rPr>
              <a:t>= </a:t>
            </a:r>
            <a:r>
              <a:rPr lang="it-IT" sz="1200" dirty="0" err="1" smtClean="0">
                <a:latin typeface="+mj-lt"/>
              </a:rPr>
              <a:t>sqlxml</a:t>
            </a:r>
            <a:endParaRPr lang="en-GB" sz="1200" dirty="0">
              <a:latin typeface="+mj-lt"/>
            </a:endParaRPr>
          </a:p>
          <a:p>
            <a:pPr>
              <a:lnSpc>
                <a:spcPct val="50000"/>
              </a:lnSpc>
              <a:spcBef>
                <a:spcPct val="50000"/>
              </a:spcBef>
            </a:pPr>
            <a:endParaRPr lang="en-GB" sz="1200" dirty="0" smtClean="0">
              <a:latin typeface="+mj-lt"/>
            </a:endParaRPr>
          </a:p>
          <a:p>
            <a:pPr>
              <a:lnSpc>
                <a:spcPct val="50000"/>
              </a:lnSpc>
              <a:spcBef>
                <a:spcPct val="50000"/>
              </a:spcBef>
            </a:pPr>
            <a:r>
              <a:rPr lang="en-GB" sz="1200" dirty="0" err="1" smtClean="0">
                <a:solidFill>
                  <a:srgbClr val="FF0000"/>
                </a:solidFill>
                <a:latin typeface="+mj-lt"/>
              </a:rPr>
              <a:t>docgen.on</a:t>
            </a:r>
            <a:r>
              <a:rPr lang="en-GB" sz="1200" dirty="0">
                <a:latin typeface="+mj-lt"/>
              </a:rPr>
              <a:t>	</a:t>
            </a:r>
            <a:r>
              <a:rPr lang="en-GB" sz="1200" dirty="0" smtClean="0">
                <a:latin typeface="+mj-lt"/>
              </a:rPr>
              <a:t>	= true</a:t>
            </a:r>
          </a:p>
          <a:p>
            <a:pPr>
              <a:lnSpc>
                <a:spcPct val="50000"/>
              </a:lnSpc>
              <a:spcBef>
                <a:spcPct val="50000"/>
              </a:spcBef>
            </a:pPr>
            <a:r>
              <a:rPr lang="en-GB" sz="1200" dirty="0" err="1" smtClean="0">
                <a:solidFill>
                  <a:srgbClr val="FF0000"/>
                </a:solidFill>
                <a:latin typeface="+mj-lt"/>
              </a:rPr>
              <a:t>profiles.docgen.on</a:t>
            </a:r>
            <a:r>
              <a:rPr lang="en-GB" sz="1200" dirty="0" smtClean="0">
                <a:solidFill>
                  <a:srgbClr val="FF0000"/>
                </a:solidFill>
                <a:latin typeface="+mj-lt"/>
              </a:rPr>
              <a:t>	</a:t>
            </a:r>
            <a:r>
              <a:rPr lang="en-GB" sz="1200" dirty="0" smtClean="0">
                <a:latin typeface="+mj-lt"/>
              </a:rPr>
              <a:t>= false</a:t>
            </a:r>
            <a:endParaRPr lang="en-GB" sz="1200" dirty="0">
              <a:latin typeface="+mj-lt"/>
            </a:endParaRPr>
          </a:p>
          <a:p>
            <a:pPr>
              <a:lnSpc>
                <a:spcPct val="50000"/>
              </a:lnSpc>
              <a:spcBef>
                <a:spcPct val="50000"/>
              </a:spcBef>
            </a:pPr>
            <a:endParaRPr lang="en-GB" sz="1200" dirty="0" smtClean="0">
              <a:latin typeface="+mj-lt"/>
            </a:endParaRPr>
          </a:p>
          <a:p>
            <a:pPr>
              <a:lnSpc>
                <a:spcPct val="50000"/>
              </a:lnSpc>
              <a:spcBef>
                <a:spcPct val="50000"/>
              </a:spcBef>
            </a:pPr>
            <a:r>
              <a:rPr lang="en-US" sz="1200" dirty="0" err="1" smtClean="0">
                <a:latin typeface="+mj-lt"/>
              </a:rPr>
              <a:t>docgen.xml.scope</a:t>
            </a:r>
            <a:r>
              <a:rPr lang="en-US" sz="1200" dirty="0" smtClean="0">
                <a:latin typeface="+mj-lt"/>
              </a:rPr>
              <a:t>	= WG10, WG13</a:t>
            </a:r>
            <a:endParaRPr lang="en-GB" sz="1200" dirty="0" smtClean="0">
              <a:latin typeface="+mj-lt"/>
            </a:endParaRPr>
          </a:p>
          <a:p>
            <a:r>
              <a:rPr lang="en-US" sz="1200" dirty="0" err="1" smtClean="0">
                <a:solidFill>
                  <a:srgbClr val="FF0000"/>
                </a:solidFill>
                <a:latin typeface="+mj-lt"/>
              </a:rPr>
              <a:t>docgen.xml.outSpec</a:t>
            </a:r>
            <a:r>
              <a:rPr lang="en-US" sz="1200" dirty="0" smtClean="0">
                <a:latin typeface="+mj-lt"/>
              </a:rPr>
              <a:t>	= base-small-tool01v08-spec.xml</a:t>
            </a:r>
            <a:endParaRPr lang="en-US" sz="1200" dirty="0">
              <a:latin typeface="+mj-lt"/>
            </a:endParaRPr>
          </a:p>
          <a:p>
            <a:r>
              <a:rPr lang="en-US" sz="1200" dirty="0" err="1" smtClean="0">
                <a:solidFill>
                  <a:srgbClr val="FF0000"/>
                </a:solidFill>
                <a:latin typeface="+mj-lt"/>
              </a:rPr>
              <a:t>docgen.xml.outDoc</a:t>
            </a:r>
            <a:r>
              <a:rPr lang="en-US" sz="1200" dirty="0" smtClean="0">
                <a:latin typeface="+mj-lt"/>
              </a:rPr>
              <a:t>	= base-small-tool01v08-doc.xml</a:t>
            </a:r>
            <a:endParaRPr lang="en-US" sz="1200" dirty="0">
              <a:latin typeface="+mj-lt"/>
            </a:endParaRPr>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217249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a:t>Overview</a:t>
            </a:r>
            <a:endParaRPr lang="en-GB" sz="3200" dirty="0" smtClean="0"/>
          </a:p>
        </p:txBody>
      </p:sp>
      <p:sp>
        <p:nvSpPr>
          <p:cNvPr id="31749" name="Rectangle 3"/>
          <p:cNvSpPr>
            <a:spLocks noGrp="1" noChangeArrowheads="1"/>
          </p:cNvSpPr>
          <p:nvPr>
            <p:ph idx="1"/>
          </p:nvPr>
        </p:nvSpPr>
        <p:spPr>
          <a:xfrm>
            <a:off x="457200" y="1600200"/>
            <a:ext cx="8229600" cy="4853136"/>
          </a:xfrm>
        </p:spPr>
        <p:txBody>
          <a:bodyPr>
            <a:normAutofit fontScale="92500" lnSpcReduction="10000"/>
          </a:bodyPr>
          <a:lstStyle/>
          <a:p>
            <a:pPr marL="0" indent="0" eaLnBrk="1" hangingPunct="1">
              <a:buNone/>
            </a:pPr>
            <a:r>
              <a:rPr lang="en-GB" sz="1800" dirty="0" smtClean="0"/>
              <a:t>When generating documentation, jCleanCim will:</a:t>
            </a:r>
          </a:p>
          <a:p>
            <a:pPr marL="285750" lvl="1" eaLnBrk="1" hangingPunct="1"/>
            <a:r>
              <a:rPr lang="en-GB" sz="1600" dirty="0" smtClean="0"/>
              <a:t>Copy the schema file to the </a:t>
            </a:r>
            <a:r>
              <a:rPr lang="en-GB" sz="1600" b="1" dirty="0" smtClean="0"/>
              <a:t>output</a:t>
            </a:r>
            <a:r>
              <a:rPr lang="en-GB" sz="1600" dirty="0" smtClean="0"/>
              <a:t> directory, created automatically the first time you run the document generation,</a:t>
            </a:r>
          </a:p>
          <a:p>
            <a:pPr marL="285750" lvl="1" eaLnBrk="1" hangingPunct="1"/>
            <a:r>
              <a:rPr lang="en-GB" sz="1600" dirty="0" smtClean="0"/>
              <a:t>Create .xml files as given in the properties file,</a:t>
            </a:r>
          </a:p>
          <a:p>
            <a:pPr marL="285750" lvl="1" eaLnBrk="1" hangingPunct="1"/>
            <a:r>
              <a:rPr lang="en-GB" sz="1600" dirty="0" smtClean="0"/>
              <a:t>Fill them with the contents from the EA model, and</a:t>
            </a:r>
          </a:p>
          <a:p>
            <a:pPr marL="285750" lvl="1" eaLnBrk="1" hangingPunct="1"/>
            <a:r>
              <a:rPr lang="en-GB" dirty="0" smtClean="0"/>
              <a:t>Save all the diagrams in the </a:t>
            </a:r>
            <a:r>
              <a:rPr lang="en-GB" b="1" dirty="0" smtClean="0"/>
              <a:t>output/</a:t>
            </a:r>
            <a:r>
              <a:rPr lang="en-GB" b="1" dirty="0" err="1" smtClean="0"/>
              <a:t>pics</a:t>
            </a:r>
            <a:r>
              <a:rPr lang="en-GB" dirty="0" smtClean="0"/>
              <a:t> directory</a:t>
            </a:r>
            <a:r>
              <a:rPr lang="en-GB" sz="1600" dirty="0" smtClean="0"/>
              <a:t>.</a:t>
            </a:r>
          </a:p>
          <a:p>
            <a:pPr marL="0" indent="0" eaLnBrk="1" hangingPunct="1">
              <a:buNone/>
            </a:pPr>
            <a:endParaRPr lang="en-GB" sz="1800" dirty="0" smtClean="0"/>
          </a:p>
          <a:p>
            <a:pPr marL="0" indent="0" eaLnBrk="1" hangingPunct="1">
              <a:buNone/>
            </a:pPr>
            <a:r>
              <a:rPr lang="en-GB" sz="1800" dirty="0" smtClean="0"/>
              <a:t>You can safely run document generation several times with the same name of the output files, without overwriting existing output files:</a:t>
            </a:r>
          </a:p>
          <a:p>
            <a:pPr marL="285750" lvl="1" eaLnBrk="1" hangingPunct="1"/>
            <a:r>
              <a:rPr lang="en-GB" sz="1600" dirty="0" smtClean="0"/>
              <a:t>If the output files (or the schema file) exist in the output directory, jCleanCim will rename them by appending a unique identifier</a:t>
            </a:r>
          </a:p>
          <a:p>
            <a:pPr marL="285750" lvl="1" eaLnBrk="1" hangingPunct="1"/>
            <a:r>
              <a:rPr lang="en-GB" sz="1600" dirty="0" smtClean="0"/>
              <a:t>The disadvantage is that you will need to delete those discarded files from the output directory from time to time, but at least nothing gets lost without your control</a:t>
            </a:r>
          </a:p>
          <a:p>
            <a:pPr marL="0" indent="0" eaLnBrk="1" hangingPunct="1">
              <a:buNone/>
            </a:pPr>
            <a:endParaRPr lang="en-GB" sz="1800" dirty="0" smtClean="0"/>
          </a:p>
          <a:p>
            <a:pPr marL="0" indent="0" eaLnBrk="1" hangingPunct="1">
              <a:buNone/>
            </a:pPr>
            <a:r>
              <a:rPr lang="en-GB" sz="1800" dirty="0" smtClean="0"/>
              <a:t>Resulting files are available in the project’s </a:t>
            </a:r>
            <a:r>
              <a:rPr lang="en-GB" sz="1800" b="1" dirty="0" smtClean="0"/>
              <a:t>output</a:t>
            </a:r>
            <a:r>
              <a:rPr lang="en-GB" sz="1800" dirty="0" smtClean="0"/>
              <a:t> directory.</a:t>
            </a:r>
          </a:p>
          <a:p>
            <a:pPr marL="0" indent="0" eaLnBrk="1" hangingPunct="1">
              <a:buNone/>
            </a:pPr>
            <a:endParaRPr lang="en-US" sz="1800" dirty="0"/>
          </a:p>
          <a:p>
            <a:pPr marL="0" indent="0" eaLnBrk="1" hangingPunct="1">
              <a:buNone/>
            </a:pPr>
            <a:r>
              <a:rPr lang="en-US" sz="1800" b="1" i="1" dirty="0" smtClean="0"/>
              <a:t>For a release</a:t>
            </a:r>
            <a:r>
              <a:rPr lang="en-US" sz="1800" dirty="0" smtClean="0"/>
              <a:t>, zip the two produced instance files, the schema and the </a:t>
            </a:r>
            <a:r>
              <a:rPr lang="en-US" sz="1800" dirty="0" err="1" smtClean="0"/>
              <a:t>pics</a:t>
            </a:r>
            <a:r>
              <a:rPr lang="en-US" sz="1800" dirty="0" smtClean="0"/>
              <a:t> directory.</a:t>
            </a:r>
            <a:endParaRPr lang="en-GB" sz="1800" dirty="0" smtClean="0"/>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62</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402322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smtClean="0"/>
              <a:t>Specification and documentation XML</a:t>
            </a:r>
          </a:p>
        </p:txBody>
      </p:sp>
      <p:sp>
        <p:nvSpPr>
          <p:cNvPr id="31749" name="Rectangle 3"/>
          <p:cNvSpPr>
            <a:spLocks noGrp="1" noChangeArrowheads="1"/>
          </p:cNvSpPr>
          <p:nvPr>
            <p:ph idx="1"/>
          </p:nvPr>
        </p:nvSpPr>
        <p:spPr/>
        <p:txBody>
          <a:bodyPr>
            <a:normAutofit/>
          </a:bodyPr>
          <a:lstStyle/>
          <a:p>
            <a:pPr marL="0" indent="0" eaLnBrk="1" hangingPunct="1">
              <a:buNone/>
            </a:pPr>
            <a:r>
              <a:rPr lang="en-GB" sz="1600" dirty="0" smtClean="0"/>
              <a:t>By design, we generate two separate instance files:</a:t>
            </a:r>
          </a:p>
          <a:p>
            <a:pPr marL="285750" lvl="1" eaLnBrk="1" hangingPunct="1"/>
            <a:r>
              <a:rPr lang="en-GB" sz="1400" dirty="0" smtClean="0"/>
              <a:t>Documentation, with translatable (potentially formatted) strings with an identifier</a:t>
            </a:r>
          </a:p>
          <a:p>
            <a:pPr marL="285750" lvl="1" eaLnBrk="1" hangingPunct="1"/>
            <a:r>
              <a:rPr lang="en-GB" sz="1400" dirty="0" smtClean="0"/>
              <a:t>Specification, with normative, non-translatable content, with references to documentation identifiers</a:t>
            </a:r>
          </a:p>
          <a:p>
            <a:pPr marL="0" indent="0" eaLnBrk="1" hangingPunct="1">
              <a:buNone/>
            </a:pPr>
            <a:endParaRPr lang="en-GB" sz="1600" dirty="0" smtClean="0"/>
          </a:p>
          <a:p>
            <a:pPr marL="0" indent="0" eaLnBrk="1" hangingPunct="1">
              <a:buNone/>
            </a:pPr>
            <a:r>
              <a:rPr lang="en-GB" sz="1600" dirty="0" smtClean="0"/>
              <a:t>One </a:t>
            </a:r>
            <a:r>
              <a:rPr lang="en-GB" sz="1600" dirty="0"/>
              <a:t>can </a:t>
            </a:r>
            <a:r>
              <a:rPr lang="en-GB" sz="1600" dirty="0" smtClean="0"/>
              <a:t>have any </a:t>
            </a:r>
            <a:r>
              <a:rPr lang="en-GB" sz="1600" dirty="0"/>
              <a:t>number of translated documentation files (with correct identifiers) that can be combined with the specification content </a:t>
            </a:r>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63</a:t>
            </a:fld>
            <a:endParaRPr lang="en-GB"/>
          </a:p>
        </p:txBody>
      </p:sp>
      <p:grpSp>
        <p:nvGrpSpPr>
          <p:cNvPr id="2" name="Group 1"/>
          <p:cNvGrpSpPr/>
          <p:nvPr/>
        </p:nvGrpSpPr>
        <p:grpSpPr>
          <a:xfrm>
            <a:off x="484797" y="3697296"/>
            <a:ext cx="8286751" cy="1107293"/>
            <a:chOff x="728518" y="3905883"/>
            <a:chExt cx="8286751" cy="1107293"/>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19" y="3965426"/>
              <a:ext cx="8286750" cy="1047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8"/>
            <p:cNvSpPr>
              <a:spLocks noChangeArrowheads="1"/>
            </p:cNvSpPr>
            <p:nvPr/>
          </p:nvSpPr>
          <p:spPr bwMode="auto">
            <a:xfrm>
              <a:off x="728518" y="3905883"/>
              <a:ext cx="1257035" cy="224616"/>
            </a:xfrm>
            <a:prstGeom prst="ellipse">
              <a:avLst/>
            </a:prstGeom>
            <a:noFill/>
            <a:ln w="28575">
              <a:solidFill>
                <a:srgbClr val="FF0000"/>
              </a:solidFill>
              <a:round/>
              <a:headEnd/>
              <a:tailEnd/>
            </a:ln>
          </p:spPr>
          <p:txBody>
            <a:bodyPr wrap="none" anchor="ctr"/>
            <a:lstStyle/>
            <a:p>
              <a:endParaRPr lang="en-US"/>
            </a:p>
          </p:txBody>
        </p:sp>
      </p:grpSp>
      <p:grpSp>
        <p:nvGrpSpPr>
          <p:cNvPr id="3" name="Group 2"/>
          <p:cNvGrpSpPr/>
          <p:nvPr/>
        </p:nvGrpSpPr>
        <p:grpSpPr>
          <a:xfrm>
            <a:off x="404991" y="4916241"/>
            <a:ext cx="8415481" cy="1407336"/>
            <a:chOff x="728519" y="5241655"/>
            <a:chExt cx="8415481" cy="1407336"/>
          </a:xfrm>
        </p:grpSpPr>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9" y="5256436"/>
              <a:ext cx="8338451" cy="1392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8"/>
            <p:cNvSpPr>
              <a:spLocks noChangeArrowheads="1"/>
            </p:cNvSpPr>
            <p:nvPr/>
          </p:nvSpPr>
          <p:spPr bwMode="auto">
            <a:xfrm>
              <a:off x="728519" y="5241655"/>
              <a:ext cx="1257035" cy="224616"/>
            </a:xfrm>
            <a:prstGeom prst="ellipse">
              <a:avLst/>
            </a:prstGeom>
            <a:noFill/>
            <a:ln w="28575">
              <a:solidFill>
                <a:srgbClr val="FF0000"/>
              </a:solidFill>
              <a:round/>
              <a:headEnd/>
              <a:tailEnd/>
            </a:ln>
          </p:spPr>
          <p:txBody>
            <a:bodyPr wrap="none" anchor="ctr"/>
            <a:lstStyle/>
            <a:p>
              <a:endParaRPr lang="en-US"/>
            </a:p>
          </p:txBody>
        </p:sp>
      </p:gr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980431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smtClean="0"/>
              <a:t>IECDomain.xsd</a:t>
            </a:r>
          </a:p>
        </p:txBody>
      </p:sp>
      <p:sp>
        <p:nvSpPr>
          <p:cNvPr id="31749" name="Rectangle 3"/>
          <p:cNvSpPr>
            <a:spLocks noGrp="1" noChangeArrowheads="1"/>
          </p:cNvSpPr>
          <p:nvPr>
            <p:ph idx="1"/>
          </p:nvPr>
        </p:nvSpPr>
        <p:spPr>
          <a:xfrm>
            <a:off x="457200" y="1600201"/>
            <a:ext cx="8229600" cy="2284184"/>
          </a:xfrm>
        </p:spPr>
        <p:txBody>
          <a:bodyPr>
            <a:noAutofit/>
          </a:bodyPr>
          <a:lstStyle/>
          <a:p>
            <a:pPr marL="0" indent="0" eaLnBrk="1" hangingPunct="1">
              <a:buNone/>
            </a:pPr>
            <a:r>
              <a:rPr lang="en-GB" sz="1800" dirty="0" smtClean="0"/>
              <a:t>By design, we have a single schema with two elements defined:</a:t>
            </a:r>
          </a:p>
          <a:p>
            <a:pPr marL="285750" lvl="1" eaLnBrk="1" hangingPunct="1"/>
            <a:r>
              <a:rPr lang="en-GB" dirty="0" smtClean="0"/>
              <a:t>One for specification XML file, and one for documentation XML file</a:t>
            </a:r>
          </a:p>
          <a:p>
            <a:pPr marL="0" indent="0" eaLnBrk="1" hangingPunct="1">
              <a:buNone/>
            </a:pPr>
            <a:endParaRPr lang="en-GB" sz="1800" dirty="0" smtClean="0"/>
          </a:p>
          <a:p>
            <a:pPr marL="0" indent="0" eaLnBrk="1" hangingPunct="1">
              <a:buNone/>
            </a:pPr>
            <a:r>
              <a:rPr lang="en-GB" sz="1800" dirty="0" smtClean="0"/>
              <a:t>By design, the schema supports mix of CIM and IEC 61850 name spaces</a:t>
            </a:r>
          </a:p>
          <a:p>
            <a:pPr marL="285750" lvl="1" eaLnBrk="1" hangingPunct="1"/>
            <a:r>
              <a:rPr lang="en-GB" dirty="0" smtClean="0"/>
              <a:t>Each family under a separate element (for both specification and documentation files)</a:t>
            </a:r>
          </a:p>
          <a:p>
            <a:pPr marL="285750" lvl="1" eaLnBrk="1" hangingPunct="1"/>
            <a:r>
              <a:rPr lang="en-GB" dirty="0" smtClean="0"/>
              <a:t>You can select what you want to generate</a:t>
            </a:r>
            <a:endParaRPr lang="en-GB" dirty="0"/>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64</a:t>
            </a:fld>
            <a:endParaRPr lang="en-GB"/>
          </a:p>
        </p:txBody>
      </p:sp>
      <p:grpSp>
        <p:nvGrpSpPr>
          <p:cNvPr id="2" name="Group 1"/>
          <p:cNvGrpSpPr/>
          <p:nvPr/>
        </p:nvGrpSpPr>
        <p:grpSpPr>
          <a:xfrm>
            <a:off x="650141" y="3884385"/>
            <a:ext cx="4976949" cy="2489921"/>
            <a:chOff x="650141" y="3884385"/>
            <a:chExt cx="4976949" cy="2489921"/>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216" y="3884385"/>
              <a:ext cx="4843874" cy="2489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8"/>
            <p:cNvSpPr>
              <a:spLocks noChangeArrowheads="1"/>
            </p:cNvSpPr>
            <p:nvPr/>
          </p:nvSpPr>
          <p:spPr bwMode="auto">
            <a:xfrm>
              <a:off x="650141" y="5129346"/>
              <a:ext cx="1257035" cy="224616"/>
            </a:xfrm>
            <a:prstGeom prst="ellipse">
              <a:avLst/>
            </a:prstGeom>
            <a:noFill/>
            <a:ln w="28575">
              <a:solidFill>
                <a:srgbClr val="FF0000"/>
              </a:solidFill>
              <a:round/>
              <a:headEnd/>
              <a:tailEnd/>
            </a:ln>
          </p:spPr>
          <p:txBody>
            <a:bodyPr wrap="none" anchor="ctr"/>
            <a:lstStyle/>
            <a:p>
              <a:endParaRPr lang="en-US"/>
            </a:p>
          </p:txBody>
        </p:sp>
      </p:grpSp>
      <p:grpSp>
        <p:nvGrpSpPr>
          <p:cNvPr id="3" name="Group 2"/>
          <p:cNvGrpSpPr/>
          <p:nvPr/>
        </p:nvGrpSpPr>
        <p:grpSpPr>
          <a:xfrm>
            <a:off x="5627090" y="4472900"/>
            <a:ext cx="3516910" cy="1762125"/>
            <a:chOff x="5627090" y="4472900"/>
            <a:chExt cx="3516910" cy="1762125"/>
          </a:xfrm>
        </p:grpSpPr>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4472900"/>
              <a:ext cx="33432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8"/>
            <p:cNvSpPr>
              <a:spLocks noChangeArrowheads="1"/>
            </p:cNvSpPr>
            <p:nvPr/>
          </p:nvSpPr>
          <p:spPr bwMode="auto">
            <a:xfrm>
              <a:off x="5627090" y="5070022"/>
              <a:ext cx="1257035" cy="224616"/>
            </a:xfrm>
            <a:prstGeom prst="ellipse">
              <a:avLst/>
            </a:prstGeom>
            <a:noFill/>
            <a:ln w="28575">
              <a:solidFill>
                <a:srgbClr val="FF0000"/>
              </a:solidFill>
              <a:round/>
              <a:headEnd/>
              <a:tailEnd/>
            </a:ln>
          </p:spPr>
          <p:txBody>
            <a:bodyPr wrap="none" anchor="ctr"/>
            <a:lstStyle/>
            <a:p>
              <a:endParaRPr lang="en-US"/>
            </a:p>
          </p:txBody>
        </p:sp>
      </p:gr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875525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smtClean="0"/>
              <a:t>Status</a:t>
            </a:r>
          </a:p>
        </p:txBody>
      </p:sp>
      <p:sp>
        <p:nvSpPr>
          <p:cNvPr id="31749" name="Rectangle 3"/>
          <p:cNvSpPr>
            <a:spLocks noGrp="1" noChangeArrowheads="1"/>
          </p:cNvSpPr>
          <p:nvPr>
            <p:ph idx="1"/>
          </p:nvPr>
        </p:nvSpPr>
        <p:spPr/>
        <p:txBody>
          <a:bodyPr>
            <a:normAutofit lnSpcReduction="10000"/>
          </a:bodyPr>
          <a:lstStyle/>
          <a:p>
            <a:pPr marL="0" indent="0" eaLnBrk="1" hangingPunct="1">
              <a:buNone/>
            </a:pPr>
            <a:r>
              <a:rPr lang="en-GB" sz="1600" dirty="0" smtClean="0"/>
              <a:t>This schema has been driven by IEC 61850 efforts, with objectives:</a:t>
            </a:r>
          </a:p>
          <a:p>
            <a:pPr marL="285750" lvl="1" eaLnBrk="1" hangingPunct="1"/>
            <a:r>
              <a:rPr lang="en-US" sz="1400" dirty="0" smtClean="0"/>
              <a:t>to </a:t>
            </a:r>
            <a:r>
              <a:rPr lang="en-US" sz="1400" dirty="0"/>
              <a:t>feed the IEC web-based publication, with the target, among many, to offer a way to download an XML machine readable file, representing the IEC 61850 data model definitions.</a:t>
            </a:r>
          </a:p>
          <a:p>
            <a:pPr marL="285750" lvl="1" eaLnBrk="1" hangingPunct="1"/>
            <a:r>
              <a:rPr lang="en-US" sz="1400" dirty="0" smtClean="0"/>
              <a:t>to </a:t>
            </a:r>
            <a:r>
              <a:rPr lang="en-US" sz="1400" dirty="0"/>
              <a:t>feed automatically a tool which would be able to semi-automatically check the compliance of some SCL configuration files based on the IEC 61850 data model</a:t>
            </a:r>
            <a:r>
              <a:rPr lang="en-US" sz="1400" dirty="0" smtClean="0"/>
              <a:t>.</a:t>
            </a:r>
            <a:endParaRPr lang="en-GB" sz="1400" dirty="0" smtClean="0"/>
          </a:p>
          <a:p>
            <a:pPr marL="0" indent="0" eaLnBrk="1" hangingPunct="1">
              <a:buNone/>
            </a:pPr>
            <a:endParaRPr lang="en-GB" sz="1600" dirty="0" smtClean="0"/>
          </a:p>
          <a:p>
            <a:pPr marL="0" indent="0" eaLnBrk="1" hangingPunct="1">
              <a:buNone/>
            </a:pPr>
            <a:r>
              <a:rPr lang="en-GB" sz="1600" dirty="0" smtClean="0"/>
              <a:t>jCleanCim tries to support both CIM and IEC 61850 model management needs, so:</a:t>
            </a:r>
          </a:p>
          <a:p>
            <a:pPr marL="285750" lvl="1" eaLnBrk="1" hangingPunct="1"/>
            <a:r>
              <a:rPr lang="en-GB" sz="1400" dirty="0" smtClean="0"/>
              <a:t>Whenever applicable, a feature required by one family of standards gets implemented for the other family of standards</a:t>
            </a:r>
          </a:p>
          <a:p>
            <a:pPr marL="285750" lvl="1" eaLnBrk="1" hangingPunct="1"/>
            <a:r>
              <a:rPr lang="en-GB" sz="1400" dirty="0" smtClean="0"/>
              <a:t>If we one day finally come to some kind of harmonisation at the UML level, we are ready </a:t>
            </a:r>
            <a:r>
              <a:rPr lang="en-GB" sz="1400" dirty="0" smtClean="0">
                <a:sym typeface="Wingdings" pitchFamily="2" charset="2"/>
              </a:rPr>
              <a:t></a:t>
            </a:r>
            <a:endParaRPr lang="en-GB" sz="1400" dirty="0" smtClean="0"/>
          </a:p>
          <a:p>
            <a:pPr marL="0" indent="0" eaLnBrk="1" hangingPunct="1">
              <a:buNone/>
            </a:pPr>
            <a:endParaRPr lang="en-GB" sz="1600" dirty="0" smtClean="0"/>
          </a:p>
          <a:p>
            <a:pPr marL="0" indent="0" eaLnBrk="1" hangingPunct="1">
              <a:buNone/>
            </a:pPr>
            <a:r>
              <a:rPr lang="en-GB" sz="1600" b="1" dirty="0" smtClean="0">
                <a:solidFill>
                  <a:srgbClr val="FF0000"/>
                </a:solidFill>
              </a:rPr>
              <a:t>Feedback on the schema design for the CIM community is welcome and asked for:</a:t>
            </a:r>
          </a:p>
          <a:p>
            <a:pPr marL="285750" lvl="1" eaLnBrk="1" hangingPunct="1"/>
            <a:r>
              <a:rPr lang="en-GB" sz="1400" b="1" dirty="0" smtClean="0">
                <a:solidFill>
                  <a:srgbClr val="FF0000"/>
                </a:solidFill>
              </a:rPr>
              <a:t>If there are experts in XSLT who would volunteer to provide stylesheets, that would be just great !</a:t>
            </a:r>
            <a:endParaRPr lang="en-GB" sz="1400" b="1" dirty="0">
              <a:solidFill>
                <a:srgbClr val="FF0000"/>
              </a:solidFill>
            </a:endParaRPr>
          </a:p>
        </p:txBody>
      </p:sp>
      <p:sp>
        <p:nvSpPr>
          <p:cNvPr id="2" name="Slide Number Placeholder 1"/>
          <p:cNvSpPr>
            <a:spLocks noGrp="1"/>
          </p:cNvSpPr>
          <p:nvPr>
            <p:ph type="sldNum" sz="quarter" idx="12"/>
          </p:nvPr>
        </p:nvSpPr>
        <p:spPr/>
        <p:txBody>
          <a:bodyPr/>
          <a:lstStyle/>
          <a:p>
            <a:fld id="{BA9B540C-44DA-4F69-89C9-7C84606640D3}" type="slidenum">
              <a:rPr lang="en-US" smtClean="0"/>
              <a:pPr/>
              <a:t>65</a:t>
            </a:fld>
            <a:endParaRPr lang="en-US"/>
          </a:p>
        </p:txBody>
      </p:sp>
      <p:sp>
        <p:nvSpPr>
          <p:cNvPr id="3" name="Date Placeholder 2"/>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3643523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br>
              <a:rPr lang="en-GB" dirty="0" smtClean="0"/>
            </a:br>
            <a:r>
              <a:rPr lang="en-GB" dirty="0" smtClean="0"/>
              <a:t>CIM </a:t>
            </a:r>
            <a:r>
              <a:rPr lang="en-GB" dirty="0"/>
              <a:t>profiles vs. UML model cross-check*</a:t>
            </a:r>
          </a:p>
        </p:txBody>
      </p:sp>
      <p:sp>
        <p:nvSpPr>
          <p:cNvPr id="3" name="Text Placeholder 2"/>
          <p:cNvSpPr>
            <a:spLocks noGrp="1"/>
          </p:cNvSpPr>
          <p:nvPr>
            <p:ph type="body" idx="1"/>
          </p:nvPr>
        </p:nvSpPr>
        <p:spPr/>
        <p:txBody>
          <a:bodyPr/>
          <a:lstStyle/>
          <a:p>
            <a:endParaRPr lang="en-GB"/>
          </a:p>
        </p:txBody>
      </p:sp>
      <p:sp>
        <p:nvSpPr>
          <p:cNvPr id="6" name="Slide Number Placeholder 5"/>
          <p:cNvSpPr>
            <a:spLocks noGrp="1"/>
          </p:cNvSpPr>
          <p:nvPr>
            <p:ph type="sldNum" sz="quarter" idx="12"/>
          </p:nvPr>
        </p:nvSpPr>
        <p:spPr/>
        <p:txBody>
          <a:bodyPr/>
          <a:lstStyle/>
          <a:p>
            <a:fld id="{BA9B540C-44DA-4F69-89C9-7C84606640D3}" type="slidenum">
              <a:rPr lang="en-US" smtClean="0"/>
              <a:pPr/>
              <a:t>66</a:t>
            </a:fld>
            <a:endParaRPr lang="en-US"/>
          </a:p>
        </p:txBody>
      </p:sp>
      <p:sp>
        <p:nvSpPr>
          <p:cNvPr id="7" name="Rectangle 6"/>
          <p:cNvSpPr/>
          <p:nvPr/>
        </p:nvSpPr>
        <p:spPr>
          <a:xfrm>
            <a:off x="5868144" y="5517232"/>
            <a:ext cx="2265364" cy="369332"/>
          </a:xfrm>
          <a:prstGeom prst="rect">
            <a:avLst/>
          </a:prstGeom>
        </p:spPr>
        <p:txBody>
          <a:bodyPr wrap="none">
            <a:spAutoFit/>
          </a:bodyPr>
          <a:lstStyle/>
          <a:p>
            <a:r>
              <a:rPr lang="en-GB" dirty="0" smtClean="0"/>
              <a:t>*being implemented</a:t>
            </a:r>
            <a:endParaRPr lang="en-GB" dirty="0"/>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2975558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AutoShape 2"/>
          <p:cNvSpPr>
            <a:spLocks noGrp="1" noChangeArrowheads="1"/>
          </p:cNvSpPr>
          <p:nvPr>
            <p:ph type="title"/>
          </p:nvPr>
        </p:nvSpPr>
        <p:spPr/>
        <p:txBody>
          <a:bodyPr/>
          <a:lstStyle/>
          <a:p>
            <a:pPr eaLnBrk="1" hangingPunct="1"/>
            <a:r>
              <a:rPr lang="en-GB" dirty="0" smtClean="0">
                <a:solidFill>
                  <a:schemeClr val="tx2"/>
                </a:solidFill>
              </a:rPr>
              <a:t>Performance</a:t>
            </a:r>
          </a:p>
        </p:txBody>
      </p:sp>
      <p:sp>
        <p:nvSpPr>
          <p:cNvPr id="2" name="Text Placeholder 1"/>
          <p:cNvSpPr>
            <a:spLocks noGrp="1"/>
          </p:cNvSpPr>
          <p:nvPr>
            <p:ph type="body" idx="1"/>
          </p:nvPr>
        </p:nvSpPr>
        <p:spPr/>
        <p:txBody>
          <a:bodyPr/>
          <a:lstStyle/>
          <a:p>
            <a:endParaRPr lang="en-GB"/>
          </a:p>
        </p:txBody>
      </p:sp>
      <p:sp>
        <p:nvSpPr>
          <p:cNvPr id="41986" name="Rectangle 11"/>
          <p:cNvSpPr>
            <a:spLocks noGrp="1" noChangeArrowheads="1"/>
          </p:cNvSpPr>
          <p:nvPr>
            <p:ph type="sldNum" sz="quarter" idx="12"/>
          </p:nvPr>
        </p:nvSpPr>
        <p:spPr>
          <a:noFill/>
        </p:spPr>
        <p:txBody>
          <a:bodyPr/>
          <a:lstStyle/>
          <a:p>
            <a:fld id="{82D6E474-42BF-4C8C-B436-DA750C9E9770}" type="slidenum">
              <a:rPr lang="en-US"/>
              <a:pPr/>
              <a:t>67</a:t>
            </a:fld>
            <a:endParaRPr lang="en-US"/>
          </a:p>
        </p:txBody>
      </p:sp>
      <p:sp>
        <p:nvSpPr>
          <p:cNvPr id="3" name="Date Placeholder 2"/>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AutoShape 2"/>
          <p:cNvSpPr>
            <a:spLocks noGrp="1" noChangeArrowheads="1"/>
          </p:cNvSpPr>
          <p:nvPr>
            <p:ph type="title"/>
          </p:nvPr>
        </p:nvSpPr>
        <p:spPr/>
        <p:txBody>
          <a:bodyPr/>
          <a:lstStyle/>
          <a:p>
            <a:pPr eaLnBrk="1" hangingPunct="1"/>
            <a:r>
              <a:rPr lang="en-GB" sz="3200" dirty="0" smtClean="0"/>
              <a:t>Time considerations for reading from EA file and MS Word document generation</a:t>
            </a:r>
          </a:p>
        </p:txBody>
      </p:sp>
      <p:sp>
        <p:nvSpPr>
          <p:cNvPr id="43013" name="Rectangle 3"/>
          <p:cNvSpPr>
            <a:spLocks noGrp="1" noChangeArrowheads="1"/>
          </p:cNvSpPr>
          <p:nvPr>
            <p:ph idx="1"/>
          </p:nvPr>
        </p:nvSpPr>
        <p:spPr/>
        <p:txBody>
          <a:bodyPr>
            <a:normAutofit fontScale="92500" lnSpcReduction="10000"/>
          </a:bodyPr>
          <a:lstStyle/>
          <a:p>
            <a:pPr marL="0" indent="0" eaLnBrk="1" hangingPunct="1">
              <a:buNone/>
            </a:pPr>
            <a:r>
              <a:rPr lang="en-GB" sz="1800" dirty="0" smtClean="0"/>
              <a:t>Each feature that has been run ends with time elapsed logged to the console:</a:t>
            </a:r>
          </a:p>
          <a:p>
            <a:pPr eaLnBrk="1" hangingPunct="1"/>
            <a:endParaRPr lang="en-GB" sz="1800" dirty="0" smtClean="0"/>
          </a:p>
          <a:p>
            <a:pPr marL="0" indent="0" eaLnBrk="1" hangingPunct="1">
              <a:buNone/>
            </a:pPr>
            <a:endParaRPr lang="en-GB" sz="1800" dirty="0" smtClean="0">
              <a:solidFill>
                <a:srgbClr val="FF0000"/>
              </a:solidFill>
            </a:endParaRPr>
          </a:p>
          <a:p>
            <a:pPr marL="0" indent="0" eaLnBrk="1" hangingPunct="1">
              <a:buNone/>
            </a:pPr>
            <a:r>
              <a:rPr lang="en-GB" sz="1800" b="1" dirty="0" smtClean="0">
                <a:solidFill>
                  <a:srgbClr val="FF0000"/>
                </a:solidFill>
              </a:rPr>
              <a:t>EA </a:t>
            </a:r>
            <a:r>
              <a:rPr lang="en-GB" sz="1800" b="1" dirty="0" smtClean="0"/>
              <a:t>and </a:t>
            </a:r>
            <a:r>
              <a:rPr lang="en-GB" sz="1800" b="1" dirty="0" smtClean="0">
                <a:solidFill>
                  <a:srgbClr val="FF0000"/>
                </a:solidFill>
              </a:rPr>
              <a:t>MS Word </a:t>
            </a:r>
            <a:r>
              <a:rPr lang="en-GB" sz="1800" b="1" dirty="0" smtClean="0"/>
              <a:t>automation API implementations are terribly slow:</a:t>
            </a:r>
          </a:p>
          <a:p>
            <a:pPr marL="285750" lvl="1" eaLnBrk="1" hangingPunct="1"/>
            <a:r>
              <a:rPr lang="en-GB" sz="1600" dirty="0" smtClean="0"/>
              <a:t>Java processing for validation, stats, doc collection and XML doc generation is of order of milliseconds to seconds</a:t>
            </a:r>
          </a:p>
          <a:p>
            <a:pPr marL="285750" lvl="1" eaLnBrk="1" hangingPunct="1"/>
            <a:r>
              <a:rPr lang="en-GB" sz="1600" dirty="0" smtClean="0"/>
              <a:t>The “party breakers’” times are given on the next slide</a:t>
            </a:r>
          </a:p>
          <a:p>
            <a:pPr marL="0" indent="0" eaLnBrk="1" hangingPunct="1">
              <a:buNone/>
            </a:pPr>
            <a:endParaRPr lang="en-GB" sz="1800" dirty="0" smtClean="0"/>
          </a:p>
          <a:p>
            <a:pPr marL="0" indent="0" eaLnBrk="1" hangingPunct="1">
              <a:buNone/>
            </a:pPr>
            <a:r>
              <a:rPr lang="en-GB" sz="1800" dirty="0" smtClean="0"/>
              <a:t>Times measured on ThinkPad T410 with Windows 7 64-bit, Java 7 32-bit, Office 2010, EA 9.3:</a:t>
            </a:r>
          </a:p>
          <a:p>
            <a:pPr lvl="1" eaLnBrk="1" hangingPunct="1"/>
            <a:endParaRPr lang="en-GB" sz="1600" dirty="0" smtClean="0"/>
          </a:p>
          <a:p>
            <a:pPr lvl="1" eaLnBrk="1" hangingPunct="1"/>
            <a:endParaRPr lang="en-GB" sz="1600" dirty="0" smtClean="0"/>
          </a:p>
          <a:p>
            <a:pPr lvl="1" eaLnBrk="1" hangingPunct="1"/>
            <a:endParaRPr lang="en-GB" sz="1600" dirty="0" smtClean="0"/>
          </a:p>
          <a:p>
            <a:pPr marL="0" indent="0" eaLnBrk="1" hangingPunct="1">
              <a:buNone/>
            </a:pPr>
            <a:endParaRPr lang="en-GB" sz="1800" dirty="0" smtClean="0"/>
          </a:p>
          <a:p>
            <a:pPr marL="0" indent="0" eaLnBrk="1" hangingPunct="1">
              <a:buNone/>
            </a:pPr>
            <a:r>
              <a:rPr lang="en-GB" sz="1800" dirty="0" smtClean="0"/>
              <a:t>So, plan your coffee and lunch breaks </a:t>
            </a:r>
            <a:r>
              <a:rPr lang="en-GB" sz="1800" dirty="0" smtClean="0">
                <a:sym typeface="Wingdings" pitchFamily="2" charset="2"/>
              </a:rPr>
              <a:t></a:t>
            </a:r>
            <a:endParaRPr lang="en-GB" sz="1800" dirty="0" smtClean="0"/>
          </a:p>
        </p:txBody>
      </p:sp>
      <p:sp>
        <p:nvSpPr>
          <p:cNvPr id="43010" name="Slide Number Placeholder 3"/>
          <p:cNvSpPr>
            <a:spLocks noGrp="1"/>
          </p:cNvSpPr>
          <p:nvPr>
            <p:ph type="sldNum" sz="quarter" idx="12"/>
          </p:nvPr>
        </p:nvSpPr>
        <p:spPr>
          <a:noFill/>
        </p:spPr>
        <p:txBody>
          <a:bodyPr/>
          <a:lstStyle/>
          <a:p>
            <a:fld id="{BF2A442E-CB49-47E4-9FA8-2D3BE29B4306}" type="slidenum">
              <a:rPr lang="en-GB"/>
              <a:pPr/>
              <a:t>68</a:t>
            </a:fld>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163" y="4653136"/>
            <a:ext cx="5947153" cy="79208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539552" y="2204864"/>
            <a:ext cx="7416739" cy="226401"/>
            <a:chOff x="755661" y="6196742"/>
            <a:chExt cx="7416739" cy="226401"/>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61" y="6197023"/>
              <a:ext cx="7416739" cy="22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7" name="Rectangle 6"/>
            <p:cNvSpPr>
              <a:spLocks noChangeArrowheads="1"/>
            </p:cNvSpPr>
            <p:nvPr/>
          </p:nvSpPr>
          <p:spPr bwMode="auto">
            <a:xfrm>
              <a:off x="1925363" y="6204069"/>
              <a:ext cx="2022090" cy="219074"/>
            </a:xfrm>
            <a:prstGeom prst="rect">
              <a:avLst/>
            </a:prstGeom>
            <a:noFill/>
            <a:ln w="28575">
              <a:solidFill>
                <a:srgbClr val="FF0000"/>
              </a:solidFill>
              <a:miter lim="800000"/>
              <a:headEnd/>
              <a:tailEnd/>
            </a:ln>
          </p:spPr>
          <p:txBody>
            <a:bodyPr wrap="none" anchor="ctr"/>
            <a:lstStyle/>
            <a:p>
              <a:endParaRPr lang="en-US"/>
            </a:p>
          </p:txBody>
        </p:sp>
        <p:sp>
          <p:nvSpPr>
            <p:cNvPr id="11" name="Rectangle 6"/>
            <p:cNvSpPr>
              <a:spLocks noChangeArrowheads="1"/>
            </p:cNvSpPr>
            <p:nvPr/>
          </p:nvSpPr>
          <p:spPr bwMode="auto">
            <a:xfrm>
              <a:off x="4067944" y="6196742"/>
              <a:ext cx="1296144" cy="226401"/>
            </a:xfrm>
            <a:prstGeom prst="rect">
              <a:avLst/>
            </a:prstGeom>
            <a:noFill/>
            <a:ln w="28575">
              <a:solidFill>
                <a:srgbClr val="FF0000"/>
              </a:solidFill>
              <a:miter lim="800000"/>
              <a:headEnd/>
              <a:tailEnd/>
            </a:ln>
          </p:spPr>
          <p:txBody>
            <a:bodyPr wrap="none" anchor="ctr"/>
            <a:lstStyle/>
            <a:p>
              <a:endParaRPr lang="en-US"/>
            </a:p>
          </p:txBody>
        </p:sp>
      </p:grpSp>
      <p:sp>
        <p:nvSpPr>
          <p:cNvPr id="3" name="Date Placeholder 2"/>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AutoShape 2"/>
          <p:cNvSpPr>
            <a:spLocks noGrp="1" noChangeArrowheads="1"/>
          </p:cNvSpPr>
          <p:nvPr>
            <p:ph type="title"/>
          </p:nvPr>
        </p:nvSpPr>
        <p:spPr>
          <a:xfrm>
            <a:off x="457200" y="0"/>
            <a:ext cx="8229600" cy="1412776"/>
          </a:xfrm>
        </p:spPr>
        <p:txBody>
          <a:bodyPr/>
          <a:lstStyle/>
          <a:p>
            <a:pPr eaLnBrk="1" hangingPunct="1"/>
            <a:r>
              <a:rPr lang="en-GB" sz="3200" dirty="0" smtClean="0"/>
              <a:t>EA-dependent operations:</a:t>
            </a:r>
            <a:br>
              <a:rPr lang="en-GB" sz="3200" dirty="0" smtClean="0"/>
            </a:br>
            <a:r>
              <a:rPr lang="en-GB" sz="3200" dirty="0" smtClean="0"/>
              <a:t>Execution times with jCleanCim-01v08</a:t>
            </a:r>
          </a:p>
        </p:txBody>
      </p:sp>
      <p:sp>
        <p:nvSpPr>
          <p:cNvPr id="2" name="Content Placeholder 1"/>
          <p:cNvSpPr>
            <a:spLocks noGrp="1"/>
          </p:cNvSpPr>
          <p:nvPr>
            <p:ph idx="1"/>
          </p:nvPr>
        </p:nvSpPr>
        <p:spPr>
          <a:xfrm>
            <a:off x="457200" y="1412776"/>
            <a:ext cx="8363272" cy="1944216"/>
          </a:xfrm>
        </p:spPr>
        <p:txBody>
          <a:bodyPr>
            <a:normAutofit fontScale="62500" lnSpcReduction="20000"/>
          </a:bodyPr>
          <a:lstStyle/>
          <a:p>
            <a:pPr marL="0" indent="0">
              <a:buNone/>
            </a:pPr>
            <a:r>
              <a:rPr lang="en-US" sz="2500" dirty="0" smtClean="0"/>
              <a:t>Improvements through new implementation enabled with option </a:t>
            </a:r>
            <a:r>
              <a:rPr lang="it-IT" sz="2500" dirty="0" err="1" smtClean="0">
                <a:solidFill>
                  <a:srgbClr val="FF0000"/>
                </a:solidFill>
              </a:rPr>
              <a:t>model.builder</a:t>
            </a:r>
            <a:r>
              <a:rPr lang="it-IT" sz="2500" dirty="0" smtClean="0">
                <a:solidFill>
                  <a:srgbClr val="FF0000"/>
                </a:solidFill>
              </a:rPr>
              <a:t> </a:t>
            </a:r>
            <a:r>
              <a:rPr lang="it-IT" sz="2500" dirty="0" smtClean="0"/>
              <a:t>= </a:t>
            </a:r>
            <a:r>
              <a:rPr lang="it-IT" sz="2500" dirty="0" err="1" smtClean="0"/>
              <a:t>sqlxml</a:t>
            </a:r>
            <a:r>
              <a:rPr lang="it-IT" sz="2500" dirty="0" smtClean="0"/>
              <a:t> | </a:t>
            </a:r>
            <a:r>
              <a:rPr lang="it-IT" sz="2500" dirty="0" err="1" smtClean="0"/>
              <a:t>db</a:t>
            </a:r>
            <a:endParaRPr lang="en-GB" sz="2500" dirty="0">
              <a:solidFill>
                <a:srgbClr val="002060"/>
              </a:solidFill>
            </a:endParaRPr>
          </a:p>
          <a:p>
            <a:r>
              <a:rPr lang="en-GB" sz="2000" dirty="0" smtClean="0"/>
              <a:t>Full </a:t>
            </a:r>
            <a:r>
              <a:rPr lang="en-GB" sz="2000" dirty="0"/>
              <a:t>CIM model (iec61970cim16v17_iec61968cim12v06_iec62325cim02v07.eap</a:t>
            </a:r>
            <a:r>
              <a:rPr lang="en-GB" sz="2000" dirty="0" smtClean="0"/>
              <a:t>):</a:t>
            </a:r>
            <a:br>
              <a:rPr lang="en-GB" sz="2000" dirty="0" smtClean="0"/>
            </a:br>
            <a:r>
              <a:rPr lang="en-GB" sz="2000" dirty="0" smtClean="0"/>
              <a:t>~</a:t>
            </a:r>
            <a:r>
              <a:rPr lang="en-GB" sz="2000" dirty="0"/>
              <a:t>1520 classes, ~7680 attributes, ~1050 associations, ~90 dependencies, ~570 diagrams.</a:t>
            </a:r>
          </a:p>
          <a:p>
            <a:r>
              <a:rPr lang="en-GB" sz="2000" dirty="0" smtClean="0"/>
              <a:t>Full </a:t>
            </a:r>
            <a:r>
              <a:rPr lang="en-GB" sz="2000" dirty="0"/>
              <a:t>IEC61850 model (wg10uml02v12-wg18uml02v10c-wg17uml02v09a-jwg25uml02v02a.eap</a:t>
            </a:r>
            <a:r>
              <a:rPr lang="en-GB" sz="2000" dirty="0" smtClean="0"/>
              <a:t>):</a:t>
            </a:r>
            <a:br>
              <a:rPr lang="en-GB" sz="2000" dirty="0" smtClean="0"/>
            </a:br>
            <a:r>
              <a:rPr lang="en-GB" sz="2000" dirty="0" smtClean="0"/>
              <a:t>~</a:t>
            </a:r>
            <a:r>
              <a:rPr lang="en-GB" sz="2000" dirty="0"/>
              <a:t>1670 classes, ~6250 attributes, ~85 associations, ~260 operations, ~380 dependencies, ~230 diagrams; plus tonnes of class and attribute constraints, tagged values, and </a:t>
            </a:r>
            <a:r>
              <a:rPr lang="en-GB" sz="2000" dirty="0" err="1"/>
              <a:t>markup</a:t>
            </a:r>
            <a:r>
              <a:rPr lang="en-GB" sz="2000" dirty="0"/>
              <a:t> in the documentation of elements.</a:t>
            </a:r>
          </a:p>
          <a:p>
            <a:r>
              <a:rPr lang="en-GB" sz="2000" dirty="0" smtClean="0"/>
              <a:t>Small </a:t>
            </a:r>
            <a:r>
              <a:rPr lang="en-GB" sz="2000" dirty="0"/>
              <a:t>test model (base-</a:t>
            </a:r>
            <a:r>
              <a:rPr lang="en-GB" sz="2000" dirty="0" err="1"/>
              <a:t>small.eap</a:t>
            </a:r>
            <a:r>
              <a:rPr lang="en-GB" sz="2000" dirty="0" smtClean="0"/>
              <a:t>):</a:t>
            </a:r>
            <a:br>
              <a:rPr lang="en-GB" sz="2000" dirty="0" smtClean="0"/>
            </a:br>
            <a:r>
              <a:rPr lang="en-GB" sz="2000" dirty="0" smtClean="0"/>
              <a:t>~</a:t>
            </a:r>
            <a:r>
              <a:rPr lang="en-GB" sz="2000" dirty="0"/>
              <a:t>360 classes, ~700 attributes, ~95 associations, ~15 operations, ~70 dependencies, ~95 diagrams.</a:t>
            </a:r>
          </a:p>
          <a:p>
            <a:pPr marL="0" indent="0">
              <a:buNone/>
            </a:pPr>
            <a:endParaRPr lang="en-GB" sz="2000" dirty="0"/>
          </a:p>
        </p:txBody>
      </p:sp>
      <p:sp>
        <p:nvSpPr>
          <p:cNvPr id="43010" name="Slide Number Placeholder 3"/>
          <p:cNvSpPr>
            <a:spLocks noGrp="1"/>
          </p:cNvSpPr>
          <p:nvPr>
            <p:ph type="sldNum" sz="quarter" idx="12"/>
          </p:nvPr>
        </p:nvSpPr>
        <p:spPr>
          <a:noFill/>
        </p:spPr>
        <p:txBody>
          <a:bodyPr/>
          <a:lstStyle/>
          <a:p>
            <a:fld id="{BF2A442E-CB49-47E4-9FA8-2D3BE29B4306}" type="slidenum">
              <a:rPr lang="en-GB"/>
              <a:pPr/>
              <a:t>69</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2070332427"/>
              </p:ext>
            </p:extLst>
          </p:nvPr>
        </p:nvGraphicFramePr>
        <p:xfrm>
          <a:off x="467544" y="3222456"/>
          <a:ext cx="8229600" cy="3230880"/>
        </p:xfrm>
        <a:graphic>
          <a:graphicData uri="http://schemas.openxmlformats.org/drawingml/2006/table">
            <a:tbl>
              <a:tblPr/>
              <a:tblGrid>
                <a:gridCol w="2520280"/>
                <a:gridCol w="2966120"/>
                <a:gridCol w="2743200"/>
              </a:tblGrid>
              <a:tr h="0">
                <a:tc>
                  <a:txBody>
                    <a:bodyPr/>
                    <a:lstStyle/>
                    <a:p>
                      <a:pPr algn="ctr"/>
                      <a:r>
                        <a:rPr lang="en-GB" sz="1400" b="1" dirty="0"/>
                        <a:t>EA-dependent operation</a:t>
                      </a:r>
                    </a:p>
                  </a:txBody>
                  <a:tcPr>
                    <a:lnL>
                      <a:noFill/>
                    </a:lnL>
                    <a:lnR>
                      <a:noFill/>
                    </a:lnR>
                    <a:lnT>
                      <a:noFill/>
                    </a:lnT>
                    <a:lnB>
                      <a:noFill/>
                    </a:lnB>
                  </a:tcPr>
                </a:tc>
                <a:tc>
                  <a:txBody>
                    <a:bodyPr/>
                    <a:lstStyle/>
                    <a:p>
                      <a:pPr algn="ctr"/>
                      <a:r>
                        <a:rPr lang="en-GB" sz="1400" b="1" dirty="0"/>
                        <a:t>01v07 </a:t>
                      </a:r>
                      <a:endParaRPr lang="en-GB" sz="1400" b="1" dirty="0" smtClean="0"/>
                    </a:p>
                    <a:p>
                      <a:pPr algn="ctr"/>
                      <a:r>
                        <a:rPr lang="en-GB" sz="1400" b="1" dirty="0" err="1" smtClean="0"/>
                        <a:t>useSql</a:t>
                      </a:r>
                      <a:r>
                        <a:rPr lang="en-GB" sz="1400" b="1" dirty="0" smtClean="0"/>
                        <a:t>=false </a:t>
                      </a:r>
                      <a:r>
                        <a:rPr lang="en-GB" sz="1400" b="1" dirty="0"/>
                        <a:t>/ </a:t>
                      </a:r>
                      <a:r>
                        <a:rPr lang="en-GB" sz="1400" b="1" dirty="0" err="1"/>
                        <a:t>useSql</a:t>
                      </a:r>
                      <a:r>
                        <a:rPr lang="en-GB" sz="1400" b="1" dirty="0"/>
                        <a:t>=true / -</a:t>
                      </a:r>
                    </a:p>
                  </a:txBody>
                  <a:tcPr>
                    <a:lnL>
                      <a:noFill/>
                    </a:lnL>
                    <a:lnR>
                      <a:noFill/>
                    </a:lnR>
                    <a:lnT>
                      <a:noFill/>
                    </a:lnT>
                    <a:lnB>
                      <a:noFill/>
                    </a:lnB>
                  </a:tcPr>
                </a:tc>
                <a:tc>
                  <a:txBody>
                    <a:bodyPr/>
                    <a:lstStyle/>
                    <a:p>
                      <a:pPr algn="ctr"/>
                      <a:r>
                        <a:rPr lang="en-GB" sz="1400" b="1" dirty="0"/>
                        <a:t>01v08 </a:t>
                      </a:r>
                      <a:endParaRPr lang="en-GB" sz="1400" b="1" dirty="0" smtClean="0"/>
                    </a:p>
                    <a:p>
                      <a:pPr algn="ctr"/>
                      <a:r>
                        <a:rPr lang="en-GB" sz="1400" b="1" dirty="0" err="1" smtClean="0"/>
                        <a:t>japi</a:t>
                      </a:r>
                      <a:r>
                        <a:rPr lang="en-GB" sz="1400" b="1" dirty="0" smtClean="0"/>
                        <a:t> </a:t>
                      </a:r>
                      <a:r>
                        <a:rPr lang="en-GB" sz="1400" b="1" dirty="0"/>
                        <a:t>/ </a:t>
                      </a:r>
                      <a:r>
                        <a:rPr lang="en-GB" sz="1400" b="1" dirty="0" err="1"/>
                        <a:t>sqlxml</a:t>
                      </a:r>
                      <a:r>
                        <a:rPr lang="en-GB" sz="1400" b="1" dirty="0"/>
                        <a:t> / </a:t>
                      </a:r>
                      <a:r>
                        <a:rPr lang="en-GB" sz="1400" b="1" dirty="0" err="1"/>
                        <a:t>db</a:t>
                      </a:r>
                      <a:endParaRPr lang="en-GB" sz="1400" b="1" dirty="0"/>
                    </a:p>
                  </a:txBody>
                  <a:tcPr>
                    <a:lnL>
                      <a:noFill/>
                    </a:lnL>
                    <a:lnR>
                      <a:noFill/>
                    </a:lnR>
                    <a:lnT>
                      <a:noFill/>
                    </a:lnT>
                    <a:lnB>
                      <a:noFill/>
                    </a:lnB>
                  </a:tcPr>
                </a:tc>
              </a:tr>
              <a:tr h="0">
                <a:tc>
                  <a:txBody>
                    <a:bodyPr/>
                    <a:lstStyle/>
                    <a:p>
                      <a:r>
                        <a:rPr lang="en-US" sz="1400" dirty="0"/>
                        <a:t>Open .</a:t>
                      </a:r>
                      <a:r>
                        <a:rPr lang="en-US" sz="1400" dirty="0" err="1"/>
                        <a:t>eap</a:t>
                      </a:r>
                      <a:r>
                        <a:rPr lang="en-US" sz="1400" dirty="0"/>
                        <a:t> file of any size (SSD hard disk)</a:t>
                      </a:r>
                    </a:p>
                  </a:txBody>
                  <a:tcPr>
                    <a:lnL>
                      <a:noFill/>
                    </a:lnL>
                    <a:lnR>
                      <a:noFill/>
                    </a:lnR>
                    <a:lnT>
                      <a:noFill/>
                    </a:lnT>
                    <a:lnB>
                      <a:noFill/>
                    </a:lnB>
                    <a:solidFill>
                      <a:schemeClr val="tx2">
                        <a:lumMod val="20000"/>
                        <a:lumOff val="80000"/>
                      </a:schemeClr>
                    </a:solidFill>
                  </a:tcPr>
                </a:tc>
                <a:tc>
                  <a:txBody>
                    <a:bodyPr/>
                    <a:lstStyle/>
                    <a:p>
                      <a:r>
                        <a:rPr lang="en-GB" sz="1400" dirty="0"/>
                        <a:t>5-10 sec / 5-10 sec / -</a:t>
                      </a:r>
                    </a:p>
                  </a:txBody>
                  <a:tcPr>
                    <a:lnL>
                      <a:noFill/>
                    </a:lnL>
                    <a:lnR>
                      <a:noFill/>
                    </a:lnR>
                    <a:lnT>
                      <a:noFill/>
                    </a:lnT>
                    <a:lnB>
                      <a:noFill/>
                    </a:lnB>
                    <a:solidFill>
                      <a:schemeClr val="tx2">
                        <a:lumMod val="20000"/>
                        <a:lumOff val="80000"/>
                      </a:schemeClr>
                    </a:solidFill>
                  </a:tcPr>
                </a:tc>
                <a:tc>
                  <a:txBody>
                    <a:bodyPr/>
                    <a:lstStyle/>
                    <a:p>
                      <a:r>
                        <a:rPr lang="fr-FR" sz="1400" dirty="0"/>
                        <a:t>5-10 sec / 5-10 sec / </a:t>
                      </a:r>
                      <a:r>
                        <a:rPr lang="fr-FR" sz="1400" b="1" dirty="0"/>
                        <a:t>0.14-0.25</a:t>
                      </a:r>
                      <a:r>
                        <a:rPr lang="fr-FR" sz="1400" dirty="0"/>
                        <a:t> sec</a:t>
                      </a:r>
                    </a:p>
                  </a:txBody>
                  <a:tcPr>
                    <a:lnL>
                      <a:noFill/>
                    </a:lnL>
                    <a:lnR>
                      <a:noFill/>
                    </a:lnR>
                    <a:lnT>
                      <a:noFill/>
                    </a:lnT>
                    <a:lnB>
                      <a:noFill/>
                    </a:lnB>
                    <a:solidFill>
                      <a:schemeClr val="tx2">
                        <a:lumMod val="20000"/>
                        <a:lumOff val="80000"/>
                      </a:schemeClr>
                    </a:solidFill>
                  </a:tcPr>
                </a:tc>
              </a:tr>
              <a:tr h="0">
                <a:tc>
                  <a:txBody>
                    <a:bodyPr/>
                    <a:lstStyle/>
                    <a:p>
                      <a:r>
                        <a:rPr lang="en-US" sz="1400" dirty="0"/>
                        <a:t>Read </a:t>
                      </a:r>
                      <a:r>
                        <a:rPr lang="en-US" sz="1400" dirty="0" err="1"/>
                        <a:t>CIM.eap</a:t>
                      </a:r>
                      <a:r>
                        <a:rPr lang="en-US" sz="1400" dirty="0"/>
                        <a:t> </a:t>
                      </a:r>
                      <a:br>
                        <a:rPr lang="en-US" sz="1400" dirty="0"/>
                      </a:br>
                      <a:r>
                        <a:rPr lang="en-US" sz="1400" dirty="0" smtClean="0"/>
                        <a:t>(with </a:t>
                      </a:r>
                      <a:r>
                        <a:rPr lang="en-US" sz="1400" dirty="0" err="1" smtClean="0"/>
                        <a:t>docgen.on</a:t>
                      </a:r>
                      <a:r>
                        <a:rPr lang="en-US" sz="1400" dirty="0" smtClean="0"/>
                        <a:t>=true:</a:t>
                      </a:r>
                      <a:br>
                        <a:rPr lang="en-US" sz="1400" dirty="0" smtClean="0"/>
                      </a:br>
                      <a:r>
                        <a:rPr lang="en-US" sz="1400" dirty="0" smtClean="0"/>
                        <a:t>~</a:t>
                      </a:r>
                      <a:r>
                        <a:rPr lang="en-US" sz="1400" dirty="0"/>
                        <a:t>355 exported diagrams) </a:t>
                      </a:r>
                    </a:p>
                  </a:txBody>
                  <a:tcPr>
                    <a:lnL>
                      <a:noFill/>
                    </a:lnL>
                    <a:lnR>
                      <a:noFill/>
                    </a:lnR>
                    <a:lnT>
                      <a:noFill/>
                    </a:lnT>
                    <a:lnB>
                      <a:noFill/>
                    </a:lnB>
                  </a:tcPr>
                </a:tc>
                <a:tc>
                  <a:txBody>
                    <a:bodyPr/>
                    <a:lstStyle/>
                    <a:p>
                      <a:r>
                        <a:rPr lang="fr-FR" sz="1400" dirty="0"/>
                        <a:t>3 min / 29 sec / -</a:t>
                      </a:r>
                      <a:br>
                        <a:rPr lang="fr-FR" sz="1400" dirty="0"/>
                      </a:br>
                      <a:r>
                        <a:rPr lang="fr-FR" sz="1400" dirty="0" smtClean="0"/>
                        <a:t/>
                      </a:r>
                      <a:br>
                        <a:rPr lang="fr-FR" sz="1400" dirty="0" smtClean="0"/>
                      </a:br>
                      <a:r>
                        <a:rPr lang="fr-FR" sz="1400" dirty="0" smtClean="0"/>
                        <a:t>(+</a:t>
                      </a:r>
                      <a:r>
                        <a:rPr lang="fr-FR" sz="1400" dirty="0"/>
                        <a:t>50 sec) </a:t>
                      </a:r>
                    </a:p>
                  </a:txBody>
                  <a:tcPr>
                    <a:lnL>
                      <a:noFill/>
                    </a:lnL>
                    <a:lnR>
                      <a:noFill/>
                    </a:lnR>
                    <a:lnT>
                      <a:noFill/>
                    </a:lnT>
                    <a:lnB>
                      <a:noFill/>
                    </a:lnB>
                  </a:tcPr>
                </a:tc>
                <a:tc>
                  <a:txBody>
                    <a:bodyPr/>
                    <a:lstStyle/>
                    <a:p>
                      <a:r>
                        <a:rPr lang="fr-FR" sz="1400" dirty="0"/>
                        <a:t>3 min / </a:t>
                      </a:r>
                      <a:r>
                        <a:rPr lang="fr-FR" sz="1400" b="1" dirty="0"/>
                        <a:t>20</a:t>
                      </a:r>
                      <a:r>
                        <a:rPr lang="fr-FR" sz="1400" dirty="0"/>
                        <a:t> sec / </a:t>
                      </a:r>
                      <a:r>
                        <a:rPr lang="fr-FR" sz="1400" b="1" dirty="0"/>
                        <a:t>7.5</a:t>
                      </a:r>
                      <a:r>
                        <a:rPr lang="fr-FR" sz="1400" dirty="0"/>
                        <a:t> sec</a:t>
                      </a:r>
                      <a:br>
                        <a:rPr lang="fr-FR" sz="1400" dirty="0"/>
                      </a:br>
                      <a:r>
                        <a:rPr lang="fr-FR" sz="1400" dirty="0" smtClean="0"/>
                        <a:t/>
                      </a:r>
                      <a:br>
                        <a:rPr lang="fr-FR" sz="1400" dirty="0" smtClean="0"/>
                      </a:br>
                      <a:r>
                        <a:rPr lang="fr-FR" sz="1400" dirty="0" smtClean="0"/>
                        <a:t>(+</a:t>
                      </a:r>
                      <a:r>
                        <a:rPr lang="fr-FR" sz="1400" dirty="0"/>
                        <a:t>50 sec) </a:t>
                      </a:r>
                    </a:p>
                  </a:txBody>
                  <a:tcPr>
                    <a:lnL>
                      <a:noFill/>
                    </a:lnL>
                    <a:lnR>
                      <a:noFill/>
                    </a:lnR>
                    <a:lnT>
                      <a:noFill/>
                    </a:lnT>
                    <a:lnB>
                      <a:noFill/>
                    </a:lnB>
                  </a:tcPr>
                </a:tc>
              </a:tr>
              <a:tr h="0">
                <a:tc>
                  <a:txBody>
                    <a:bodyPr/>
                    <a:lstStyle/>
                    <a:p>
                      <a:r>
                        <a:rPr lang="en-US" sz="1400" dirty="0"/>
                        <a:t>Read IEC61850.eap </a:t>
                      </a:r>
                      <a:br>
                        <a:rPr lang="en-US" sz="1400" dirty="0"/>
                      </a:br>
                      <a:r>
                        <a:rPr lang="en-US" sz="1400" dirty="0" smtClean="0"/>
                        <a:t>(with </a:t>
                      </a:r>
                      <a:r>
                        <a:rPr lang="en-US" sz="1400" dirty="0" err="1" smtClean="0"/>
                        <a:t>docgen.on</a:t>
                      </a:r>
                      <a:r>
                        <a:rPr lang="en-US" sz="1400" dirty="0" smtClean="0"/>
                        <a:t>=true</a:t>
                      </a:r>
                      <a:r>
                        <a:rPr lang="en-US" sz="1400" dirty="0"/>
                        <a:t>: </a:t>
                      </a:r>
                      <a:r>
                        <a:rPr lang="en-US" sz="1400" dirty="0" smtClean="0"/>
                        <a:t/>
                      </a:r>
                      <a:br>
                        <a:rPr lang="en-US" sz="1400" dirty="0" smtClean="0"/>
                      </a:br>
                      <a:r>
                        <a:rPr lang="en-US" sz="1400" dirty="0" smtClean="0"/>
                        <a:t>~</a:t>
                      </a:r>
                      <a:r>
                        <a:rPr lang="en-US" sz="1400" dirty="0"/>
                        <a:t>200 exported diagrams) </a:t>
                      </a:r>
                    </a:p>
                  </a:txBody>
                  <a:tcPr>
                    <a:lnL>
                      <a:noFill/>
                    </a:lnL>
                    <a:lnR>
                      <a:noFill/>
                    </a:lnR>
                    <a:lnT>
                      <a:noFill/>
                    </a:lnT>
                    <a:lnB>
                      <a:noFill/>
                    </a:lnB>
                    <a:solidFill>
                      <a:schemeClr val="tx2">
                        <a:lumMod val="20000"/>
                        <a:lumOff val="80000"/>
                      </a:schemeClr>
                    </a:solidFill>
                  </a:tcPr>
                </a:tc>
                <a:tc>
                  <a:txBody>
                    <a:bodyPr/>
                    <a:lstStyle/>
                    <a:p>
                      <a:r>
                        <a:rPr lang="fr-FR" sz="1400" dirty="0"/>
                        <a:t>2.8 min / 26 sec / -</a:t>
                      </a:r>
                      <a:br>
                        <a:rPr lang="fr-FR" sz="1400" dirty="0"/>
                      </a:br>
                      <a:r>
                        <a:rPr lang="fr-FR" sz="1400" dirty="0" smtClean="0"/>
                        <a:t/>
                      </a:r>
                      <a:br>
                        <a:rPr lang="fr-FR" sz="1400" dirty="0" smtClean="0"/>
                      </a:br>
                      <a:r>
                        <a:rPr lang="fr-FR" sz="1400" dirty="0" smtClean="0"/>
                        <a:t>(+</a:t>
                      </a:r>
                      <a:r>
                        <a:rPr lang="fr-FR" sz="1400" dirty="0"/>
                        <a:t>32 sec) </a:t>
                      </a:r>
                    </a:p>
                  </a:txBody>
                  <a:tcPr>
                    <a:lnL>
                      <a:noFill/>
                    </a:lnL>
                    <a:lnR>
                      <a:noFill/>
                    </a:lnR>
                    <a:lnT>
                      <a:noFill/>
                    </a:lnT>
                    <a:lnB>
                      <a:noFill/>
                    </a:lnB>
                    <a:solidFill>
                      <a:schemeClr val="tx2">
                        <a:lumMod val="20000"/>
                        <a:lumOff val="80000"/>
                      </a:schemeClr>
                    </a:solidFill>
                  </a:tcPr>
                </a:tc>
                <a:tc>
                  <a:txBody>
                    <a:bodyPr/>
                    <a:lstStyle/>
                    <a:p>
                      <a:r>
                        <a:rPr lang="fr-FR" sz="1400" dirty="0"/>
                        <a:t>2.8 min / </a:t>
                      </a:r>
                      <a:r>
                        <a:rPr lang="fr-FR" sz="1400" b="1" dirty="0"/>
                        <a:t>17</a:t>
                      </a:r>
                      <a:r>
                        <a:rPr lang="fr-FR" sz="1400" dirty="0"/>
                        <a:t> sec / </a:t>
                      </a:r>
                      <a:r>
                        <a:rPr lang="fr-FR" sz="1400" b="1" dirty="0"/>
                        <a:t>6.4</a:t>
                      </a:r>
                      <a:r>
                        <a:rPr lang="fr-FR" sz="1400" dirty="0"/>
                        <a:t> sec </a:t>
                      </a:r>
                      <a:br>
                        <a:rPr lang="fr-FR" sz="1400" dirty="0"/>
                      </a:br>
                      <a:r>
                        <a:rPr lang="fr-FR" sz="1400" dirty="0" smtClean="0"/>
                        <a:t/>
                      </a:r>
                      <a:br>
                        <a:rPr lang="fr-FR" sz="1400" dirty="0" smtClean="0"/>
                      </a:br>
                      <a:r>
                        <a:rPr lang="fr-FR" sz="1400" dirty="0" smtClean="0"/>
                        <a:t>(+</a:t>
                      </a:r>
                      <a:r>
                        <a:rPr lang="fr-FR" sz="1400" dirty="0"/>
                        <a:t>32 sec) </a:t>
                      </a:r>
                    </a:p>
                  </a:txBody>
                  <a:tcPr>
                    <a:lnL>
                      <a:noFill/>
                    </a:lnL>
                    <a:lnR>
                      <a:noFill/>
                    </a:lnR>
                    <a:lnT>
                      <a:noFill/>
                    </a:lnT>
                    <a:lnB>
                      <a:noFill/>
                    </a:lnB>
                    <a:solidFill>
                      <a:schemeClr val="tx2">
                        <a:lumMod val="20000"/>
                        <a:lumOff val="80000"/>
                      </a:schemeClr>
                    </a:solidFill>
                  </a:tcPr>
                </a:tc>
              </a:tr>
              <a:tr h="0">
                <a:tc>
                  <a:txBody>
                    <a:bodyPr/>
                    <a:lstStyle/>
                    <a:p>
                      <a:r>
                        <a:rPr lang="en-US" sz="1400" dirty="0"/>
                        <a:t>Read base-</a:t>
                      </a:r>
                      <a:r>
                        <a:rPr lang="en-US" sz="1400" dirty="0" err="1"/>
                        <a:t>small.eap</a:t>
                      </a:r>
                      <a:r>
                        <a:rPr lang="en-US" sz="1400" dirty="0"/>
                        <a:t> </a:t>
                      </a:r>
                      <a:br>
                        <a:rPr lang="en-US" sz="1400" dirty="0"/>
                      </a:br>
                      <a:r>
                        <a:rPr lang="en-US" sz="1400" dirty="0" smtClean="0"/>
                        <a:t>(with </a:t>
                      </a:r>
                      <a:r>
                        <a:rPr lang="en-US" sz="1400" dirty="0" err="1" smtClean="0"/>
                        <a:t>docgen.on</a:t>
                      </a:r>
                      <a:r>
                        <a:rPr lang="en-US" sz="1400" dirty="0" smtClean="0"/>
                        <a:t>=true:</a:t>
                      </a:r>
                      <a:br>
                        <a:rPr lang="en-US" sz="1400" dirty="0" smtClean="0"/>
                      </a:br>
                      <a:r>
                        <a:rPr lang="en-US" sz="1400" dirty="0" smtClean="0"/>
                        <a:t>~</a:t>
                      </a:r>
                      <a:r>
                        <a:rPr lang="en-US" sz="1400" dirty="0"/>
                        <a:t>93 exported diagrams) </a:t>
                      </a:r>
                    </a:p>
                  </a:txBody>
                  <a:tcPr>
                    <a:lnL>
                      <a:noFill/>
                    </a:lnL>
                    <a:lnR>
                      <a:noFill/>
                    </a:lnR>
                    <a:lnT>
                      <a:noFill/>
                    </a:lnT>
                    <a:lnB>
                      <a:noFill/>
                    </a:lnB>
                  </a:tcPr>
                </a:tc>
                <a:tc>
                  <a:txBody>
                    <a:bodyPr/>
                    <a:lstStyle/>
                    <a:p>
                      <a:r>
                        <a:rPr lang="fr-FR" sz="1400" dirty="0"/>
                        <a:t>34 sec / 10 sec / -</a:t>
                      </a:r>
                      <a:br>
                        <a:rPr lang="fr-FR" sz="1400" dirty="0"/>
                      </a:br>
                      <a:r>
                        <a:rPr lang="fr-FR" sz="1400" dirty="0" smtClean="0"/>
                        <a:t/>
                      </a:r>
                      <a:br>
                        <a:rPr lang="fr-FR" sz="1400" dirty="0" smtClean="0"/>
                      </a:br>
                      <a:r>
                        <a:rPr lang="fr-FR" sz="1400" dirty="0" smtClean="0"/>
                        <a:t>(+</a:t>
                      </a:r>
                      <a:r>
                        <a:rPr lang="fr-FR" sz="1400" dirty="0"/>
                        <a:t>12 sec) </a:t>
                      </a:r>
                    </a:p>
                  </a:txBody>
                  <a:tcPr>
                    <a:lnL>
                      <a:noFill/>
                    </a:lnL>
                    <a:lnR>
                      <a:noFill/>
                    </a:lnR>
                    <a:lnT>
                      <a:noFill/>
                    </a:lnT>
                    <a:lnB>
                      <a:noFill/>
                    </a:lnB>
                  </a:tcPr>
                </a:tc>
                <a:tc>
                  <a:txBody>
                    <a:bodyPr/>
                    <a:lstStyle/>
                    <a:p>
                      <a:r>
                        <a:rPr lang="fr-FR" sz="1400" dirty="0"/>
                        <a:t>34 sec / </a:t>
                      </a:r>
                      <a:r>
                        <a:rPr lang="fr-FR" sz="1400" b="1" dirty="0"/>
                        <a:t>8</a:t>
                      </a:r>
                      <a:r>
                        <a:rPr lang="fr-FR" sz="1400" dirty="0"/>
                        <a:t> sec / </a:t>
                      </a:r>
                      <a:r>
                        <a:rPr lang="fr-FR" sz="1400" b="1" dirty="0"/>
                        <a:t>1.3</a:t>
                      </a:r>
                      <a:r>
                        <a:rPr lang="fr-FR" sz="1400" dirty="0"/>
                        <a:t> sec </a:t>
                      </a:r>
                      <a:br>
                        <a:rPr lang="fr-FR" sz="1400" dirty="0"/>
                      </a:br>
                      <a:r>
                        <a:rPr lang="fr-FR" sz="1400" dirty="0" smtClean="0"/>
                        <a:t/>
                      </a:r>
                      <a:br>
                        <a:rPr lang="fr-FR" sz="1400" dirty="0" smtClean="0"/>
                      </a:br>
                      <a:r>
                        <a:rPr lang="fr-FR" sz="1400" dirty="0" smtClean="0"/>
                        <a:t>(+</a:t>
                      </a:r>
                      <a:r>
                        <a:rPr lang="fr-FR" sz="1400" dirty="0"/>
                        <a:t>12 sec) </a:t>
                      </a:r>
                    </a:p>
                  </a:txBody>
                  <a:tcPr>
                    <a:lnL>
                      <a:noFill/>
                    </a:lnL>
                    <a:lnR>
                      <a:noFill/>
                    </a:lnR>
                    <a:lnT>
                      <a:noFill/>
                    </a:lnT>
                    <a:lnB>
                      <a:noFill/>
                    </a:lnB>
                  </a:tcPr>
                </a:tc>
              </a:tr>
            </a:tbl>
          </a:graphicData>
        </a:graphic>
      </p:graphicFrame>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cxnSp>
        <p:nvCxnSpPr>
          <p:cNvPr id="7" name="Straight Connector 6"/>
          <p:cNvCxnSpPr/>
          <p:nvPr/>
        </p:nvCxnSpPr>
        <p:spPr>
          <a:xfrm>
            <a:off x="467544" y="4546403"/>
            <a:ext cx="7416824" cy="34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7544" y="5278058"/>
            <a:ext cx="7416824" cy="2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6021288"/>
            <a:ext cx="742716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pPr eaLnBrk="1" hangingPunct="1"/>
            <a:r>
              <a:rPr lang="en-GB" sz="3200" dirty="0" smtClean="0"/>
              <a:t>Note for users with 64-bit Windows 7</a:t>
            </a:r>
          </a:p>
        </p:txBody>
      </p:sp>
      <p:sp>
        <p:nvSpPr>
          <p:cNvPr id="10245" name="Rectangle 3"/>
          <p:cNvSpPr>
            <a:spLocks noGrp="1" noChangeArrowheads="1"/>
          </p:cNvSpPr>
          <p:nvPr>
            <p:ph idx="1"/>
          </p:nvPr>
        </p:nvSpPr>
        <p:spPr/>
        <p:txBody>
          <a:bodyPr>
            <a:normAutofit lnSpcReduction="10000"/>
          </a:bodyPr>
          <a:lstStyle/>
          <a:p>
            <a:pPr marL="0" indent="0">
              <a:buNone/>
            </a:pPr>
            <a:r>
              <a:rPr lang="en-US" sz="2000" dirty="0" smtClean="0"/>
              <a:t>If </a:t>
            </a:r>
            <a:r>
              <a:rPr lang="en-US" sz="2000" dirty="0"/>
              <a:t>you have a 64-bit Windows </a:t>
            </a:r>
            <a:r>
              <a:rPr lang="en-US" sz="2000" dirty="0" smtClean="0"/>
              <a:t>OS:</a:t>
            </a:r>
          </a:p>
          <a:p>
            <a:pPr marL="269875" lvl="1" indent="-257175"/>
            <a:r>
              <a:rPr lang="en-US" sz="1800" dirty="0">
                <a:solidFill>
                  <a:srgbClr val="FF0000"/>
                </a:solidFill>
              </a:rPr>
              <a:t>ensure you install a 32-bit </a:t>
            </a:r>
            <a:r>
              <a:rPr lang="en-US" sz="1800" dirty="0" smtClean="0">
                <a:solidFill>
                  <a:srgbClr val="FF0000"/>
                </a:solidFill>
              </a:rPr>
              <a:t>Java </a:t>
            </a:r>
            <a:r>
              <a:rPr lang="en-US" sz="1800" dirty="0" smtClean="0"/>
              <a:t>runtime </a:t>
            </a:r>
            <a:r>
              <a:rPr lang="en-US" sz="1800" dirty="0"/>
              <a:t>(</a:t>
            </a:r>
            <a:r>
              <a:rPr lang="en-US" sz="1800" dirty="0" smtClean="0"/>
              <a:t>JRE) if you run a binary distribution, </a:t>
            </a:r>
            <a:r>
              <a:rPr lang="en-US" sz="1800" dirty="0"/>
              <a:t>or </a:t>
            </a:r>
            <a:r>
              <a:rPr lang="en-US" sz="1800" dirty="0" smtClean="0"/>
              <a:t>Java SDK </a:t>
            </a:r>
            <a:r>
              <a:rPr lang="en-US" sz="1800" dirty="0"/>
              <a:t>(software development kit</a:t>
            </a:r>
            <a:r>
              <a:rPr lang="en-US" sz="1800" dirty="0" smtClean="0"/>
              <a:t>) if you run a source distribution</a:t>
            </a:r>
          </a:p>
          <a:p>
            <a:pPr marL="269875" lvl="1" indent="-257175"/>
            <a:r>
              <a:rPr lang="en-GB" sz="1800" dirty="0" smtClean="0">
                <a:solidFill>
                  <a:prstClr val="black">
                    <a:lumMod val="50000"/>
                    <a:lumOff val="50000"/>
                  </a:prstClr>
                </a:solidFill>
              </a:rPr>
              <a:t>ensure you have that 32-bit Java </a:t>
            </a:r>
            <a:r>
              <a:rPr lang="en-GB" sz="1800" dirty="0" smtClean="0">
                <a:solidFill>
                  <a:srgbClr val="FF0000"/>
                </a:solidFill>
              </a:rPr>
              <a:t>appear on your PATH before </a:t>
            </a:r>
            <a:r>
              <a:rPr lang="en-US" sz="1800" dirty="0"/>
              <a:t>potentially already installed 64-bit Java</a:t>
            </a:r>
            <a:endParaRPr lang="en-GB" sz="1800" dirty="0">
              <a:solidFill>
                <a:prstClr val="black">
                  <a:lumMod val="50000"/>
                  <a:lumOff val="50000"/>
                </a:prstClr>
              </a:solidFill>
            </a:endParaRPr>
          </a:p>
          <a:p>
            <a:pPr marL="0" indent="0">
              <a:buNone/>
            </a:pPr>
            <a:r>
              <a:rPr lang="en-US" sz="2000" dirty="0" smtClean="0"/>
              <a:t>Reason:</a:t>
            </a:r>
          </a:p>
          <a:p>
            <a:pPr marL="269875" lvl="1" indent="-257175"/>
            <a:r>
              <a:rPr lang="en-US" sz="1800" dirty="0"/>
              <a:t>Enterprise Architect is still a 32-bit application and requires a 32-bit </a:t>
            </a:r>
            <a:r>
              <a:rPr lang="en-US" sz="1800" dirty="0" smtClean="0"/>
              <a:t>Java</a:t>
            </a:r>
            <a:endParaRPr lang="en-GB" sz="1800" dirty="0">
              <a:solidFill>
                <a:prstClr val="black">
                  <a:lumMod val="50000"/>
                  <a:lumOff val="50000"/>
                </a:prstClr>
              </a:solidFill>
            </a:endParaRPr>
          </a:p>
          <a:p>
            <a:pPr marL="0" indent="0">
              <a:buNone/>
            </a:pPr>
            <a:r>
              <a:rPr lang="en-US" sz="2000" dirty="0" smtClean="0"/>
              <a:t>One possible fix, lasting until next reboot:</a:t>
            </a:r>
          </a:p>
          <a:p>
            <a:pPr marL="269875" lvl="1" indent="-257175"/>
            <a:r>
              <a:rPr lang="en-US" sz="1800" dirty="0"/>
              <a:t>See the commented text in the </a:t>
            </a:r>
            <a:r>
              <a:rPr lang="en-US" sz="1800" dirty="0" smtClean="0"/>
              <a:t>run.bat script in </a:t>
            </a:r>
            <a:r>
              <a:rPr lang="en-US" sz="1800" dirty="0" err="1" smtClean="0"/>
              <a:t>jCleanCim</a:t>
            </a:r>
            <a:r>
              <a:rPr lang="en-US" sz="1800" dirty="0" smtClean="0"/>
              <a:t> distribution</a:t>
            </a:r>
          </a:p>
          <a:p>
            <a:pPr marL="269875" lvl="1" indent="-257175"/>
            <a:r>
              <a:rPr lang="en-US" sz="1800" dirty="0" smtClean="0"/>
              <a:t>Uncomment this line, by removing the initial “rem”</a:t>
            </a:r>
          </a:p>
          <a:p>
            <a:pPr marL="269875" lvl="1" indent="-257175"/>
            <a:endParaRPr lang="en-US" sz="1800" dirty="0"/>
          </a:p>
          <a:p>
            <a:pPr marL="269875" lvl="1" indent="-257175"/>
            <a:r>
              <a:rPr lang="en-US" sz="1800" dirty="0" smtClean="0"/>
              <a:t>This will put your 32-bit Java runtime before a potential 64-bit installation</a:t>
            </a:r>
          </a:p>
        </p:txBody>
      </p:sp>
      <p:sp>
        <p:nvSpPr>
          <p:cNvPr id="10242" name="Slide Number Placeholder 3"/>
          <p:cNvSpPr>
            <a:spLocks noGrp="1"/>
          </p:cNvSpPr>
          <p:nvPr>
            <p:ph type="sldNum" sz="quarter" idx="12"/>
          </p:nvPr>
        </p:nvSpPr>
        <p:spPr>
          <a:noFill/>
        </p:spPr>
        <p:txBody>
          <a:bodyPr/>
          <a:lstStyle/>
          <a:p>
            <a:fld id="{359F6F24-63F9-4F09-8E24-04EF081A226C}" type="slidenum">
              <a:rPr lang="en-GB"/>
              <a:pPr/>
              <a:t>7</a:t>
            </a:fld>
            <a:endParaRPr lang="en-GB"/>
          </a:p>
        </p:txBody>
      </p:sp>
      <p:sp>
        <p:nvSpPr>
          <p:cNvPr id="2" name="Rectangle 1"/>
          <p:cNvSpPr/>
          <p:nvPr/>
        </p:nvSpPr>
        <p:spPr>
          <a:xfrm>
            <a:off x="827584" y="5085184"/>
            <a:ext cx="6858000" cy="276999"/>
          </a:xfrm>
          <a:prstGeom prst="rect">
            <a:avLst/>
          </a:prstGeom>
        </p:spPr>
        <p:txBody>
          <a:bodyPr wrap="square">
            <a:spAutoFit/>
          </a:bodyPr>
          <a:lstStyle/>
          <a:p>
            <a:r>
              <a:rPr lang="en-US" sz="1200" dirty="0">
                <a:latin typeface="+mj-lt"/>
              </a:rPr>
              <a:t>rem set PATH=C:\Program Files (x86)\Java\Jre7\bin;%PATH%</a:t>
            </a:r>
            <a:endParaRPr lang="en-GB" sz="1200" dirty="0">
              <a:latin typeface="+mj-lt"/>
            </a:endParaRPr>
          </a:p>
        </p:txBody>
      </p:sp>
      <p:sp>
        <p:nvSpPr>
          <p:cNvPr id="3" name="Date Placeholder 2"/>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AutoShape 2"/>
          <p:cNvSpPr>
            <a:spLocks noGrp="1" noChangeArrowheads="1"/>
          </p:cNvSpPr>
          <p:nvPr>
            <p:ph type="title"/>
          </p:nvPr>
        </p:nvSpPr>
        <p:spPr/>
        <p:txBody>
          <a:bodyPr/>
          <a:lstStyle/>
          <a:p>
            <a:pPr eaLnBrk="1" hangingPunct="1"/>
            <a:r>
              <a:rPr lang="en-GB" sz="3200" dirty="0" smtClean="0"/>
              <a:t>MS Word-dependent operations:</a:t>
            </a:r>
            <a:br>
              <a:rPr lang="en-GB" sz="3200" dirty="0" smtClean="0"/>
            </a:br>
            <a:r>
              <a:rPr lang="en-GB" sz="3200" dirty="0" smtClean="0"/>
              <a:t>Execution times with jCleanCim-01v08</a:t>
            </a:r>
          </a:p>
        </p:txBody>
      </p:sp>
      <p:sp>
        <p:nvSpPr>
          <p:cNvPr id="43010" name="Slide Number Placeholder 3"/>
          <p:cNvSpPr>
            <a:spLocks noGrp="1"/>
          </p:cNvSpPr>
          <p:nvPr>
            <p:ph type="sldNum" sz="quarter" idx="12"/>
          </p:nvPr>
        </p:nvSpPr>
        <p:spPr>
          <a:noFill/>
        </p:spPr>
        <p:txBody>
          <a:bodyPr/>
          <a:lstStyle/>
          <a:p>
            <a:fld id="{BF2A442E-CB49-47E4-9FA8-2D3BE29B4306}" type="slidenum">
              <a:rPr lang="en-GB"/>
              <a:pPr/>
              <a:t>70</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156353011"/>
              </p:ext>
            </p:extLst>
          </p:nvPr>
        </p:nvGraphicFramePr>
        <p:xfrm>
          <a:off x="395536" y="1700808"/>
          <a:ext cx="8352928" cy="4682932"/>
        </p:xfrm>
        <a:graphic>
          <a:graphicData uri="http://schemas.openxmlformats.org/drawingml/2006/table">
            <a:tbl>
              <a:tblPr/>
              <a:tblGrid>
                <a:gridCol w="2555013"/>
                <a:gridCol w="2341531"/>
                <a:gridCol w="1982338"/>
                <a:gridCol w="1474046"/>
              </a:tblGrid>
              <a:tr h="435189">
                <a:tc>
                  <a:txBody>
                    <a:bodyPr/>
                    <a:lstStyle/>
                    <a:p>
                      <a:pPr algn="ctr"/>
                      <a:r>
                        <a:rPr lang="en-GB" sz="1200" b="1" dirty="0"/>
                        <a:t>MS Word doc generation</a:t>
                      </a:r>
                    </a:p>
                  </a:txBody>
                  <a:tcPr marL="43519" marR="43519" marT="21759" marB="21759" anchor="ctr">
                    <a:lnL>
                      <a:noFill/>
                    </a:lnL>
                    <a:lnR>
                      <a:noFill/>
                    </a:lnR>
                    <a:lnT>
                      <a:noFill/>
                    </a:lnT>
                    <a:lnB>
                      <a:noFill/>
                    </a:lnB>
                  </a:tcPr>
                </a:tc>
                <a:tc>
                  <a:txBody>
                    <a:bodyPr/>
                    <a:lstStyle/>
                    <a:p>
                      <a:pPr algn="ctr"/>
                      <a:r>
                        <a:rPr lang="en-GB" sz="1200" b="1" dirty="0"/>
                        <a:t>01v07</a:t>
                      </a:r>
                      <a:br>
                        <a:rPr lang="en-GB" sz="1200" b="1" dirty="0"/>
                      </a:br>
                      <a:r>
                        <a:rPr lang="en-GB" sz="1200" b="1" dirty="0"/>
                        <a:t>(</a:t>
                      </a:r>
                      <a:r>
                        <a:rPr lang="en-GB" sz="1200" b="1" dirty="0" err="1"/>
                        <a:t>docgen.saveReopenEvery</a:t>
                      </a:r>
                      <a:r>
                        <a:rPr lang="en-GB" sz="1200" b="1" dirty="0"/>
                        <a:t>) duration </a:t>
                      </a:r>
                    </a:p>
                  </a:txBody>
                  <a:tcPr marL="43519" marR="43519" marT="21759" marB="21759" anchor="ctr">
                    <a:lnL>
                      <a:noFill/>
                    </a:lnL>
                    <a:lnR>
                      <a:noFill/>
                    </a:lnR>
                    <a:lnT>
                      <a:noFill/>
                    </a:lnT>
                    <a:lnB>
                      <a:noFill/>
                    </a:lnB>
                  </a:tcPr>
                </a:tc>
                <a:tc>
                  <a:txBody>
                    <a:bodyPr/>
                    <a:lstStyle/>
                    <a:p>
                      <a:pPr algn="ctr"/>
                      <a:r>
                        <a:rPr lang="en-GB" sz="1200" b="1" dirty="0"/>
                        <a:t>01v08</a:t>
                      </a:r>
                      <a:br>
                        <a:rPr lang="en-GB" sz="1200" b="1" dirty="0"/>
                      </a:br>
                      <a:r>
                        <a:rPr lang="en-GB" sz="1200" b="1" dirty="0"/>
                        <a:t>(</a:t>
                      </a:r>
                      <a:r>
                        <a:rPr lang="en-GB" sz="1200" b="1" dirty="0" err="1"/>
                        <a:t>docgen.saveReopenEvery</a:t>
                      </a:r>
                      <a:r>
                        <a:rPr lang="en-GB" sz="1200" b="1" dirty="0"/>
                        <a:t>) duration </a:t>
                      </a:r>
                    </a:p>
                  </a:txBody>
                  <a:tcPr marL="43519" marR="43519" marT="21759" marB="21759" anchor="ctr">
                    <a:lnL>
                      <a:noFill/>
                    </a:lnL>
                    <a:lnR>
                      <a:noFill/>
                    </a:lnR>
                    <a:lnT>
                      <a:noFill/>
                    </a:lnT>
                    <a:lnB>
                      <a:noFill/>
                    </a:lnB>
                  </a:tcPr>
                </a:tc>
                <a:tc>
                  <a:txBody>
                    <a:bodyPr/>
                    <a:lstStyle/>
                    <a:p>
                      <a:pPr algn="ctr"/>
                      <a:r>
                        <a:rPr lang="en-GB" sz="1200" b="1" dirty="0"/>
                        <a:t>speed improvement</a:t>
                      </a:r>
                    </a:p>
                  </a:txBody>
                  <a:tcPr marL="43519" marR="43519" marT="21759" marB="21759" anchor="ctr">
                    <a:lnL>
                      <a:noFill/>
                    </a:lnL>
                    <a:lnR>
                      <a:noFill/>
                    </a:lnR>
                    <a:lnT>
                      <a:noFill/>
                    </a:lnT>
                    <a:lnB>
                      <a:noFill/>
                    </a:lnB>
                  </a:tcPr>
                </a:tc>
              </a:tr>
              <a:tr h="565745">
                <a:tc>
                  <a:txBody>
                    <a:bodyPr/>
                    <a:lstStyle/>
                    <a:p>
                      <a:r>
                        <a:rPr lang="fr-FR" sz="1200" b="0" dirty="0"/>
                        <a:t>IEC61970-301 Base </a:t>
                      </a:r>
                      <a:br>
                        <a:rPr lang="fr-FR" sz="1200" b="0" dirty="0"/>
                      </a:br>
                      <a:r>
                        <a:rPr lang="fr-FR" sz="1200" b="0" dirty="0"/>
                        <a:t>(637 </a:t>
                      </a:r>
                      <a:r>
                        <a:rPr lang="fr-FR" sz="1200" b="0" dirty="0" smtClean="0"/>
                        <a:t>tab, </a:t>
                      </a:r>
                      <a:r>
                        <a:rPr lang="fr-FR" sz="1200" b="0" dirty="0"/>
                        <a:t>67 </a:t>
                      </a:r>
                      <a:r>
                        <a:rPr lang="fr-FR" sz="1200" b="0" dirty="0" err="1" smtClean="0"/>
                        <a:t>fig</a:t>
                      </a:r>
                      <a:r>
                        <a:rPr lang="fr-FR" sz="1200" b="0" dirty="0" smtClean="0"/>
                        <a:t>) </a:t>
                      </a:r>
                      <a:endParaRPr lang="fr-FR" sz="1200" b="0" dirty="0"/>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a:t>
                      </a:r>
                      <a:r>
                        <a:rPr lang="en-GB" sz="1200" b="0" dirty="0" smtClean="0"/>
                        <a:t>12)</a:t>
                      </a:r>
                    </a:p>
                    <a:p>
                      <a:r>
                        <a:rPr lang="en-GB" sz="1200" b="0" dirty="0" smtClean="0"/>
                        <a:t>43.3 </a:t>
                      </a:r>
                      <a:r>
                        <a:rPr lang="en-GB" sz="1200" b="0" dirty="0"/>
                        <a:t>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(27</a:t>
                      </a:r>
                      <a:r>
                        <a:rPr lang="en-GB" sz="1200" b="0" dirty="0" smtClean="0"/>
                        <a:t>)</a:t>
                      </a:r>
                    </a:p>
                    <a:p>
                      <a:r>
                        <a:rPr lang="en-GB" sz="1200" b="0" dirty="0" smtClean="0"/>
                        <a:t>9.5 </a:t>
                      </a:r>
                      <a:r>
                        <a:rPr lang="en-GB" sz="1200" b="0" dirty="0"/>
                        <a:t>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4.6 x</a:t>
                      </a:r>
                    </a:p>
                  </a:txBody>
                  <a:tcPr marL="43519" marR="43519" marT="21759" marB="21759" anchor="ctr">
                    <a:lnL>
                      <a:noFill/>
                    </a:lnL>
                    <a:lnR>
                      <a:noFill/>
                    </a:lnR>
                    <a:lnT>
                      <a:noFill/>
                    </a:lnT>
                    <a:lnB>
                      <a:noFill/>
                    </a:lnB>
                    <a:solidFill>
                      <a:schemeClr val="tx2">
                        <a:lumMod val="20000"/>
                        <a:lumOff val="80000"/>
                      </a:schemeClr>
                    </a:solidFill>
                  </a:tcPr>
                </a:tc>
              </a:tr>
              <a:tr h="435189">
                <a:tc>
                  <a:txBody>
                    <a:bodyPr/>
                    <a:lstStyle/>
                    <a:p>
                      <a:r>
                        <a:rPr lang="fr-FR" sz="1200" b="0" dirty="0"/>
                        <a:t>IEC61968-11 </a:t>
                      </a:r>
                      <a:br>
                        <a:rPr lang="fr-FR" sz="1200" b="0" dirty="0"/>
                      </a:br>
                      <a:r>
                        <a:rPr lang="fr-FR" sz="1200" b="0" dirty="0"/>
                        <a:t>(378 </a:t>
                      </a:r>
                      <a:r>
                        <a:rPr lang="fr-FR" sz="1200" b="0" dirty="0" smtClean="0"/>
                        <a:t>tab, </a:t>
                      </a:r>
                      <a:r>
                        <a:rPr lang="fr-FR" sz="1200" b="0" dirty="0"/>
                        <a:t>37 </a:t>
                      </a:r>
                      <a:r>
                        <a:rPr lang="fr-FR" sz="1200" b="0" dirty="0" err="1" smtClean="0"/>
                        <a:t>fig</a:t>
                      </a:r>
                      <a:r>
                        <a:rPr lang="fr-FR" sz="1200" b="0" dirty="0" smtClean="0"/>
                        <a:t>) </a:t>
                      </a:r>
                      <a:endParaRPr lang="fr-FR" sz="1200" b="0" dirty="0"/>
                    </a:p>
                  </a:txBody>
                  <a:tcPr marL="43519" marR="43519" marT="21759" marB="21759" anchor="ctr">
                    <a:lnL>
                      <a:noFill/>
                    </a:lnL>
                    <a:lnR>
                      <a:noFill/>
                    </a:lnR>
                    <a:lnT>
                      <a:noFill/>
                    </a:lnT>
                    <a:lnB>
                      <a:noFill/>
                    </a:lnB>
                  </a:tcPr>
                </a:tc>
                <a:tc>
                  <a:txBody>
                    <a:bodyPr/>
                    <a:lstStyle/>
                    <a:p>
                      <a:r>
                        <a:rPr lang="en-GB" sz="1200" b="0" dirty="0"/>
                        <a:t>(16</a:t>
                      </a:r>
                      <a:r>
                        <a:rPr lang="en-GB" sz="1200" b="0" dirty="0" smtClean="0"/>
                        <a:t>)</a:t>
                      </a:r>
                    </a:p>
                    <a:p>
                      <a:r>
                        <a:rPr lang="en-GB" sz="1200" b="0" dirty="0" smtClean="0"/>
                        <a:t>12.1 </a:t>
                      </a:r>
                      <a:r>
                        <a:rPr lang="en-GB" sz="1200" b="0" dirty="0"/>
                        <a:t>min</a:t>
                      </a:r>
                    </a:p>
                  </a:txBody>
                  <a:tcPr marL="43519" marR="43519" marT="21759" marB="21759" anchor="ctr">
                    <a:lnL>
                      <a:noFill/>
                    </a:lnL>
                    <a:lnR>
                      <a:noFill/>
                    </a:lnR>
                    <a:lnT>
                      <a:noFill/>
                    </a:lnT>
                    <a:lnB>
                      <a:noFill/>
                    </a:lnB>
                  </a:tcPr>
                </a:tc>
                <a:tc>
                  <a:txBody>
                    <a:bodyPr/>
                    <a:lstStyle/>
                    <a:p>
                      <a:r>
                        <a:rPr lang="en-GB" sz="1200" b="0" dirty="0"/>
                        <a:t>(24</a:t>
                      </a:r>
                      <a:r>
                        <a:rPr lang="en-GB" sz="1200" b="0" dirty="0" smtClean="0"/>
                        <a:t>)</a:t>
                      </a:r>
                    </a:p>
                    <a:p>
                      <a:r>
                        <a:rPr lang="en-GB" sz="1200" b="0" dirty="0" smtClean="0"/>
                        <a:t>4 </a:t>
                      </a:r>
                      <a:r>
                        <a:rPr lang="en-GB" sz="1200" b="0" dirty="0"/>
                        <a:t>min</a:t>
                      </a:r>
                    </a:p>
                  </a:txBody>
                  <a:tcPr marL="43519" marR="43519" marT="21759" marB="21759" anchor="ctr">
                    <a:lnL>
                      <a:noFill/>
                    </a:lnL>
                    <a:lnR>
                      <a:noFill/>
                    </a:lnR>
                    <a:lnT>
                      <a:noFill/>
                    </a:lnT>
                    <a:lnB>
                      <a:noFill/>
                    </a:lnB>
                  </a:tcPr>
                </a:tc>
                <a:tc>
                  <a:txBody>
                    <a:bodyPr/>
                    <a:lstStyle/>
                    <a:p>
                      <a:r>
                        <a:rPr lang="en-GB" sz="1200" b="0"/>
                        <a:t>3.2 x</a:t>
                      </a:r>
                    </a:p>
                  </a:txBody>
                  <a:tcPr marL="43519" marR="43519" marT="21759" marB="21759" anchor="ctr">
                    <a:lnL>
                      <a:noFill/>
                    </a:lnL>
                    <a:lnR>
                      <a:noFill/>
                    </a:lnR>
                    <a:lnT>
                      <a:noFill/>
                    </a:lnT>
                    <a:lnB>
                      <a:noFill/>
                    </a:lnB>
                  </a:tcPr>
                </a:tc>
              </a:tr>
              <a:tr h="435189">
                <a:tc>
                  <a:txBody>
                    <a:bodyPr/>
                    <a:lstStyle/>
                    <a:p>
                      <a:r>
                        <a:rPr lang="fr-FR" sz="1200" b="0" dirty="0"/>
                        <a:t>IEC62325-301 </a:t>
                      </a:r>
                      <a:br>
                        <a:rPr lang="fr-FR" sz="1200" b="0" dirty="0"/>
                      </a:br>
                      <a:r>
                        <a:rPr lang="fr-FR" sz="1200" b="0" dirty="0"/>
                        <a:t>(637 </a:t>
                      </a:r>
                      <a:r>
                        <a:rPr lang="fr-FR" sz="1200" b="0" dirty="0" smtClean="0"/>
                        <a:t>tab, 40 </a:t>
                      </a:r>
                      <a:r>
                        <a:rPr lang="fr-FR" sz="1200" b="0" dirty="0" err="1" smtClean="0"/>
                        <a:t>fig</a:t>
                      </a:r>
                      <a:r>
                        <a:rPr lang="fr-FR" sz="1200" b="0" dirty="0" smtClean="0"/>
                        <a:t>) </a:t>
                      </a:r>
                      <a:endParaRPr lang="fr-FR" sz="1200" b="0" dirty="0"/>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(16</a:t>
                      </a:r>
                      <a:r>
                        <a:rPr lang="en-GB" sz="1200" b="0" dirty="0" smtClean="0"/>
                        <a:t>)</a:t>
                      </a:r>
                    </a:p>
                    <a:p>
                      <a:r>
                        <a:rPr lang="en-GB" sz="1200" b="0" dirty="0" smtClean="0"/>
                        <a:t>36.5 </a:t>
                      </a:r>
                      <a:r>
                        <a:rPr lang="en-GB" sz="1200" b="0" dirty="0"/>
                        <a:t>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(24</a:t>
                      </a:r>
                      <a:r>
                        <a:rPr lang="en-GB" sz="1200" b="0" dirty="0" smtClean="0"/>
                        <a:t>)</a:t>
                      </a:r>
                    </a:p>
                    <a:p>
                      <a:r>
                        <a:rPr lang="en-GB" sz="1200" b="0" dirty="0" smtClean="0"/>
                        <a:t>7.9 </a:t>
                      </a:r>
                      <a:r>
                        <a:rPr lang="en-GB" sz="1200" b="0" dirty="0"/>
                        <a:t>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4.6 x</a:t>
                      </a:r>
                    </a:p>
                  </a:txBody>
                  <a:tcPr marL="43519" marR="43519" marT="21759" marB="21759" anchor="ctr">
                    <a:lnL>
                      <a:noFill/>
                    </a:lnL>
                    <a:lnR>
                      <a:noFill/>
                    </a:lnR>
                    <a:lnT>
                      <a:noFill/>
                    </a:lnT>
                    <a:lnB>
                      <a:noFill/>
                    </a:lnB>
                    <a:solidFill>
                      <a:schemeClr val="tx2">
                        <a:lumMod val="20000"/>
                        <a:lumOff val="80000"/>
                      </a:schemeClr>
                    </a:solidFill>
                  </a:tcPr>
                </a:tc>
              </a:tr>
              <a:tr h="565745">
                <a:tc>
                  <a:txBody>
                    <a:bodyPr/>
                    <a:lstStyle/>
                    <a:p>
                      <a:r>
                        <a:rPr lang="fr-FR" sz="1200" b="0" dirty="0"/>
                        <a:t>IEC61970-302 Dynamics </a:t>
                      </a:r>
                      <a:br>
                        <a:rPr lang="fr-FR" sz="1200" b="0" dirty="0"/>
                      </a:br>
                      <a:r>
                        <a:rPr lang="fr-FR" sz="1200" b="0" dirty="0"/>
                        <a:t>(387 </a:t>
                      </a:r>
                      <a:r>
                        <a:rPr lang="fr-FR" sz="1200" b="0" dirty="0" smtClean="0"/>
                        <a:t>tab, </a:t>
                      </a:r>
                      <a:r>
                        <a:rPr lang="fr-FR" sz="1200" b="0" dirty="0"/>
                        <a:t>178 </a:t>
                      </a:r>
                      <a:r>
                        <a:rPr lang="fr-FR" sz="1200" b="0" dirty="0" err="1" smtClean="0"/>
                        <a:t>fig</a:t>
                      </a:r>
                      <a:r>
                        <a:rPr lang="fr-FR" sz="1200" b="0" dirty="0" smtClean="0"/>
                        <a:t>) </a:t>
                      </a:r>
                      <a:endParaRPr lang="fr-FR" sz="1200" b="0" dirty="0"/>
                    </a:p>
                  </a:txBody>
                  <a:tcPr marL="43519" marR="43519" marT="21759" marB="21759" anchor="ctr">
                    <a:lnL>
                      <a:noFill/>
                    </a:lnL>
                    <a:lnR>
                      <a:noFill/>
                    </a:lnR>
                    <a:lnT>
                      <a:noFill/>
                    </a:lnT>
                    <a:lnB>
                      <a:noFill/>
                    </a:lnB>
                  </a:tcPr>
                </a:tc>
                <a:tc>
                  <a:txBody>
                    <a:bodyPr/>
                    <a:lstStyle/>
                    <a:p>
                      <a:r>
                        <a:rPr lang="en-GB" sz="1200" b="0" dirty="0"/>
                        <a:t>(12</a:t>
                      </a:r>
                      <a:r>
                        <a:rPr lang="en-GB" sz="1200" b="0" dirty="0" smtClean="0"/>
                        <a:t>)</a:t>
                      </a:r>
                    </a:p>
                    <a:p>
                      <a:r>
                        <a:rPr lang="en-GB" sz="1200" b="0" dirty="0" smtClean="0"/>
                        <a:t>18.5 </a:t>
                      </a:r>
                      <a:r>
                        <a:rPr lang="en-GB" sz="1200" b="0" dirty="0"/>
                        <a:t>min</a:t>
                      </a:r>
                    </a:p>
                  </a:txBody>
                  <a:tcPr marL="43519" marR="43519" marT="21759" marB="21759" anchor="ctr">
                    <a:lnL>
                      <a:noFill/>
                    </a:lnL>
                    <a:lnR>
                      <a:noFill/>
                    </a:lnR>
                    <a:lnT>
                      <a:noFill/>
                    </a:lnT>
                    <a:lnB>
                      <a:noFill/>
                    </a:lnB>
                  </a:tcPr>
                </a:tc>
                <a:tc>
                  <a:txBody>
                    <a:bodyPr/>
                    <a:lstStyle/>
                    <a:p>
                      <a:r>
                        <a:rPr lang="en-GB" sz="1200" b="0" dirty="0"/>
                        <a:t>(</a:t>
                      </a:r>
                      <a:r>
                        <a:rPr lang="en-GB" sz="1200" b="0" dirty="0" smtClean="0"/>
                        <a:t>27)</a:t>
                      </a:r>
                    </a:p>
                    <a:p>
                      <a:r>
                        <a:rPr lang="en-GB" sz="1200" b="0" dirty="0" smtClean="0"/>
                        <a:t>6 </a:t>
                      </a:r>
                      <a:r>
                        <a:rPr lang="en-GB" sz="1200" b="0" dirty="0"/>
                        <a:t>min</a:t>
                      </a:r>
                    </a:p>
                  </a:txBody>
                  <a:tcPr marL="43519" marR="43519" marT="21759" marB="21759" anchor="ctr">
                    <a:lnL>
                      <a:noFill/>
                    </a:lnL>
                    <a:lnR>
                      <a:noFill/>
                    </a:lnR>
                    <a:lnT>
                      <a:noFill/>
                    </a:lnT>
                    <a:lnB>
                      <a:noFill/>
                    </a:lnB>
                  </a:tcPr>
                </a:tc>
                <a:tc>
                  <a:txBody>
                    <a:bodyPr/>
                    <a:lstStyle/>
                    <a:p>
                      <a:r>
                        <a:rPr lang="en-GB" sz="1200" b="0"/>
                        <a:t>3.1 x</a:t>
                      </a:r>
                    </a:p>
                  </a:txBody>
                  <a:tcPr marL="43519" marR="43519" marT="21759" marB="21759" anchor="ctr">
                    <a:lnL>
                      <a:noFill/>
                    </a:lnL>
                    <a:lnR>
                      <a:noFill/>
                    </a:lnR>
                    <a:lnT>
                      <a:noFill/>
                    </a:lnT>
                    <a:lnB>
                      <a:noFill/>
                    </a:lnB>
                  </a:tcPr>
                </a:tc>
              </a:tr>
              <a:tr h="957415">
                <a:tc>
                  <a:txBody>
                    <a:bodyPr/>
                    <a:lstStyle/>
                    <a:p>
                      <a:r>
                        <a:rPr lang="en-US" sz="1200" b="0" dirty="0"/>
                        <a:t>IEC61850-7-3 including a subset of IEC61850-7-2, with special table formatting</a:t>
                      </a:r>
                      <a:br>
                        <a:rPr lang="en-US" sz="1200" b="0" dirty="0"/>
                      </a:br>
                      <a:r>
                        <a:rPr lang="en-US" sz="1200" b="0" dirty="0"/>
                        <a:t>(134 </a:t>
                      </a:r>
                      <a:r>
                        <a:rPr lang="en-US" sz="1200" b="0" dirty="0" smtClean="0"/>
                        <a:t>tab, </a:t>
                      </a:r>
                      <a:r>
                        <a:rPr lang="en-US" sz="1200" b="0" dirty="0"/>
                        <a:t>31 </a:t>
                      </a:r>
                      <a:r>
                        <a:rPr lang="en-US" sz="1200" b="0" dirty="0" smtClean="0"/>
                        <a:t>fig) </a:t>
                      </a:r>
                      <a:endParaRPr lang="en-US" sz="1200" b="0" dirty="0"/>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a:t>
                      </a:r>
                      <a:r>
                        <a:rPr lang="en-GB" sz="1200" b="0" dirty="0" smtClean="0"/>
                        <a:t>12)</a:t>
                      </a:r>
                    </a:p>
                    <a:p>
                      <a:r>
                        <a:rPr lang="en-GB" sz="1200" b="0" dirty="0" smtClean="0"/>
                        <a:t>4.4</a:t>
                      </a:r>
                      <a:r>
                        <a:rPr lang="en-GB" sz="1200" b="0" dirty="0"/>
                        <a:t>*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a:t>
                      </a:r>
                      <a:r>
                        <a:rPr lang="en-GB" sz="1200" b="0" dirty="0" smtClean="0"/>
                        <a:t>5)</a:t>
                      </a:r>
                    </a:p>
                    <a:p>
                      <a:r>
                        <a:rPr lang="en-GB" sz="1200" b="0" dirty="0" smtClean="0"/>
                        <a:t>3.9 </a:t>
                      </a:r>
                      <a:r>
                        <a:rPr lang="en-GB" sz="1200" b="0" dirty="0"/>
                        <a:t>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1.1 x*</a:t>
                      </a:r>
                    </a:p>
                  </a:txBody>
                  <a:tcPr marL="43519" marR="43519" marT="21759" marB="21759" anchor="ctr">
                    <a:lnL>
                      <a:noFill/>
                    </a:lnL>
                    <a:lnR>
                      <a:noFill/>
                    </a:lnR>
                    <a:lnT>
                      <a:noFill/>
                    </a:lnT>
                    <a:lnB>
                      <a:noFill/>
                    </a:lnB>
                    <a:solidFill>
                      <a:schemeClr val="tx2">
                        <a:lumMod val="20000"/>
                        <a:lumOff val="80000"/>
                      </a:schemeClr>
                    </a:solidFill>
                  </a:tcPr>
                </a:tc>
              </a:tr>
              <a:tr h="696302">
                <a:tc>
                  <a:txBody>
                    <a:bodyPr/>
                    <a:lstStyle/>
                    <a:p>
                      <a:r>
                        <a:rPr lang="en-US" sz="1200" b="0" dirty="0"/>
                        <a:t>IEC61850-7-4, with special table formatting</a:t>
                      </a:r>
                      <a:br>
                        <a:rPr lang="en-US" sz="1200" b="0" dirty="0"/>
                      </a:br>
                      <a:r>
                        <a:rPr lang="en-US" sz="1200" b="0" dirty="0"/>
                        <a:t>(244 huge </a:t>
                      </a:r>
                      <a:r>
                        <a:rPr lang="en-US" sz="1200" b="0" dirty="0" smtClean="0"/>
                        <a:t>tab, </a:t>
                      </a:r>
                      <a:r>
                        <a:rPr lang="en-US" sz="1200" b="0" dirty="0"/>
                        <a:t>40 </a:t>
                      </a:r>
                      <a:r>
                        <a:rPr lang="en-US" sz="1200" b="0" dirty="0" smtClean="0"/>
                        <a:t>fig) </a:t>
                      </a:r>
                      <a:endParaRPr lang="en-US" sz="1200" b="0" dirty="0"/>
                    </a:p>
                  </a:txBody>
                  <a:tcPr marL="43519" marR="43519" marT="21759" marB="21759" anchor="ctr">
                    <a:lnL>
                      <a:noFill/>
                    </a:lnL>
                    <a:lnR>
                      <a:noFill/>
                    </a:lnR>
                    <a:lnT>
                      <a:noFill/>
                    </a:lnT>
                    <a:lnB>
                      <a:noFill/>
                    </a:lnB>
                  </a:tcPr>
                </a:tc>
                <a:tc>
                  <a:txBody>
                    <a:bodyPr/>
                    <a:lstStyle/>
                    <a:p>
                      <a:r>
                        <a:rPr lang="en-GB" sz="1200" b="0" dirty="0"/>
                        <a:t>(</a:t>
                      </a:r>
                      <a:r>
                        <a:rPr lang="en-GB" sz="1200" b="0" dirty="0" smtClean="0"/>
                        <a:t>12)</a:t>
                      </a:r>
                    </a:p>
                    <a:p>
                      <a:r>
                        <a:rPr lang="en-GB" sz="1200" b="0" dirty="0" smtClean="0"/>
                        <a:t>41.4 </a:t>
                      </a:r>
                      <a:r>
                        <a:rPr lang="en-GB" sz="1200" b="0" dirty="0"/>
                        <a:t>min</a:t>
                      </a:r>
                    </a:p>
                  </a:txBody>
                  <a:tcPr marL="43519" marR="43519" marT="21759" marB="21759" anchor="ctr">
                    <a:lnL>
                      <a:noFill/>
                    </a:lnL>
                    <a:lnR>
                      <a:noFill/>
                    </a:lnR>
                    <a:lnT>
                      <a:noFill/>
                    </a:lnT>
                    <a:lnB>
                      <a:noFill/>
                    </a:lnB>
                  </a:tcPr>
                </a:tc>
                <a:tc>
                  <a:txBody>
                    <a:bodyPr/>
                    <a:lstStyle/>
                    <a:p>
                      <a:r>
                        <a:rPr lang="en-GB" sz="1200" b="0" dirty="0"/>
                        <a:t>(</a:t>
                      </a:r>
                      <a:r>
                        <a:rPr lang="en-GB" sz="1200" b="0" dirty="0" smtClean="0"/>
                        <a:t>27)</a:t>
                      </a:r>
                    </a:p>
                    <a:p>
                      <a:r>
                        <a:rPr lang="en-GB" sz="1200" b="0" dirty="0" smtClean="0"/>
                        <a:t>27.5 </a:t>
                      </a:r>
                      <a:r>
                        <a:rPr lang="en-GB" sz="1200" b="0" dirty="0"/>
                        <a:t>min</a:t>
                      </a:r>
                    </a:p>
                  </a:txBody>
                  <a:tcPr marL="43519" marR="43519" marT="21759" marB="21759" anchor="ctr">
                    <a:lnL>
                      <a:noFill/>
                    </a:lnL>
                    <a:lnR>
                      <a:noFill/>
                    </a:lnR>
                    <a:lnT>
                      <a:noFill/>
                    </a:lnT>
                    <a:lnB>
                      <a:noFill/>
                    </a:lnB>
                  </a:tcPr>
                </a:tc>
                <a:tc>
                  <a:txBody>
                    <a:bodyPr/>
                    <a:lstStyle/>
                    <a:p>
                      <a:r>
                        <a:rPr lang="en-GB" sz="1200" b="0" dirty="0"/>
                        <a:t>1.5 x</a:t>
                      </a:r>
                    </a:p>
                  </a:txBody>
                  <a:tcPr marL="43519" marR="43519" marT="21759" marB="21759" anchor="ctr">
                    <a:lnL>
                      <a:noFill/>
                    </a:lnL>
                    <a:lnR>
                      <a:noFill/>
                    </a:lnR>
                    <a:lnT>
                      <a:noFill/>
                    </a:lnT>
                    <a:lnB>
                      <a:noFill/>
                    </a:lnB>
                  </a:tcPr>
                </a:tc>
              </a:tr>
              <a:tr h="435189">
                <a:tc>
                  <a:txBody>
                    <a:bodyPr/>
                    <a:lstStyle/>
                    <a:p>
                      <a:r>
                        <a:rPr lang="en-GB" sz="1200" b="0" dirty="0"/>
                        <a:t>base-small</a:t>
                      </a:r>
                      <a:br>
                        <a:rPr lang="en-GB" sz="1200" b="0" dirty="0"/>
                      </a:br>
                      <a:r>
                        <a:rPr lang="en-GB" sz="1200" b="0" dirty="0"/>
                        <a:t>(102 </a:t>
                      </a:r>
                      <a:r>
                        <a:rPr lang="en-GB" sz="1200" b="0" dirty="0" smtClean="0"/>
                        <a:t>tab, </a:t>
                      </a:r>
                      <a:r>
                        <a:rPr lang="en-GB" sz="1200" b="0" dirty="0"/>
                        <a:t>27 </a:t>
                      </a:r>
                      <a:r>
                        <a:rPr lang="en-GB" sz="1200" b="0" dirty="0" smtClean="0"/>
                        <a:t>fig) </a:t>
                      </a:r>
                      <a:endParaRPr lang="en-GB" sz="1200" b="0" dirty="0"/>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a:t>
                      </a:r>
                      <a:r>
                        <a:rPr lang="en-GB" sz="1200" b="0" dirty="0" smtClean="0"/>
                        <a:t>12)</a:t>
                      </a:r>
                    </a:p>
                    <a:p>
                      <a:r>
                        <a:rPr lang="en-GB" sz="1200" b="0" dirty="0" smtClean="0"/>
                        <a:t>0.8 </a:t>
                      </a:r>
                      <a:r>
                        <a:rPr lang="en-GB" sz="1200" b="0" dirty="0"/>
                        <a:t>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a:t>
                      </a:r>
                      <a:r>
                        <a:rPr lang="en-GB" sz="1200" b="0" dirty="0" smtClean="0"/>
                        <a:t>5)</a:t>
                      </a:r>
                    </a:p>
                    <a:p>
                      <a:r>
                        <a:rPr lang="en-GB" sz="1200" b="0" dirty="0" smtClean="0"/>
                        <a:t>0.7 </a:t>
                      </a:r>
                      <a:r>
                        <a:rPr lang="en-GB" sz="1200" b="0" dirty="0"/>
                        <a:t>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1.1 x**</a:t>
                      </a:r>
                    </a:p>
                  </a:txBody>
                  <a:tcPr marL="43519" marR="43519" marT="21759" marB="21759" anchor="ctr">
                    <a:lnL>
                      <a:noFill/>
                    </a:lnL>
                    <a:lnR>
                      <a:noFill/>
                    </a:lnR>
                    <a:lnT>
                      <a:noFill/>
                    </a:lnT>
                    <a:lnB>
                      <a:noFill/>
                    </a:lnB>
                    <a:solidFill>
                      <a:schemeClr val="tx2">
                        <a:lumMod val="20000"/>
                        <a:lumOff val="80000"/>
                      </a:schemeClr>
                    </a:solidFill>
                  </a:tcPr>
                </a:tc>
              </a:tr>
            </a:tbl>
          </a:graphicData>
        </a:graphic>
      </p:graphicFrame>
      <p:sp>
        <p:nvSpPr>
          <p:cNvPr id="2" name="Date Placeholder 1"/>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120041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AutoShape 2"/>
          <p:cNvSpPr>
            <a:spLocks noGrp="1" noChangeArrowheads="1"/>
          </p:cNvSpPr>
          <p:nvPr>
            <p:ph type="title"/>
          </p:nvPr>
        </p:nvSpPr>
        <p:spPr/>
        <p:txBody>
          <a:bodyPr/>
          <a:lstStyle/>
          <a:p>
            <a:pPr eaLnBrk="1" hangingPunct="1"/>
            <a:r>
              <a:rPr lang="en-GB" smtClean="0">
                <a:solidFill>
                  <a:schemeClr val="tx2"/>
                </a:solidFill>
              </a:rPr>
              <a:t>Instead of conclusion</a:t>
            </a:r>
          </a:p>
        </p:txBody>
      </p:sp>
      <p:sp>
        <p:nvSpPr>
          <p:cNvPr id="2" name="Text Placeholder 1"/>
          <p:cNvSpPr>
            <a:spLocks noGrp="1"/>
          </p:cNvSpPr>
          <p:nvPr>
            <p:ph type="body" idx="1"/>
          </p:nvPr>
        </p:nvSpPr>
        <p:spPr/>
        <p:txBody>
          <a:bodyPr/>
          <a:lstStyle/>
          <a:p>
            <a:endParaRPr lang="en-GB"/>
          </a:p>
        </p:txBody>
      </p:sp>
      <p:sp>
        <p:nvSpPr>
          <p:cNvPr id="41986" name="Rectangle 11"/>
          <p:cNvSpPr>
            <a:spLocks noGrp="1" noChangeArrowheads="1"/>
          </p:cNvSpPr>
          <p:nvPr>
            <p:ph type="sldNum" sz="quarter" idx="12"/>
          </p:nvPr>
        </p:nvSpPr>
        <p:spPr>
          <a:noFill/>
        </p:spPr>
        <p:txBody>
          <a:bodyPr/>
          <a:lstStyle/>
          <a:p>
            <a:fld id="{82D6E474-42BF-4C8C-B436-DA750C9E9770}" type="slidenum">
              <a:rPr lang="en-US"/>
              <a:pPr/>
              <a:t>71</a:t>
            </a:fld>
            <a:endParaRPr lang="en-US"/>
          </a:p>
        </p:txBody>
      </p:sp>
      <p:sp>
        <p:nvSpPr>
          <p:cNvPr id="3" name="Date Placeholder 2"/>
          <p:cNvSpPr>
            <a:spLocks noGrp="1"/>
          </p:cNvSpPr>
          <p:nvPr>
            <p:ph type="dt" sz="half" idx="13"/>
          </p:nvPr>
        </p:nvSpPr>
        <p:spPr/>
        <p:txBody>
          <a:bodyPr/>
          <a:lstStyle/>
          <a:p>
            <a:r>
              <a:rPr lang="en-US" smtClean="0"/>
              <a:t>January 2018</a:t>
            </a:r>
            <a:endParaRPr lang="en-GB"/>
          </a:p>
        </p:txBody>
      </p:sp>
      <p:sp>
        <p:nvSpPr>
          <p:cNvPr id="4" name="Footer Placeholder 3"/>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AutoShape 2"/>
          <p:cNvSpPr>
            <a:spLocks noGrp="1" noChangeArrowheads="1"/>
          </p:cNvSpPr>
          <p:nvPr>
            <p:ph type="title"/>
          </p:nvPr>
        </p:nvSpPr>
        <p:spPr/>
        <p:txBody>
          <a:bodyPr/>
          <a:lstStyle/>
          <a:p>
            <a:pPr eaLnBrk="1" hangingPunct="1"/>
            <a:r>
              <a:rPr lang="en-GB" sz="3200" dirty="0" smtClean="0"/>
              <a:t>Known issues</a:t>
            </a:r>
          </a:p>
        </p:txBody>
      </p:sp>
      <p:sp>
        <p:nvSpPr>
          <p:cNvPr id="44037" name="Rectangle 3"/>
          <p:cNvSpPr>
            <a:spLocks noGrp="1" noChangeArrowheads="1"/>
          </p:cNvSpPr>
          <p:nvPr>
            <p:ph idx="1"/>
          </p:nvPr>
        </p:nvSpPr>
        <p:spPr/>
        <p:txBody>
          <a:bodyPr>
            <a:normAutofit fontScale="92500" lnSpcReduction="10000"/>
          </a:bodyPr>
          <a:lstStyle/>
          <a:p>
            <a:pPr marL="0" indent="0" eaLnBrk="1" hangingPunct="1">
              <a:buNone/>
            </a:pPr>
            <a:r>
              <a:rPr lang="en-GB" sz="1800" dirty="0" smtClean="0"/>
              <a:t>Related to MS Word doc generation only – due to troubles with its automation API capability</a:t>
            </a:r>
          </a:p>
          <a:p>
            <a:pPr marL="285750" lvl="1" eaLnBrk="1" hangingPunct="1"/>
            <a:r>
              <a:rPr lang="en-GB" sz="1600" dirty="0" smtClean="0"/>
              <a:t>With some IEC templates, automatic update of tables of contents/tables/figures does not work properly</a:t>
            </a:r>
          </a:p>
          <a:p>
            <a:pPr marL="544513" lvl="2" eaLnBrk="1" hangingPunct="1">
              <a:buFont typeface="Arial" pitchFamily="34" charset="0"/>
              <a:buChar char="•"/>
            </a:pPr>
            <a:r>
              <a:rPr lang="en-GB" sz="1400" dirty="0" smtClean="0"/>
              <a:t>Workaround: After doc generation, do manual update of all TOCs</a:t>
            </a:r>
          </a:p>
          <a:p>
            <a:pPr marL="285750" lvl="1" eaLnBrk="1" hangingPunct="1"/>
            <a:r>
              <a:rPr lang="en-GB" sz="1600" dirty="0" smtClean="0">
                <a:solidFill>
                  <a:srgbClr val="FF0000"/>
                </a:solidFill>
              </a:rPr>
              <a:t>Incorrect numbering of captions in the auto-generated document</a:t>
            </a:r>
          </a:p>
          <a:p>
            <a:pPr marL="544513" lvl="2" eaLnBrk="1" hangingPunct="1">
              <a:buFont typeface="Arial" pitchFamily="34" charset="0"/>
              <a:buChar char="•"/>
            </a:pPr>
            <a:r>
              <a:rPr lang="en-GB" sz="1400" dirty="0" smtClean="0">
                <a:solidFill>
                  <a:srgbClr val="FF0000"/>
                </a:solidFill>
              </a:rPr>
              <a:t>Workaround: Before doc generation, first stop tracking changes, then do update of all TOCs. If you have deleted figure/table captions, ensure you accept those changes (because automation API returns them even when marked as deleted, as long as they are present in the template)!</a:t>
            </a:r>
          </a:p>
          <a:p>
            <a:pPr marL="285750" lvl="1" eaLnBrk="1" hangingPunct="1"/>
            <a:r>
              <a:rPr lang="en-GB" sz="1600" dirty="0" smtClean="0"/>
              <a:t>Word pop-up window "memory insufficient. Do you want to continue?“</a:t>
            </a:r>
          </a:p>
          <a:p>
            <a:pPr marL="544513" lvl="2" eaLnBrk="1" hangingPunct="1">
              <a:buFont typeface="Arial" pitchFamily="34" charset="0"/>
              <a:buChar char="•"/>
            </a:pPr>
            <a:r>
              <a:rPr lang="en-GB" sz="1400" dirty="0" smtClean="0"/>
              <a:t>Workaround: Before doc generation, in the input template, disable spell checking and change tracking</a:t>
            </a:r>
          </a:p>
          <a:p>
            <a:pPr marL="285750" lvl="1" eaLnBrk="1" hangingPunct="1"/>
            <a:r>
              <a:rPr lang="en-GB" sz="1600" dirty="0" smtClean="0"/>
              <a:t>Exceptions when using localised versions of MS Word, due to style names</a:t>
            </a:r>
          </a:p>
          <a:p>
            <a:pPr marL="544513" lvl="2" eaLnBrk="1" hangingPunct="1">
              <a:buFont typeface="Arial" pitchFamily="34" charset="0"/>
              <a:buChar char="•"/>
            </a:pPr>
            <a:r>
              <a:rPr lang="en-GB" sz="1400" dirty="0" smtClean="0"/>
              <a:t>Workaround: Install English language pack in MS Office</a:t>
            </a:r>
          </a:p>
          <a:p>
            <a:pPr marL="544513" lvl="2" eaLnBrk="1" hangingPunct="1">
              <a:buFont typeface="Arial" pitchFamily="34" charset="0"/>
              <a:buChar char="•"/>
            </a:pPr>
            <a:r>
              <a:rPr lang="en-GB" sz="1400" dirty="0" smtClean="0"/>
              <a:t>Planned to support non-English versions of MS Office in the next release</a:t>
            </a:r>
          </a:p>
          <a:p>
            <a:pPr marL="0" indent="0" eaLnBrk="1" hangingPunct="1">
              <a:buNone/>
            </a:pPr>
            <a:endParaRPr lang="en-GB" sz="1800" dirty="0" smtClean="0"/>
          </a:p>
          <a:p>
            <a:pPr marL="0" indent="0" eaLnBrk="1" hangingPunct="1">
              <a:buNone/>
            </a:pPr>
            <a:r>
              <a:rPr lang="en-GB" sz="1800" dirty="0" smtClean="0"/>
              <a:t>If acceptable by IEC, we may want to go simply with some XML one day...</a:t>
            </a:r>
          </a:p>
        </p:txBody>
      </p:sp>
      <p:sp>
        <p:nvSpPr>
          <p:cNvPr id="44034" name="Slide Number Placeholder 3"/>
          <p:cNvSpPr>
            <a:spLocks noGrp="1"/>
          </p:cNvSpPr>
          <p:nvPr>
            <p:ph type="sldNum" sz="quarter" idx="12"/>
          </p:nvPr>
        </p:nvSpPr>
        <p:spPr>
          <a:noFill/>
        </p:spPr>
        <p:txBody>
          <a:bodyPr/>
          <a:lstStyle/>
          <a:p>
            <a:fld id="{F94B3A54-AEC9-4C9B-B640-051939CD15BD}" type="slidenum">
              <a:rPr lang="en-GB"/>
              <a:pPr/>
              <a:t>72</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AutoShape 2"/>
          <p:cNvSpPr>
            <a:spLocks noGrp="1" noChangeArrowheads="1"/>
          </p:cNvSpPr>
          <p:nvPr>
            <p:ph type="title"/>
          </p:nvPr>
        </p:nvSpPr>
        <p:spPr/>
        <p:txBody>
          <a:bodyPr/>
          <a:lstStyle/>
          <a:p>
            <a:pPr eaLnBrk="1" hangingPunct="1"/>
            <a:r>
              <a:rPr lang="en-GB" sz="3200" dirty="0" smtClean="0"/>
              <a:t>Success stories</a:t>
            </a:r>
          </a:p>
        </p:txBody>
      </p:sp>
      <p:sp>
        <p:nvSpPr>
          <p:cNvPr id="45061" name="Rectangle 3"/>
          <p:cNvSpPr>
            <a:spLocks noGrp="1" noChangeArrowheads="1"/>
          </p:cNvSpPr>
          <p:nvPr>
            <p:ph idx="1"/>
          </p:nvPr>
        </p:nvSpPr>
        <p:spPr>
          <a:xfrm>
            <a:off x="457200" y="1600200"/>
            <a:ext cx="8507288" cy="4525963"/>
          </a:xfrm>
        </p:spPr>
        <p:txBody>
          <a:bodyPr>
            <a:normAutofit lnSpcReduction="10000"/>
          </a:bodyPr>
          <a:lstStyle/>
          <a:p>
            <a:pPr marL="0" indent="0">
              <a:buNone/>
            </a:pPr>
            <a:r>
              <a:rPr lang="en-GB" sz="2000" dirty="0" smtClean="0"/>
              <a:t>Generating official MS Word documents for CIM </a:t>
            </a:r>
            <a:r>
              <a:rPr lang="en-GB" sz="2000" dirty="0"/>
              <a:t>:</a:t>
            </a:r>
            <a:endParaRPr lang="en-GB" sz="2000" dirty="0" smtClean="0"/>
          </a:p>
          <a:p>
            <a:pPr marL="285750" lvl="1" eaLnBrk="1" hangingPunct="1"/>
            <a:r>
              <a:rPr lang="en-GB" sz="1800" dirty="0" smtClean="0"/>
              <a:t>IEC 61970-301 since Ed.4 (base CIM14)</a:t>
            </a:r>
          </a:p>
          <a:p>
            <a:pPr marL="285750" lvl="1" eaLnBrk="1" hangingPunct="1"/>
            <a:r>
              <a:rPr lang="en-GB" sz="1800" dirty="0" smtClean="0"/>
              <a:t>IEC 61968-11 since Ed.1 (DCIM10)</a:t>
            </a:r>
          </a:p>
          <a:p>
            <a:pPr marL="285750" lvl="1" eaLnBrk="1" hangingPunct="1"/>
            <a:r>
              <a:rPr lang="en-GB" sz="1800" dirty="0" smtClean="0"/>
              <a:t>IEC 62325-301 since CDV (market CIM01), and all EU profile documents</a:t>
            </a:r>
          </a:p>
          <a:p>
            <a:pPr marL="285750" lvl="1"/>
            <a:r>
              <a:rPr lang="en-GB" sz="1800" dirty="0"/>
              <a:t>IEC </a:t>
            </a:r>
            <a:r>
              <a:rPr lang="en-GB" sz="1800" dirty="0" smtClean="0"/>
              <a:t>61970-302 NWIP(Dynamics)</a:t>
            </a:r>
            <a:endParaRPr lang="en-GB" sz="1800" dirty="0"/>
          </a:p>
          <a:p>
            <a:pPr marL="285750" lvl="1" eaLnBrk="1" hangingPunct="1"/>
            <a:r>
              <a:rPr lang="en-GB" sz="1800" dirty="0" smtClean="0"/>
              <a:t>Documentation of CIM extensions for various projects</a:t>
            </a:r>
          </a:p>
          <a:p>
            <a:pPr marL="0" indent="0" eaLnBrk="1" hangingPunct="1">
              <a:buNone/>
            </a:pPr>
            <a:endParaRPr lang="en-GB" sz="2000" dirty="0" smtClean="0"/>
          </a:p>
          <a:p>
            <a:pPr marL="0" indent="0">
              <a:buNone/>
            </a:pPr>
            <a:r>
              <a:rPr lang="en-GB" sz="2000" dirty="0" smtClean="0"/>
              <a:t>Also:</a:t>
            </a:r>
            <a:endParaRPr lang="en-GB" sz="1800" dirty="0"/>
          </a:p>
          <a:p>
            <a:pPr marL="285750" lvl="1"/>
            <a:r>
              <a:rPr lang="en-GB" sz="1800" dirty="0" smtClean="0">
                <a:solidFill>
                  <a:prstClr val="black">
                    <a:lumMod val="50000"/>
                    <a:lumOff val="50000"/>
                  </a:prstClr>
                </a:solidFill>
              </a:rPr>
              <a:t>IEC</a:t>
            </a:r>
            <a:r>
              <a:rPr lang="en-GB" sz="1800" dirty="0" smtClean="0"/>
              <a:t> </a:t>
            </a:r>
            <a:r>
              <a:rPr lang="en-GB" sz="1800" dirty="0"/>
              <a:t>61850-7-4, IEC </a:t>
            </a:r>
            <a:r>
              <a:rPr lang="en-GB" sz="1800" dirty="0" smtClean="0"/>
              <a:t>61850-7-3 </a:t>
            </a:r>
            <a:r>
              <a:rPr lang="en-GB" sz="1800" dirty="0"/>
              <a:t>and IEC </a:t>
            </a:r>
            <a:r>
              <a:rPr lang="en-GB" sz="1800" dirty="0" smtClean="0"/>
              <a:t>61850-7-2 </a:t>
            </a:r>
            <a:r>
              <a:rPr lang="en-GB" sz="1800" dirty="0"/>
              <a:t>since their </a:t>
            </a:r>
            <a:r>
              <a:rPr lang="en-GB" sz="1800" dirty="0" smtClean="0"/>
              <a:t>Ed.2.1</a:t>
            </a:r>
            <a:endParaRPr lang="en-US" sz="1800" dirty="0">
              <a:solidFill>
                <a:prstClr val="black">
                  <a:lumMod val="50000"/>
                  <a:lumOff val="50000"/>
                </a:prstClr>
              </a:solidFill>
              <a:sym typeface="Wingdings" pitchFamily="2" charset="2"/>
            </a:endParaRPr>
          </a:p>
          <a:p>
            <a:pPr marL="285750" lvl="1"/>
            <a:r>
              <a:rPr lang="en-US" sz="1800" dirty="0" smtClean="0">
                <a:solidFill>
                  <a:prstClr val="black">
                    <a:lumMod val="50000"/>
                    <a:lumOff val="50000"/>
                  </a:prstClr>
                </a:solidFill>
                <a:sym typeface="Wingdings" pitchFamily="2" charset="2"/>
              </a:rPr>
              <a:t>Work ongoing for </a:t>
            </a:r>
            <a:r>
              <a:rPr lang="en-GB" sz="1800" dirty="0" smtClean="0"/>
              <a:t>IEC </a:t>
            </a:r>
            <a:r>
              <a:rPr lang="en-GB" sz="1800" dirty="0"/>
              <a:t>61850-7-410 (hydro</a:t>
            </a:r>
            <a:r>
              <a:rPr lang="en-GB" sz="1800" dirty="0" smtClean="0"/>
              <a:t>), IEC 61850-7-420 (DER), IEC 61400-25-2 (wind) and IEC 61850-90-3 (condition monitoring)</a:t>
            </a:r>
            <a:endParaRPr lang="en-GB" sz="1800" dirty="0">
              <a:solidFill>
                <a:prstClr val="black">
                  <a:lumMod val="50000"/>
                  <a:lumOff val="50000"/>
                </a:prstClr>
              </a:solidFill>
            </a:endParaRPr>
          </a:p>
          <a:p>
            <a:pPr marL="285750" lvl="1"/>
            <a:r>
              <a:rPr lang="en-GB" sz="1800" b="1" i="1" dirty="0" smtClean="0">
                <a:solidFill>
                  <a:prstClr val="black">
                    <a:lumMod val="50000"/>
                    <a:lumOff val="50000"/>
                  </a:prstClr>
                </a:solidFill>
              </a:rPr>
              <a:t>And IEC 61850-90-4 (comm. network engineering), the first official document from the IEC61850 family with the data model automatically generated from UML </a:t>
            </a:r>
            <a:r>
              <a:rPr lang="en-GB" sz="1800" b="1" i="1" dirty="0" smtClean="0">
                <a:solidFill>
                  <a:prstClr val="black">
                    <a:lumMod val="50000"/>
                    <a:lumOff val="50000"/>
                  </a:prstClr>
                </a:solidFill>
                <a:sym typeface="Wingdings" pitchFamily="2" charset="2"/>
              </a:rPr>
              <a:t></a:t>
            </a:r>
          </a:p>
          <a:p>
            <a:pPr marL="0" indent="0" eaLnBrk="1" hangingPunct="1">
              <a:buNone/>
            </a:pPr>
            <a:endParaRPr lang="en-GB" sz="2000" dirty="0" smtClean="0"/>
          </a:p>
        </p:txBody>
      </p:sp>
      <p:sp>
        <p:nvSpPr>
          <p:cNvPr id="45058" name="Slide Number Placeholder 3"/>
          <p:cNvSpPr>
            <a:spLocks noGrp="1"/>
          </p:cNvSpPr>
          <p:nvPr>
            <p:ph type="sldNum" sz="quarter" idx="12"/>
          </p:nvPr>
        </p:nvSpPr>
        <p:spPr>
          <a:noFill/>
        </p:spPr>
        <p:txBody>
          <a:bodyPr/>
          <a:lstStyle/>
          <a:p>
            <a:fld id="{4FF14048-ADC9-46DE-9BA9-CEF5E1BF07D6}" type="slidenum">
              <a:rPr lang="en-GB"/>
              <a:pPr/>
              <a:t>73</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AutoShape 2"/>
          <p:cNvSpPr>
            <a:spLocks noGrp="1" noChangeArrowheads="1"/>
          </p:cNvSpPr>
          <p:nvPr>
            <p:ph type="title"/>
          </p:nvPr>
        </p:nvSpPr>
        <p:spPr/>
        <p:txBody>
          <a:bodyPr/>
          <a:lstStyle/>
          <a:p>
            <a:pPr eaLnBrk="1" hangingPunct="1"/>
            <a:r>
              <a:rPr lang="en-GB" sz="3200" dirty="0" smtClean="0"/>
              <a:t>Want more features?</a:t>
            </a:r>
          </a:p>
        </p:txBody>
      </p:sp>
      <p:sp>
        <p:nvSpPr>
          <p:cNvPr id="46085" name="Rectangle 3"/>
          <p:cNvSpPr>
            <a:spLocks noGrp="1" noChangeArrowheads="1"/>
          </p:cNvSpPr>
          <p:nvPr>
            <p:ph idx="1"/>
          </p:nvPr>
        </p:nvSpPr>
        <p:spPr/>
        <p:txBody>
          <a:bodyPr>
            <a:normAutofit lnSpcReduction="10000"/>
          </a:bodyPr>
          <a:lstStyle/>
          <a:p>
            <a:pPr marL="0" indent="0" eaLnBrk="1" hangingPunct="1">
              <a:buNone/>
            </a:pPr>
            <a:r>
              <a:rPr lang="en-GB" sz="1800" dirty="0" smtClean="0"/>
              <a:t>jCleanCim is being developed on volunteering basis.</a:t>
            </a:r>
          </a:p>
          <a:p>
            <a:pPr marL="0" indent="0" eaLnBrk="1" hangingPunct="1">
              <a:buNone/>
            </a:pPr>
            <a:endParaRPr lang="en-GB" sz="1800" dirty="0" smtClean="0"/>
          </a:p>
          <a:p>
            <a:pPr marL="0" indent="0" eaLnBrk="1" hangingPunct="1">
              <a:buNone/>
            </a:pPr>
            <a:r>
              <a:rPr lang="en-GB" sz="1800" dirty="0" smtClean="0"/>
              <a:t>Consequently:</a:t>
            </a:r>
          </a:p>
          <a:p>
            <a:pPr marL="285750" lvl="1" eaLnBrk="1" hangingPunct="1"/>
            <a:r>
              <a:rPr lang="en-GB" sz="1600" dirty="0" smtClean="0"/>
              <a:t>The policy is to first support the immediate needs of official IEC TC57 UML models’ editors (CIM and IEC61850 families), for their tasks of UML model management:</a:t>
            </a:r>
          </a:p>
          <a:p>
            <a:pPr marL="544513" lvl="2" eaLnBrk="1" hangingPunct="1">
              <a:buFont typeface="Arial" pitchFamily="34" charset="0"/>
              <a:buChar char="•"/>
            </a:pPr>
            <a:r>
              <a:rPr lang="en-GB" sz="1400" dirty="0" smtClean="0"/>
              <a:t>For the IEC process, and,</a:t>
            </a:r>
          </a:p>
          <a:p>
            <a:pPr marL="544513" lvl="2" eaLnBrk="1" hangingPunct="1">
              <a:buFont typeface="Arial" pitchFamily="34" charset="0"/>
              <a:buChar char="•"/>
            </a:pPr>
            <a:r>
              <a:rPr lang="en-GB" sz="1400" dirty="0" smtClean="0"/>
              <a:t>For the user community.</a:t>
            </a:r>
          </a:p>
          <a:p>
            <a:pPr marL="285750" lvl="1" eaLnBrk="1" hangingPunct="1"/>
            <a:r>
              <a:rPr lang="en-GB" sz="1600" dirty="0" smtClean="0"/>
              <a:t>This includes:</a:t>
            </a:r>
          </a:p>
          <a:p>
            <a:pPr marL="544513" lvl="2" eaLnBrk="1" hangingPunct="1">
              <a:buFont typeface="Arial" pitchFamily="34" charset="0"/>
              <a:buChar char="•"/>
            </a:pPr>
            <a:r>
              <a:rPr lang="en-GB" sz="1400" dirty="0" smtClean="0"/>
              <a:t>Bug fixes</a:t>
            </a:r>
          </a:p>
          <a:p>
            <a:pPr marL="544513" lvl="2" eaLnBrk="1" hangingPunct="1">
              <a:buFont typeface="Arial" pitchFamily="34" charset="0"/>
              <a:buChar char="•"/>
            </a:pPr>
            <a:r>
              <a:rPr lang="en-GB" sz="1400" dirty="0" smtClean="0"/>
              <a:t>New features that automate model managers’ tasks (e.g. doc generation for CIM profiles, CIM profiles-UML cross-check)</a:t>
            </a:r>
          </a:p>
          <a:p>
            <a:pPr marL="544513" lvl="2" eaLnBrk="1" hangingPunct="1">
              <a:buFont typeface="Arial" pitchFamily="34" charset="0"/>
              <a:buChar char="•"/>
            </a:pPr>
            <a:r>
              <a:rPr lang="en-GB" sz="1400" dirty="0" smtClean="0"/>
              <a:t>New features that are easy to add (e.g., new validation rules, improved logging, better validation filtering and such)</a:t>
            </a:r>
          </a:p>
          <a:p>
            <a:pPr marL="0" indent="0" eaLnBrk="1" hangingPunct="1">
              <a:buNone/>
            </a:pPr>
            <a:endParaRPr lang="en-GB" sz="1800" dirty="0" smtClean="0"/>
          </a:p>
          <a:p>
            <a:pPr marL="0" indent="0" eaLnBrk="1" hangingPunct="1">
              <a:buNone/>
            </a:pPr>
            <a:r>
              <a:rPr lang="en-GB" sz="1800" dirty="0" smtClean="0"/>
              <a:t>If you want more advanced features (like GUI):</a:t>
            </a:r>
          </a:p>
          <a:p>
            <a:pPr marL="285750" lvl="1" eaLnBrk="1" hangingPunct="1"/>
            <a:r>
              <a:rPr lang="en-GB" sz="1600" dirty="0" smtClean="0"/>
              <a:t>Get involved – any help is welcome !</a:t>
            </a:r>
          </a:p>
        </p:txBody>
      </p:sp>
      <p:sp>
        <p:nvSpPr>
          <p:cNvPr id="46082" name="Slide Number Placeholder 3"/>
          <p:cNvSpPr>
            <a:spLocks noGrp="1"/>
          </p:cNvSpPr>
          <p:nvPr>
            <p:ph type="sldNum" sz="quarter" idx="12"/>
          </p:nvPr>
        </p:nvSpPr>
        <p:spPr>
          <a:noFill/>
        </p:spPr>
        <p:txBody>
          <a:bodyPr/>
          <a:lstStyle/>
          <a:p>
            <a:fld id="{873A8517-0C4D-4899-8B3A-301CA488AE8D}" type="slidenum">
              <a:rPr lang="en-GB"/>
              <a:pPr/>
              <a:t>74</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AutoShape 2"/>
          <p:cNvSpPr>
            <a:spLocks noGrp="1" noChangeArrowheads="1"/>
          </p:cNvSpPr>
          <p:nvPr>
            <p:ph type="title"/>
          </p:nvPr>
        </p:nvSpPr>
        <p:spPr>
          <a:xfrm>
            <a:off x="457200" y="0"/>
            <a:ext cx="8229600" cy="836712"/>
          </a:xfrm>
        </p:spPr>
        <p:txBody>
          <a:bodyPr/>
          <a:lstStyle/>
          <a:p>
            <a:pPr eaLnBrk="1" hangingPunct="1"/>
            <a:r>
              <a:rPr lang="en-GB" sz="3200" dirty="0" smtClean="0"/>
              <a:t>Credits</a:t>
            </a:r>
          </a:p>
        </p:txBody>
      </p:sp>
      <p:sp>
        <p:nvSpPr>
          <p:cNvPr id="47109" name="Rectangle 3"/>
          <p:cNvSpPr>
            <a:spLocks noGrp="1" noChangeArrowheads="1"/>
          </p:cNvSpPr>
          <p:nvPr>
            <p:ph idx="1"/>
          </p:nvPr>
        </p:nvSpPr>
        <p:spPr>
          <a:xfrm>
            <a:off x="457200" y="807772"/>
            <a:ext cx="8229600" cy="5789580"/>
          </a:xfrm>
        </p:spPr>
        <p:txBody>
          <a:bodyPr>
            <a:normAutofit/>
          </a:bodyPr>
          <a:lstStyle/>
          <a:p>
            <a:pPr marL="0" indent="0">
              <a:buNone/>
            </a:pPr>
            <a:r>
              <a:rPr lang="en-US" sz="1400" b="1" dirty="0" smtClean="0"/>
              <a:t>Authors of all </a:t>
            </a:r>
            <a:r>
              <a:rPr lang="en-US" sz="1400" b="1" dirty="0"/>
              <a:t>the cool open source libraries </a:t>
            </a:r>
            <a:r>
              <a:rPr lang="en-US" sz="1400" b="1" dirty="0" smtClean="0"/>
              <a:t>and tools we </a:t>
            </a:r>
            <a:r>
              <a:rPr lang="en-US" sz="1400" b="1" dirty="0"/>
              <a:t>use</a:t>
            </a:r>
            <a:r>
              <a:rPr lang="en-US" sz="1400" dirty="0"/>
              <a:t> (see readme.html</a:t>
            </a:r>
            <a:r>
              <a:rPr lang="en-US" sz="1400" dirty="0" smtClean="0"/>
              <a:t>).</a:t>
            </a:r>
          </a:p>
          <a:p>
            <a:pPr marL="0" indent="0">
              <a:buNone/>
            </a:pPr>
            <a:endParaRPr lang="en-GB" sz="1400" dirty="0"/>
          </a:p>
          <a:p>
            <a:pPr marL="0" indent="0" eaLnBrk="1" hangingPunct="1">
              <a:buNone/>
            </a:pPr>
            <a:r>
              <a:rPr lang="en-GB" sz="1400" b="1" dirty="0" smtClean="0"/>
              <a:t>Lars-Ola Osterlund (ABB, Sweden) </a:t>
            </a:r>
            <a:r>
              <a:rPr lang="en-GB" sz="1400" dirty="0" smtClean="0"/>
              <a:t>encouraged development of documentation generation for IEC 61850 UML model donated to IEC TC 57, to illustrate at least one benefit of using UML in WG10.</a:t>
            </a:r>
          </a:p>
          <a:p>
            <a:pPr marL="0" indent="0" eaLnBrk="1" hangingPunct="1">
              <a:buNone/>
            </a:pPr>
            <a:r>
              <a:rPr lang="en-GB" sz="1400" b="1" dirty="0" smtClean="0"/>
              <a:t>Kendall </a:t>
            </a:r>
            <a:r>
              <a:rPr lang="en-GB" sz="1400" b="1" dirty="0" err="1" smtClean="0"/>
              <a:t>Demaree</a:t>
            </a:r>
            <a:r>
              <a:rPr lang="en-GB" sz="1400" b="1" dirty="0" smtClean="0"/>
              <a:t> (Alstom, US), </a:t>
            </a:r>
            <a:r>
              <a:rPr lang="en-GB" sz="1400" dirty="0" smtClean="0"/>
              <a:t>while being CIM model manager in 2008, developed open source </a:t>
            </a:r>
            <a:r>
              <a:rPr lang="en-GB" sz="1400" dirty="0" err="1" smtClean="0"/>
              <a:t>CIMinEA</a:t>
            </a:r>
            <a:r>
              <a:rPr lang="en-GB" sz="1400" dirty="0" smtClean="0"/>
              <a:t> application that helped us move standard CIM from Rational Rose to Enterprise Architect, and which allowed document generation for IEC 61970-301, Ed. 3. That work inspired some of the functionality related to document generation in </a:t>
            </a:r>
            <a:r>
              <a:rPr lang="en-GB" sz="1400" dirty="0" err="1" smtClean="0"/>
              <a:t>jCleanCim</a:t>
            </a:r>
            <a:r>
              <a:rPr lang="en-GB" sz="1400" dirty="0" smtClean="0"/>
              <a:t>.</a:t>
            </a:r>
          </a:p>
          <a:p>
            <a:pPr marL="0" indent="0" eaLnBrk="1" hangingPunct="1">
              <a:buNone/>
            </a:pPr>
            <a:r>
              <a:rPr lang="en-US" sz="1400" b="1" dirty="0" smtClean="0"/>
              <a:t>Hubert </a:t>
            </a:r>
            <a:r>
              <a:rPr lang="en-US" sz="1400" b="1" dirty="0" err="1" smtClean="0"/>
              <a:t>Kirrmann</a:t>
            </a:r>
            <a:r>
              <a:rPr lang="en-US" sz="1400" b="1" dirty="0" smtClean="0"/>
              <a:t> (ABB, Switzerland), Laurent Guise (Schneider Electric, France) and other members of the WG10 61850 UML task force </a:t>
            </a:r>
            <a:r>
              <a:rPr lang="en-US" sz="1400" dirty="0" smtClean="0"/>
              <a:t>motivated development of the extended functionality for the needs of validation and document generation for IEC 61850 family of standards from UML being developed by the task force.</a:t>
            </a:r>
          </a:p>
          <a:p>
            <a:pPr marL="0" indent="0" eaLnBrk="1" hangingPunct="1">
              <a:buNone/>
            </a:pPr>
            <a:r>
              <a:rPr lang="en-US" sz="1400" b="1" dirty="0" smtClean="0"/>
              <a:t>Pat Brown (EPRI, US) and Christoph Fleischer (ABB, Switzerland)</a:t>
            </a:r>
            <a:r>
              <a:rPr lang="en-US" sz="1400" dirty="0" smtClean="0"/>
              <a:t> have been continuously providing a valuable feedback as users of </a:t>
            </a:r>
            <a:r>
              <a:rPr lang="en-US" sz="1400" dirty="0" err="1" smtClean="0"/>
              <a:t>jCleanCim</a:t>
            </a:r>
            <a:r>
              <a:rPr lang="en-US" sz="1400" dirty="0" smtClean="0"/>
              <a:t>, which resulted into improved quality, and enhanced and new features.</a:t>
            </a:r>
          </a:p>
          <a:p>
            <a:pPr marL="0" indent="0">
              <a:buNone/>
            </a:pPr>
            <a:r>
              <a:rPr lang="en-US" sz="1400" b="1" dirty="0" smtClean="0"/>
              <a:t>Special thanks to Laurent </a:t>
            </a:r>
            <a:r>
              <a:rPr lang="en-US" sz="1400" b="1" dirty="0"/>
              <a:t>Guise (Schneider Electric, France</a:t>
            </a:r>
            <a:r>
              <a:rPr lang="en-US" sz="1400" b="1" dirty="0" smtClean="0"/>
              <a:t>),</a:t>
            </a:r>
            <a:r>
              <a:rPr lang="en-US" sz="1400" dirty="0" smtClean="0"/>
              <a:t> who has been providing </a:t>
            </a:r>
            <a:r>
              <a:rPr lang="en-US" sz="1400" dirty="0"/>
              <a:t>prototype implementation for a </a:t>
            </a:r>
            <a:r>
              <a:rPr lang="en-US" sz="1400" dirty="0" smtClean="0"/>
              <a:t>couple </a:t>
            </a:r>
            <a:r>
              <a:rPr lang="en-US" sz="1400" dirty="0"/>
              <a:t>of </a:t>
            </a:r>
            <a:r>
              <a:rPr lang="en-US" sz="1400" dirty="0" smtClean="0"/>
              <a:t>new features and issue fixes – most of which have been ported to the </a:t>
            </a:r>
            <a:r>
              <a:rPr lang="en-US" sz="1400" dirty="0" err="1" smtClean="0"/>
              <a:t>jCleanCim</a:t>
            </a:r>
            <a:r>
              <a:rPr lang="en-US" sz="1400" dirty="0" smtClean="0"/>
              <a:t> architecture. </a:t>
            </a:r>
            <a:endParaRPr lang="en-US" sz="1400" dirty="0"/>
          </a:p>
          <a:p>
            <a:pPr marL="0" indent="0" eaLnBrk="1" hangingPunct="1">
              <a:buNone/>
            </a:pPr>
            <a:endParaRPr lang="en-US" sz="1400" dirty="0" smtClean="0"/>
          </a:p>
          <a:p>
            <a:pPr marL="0" indent="0">
              <a:buNone/>
            </a:pPr>
            <a:endParaRPr lang="en-US" sz="1400" dirty="0" smtClean="0"/>
          </a:p>
          <a:p>
            <a:pPr marL="0" indent="0">
              <a:buNone/>
            </a:pPr>
            <a:r>
              <a:rPr lang="en-US" sz="1400" dirty="0" smtClean="0"/>
              <a:t>Headway software, which </a:t>
            </a:r>
            <a:r>
              <a:rPr lang="en-US" sz="1400" dirty="0"/>
              <a:t>provided open source license </a:t>
            </a:r>
            <a:r>
              <a:rPr lang="en-US" sz="1400" dirty="0" smtClean="0"/>
              <a:t>for their</a:t>
            </a:r>
            <a:br>
              <a:rPr lang="en-US" sz="1400" dirty="0" smtClean="0"/>
            </a:br>
            <a:r>
              <a:rPr lang="en-US" sz="1400" dirty="0" smtClean="0"/>
              <a:t>great tool Structure </a:t>
            </a:r>
            <a:r>
              <a:rPr lang="en-US" sz="1400" dirty="0"/>
              <a:t>101 (</a:t>
            </a:r>
            <a:r>
              <a:rPr lang="en-US" sz="1400" dirty="0">
                <a:hlinkClick r:id="rId2"/>
              </a:rPr>
              <a:t>http://structure101.com</a:t>
            </a:r>
            <a:r>
              <a:rPr lang="en-US" sz="1400" dirty="0" smtClean="0">
                <a:hlinkClick r:id="rId2"/>
              </a:rPr>
              <a:t>/</a:t>
            </a:r>
            <a:r>
              <a:rPr lang="en-US" sz="1400" dirty="0" smtClean="0"/>
              <a:t>), used to keep</a:t>
            </a:r>
            <a:br>
              <a:rPr lang="en-US" sz="1400" dirty="0" smtClean="0"/>
            </a:br>
            <a:r>
              <a:rPr lang="en-US" sz="1400" dirty="0" smtClean="0"/>
              <a:t>the </a:t>
            </a:r>
            <a:r>
              <a:rPr lang="en-US" sz="1400" dirty="0" err="1" smtClean="0"/>
              <a:t>jCleanCim</a:t>
            </a:r>
            <a:r>
              <a:rPr lang="en-US" sz="1400" dirty="0" smtClean="0"/>
              <a:t> architecture clean.</a:t>
            </a:r>
          </a:p>
        </p:txBody>
      </p:sp>
      <p:sp>
        <p:nvSpPr>
          <p:cNvPr id="47106" name="Slide Number Placeholder 3"/>
          <p:cNvSpPr>
            <a:spLocks noGrp="1"/>
          </p:cNvSpPr>
          <p:nvPr>
            <p:ph type="sldNum" sz="quarter" idx="12"/>
          </p:nvPr>
        </p:nvSpPr>
        <p:spPr>
          <a:noFill/>
        </p:spPr>
        <p:txBody>
          <a:bodyPr/>
          <a:lstStyle/>
          <a:p>
            <a:fld id="{9397C197-9AEC-4F3F-8975-C8C5AFE99133}" type="slidenum">
              <a:rPr lang="en-GB"/>
              <a:pPr/>
              <a:t>75</a:t>
            </a:fld>
            <a:endParaRPr lang="en-GB"/>
          </a:p>
        </p:txBody>
      </p:sp>
      <p:pic>
        <p:nvPicPr>
          <p:cNvPr id="1026" name="Picture 2" descr="C:\Users\chtakos\Downloads\s101_1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229200"/>
            <a:ext cx="1472045" cy="3636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896604" y="5229200"/>
            <a:ext cx="1327654" cy="1309712"/>
          </a:xfrm>
          <a:prstGeom prst="rect">
            <a:avLst/>
          </a:prstGeom>
        </p:spPr>
      </p:pic>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pPr eaLnBrk="1" hangingPunct="1"/>
            <a:r>
              <a:rPr lang="en-GB" sz="3200" dirty="0" smtClean="0"/>
              <a:t>Note for CIMTool users (1/2)</a:t>
            </a:r>
          </a:p>
        </p:txBody>
      </p:sp>
      <p:sp>
        <p:nvSpPr>
          <p:cNvPr id="10245" name="Rectangle 3"/>
          <p:cNvSpPr>
            <a:spLocks noGrp="1" noChangeArrowheads="1"/>
          </p:cNvSpPr>
          <p:nvPr>
            <p:ph idx="1"/>
          </p:nvPr>
        </p:nvSpPr>
        <p:spPr/>
        <p:txBody>
          <a:bodyPr>
            <a:normAutofit fontScale="92500" lnSpcReduction="20000"/>
          </a:bodyPr>
          <a:lstStyle/>
          <a:p>
            <a:pPr marL="0" indent="0" eaLnBrk="1" hangingPunct="1">
              <a:buNone/>
            </a:pPr>
            <a:r>
              <a:rPr lang="en-GB" sz="2000" dirty="0" smtClean="0"/>
              <a:t>In contrast to </a:t>
            </a:r>
            <a:r>
              <a:rPr lang="en-GB" sz="2000" dirty="0" err="1" smtClean="0"/>
              <a:t>CIMTool</a:t>
            </a:r>
            <a:r>
              <a:rPr lang="en-GB" sz="2000" dirty="0" smtClean="0"/>
              <a:t>, which is an eclipse-based application with a GUI:</a:t>
            </a:r>
          </a:p>
          <a:p>
            <a:pPr marL="269875" lvl="1" indent="-257175"/>
            <a:r>
              <a:rPr lang="en-GB" sz="1800" dirty="0" smtClean="0"/>
              <a:t>jCleanCim only </a:t>
            </a:r>
            <a:r>
              <a:rPr lang="en-GB" sz="1800" dirty="0"/>
              <a:t>uses eclipse for development and </a:t>
            </a:r>
            <a:r>
              <a:rPr lang="en-GB" sz="1800" dirty="0" smtClean="0"/>
              <a:t>compilation </a:t>
            </a:r>
          </a:p>
          <a:p>
            <a:pPr marL="269875" lvl="1" indent="-257175"/>
            <a:r>
              <a:rPr lang="en-GB" sz="1800" dirty="0" err="1"/>
              <a:t>jCleanCim</a:t>
            </a:r>
            <a:r>
              <a:rPr lang="en-GB" sz="1800" dirty="0"/>
              <a:t> </a:t>
            </a:r>
            <a:r>
              <a:rPr lang="en-GB" sz="1800" dirty="0" smtClean="0"/>
              <a:t>is </a:t>
            </a:r>
            <a:r>
              <a:rPr lang="en-GB" sz="1800" dirty="0"/>
              <a:t>a </a:t>
            </a:r>
            <a:r>
              <a:rPr lang="en-GB" sz="1800" dirty="0" smtClean="0"/>
              <a:t>simple </a:t>
            </a:r>
            <a:r>
              <a:rPr lang="en-GB" sz="1800" dirty="0"/>
              <a:t>console application, without </a:t>
            </a:r>
            <a:r>
              <a:rPr lang="en-GB" sz="1800" dirty="0" smtClean="0"/>
              <a:t>a GUI</a:t>
            </a:r>
            <a:endParaRPr lang="en-GB" sz="2000" dirty="0" smtClean="0"/>
          </a:p>
          <a:p>
            <a:pPr marL="0" indent="0" eaLnBrk="1" hangingPunct="1">
              <a:buNone/>
            </a:pPr>
            <a:endParaRPr lang="en-GB" sz="2000" dirty="0" smtClean="0"/>
          </a:p>
          <a:p>
            <a:pPr marL="0" indent="0" eaLnBrk="1" hangingPunct="1">
              <a:buNone/>
            </a:pPr>
            <a:r>
              <a:rPr lang="en-GB" sz="2000" dirty="0" smtClean="0"/>
              <a:t>The most comfortable way to use jCleanCim is however with</a:t>
            </a:r>
            <a:br>
              <a:rPr lang="en-GB" sz="2000" dirty="0" smtClean="0"/>
            </a:br>
            <a:r>
              <a:rPr lang="en-GB" sz="2000" dirty="0" smtClean="0"/>
              <a:t>*-src.zip distribution in eclipse, because:</a:t>
            </a:r>
          </a:p>
          <a:p>
            <a:pPr marL="269875" lvl="1" indent="-257175" eaLnBrk="1" hangingPunct="1"/>
            <a:r>
              <a:rPr lang="en-GB" sz="1800" dirty="0" smtClean="0"/>
              <a:t>You click to run jCleanCim instead of typing commands in the console window</a:t>
            </a:r>
          </a:p>
          <a:p>
            <a:pPr marL="269875" lvl="1" indent="-257175" eaLnBrk="1" hangingPunct="1"/>
            <a:r>
              <a:rPr lang="en-GB" sz="1800" dirty="0" smtClean="0"/>
              <a:t>Eclipse gives a nice console output</a:t>
            </a:r>
            <a:br>
              <a:rPr lang="en-GB" sz="1800" dirty="0" smtClean="0"/>
            </a:br>
            <a:r>
              <a:rPr lang="en-GB" sz="1800" dirty="0" smtClean="0"/>
              <a:t>(you can copy/paste/search/scroll easily)</a:t>
            </a:r>
          </a:p>
          <a:p>
            <a:pPr marL="269875" lvl="1" indent="-257175" eaLnBrk="1" hangingPunct="1"/>
            <a:r>
              <a:rPr lang="en-GB" sz="1800" dirty="0" smtClean="0"/>
              <a:t>Since 02v00, you’ll need to import </a:t>
            </a:r>
            <a:r>
              <a:rPr lang="en-GB" sz="1800" dirty="0" smtClean="0">
                <a:solidFill>
                  <a:srgbClr val="FF0000"/>
                </a:solidFill>
              </a:rPr>
              <a:t>not</a:t>
            </a:r>
            <a:r>
              <a:rPr lang="en-GB" sz="1800" dirty="0" smtClean="0"/>
              <a:t> eclipse project </a:t>
            </a:r>
            <a:r>
              <a:rPr lang="en-GB" sz="1800" dirty="0" smtClean="0">
                <a:solidFill>
                  <a:srgbClr val="FF0000"/>
                </a:solidFill>
              </a:rPr>
              <a:t>archive</a:t>
            </a:r>
            <a:r>
              <a:rPr lang="en-GB" sz="1800" dirty="0" smtClean="0"/>
              <a:t>, but simply an existing eclipse </a:t>
            </a:r>
            <a:r>
              <a:rPr lang="en-GB" sz="1800" dirty="0" smtClean="0">
                <a:solidFill>
                  <a:srgbClr val="FF0000"/>
                </a:solidFill>
              </a:rPr>
              <a:t>project (unzipped directory)</a:t>
            </a:r>
          </a:p>
          <a:p>
            <a:pPr marL="0" indent="0" eaLnBrk="1" hangingPunct="1">
              <a:buNone/>
            </a:pPr>
            <a:endParaRPr lang="en-GB" sz="2000" dirty="0" smtClean="0"/>
          </a:p>
          <a:p>
            <a:pPr marL="0" indent="0" eaLnBrk="1" hangingPunct="1">
              <a:buNone/>
            </a:pPr>
            <a:r>
              <a:rPr lang="en-GB" sz="2000" dirty="0" smtClean="0"/>
              <a:t>If you are developing in Java with eclipse, you already have what is needed.</a:t>
            </a:r>
          </a:p>
        </p:txBody>
      </p:sp>
      <p:sp>
        <p:nvSpPr>
          <p:cNvPr id="10242" name="Slide Number Placeholder 3"/>
          <p:cNvSpPr>
            <a:spLocks noGrp="1"/>
          </p:cNvSpPr>
          <p:nvPr>
            <p:ph type="sldNum" sz="quarter" idx="12"/>
          </p:nvPr>
        </p:nvSpPr>
        <p:spPr>
          <a:noFill/>
        </p:spPr>
        <p:txBody>
          <a:bodyPr/>
          <a:lstStyle/>
          <a:p>
            <a:fld id="{359F6F24-63F9-4F09-8E24-04EF081A226C}" type="slidenum">
              <a:rPr lang="en-GB"/>
              <a:pPr/>
              <a:t>8</a:t>
            </a:fld>
            <a:endParaRPr lang="en-GB"/>
          </a:p>
        </p:txBody>
      </p:sp>
      <p:sp>
        <p:nvSpPr>
          <p:cNvPr id="2" name="Date Placeholder 1"/>
          <p:cNvSpPr>
            <a:spLocks noGrp="1"/>
          </p:cNvSpPr>
          <p:nvPr>
            <p:ph type="dt" sz="half" idx="13"/>
          </p:nvPr>
        </p:nvSpPr>
        <p:spPr/>
        <p:txBody>
          <a:bodyPr/>
          <a:lstStyle/>
          <a:p>
            <a:r>
              <a:rPr lang="en-US" smtClean="0"/>
              <a:t>January 2018</a:t>
            </a:r>
            <a:endParaRPr lang="en-GB"/>
          </a:p>
        </p:txBody>
      </p:sp>
      <p:sp>
        <p:nvSpPr>
          <p:cNvPr id="3" name="Footer Placeholder 2"/>
          <p:cNvSpPr>
            <a:spLocks noGrp="1"/>
          </p:cNvSpPr>
          <p:nvPr>
            <p:ph type="ftr" sz="quarter" idx="14"/>
          </p:nvPr>
        </p:nvSpPr>
        <p:spPr/>
        <p:txBody>
          <a:bodyPr/>
          <a:lstStyle/>
          <a:p>
            <a:r>
              <a:rPr lang="fi-FI" smtClean="0"/>
              <a:t>Copyright 2009-2018 Tatjana (Tanja) Kostic</a:t>
            </a:r>
            <a:endParaRPr lang="fi-FI" dirty="0" smtClean="0"/>
          </a:p>
        </p:txBody>
      </p:sp>
    </p:spTree>
    <p:extLst>
      <p:ext uri="{BB962C8B-B14F-4D97-AF65-F5344CB8AC3E}">
        <p14:creationId xmlns:p14="http://schemas.microsoft.com/office/powerpoint/2010/main" val="3432924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pPr eaLnBrk="1" hangingPunct="1"/>
            <a:r>
              <a:rPr lang="en-GB" sz="3200" dirty="0" smtClean="0"/>
              <a:t>Note for CIMTool users (2/2)</a:t>
            </a:r>
          </a:p>
        </p:txBody>
      </p:sp>
      <p:sp>
        <p:nvSpPr>
          <p:cNvPr id="10245" name="Rectangle 3"/>
          <p:cNvSpPr>
            <a:spLocks noGrp="1" noChangeArrowheads="1"/>
          </p:cNvSpPr>
          <p:nvPr>
            <p:ph idx="1"/>
          </p:nvPr>
        </p:nvSpPr>
        <p:spPr/>
        <p:txBody>
          <a:bodyPr>
            <a:normAutofit/>
          </a:bodyPr>
          <a:lstStyle/>
          <a:p>
            <a:pPr marL="0" indent="0" eaLnBrk="1" hangingPunct="1">
              <a:buNone/>
            </a:pPr>
            <a:r>
              <a:rPr lang="en-GB" sz="2400" dirty="0" smtClean="0"/>
              <a:t>If you have CIMTool that contains an eclipse runtime:</a:t>
            </a:r>
            <a:endParaRPr lang="en-GB" sz="2000" dirty="0" smtClean="0"/>
          </a:p>
          <a:p>
            <a:pPr marL="285750" lvl="1" eaLnBrk="1" hangingPunct="1"/>
            <a:r>
              <a:rPr lang="en-GB" sz="1800" dirty="0" smtClean="0"/>
              <a:t>Using that installation of eclipse (runtime) is </a:t>
            </a:r>
            <a:r>
              <a:rPr lang="en-GB" sz="1800" b="1" dirty="0" smtClean="0">
                <a:solidFill>
                  <a:srgbClr val="FF0000"/>
                </a:solidFill>
              </a:rPr>
              <a:t>not</a:t>
            </a:r>
            <a:r>
              <a:rPr lang="en-GB" sz="1800" dirty="0" smtClean="0"/>
              <a:t> sufficient, because it is only runtime, without support for Java code development</a:t>
            </a:r>
          </a:p>
          <a:p>
            <a:pPr marL="285750" lvl="1" eaLnBrk="1" hangingPunct="1"/>
            <a:r>
              <a:rPr lang="en-GB" sz="1800" dirty="0" smtClean="0"/>
              <a:t>You must have an SDK (software development kit) to automatically build the jCleanCim application from sources</a:t>
            </a:r>
          </a:p>
          <a:p>
            <a:pPr marL="0" indent="0">
              <a:buNone/>
            </a:pPr>
            <a:endParaRPr lang="en-GB" sz="2600" dirty="0" smtClean="0"/>
          </a:p>
          <a:p>
            <a:pPr marL="0" indent="0">
              <a:buNone/>
            </a:pPr>
            <a:r>
              <a:rPr lang="en-GB" dirty="0" smtClean="0"/>
              <a:t>On eclipse download site, the minimum required distribution is “Eclipse IDE for Java developers”</a:t>
            </a:r>
          </a:p>
          <a:p>
            <a:pPr marL="285750" lvl="1"/>
            <a:r>
              <a:rPr lang="en-GB" sz="1800" dirty="0" smtClean="0"/>
              <a:t>you can then install CIMTool plug-in in this (or more recent) version of eclipse</a:t>
            </a:r>
          </a:p>
        </p:txBody>
      </p:sp>
      <p:sp>
        <p:nvSpPr>
          <p:cNvPr id="10242" name="Slide Number Placeholder 3"/>
          <p:cNvSpPr>
            <a:spLocks noGrp="1"/>
          </p:cNvSpPr>
          <p:nvPr>
            <p:ph type="sldNum" sz="quarter" idx="12"/>
          </p:nvPr>
        </p:nvSpPr>
        <p:spPr>
          <a:noFill/>
        </p:spPr>
        <p:txBody>
          <a:bodyPr/>
          <a:lstStyle/>
          <a:p>
            <a:fld id="{359F6F24-63F9-4F09-8E24-04EF081A226C}" type="slidenum">
              <a:rPr lang="en-GB"/>
              <a:pPr/>
              <a:t>9</a:t>
            </a:fld>
            <a:endParaRPr lang="en-GB" dirty="0"/>
          </a:p>
        </p:txBody>
      </p:sp>
      <p:sp>
        <p:nvSpPr>
          <p:cNvPr id="4" name="Date Placeholder 3"/>
          <p:cNvSpPr>
            <a:spLocks noGrp="1"/>
          </p:cNvSpPr>
          <p:nvPr>
            <p:ph type="dt" sz="half" idx="13"/>
          </p:nvPr>
        </p:nvSpPr>
        <p:spPr/>
        <p:txBody>
          <a:bodyPr/>
          <a:lstStyle/>
          <a:p>
            <a:r>
              <a:rPr lang="en-US" smtClean="0"/>
              <a:t>January 2018</a:t>
            </a:r>
            <a:endParaRPr lang="en-GB"/>
          </a:p>
        </p:txBody>
      </p:sp>
      <p:sp>
        <p:nvSpPr>
          <p:cNvPr id="5" name="Footer Placeholder 4"/>
          <p:cNvSpPr>
            <a:spLocks noGrp="1"/>
          </p:cNvSpPr>
          <p:nvPr>
            <p:ph type="ftr" sz="quarter" idx="14"/>
          </p:nvPr>
        </p:nvSpPr>
        <p:spPr/>
        <p:txBody>
          <a:bodyPr/>
          <a:lstStyle/>
          <a:p>
            <a:r>
              <a:rPr lang="fi-FI" smtClean="0"/>
              <a:t>Copyright 2009-2018 Tatjana (Tanja) Kostic</a:t>
            </a:r>
            <a:endParaRPr lang="fi-FI" dirty="0" smtClean="0"/>
          </a:p>
        </p:txBody>
      </p:sp>
      <p:pic>
        <p:nvPicPr>
          <p:cNvPr id="6" name="Picture 5"/>
          <p:cNvPicPr>
            <a:picLocks noChangeAspect="1"/>
          </p:cNvPicPr>
          <p:nvPr/>
        </p:nvPicPr>
        <p:blipFill>
          <a:blip r:embed="rId2"/>
          <a:stretch>
            <a:fillRect/>
          </a:stretch>
        </p:blipFill>
        <p:spPr>
          <a:xfrm>
            <a:off x="1888560" y="5064594"/>
            <a:ext cx="7069038" cy="93251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08" y="5849899"/>
            <a:ext cx="1524213" cy="5525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305</TotalTime>
  <Words>8344</Words>
  <Application>Microsoft Office PowerPoint</Application>
  <PresentationFormat>On-screen Show (4:3)</PresentationFormat>
  <Paragraphs>1238</Paragraphs>
  <Slides>75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Arial Unicode MS</vt:lpstr>
      <vt:lpstr>Arial</vt:lpstr>
      <vt:lpstr>Arial Narrow</vt:lpstr>
      <vt:lpstr>Calibri</vt:lpstr>
      <vt:lpstr>Century Gothic</vt:lpstr>
      <vt:lpstr>Consolas</vt:lpstr>
      <vt:lpstr>Courier New</vt:lpstr>
      <vt:lpstr>Lucida Sans Unicode</vt:lpstr>
      <vt:lpstr>Palatino Linotype</vt:lpstr>
      <vt:lpstr>Wingdings</vt:lpstr>
      <vt:lpstr>Executive</vt:lpstr>
      <vt:lpstr>jCleanCim introduction</vt:lpstr>
      <vt:lpstr>About jCleanCim</vt:lpstr>
      <vt:lpstr>Who should use jCleanCim?</vt:lpstr>
      <vt:lpstr>When should you use jCleanCim?</vt:lpstr>
      <vt:lpstr>Documentation</vt:lpstr>
      <vt:lpstr>Selecting distribution</vt:lpstr>
      <vt:lpstr>Note for users with 64-bit Windows 7</vt:lpstr>
      <vt:lpstr>Note for CIMTool users (1/2)</vt:lpstr>
      <vt:lpstr>Note for CIMTool users (2/2)</vt:lpstr>
      <vt:lpstr>Features &amp; configuration overview </vt:lpstr>
      <vt:lpstr>jCleanCim features overview</vt:lpstr>
      <vt:lpstr>jCleanCim features intro (1/2)</vt:lpstr>
      <vt:lpstr>jCleanCim features intro (2/2)</vt:lpstr>
      <vt:lpstr>jCleanCim configuration (1/2)</vt:lpstr>
      <vt:lpstr>jCleanCim configuration (2/2)</vt:lpstr>
      <vt:lpstr>jCleanCim input files</vt:lpstr>
      <vt:lpstr>Recommended UML model structure (1/2)</vt:lpstr>
      <vt:lpstr>Recommended UML model structure (2/2)</vt:lpstr>
      <vt:lpstr>Standard UML top-package owners</vt:lpstr>
      <vt:lpstr>Features: Intro - model building</vt:lpstr>
      <vt:lpstr>Reading model from .eap repository: Minimum configuration*</vt:lpstr>
      <vt:lpstr>Reading model from .eap repository: Builder comparisons</vt:lpstr>
      <vt:lpstr>Features: UML model export to XMI</vt:lpstr>
      <vt:lpstr>XMI export: Minimum configuration*</vt:lpstr>
      <vt:lpstr>XMI export: Overview</vt:lpstr>
      <vt:lpstr>XMI export: Fine tuning</vt:lpstr>
      <vt:lpstr>Features: UML model validation</vt:lpstr>
      <vt:lpstr>Validation: Minimum configuration*</vt:lpstr>
      <vt:lpstr>Validation: Overview (1/2)</vt:lpstr>
      <vt:lpstr>Validation: Overview (2/2)</vt:lpstr>
      <vt:lpstr>Validation rules: Classes</vt:lpstr>
      <vt:lpstr>Validation rules: Dependencies (hand-drawn), diagrams, operations, packages, associations, attributes </vt:lpstr>
      <vt:lpstr>Validation: Console logging</vt:lpstr>
      <vt:lpstr>Validation: Fine tuning</vt:lpstr>
      <vt:lpstr>Features: UML model statistics</vt:lpstr>
      <vt:lpstr>Statistics: Minimum configuration</vt:lpstr>
      <vt:lpstr>Statistics: Overview</vt:lpstr>
      <vt:lpstr>Statistics: On CIM-specific constructs</vt:lpstr>
      <vt:lpstr>Statistics: On IEC 61850-specific constructs</vt:lpstr>
      <vt:lpstr>Statistics: On actual dependencies</vt:lpstr>
      <vt:lpstr>Statistics: TODOs</vt:lpstr>
      <vt:lpstr>Features: MS Word doc generation from UML (and from CIM XSD profiles*)</vt:lpstr>
      <vt:lpstr>MS Word doc generation from UML: Minimum configuration*</vt:lpstr>
      <vt:lpstr>MS Word doc generation from UML: Overview</vt:lpstr>
      <vt:lpstr>MS Word doc generation from UML: Placeholders</vt:lpstr>
      <vt:lpstr>MS Word doc generation from UML: Attribute and diagram placeholders</vt:lpstr>
      <vt:lpstr>MS Word doc generation from UML: File and package placeholders</vt:lpstr>
      <vt:lpstr>MS Word doc generation from UML: Diag. note and explicit class placeholders</vt:lpstr>
      <vt:lpstr>MS Word doc generation from UML: IEC 61850 name space placeholder</vt:lpstr>
      <vt:lpstr>MS Word doc generation from UML: Data index placeholder</vt:lpstr>
      <vt:lpstr>MS Word doc generation from UML: Automatically added items (1/2)</vt:lpstr>
      <vt:lpstr>MS Word doc generation from UML: Automatically added items (2/2)</vt:lpstr>
      <vt:lpstr>MS Word doc generation from UML: Fancy IEC 61850 table formats</vt:lpstr>
      <vt:lpstr>MS Word doc generation from UML: Hyperlinks</vt:lpstr>
      <vt:lpstr>MS Word doc generation from UML: MS Word styles considerations</vt:lpstr>
      <vt:lpstr>MS Word doc generation from UML: IEC styles mappings to MS Word defaults</vt:lpstr>
      <vt:lpstr>MS Word doc generation from UML: MS Word speed considerations (1/2)</vt:lpstr>
      <vt:lpstr>MS Word doc generation from UML: MS Word speed considerations (2/2)</vt:lpstr>
      <vt:lpstr>MS Word doc generation from UML: Misc</vt:lpstr>
      <vt:lpstr>Features: XML doc generation from UML</vt:lpstr>
      <vt:lpstr>XML doc generation from UML: Minimum configuration*</vt:lpstr>
      <vt:lpstr>XML doc generation from UML: Overview</vt:lpstr>
      <vt:lpstr>XML doc generation from UML: Specification and documentation XML</vt:lpstr>
      <vt:lpstr>XML doc generation from UML: IECDomain.xsd</vt:lpstr>
      <vt:lpstr>XML doc generation from UML: Status</vt:lpstr>
      <vt:lpstr>Features: CIM profiles vs. UML model cross-check*</vt:lpstr>
      <vt:lpstr>Performance</vt:lpstr>
      <vt:lpstr>Time considerations for reading from EA file and MS Word document generation</vt:lpstr>
      <vt:lpstr>EA-dependent operations: Execution times with jCleanCim-01v08</vt:lpstr>
      <vt:lpstr>MS Word-dependent operations: Execution times with jCleanCim-01v08</vt:lpstr>
      <vt:lpstr>Instead of conclusion</vt:lpstr>
      <vt:lpstr>Known issues</vt:lpstr>
      <vt:lpstr>Success stories</vt:lpstr>
      <vt:lpstr>Want more features?</vt:lpstr>
      <vt:lpstr>Credits</vt:lpstr>
    </vt:vector>
  </TitlesOfParts>
  <Company>ABB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jCleanCim introduction</dc:title>
  <dc:creator>Tatjana Kostic</dc:creator>
  <cp:lastModifiedBy>tanja</cp:lastModifiedBy>
  <cp:revision>209</cp:revision>
  <dcterms:created xsi:type="dcterms:W3CDTF">2012-08-26T10:32:20Z</dcterms:created>
  <dcterms:modified xsi:type="dcterms:W3CDTF">2017-12-22T12:25:48Z</dcterms:modified>
</cp:coreProperties>
</file>