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1" r:id="rId1"/>
  </p:sldMasterIdLst>
  <p:notesMasterIdLst>
    <p:notesMasterId r:id="rId25"/>
  </p:notesMasterIdLst>
  <p:sldIdLst>
    <p:sldId id="419" r:id="rId2"/>
    <p:sldId id="372" r:id="rId3"/>
    <p:sldId id="339" r:id="rId4"/>
    <p:sldId id="416" r:id="rId5"/>
    <p:sldId id="360" r:id="rId6"/>
    <p:sldId id="363" r:id="rId7"/>
    <p:sldId id="340" r:id="rId8"/>
    <p:sldId id="365" r:id="rId9"/>
    <p:sldId id="356" r:id="rId10"/>
    <p:sldId id="341" r:id="rId11"/>
    <p:sldId id="342" r:id="rId12"/>
    <p:sldId id="362" r:id="rId13"/>
    <p:sldId id="344" r:id="rId14"/>
    <p:sldId id="361" r:id="rId15"/>
    <p:sldId id="345" r:id="rId16"/>
    <p:sldId id="366" r:id="rId17"/>
    <p:sldId id="420" r:id="rId18"/>
    <p:sldId id="421" r:id="rId19"/>
    <p:sldId id="426" r:id="rId20"/>
    <p:sldId id="423" r:id="rId21"/>
    <p:sldId id="425" r:id="rId22"/>
    <p:sldId id="427" r:id="rId23"/>
    <p:sldId id="386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4660"/>
  </p:normalViewPr>
  <p:slideViewPr>
    <p:cSldViewPr>
      <p:cViewPr varScale="1">
        <p:scale>
          <a:sx n="74" d="100"/>
          <a:sy n="74" d="100"/>
        </p:scale>
        <p:origin x="197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6F0CF-3643-420E-8900-674CE11D8AA3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01409-360A-4635-A3BC-F8C9DC00E8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72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607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44269"/>
            <a:ext cx="8534400" cy="667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F2B-4BCF-4197-901F-D7CA0C5C3346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0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CCA8-3024-49A1-87B6-D46B91C257B5}" type="datetime1">
              <a:rPr lang="zh-TW" altLang="en-US" smtClean="0"/>
              <a:pPr/>
              <a:t>2019/12/17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22D-A891-4965-8845-6747536A485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56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D9EB1F4-45FA-45E1-9943-C5355D126B9C}" type="datetime1">
              <a:rPr lang="zh-TW" altLang="en-US" smtClean="0"/>
              <a:pPr/>
              <a:t>2019/12/17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CDF99AC-6140-4A7C-9D8E-B9197AAA20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5085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四軸飛行器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4800" y="3844269"/>
            <a:ext cx="8534400" cy="80886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S04352041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秦翊瑋</a:t>
            </a:r>
          </a:p>
        </p:txBody>
      </p:sp>
    </p:spTree>
    <p:extLst>
      <p:ext uri="{BB962C8B-B14F-4D97-AF65-F5344CB8AC3E}">
        <p14:creationId xmlns:p14="http://schemas.microsoft.com/office/powerpoint/2010/main" val="358360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空間移動、旋轉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飛機在空間中有六個自由度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4F21-7493-4C0E-AEED-C855D9279310}" type="datetime1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22D-A891-4965-8845-6747536A4856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6" name="Picture 2" descr="C:\Users\User\Desktop\2014-03-01_152124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2564904"/>
            <a:ext cx="4896544" cy="2945158"/>
          </a:xfrm>
          <a:prstGeom prst="rect">
            <a:avLst/>
          </a:prstGeom>
          <a:noFill/>
        </p:spPr>
      </p:pic>
      <p:cxnSp>
        <p:nvCxnSpPr>
          <p:cNvPr id="8" name="直線單箭頭接點 7"/>
          <p:cNvCxnSpPr/>
          <p:nvPr/>
        </p:nvCxnSpPr>
        <p:spPr>
          <a:xfrm flipH="1">
            <a:off x="6156176" y="2924944"/>
            <a:ext cx="864096" cy="792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995936" y="5703655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滾轉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Roll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4860032" y="2420888"/>
            <a:ext cx="504056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991137" y="262810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俯仰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Pitch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076056" y="198884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偏航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Yaw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4211960" y="4869160"/>
            <a:ext cx="360040" cy="792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8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飛行原理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4F21-7493-4C0E-AEED-C855D9279310}" type="datetime1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22D-A891-4965-8845-6747536A4856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6" name="Picture 2" descr="D:\左皓舊檔案\MultiWii\T2vIKcXlNaXXXXXXXX_!!1258059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6" t="26043" r="6551" b="57882"/>
          <a:stretch/>
        </p:blipFill>
        <p:spPr bwMode="auto">
          <a:xfrm>
            <a:off x="2627784" y="2132856"/>
            <a:ext cx="3502496" cy="335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弧形箭號 (上彎) 6"/>
          <p:cNvSpPr/>
          <p:nvPr/>
        </p:nvSpPr>
        <p:spPr>
          <a:xfrm>
            <a:off x="2956972" y="4695770"/>
            <a:ext cx="1224136" cy="465524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弧形箭號 (上彎) 7"/>
          <p:cNvSpPr/>
          <p:nvPr/>
        </p:nvSpPr>
        <p:spPr>
          <a:xfrm flipH="1">
            <a:off x="4572000" y="4695770"/>
            <a:ext cx="1224136" cy="489932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弧形箭號 (上彎) 8"/>
          <p:cNvSpPr/>
          <p:nvPr/>
        </p:nvSpPr>
        <p:spPr>
          <a:xfrm flipH="1" flipV="1">
            <a:off x="4572000" y="1880828"/>
            <a:ext cx="1224136" cy="504056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弧形箭號 (上彎) 9"/>
          <p:cNvSpPr/>
          <p:nvPr/>
        </p:nvSpPr>
        <p:spPr>
          <a:xfrm flipV="1">
            <a:off x="2956972" y="1936676"/>
            <a:ext cx="1224136" cy="468052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向下箭號 10"/>
          <p:cNvSpPr/>
          <p:nvPr/>
        </p:nvSpPr>
        <p:spPr>
          <a:xfrm flipV="1">
            <a:off x="4119374" y="2996952"/>
            <a:ext cx="54102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4111724" y="2996952"/>
            <a:ext cx="541020" cy="940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flipH="1">
            <a:off x="4012770" y="3256961"/>
            <a:ext cx="753709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4012769" y="3256961"/>
            <a:ext cx="753709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形箭號 14"/>
          <p:cNvSpPr/>
          <p:nvPr/>
        </p:nvSpPr>
        <p:spPr>
          <a:xfrm flipH="1">
            <a:off x="3677901" y="2652695"/>
            <a:ext cx="1402261" cy="147825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圓形箭號 15"/>
          <p:cNvSpPr/>
          <p:nvPr/>
        </p:nvSpPr>
        <p:spPr>
          <a:xfrm flipV="1">
            <a:off x="3684718" y="2769419"/>
            <a:ext cx="1402261" cy="151452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圓形箭號 16"/>
          <p:cNvSpPr/>
          <p:nvPr/>
        </p:nvSpPr>
        <p:spPr>
          <a:xfrm>
            <a:off x="3667295" y="2652695"/>
            <a:ext cx="1412867" cy="147825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圓形箭號 17"/>
          <p:cNvSpPr/>
          <p:nvPr/>
        </p:nvSpPr>
        <p:spPr>
          <a:xfrm flipH="1" flipV="1">
            <a:off x="3674112" y="2769419"/>
            <a:ext cx="1412867" cy="151452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36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5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7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6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6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8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6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0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6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2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8" grpId="8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9" grpId="8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0" grpId="8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CCA8-3024-49A1-87B6-D46B91C257B5}" type="datetime1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22D-A891-4965-8845-6747536A485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6" name="標題 4"/>
          <p:cNvSpPr txBox="1">
            <a:spLocks/>
          </p:cNvSpPr>
          <p:nvPr/>
        </p:nvSpPr>
        <p:spPr>
          <a:xfrm>
            <a:off x="0" y="1916832"/>
            <a:ext cx="9155360" cy="178621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四旋翼的控制方法</a:t>
            </a:r>
          </a:p>
        </p:txBody>
      </p:sp>
    </p:spTree>
    <p:extLst>
      <p:ext uri="{BB962C8B-B14F-4D97-AF65-F5344CB8AC3E}">
        <p14:creationId xmlns:p14="http://schemas.microsoft.com/office/powerpoint/2010/main" val="194394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硬體外觀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示意圖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4F21-7493-4C0E-AEED-C855D9279310}" type="datetime1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pPr/>
              <a:t>2019/12/17</a:t>
            </a:fld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22D-A891-4965-8845-6747536A4856}" type="slidenum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pPr/>
              <a:t>13</a:t>
            </a:fld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 descr="C:\Users\ASUS\Desktop\論文\DSC00576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5302" y="1556792"/>
            <a:ext cx="5855411" cy="4395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5329973" y="1082935"/>
            <a:ext cx="124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飛控板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740352" y="3573016"/>
            <a:ext cx="124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電池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43445" y="5064024"/>
            <a:ext cx="124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馬達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43445" y="3888726"/>
            <a:ext cx="124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螺旋槳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847856" y="1988840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電子變速器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0" y="2524441"/>
            <a:ext cx="1824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無線接收器</a:t>
            </a:r>
          </a:p>
        </p:txBody>
      </p:sp>
      <p:cxnSp>
        <p:nvCxnSpPr>
          <p:cNvPr id="13" name="肘形接點 12"/>
          <p:cNvCxnSpPr>
            <a:stCxn id="9" idx="3"/>
          </p:cNvCxnSpPr>
          <p:nvPr/>
        </p:nvCxnSpPr>
        <p:spPr>
          <a:xfrm flipV="1">
            <a:off x="1587029" y="4119558"/>
            <a:ext cx="1673653" cy="1175299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10" idx="3"/>
          </p:cNvCxnSpPr>
          <p:nvPr/>
        </p:nvCxnSpPr>
        <p:spPr>
          <a:xfrm flipV="1">
            <a:off x="1587029" y="3551805"/>
            <a:ext cx="1246933" cy="567754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肘形接點 14"/>
          <p:cNvCxnSpPr/>
          <p:nvPr/>
        </p:nvCxnSpPr>
        <p:spPr>
          <a:xfrm>
            <a:off x="1855302" y="2838172"/>
            <a:ext cx="2783076" cy="819722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2"/>
          </p:cNvCxnSpPr>
          <p:nvPr/>
        </p:nvCxnSpPr>
        <p:spPr>
          <a:xfrm rot="5400000">
            <a:off x="4640322" y="1824405"/>
            <a:ext cx="1591248" cy="1031639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肘形接點 16"/>
          <p:cNvCxnSpPr/>
          <p:nvPr/>
        </p:nvCxnSpPr>
        <p:spPr>
          <a:xfrm rot="10800000" flipV="1">
            <a:off x="5658725" y="2372036"/>
            <a:ext cx="2161716" cy="1074515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1"/>
          </p:cNvCxnSpPr>
          <p:nvPr/>
        </p:nvCxnSpPr>
        <p:spPr>
          <a:xfrm rot="10800000" flipV="1">
            <a:off x="5652120" y="3803848"/>
            <a:ext cx="2088232" cy="57199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1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飛行控制板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CCA8-3024-49A1-87B6-D46B91C257B5}" type="datetime1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pPr/>
              <a:t>2019/12/17</a:t>
            </a:fld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22D-A891-4965-8845-6747536A4856}" type="slidenum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pPr/>
              <a:t>14</a:t>
            </a:fld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 descr="C:\Users\User\Desktop\eafc_original_gyroscop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1498809" cy="1656184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899592" y="3131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陀螺儀</a:t>
            </a:r>
          </a:p>
        </p:txBody>
      </p:sp>
      <p:pic>
        <p:nvPicPr>
          <p:cNvPr id="2051" name="Picture 3" descr="C:\Users\Use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6418" y="1575073"/>
            <a:ext cx="2018822" cy="1512168"/>
          </a:xfrm>
          <a:prstGeom prst="rect">
            <a:avLst/>
          </a:prstGeom>
          <a:noFill/>
        </p:spPr>
      </p:pic>
      <p:sp>
        <p:nvSpPr>
          <p:cNvPr id="9" name="文字方塊 8"/>
          <p:cNvSpPr txBox="1"/>
          <p:nvPr/>
        </p:nvSpPr>
        <p:spPr>
          <a:xfrm>
            <a:off x="2924088" y="3131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加速計</a:t>
            </a:r>
          </a:p>
        </p:txBody>
      </p:sp>
      <p:pic>
        <p:nvPicPr>
          <p:cNvPr id="2052" name="Picture 4" descr="C:\Users\User\Desktop\0660_sm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1973" y="1564148"/>
            <a:ext cx="1672607" cy="1505347"/>
          </a:xfrm>
          <a:prstGeom prst="rect">
            <a:avLst/>
          </a:prstGeom>
          <a:noFill/>
        </p:spPr>
      </p:pic>
      <p:sp>
        <p:nvSpPr>
          <p:cNvPr id="11" name="文字方塊 10"/>
          <p:cNvSpPr txBox="1"/>
          <p:nvPr/>
        </p:nvSpPr>
        <p:spPr>
          <a:xfrm>
            <a:off x="5041652" y="3131676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磁力計</a:t>
            </a:r>
          </a:p>
        </p:txBody>
      </p:sp>
      <p:pic>
        <p:nvPicPr>
          <p:cNvPr id="2053" name="Picture 5" descr="C:\Users\User\Desktop\R22_meter_al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1484784"/>
            <a:ext cx="1584176" cy="1557773"/>
          </a:xfrm>
          <a:prstGeom prst="rect">
            <a:avLst/>
          </a:prstGeom>
          <a:noFill/>
        </p:spPr>
      </p:pic>
      <p:sp>
        <p:nvSpPr>
          <p:cNvPr id="13" name="文字方塊 12"/>
          <p:cNvSpPr txBox="1"/>
          <p:nvPr/>
        </p:nvSpPr>
        <p:spPr>
          <a:xfrm>
            <a:off x="6876256" y="31409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氣壓高度計</a:t>
            </a:r>
          </a:p>
        </p:txBody>
      </p:sp>
      <p:pic>
        <p:nvPicPr>
          <p:cNvPr id="2054" name="Picture 6" descr="C:\Users\User\Desktop\cortex_m3_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5856" y="3789040"/>
            <a:ext cx="2659062" cy="2001838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3923928" y="60212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(MCU)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664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飛行穩定控制</a:t>
            </a:r>
          </a:p>
        </p:txBody>
      </p:sp>
      <p:sp>
        <p:nvSpPr>
          <p:cNvPr id="60" name="內容版面配置區 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4F21-7493-4C0E-AEED-C855D9279310}" type="datetime1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22D-A891-4965-8845-6747536A485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611560" y="2852936"/>
            <a:ext cx="1728192" cy="2232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陀螺儀</a:t>
            </a:r>
            <a:endParaRPr lang="en-US" altLang="zh-TW" sz="2000" dirty="0"/>
          </a:p>
          <a:p>
            <a:pPr algn="ctr"/>
            <a:r>
              <a:rPr lang="zh-TW" altLang="en-US" sz="2000" dirty="0"/>
              <a:t>加速計</a:t>
            </a:r>
            <a:endParaRPr lang="en-US" altLang="zh-TW" sz="2000" dirty="0"/>
          </a:p>
          <a:p>
            <a:pPr algn="ctr"/>
            <a:r>
              <a:rPr lang="zh-TW" altLang="en-US" sz="2000" dirty="0"/>
              <a:t>磁力計</a:t>
            </a:r>
            <a:endParaRPr lang="en-US" altLang="zh-TW" sz="2000" dirty="0"/>
          </a:p>
          <a:p>
            <a:pPr algn="ctr"/>
            <a:r>
              <a:rPr lang="zh-TW" altLang="en-US" sz="2000" dirty="0"/>
              <a:t>高度計</a:t>
            </a:r>
            <a:endParaRPr lang="en-US" altLang="zh-TW" sz="2000" dirty="0"/>
          </a:p>
          <a:p>
            <a:pPr algn="ctr"/>
            <a:r>
              <a:rPr lang="en-US" altLang="zh-TW" sz="2000" dirty="0"/>
              <a:t>GPS</a:t>
            </a:r>
          </a:p>
          <a:p>
            <a:pPr algn="ctr"/>
            <a:r>
              <a:rPr lang="en-US" altLang="zh-TW" sz="2000" dirty="0"/>
              <a:t>…</a:t>
            </a:r>
            <a:endParaRPr lang="zh-TW" altLang="en-US" sz="2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79512" y="234888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姿態與位置感測器</a:t>
            </a:r>
          </a:p>
        </p:txBody>
      </p:sp>
      <p:sp>
        <p:nvSpPr>
          <p:cNvPr id="63" name="矩形 62"/>
          <p:cNvSpPr/>
          <p:nvPr/>
        </p:nvSpPr>
        <p:spPr>
          <a:xfrm>
            <a:off x="3440440" y="2216284"/>
            <a:ext cx="1944216" cy="7920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TW" altLang="zh-TW" sz="2000" dirty="0"/>
          </a:p>
          <a:p>
            <a:r>
              <a:rPr lang="en-US" altLang="zh-TW" sz="2000" i="1" dirty="0"/>
              <a:t>  </a:t>
            </a:r>
            <a:endParaRPr lang="zh-TW" altLang="zh-TW" sz="2000" dirty="0"/>
          </a:p>
          <a:p>
            <a:r>
              <a:rPr lang="en-US" altLang="zh-TW" sz="2000" i="1" dirty="0"/>
              <a:t>  </a:t>
            </a:r>
            <a:endParaRPr lang="zh-TW" altLang="en-US" sz="2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995936" y="2420888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dk1"/>
                </a:solidFill>
              </a:rPr>
              <a:t>MCU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660232" y="3429000"/>
            <a:ext cx="1800200" cy="86409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i="1" dirty="0"/>
              <a:t> </a:t>
            </a:r>
            <a:r>
              <a:rPr lang="zh-TW" altLang="en-US" sz="2000" dirty="0"/>
              <a:t>馬達轉速</a:t>
            </a:r>
          </a:p>
        </p:txBody>
      </p:sp>
      <p:cxnSp>
        <p:nvCxnSpPr>
          <p:cNvPr id="69" name="直線單箭頭接點 68"/>
          <p:cNvCxnSpPr>
            <a:endCxn id="63" idx="1"/>
          </p:cNvCxnSpPr>
          <p:nvPr/>
        </p:nvCxnSpPr>
        <p:spPr>
          <a:xfrm flipV="1">
            <a:off x="2360320" y="2612328"/>
            <a:ext cx="1080120" cy="54006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63" idx="3"/>
          </p:cNvCxnSpPr>
          <p:nvPr/>
        </p:nvCxnSpPr>
        <p:spPr>
          <a:xfrm>
            <a:off x="5384656" y="2612328"/>
            <a:ext cx="1224136" cy="97210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6660232" y="29249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電子變速器</a:t>
            </a:r>
          </a:p>
        </p:txBody>
      </p:sp>
      <p:sp>
        <p:nvSpPr>
          <p:cNvPr id="72" name="矩形 71"/>
          <p:cNvSpPr/>
          <p:nvPr/>
        </p:nvSpPr>
        <p:spPr>
          <a:xfrm>
            <a:off x="3635896" y="5373216"/>
            <a:ext cx="1800200" cy="86409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飛機運動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3851920" y="48691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多旋翼機</a:t>
            </a: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5436096" y="4293096"/>
            <a:ext cx="1440160" cy="1296144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2339752" y="4581128"/>
            <a:ext cx="1296144" cy="936104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8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63" grpId="0" animBg="1"/>
      <p:bldP spid="64" grpId="0"/>
      <p:bldP spid="68" grpId="0" animBg="1"/>
      <p:bldP spid="71" grpId="0"/>
      <p:bldP spid="72" grpId="0" animBg="1"/>
      <p:bldP spid="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MCU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做了那些運算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CCA8-3024-49A1-87B6-D46B91C257B5}" type="datetime1">
              <a:rPr lang="zh-TW" altLang="en-US" smtClean="0"/>
              <a:pPr/>
              <a:t>2019/12/17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22D-A891-4965-8845-6747536A4856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2" cstate="print"/>
          <a:srcRect l="52500" t="11007" r="11667" b="48634"/>
          <a:stretch>
            <a:fillRect/>
          </a:stretch>
        </p:blipFill>
        <p:spPr bwMode="auto">
          <a:xfrm>
            <a:off x="4788024" y="2204864"/>
            <a:ext cx="309634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圖片 6"/>
          <p:cNvPicPr/>
          <p:nvPr/>
        </p:nvPicPr>
        <p:blipFill>
          <a:blip r:embed="rId2" cstate="print"/>
          <a:srcRect l="32500" t="9173" r="10834" b="19282"/>
          <a:stretch>
            <a:fillRect/>
          </a:stretch>
        </p:blipFill>
        <p:spPr bwMode="auto">
          <a:xfrm>
            <a:off x="3059832" y="2132856"/>
            <a:ext cx="489654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974" y="1772816"/>
            <a:ext cx="8640960" cy="392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44108" y="0"/>
            <a:ext cx="7772400" cy="1508760"/>
          </a:xfrm>
        </p:spPr>
        <p:txBody>
          <a:bodyPr/>
          <a:lstStyle/>
          <a:p>
            <a:r>
              <a:rPr lang="en-US" altLang="zh-TW" dirty="0">
                <a:latin typeface="PMingLiU (標題)"/>
              </a:rPr>
              <a:t>PID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CCA8-3024-49A1-87B6-D46B91C257B5}" type="datetime1">
              <a:rPr lang="zh-TW" altLang="en-US" smtClean="0"/>
              <a:pPr/>
              <a:t>2019/12/17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22D-A891-4965-8845-6747536A4856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9" y="1196752"/>
            <a:ext cx="7620392" cy="350538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F736CA4-2E81-4FF9-9D4D-639F4044BE5E}"/>
              </a:ext>
            </a:extLst>
          </p:cNvPr>
          <p:cNvSpPr txBox="1"/>
          <p:nvPr/>
        </p:nvSpPr>
        <p:spPr>
          <a:xfrm>
            <a:off x="739470" y="4941168"/>
            <a:ext cx="7620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Proportional(P)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比例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Integral(I)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積分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Derivative(D)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微分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58944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44108" y="0"/>
            <a:ext cx="7772400" cy="1508760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Pseudocod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CCA8-3024-49A1-87B6-D46B91C257B5}" type="datetime1">
              <a:rPr lang="zh-TW" altLang="en-US" smtClean="0"/>
              <a:pPr/>
              <a:t>2019/12/17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22D-A891-4965-8845-6747536A4856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6" name="標題 4"/>
          <p:cNvSpPr txBox="1">
            <a:spLocks/>
          </p:cNvSpPr>
          <p:nvPr/>
        </p:nvSpPr>
        <p:spPr>
          <a:xfrm>
            <a:off x="1180032" y="4553744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472" y="2749902"/>
            <a:ext cx="5184584" cy="255454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previous_error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0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integral 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0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start: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 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setpoint - measured_value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integral 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integral + error*dt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derivative 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=(error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previous_error)/dt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=Kp*error + Ki*integral + Kd*derivative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previous_error 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=error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goto start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96" y="2598424"/>
            <a:ext cx="3810000" cy="28575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044560" y="1668679"/>
            <a:ext cx="2487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調整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PID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參數對其步階響應的影響</a:t>
            </a:r>
          </a:p>
        </p:txBody>
      </p:sp>
    </p:spTree>
    <p:extLst>
      <p:ext uri="{BB962C8B-B14F-4D97-AF65-F5344CB8AC3E}">
        <p14:creationId xmlns:p14="http://schemas.microsoft.com/office/powerpoint/2010/main" val="137999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FF8E7-456B-4460-965C-26C50F25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848" y="2564904"/>
            <a:ext cx="7772400" cy="150876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如何通訊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3604FB-4393-4112-A77A-B62DB2B9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CCA8-3024-49A1-87B6-D46B91C257B5}" type="datetime1">
              <a:rPr lang="zh-TW" altLang="en-US" smtClean="0"/>
              <a:pPr/>
              <a:t>2019/12/17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92D252-EEF1-4BE1-9C34-8D3B282D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22D-A891-4965-8845-6747536A485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26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報告內容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甚麼是多旋翼飛行器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四旋翼的特點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四旋翼如何飛行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四旋翼的控制方法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如何通訊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99E2-608C-49E6-9320-18E32A51F82C}" type="datetime1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22D-A891-4965-8845-6747536A485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99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圓角矩形 62"/>
          <p:cNvSpPr/>
          <p:nvPr/>
        </p:nvSpPr>
        <p:spPr>
          <a:xfrm>
            <a:off x="179512" y="1268760"/>
            <a:ext cx="8795325" cy="5040560"/>
          </a:xfrm>
          <a:prstGeom prst="roundRect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4"/>
          </a:lnRef>
          <a:fillRef idx="1002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/>
          <p:cNvCxnSpPr/>
          <p:nvPr/>
        </p:nvCxnSpPr>
        <p:spPr>
          <a:xfrm>
            <a:off x="4566052" y="1340768"/>
            <a:ext cx="5948" cy="4824536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44108" y="0"/>
            <a:ext cx="7772400" cy="150876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藍芽通訊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CCA8-3024-49A1-87B6-D46B91C257B5}" type="datetime1">
              <a:rPr lang="zh-TW" altLang="en-US" smtClean="0"/>
              <a:pPr/>
              <a:t>2019/12/17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22D-A891-4965-8845-6747536A4856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6" name="標題 4"/>
          <p:cNvSpPr txBox="1">
            <a:spLocks/>
          </p:cNvSpPr>
          <p:nvPr/>
        </p:nvSpPr>
        <p:spPr>
          <a:xfrm>
            <a:off x="1180032" y="4553744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827584" y="3429000"/>
            <a:ext cx="1440160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Bluetooth</a:t>
            </a:r>
          </a:p>
          <a:p>
            <a:pPr algn="ctr"/>
            <a:r>
              <a:rPr lang="en-US" altLang="zh-TW" dirty="0"/>
              <a:t>(android)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cxnSpLocks/>
            <a:stCxn id="13" idx="3"/>
            <a:endCxn id="21" idx="1"/>
          </p:cNvCxnSpPr>
          <p:nvPr/>
        </p:nvCxnSpPr>
        <p:spPr>
          <a:xfrm>
            <a:off x="2267744" y="3897052"/>
            <a:ext cx="1540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3808217" y="3429000"/>
            <a:ext cx="1440160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Bluetooth</a:t>
            </a:r>
          </a:p>
          <a:p>
            <a:pPr algn="ctr"/>
            <a:r>
              <a:rPr lang="en-US" altLang="zh-TW" dirty="0"/>
              <a:t>Chip(hc-05)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484512" y="4581128"/>
            <a:ext cx="1079376" cy="1655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wireless</a:t>
            </a:r>
            <a:endParaRPr lang="zh-TW" altLang="en-US" dirty="0"/>
          </a:p>
          <a:p>
            <a:pPr algn="ctr"/>
            <a:endParaRPr lang="zh-TW" altLang="en-US" dirty="0"/>
          </a:p>
        </p:txBody>
      </p:sp>
      <p:sp>
        <p:nvSpPr>
          <p:cNvPr id="34" name="圓角矩形 33"/>
          <p:cNvSpPr/>
          <p:nvPr/>
        </p:nvSpPr>
        <p:spPr>
          <a:xfrm>
            <a:off x="6878512" y="3435202"/>
            <a:ext cx="1624156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Arduino  (atmega328p)</a:t>
            </a:r>
            <a:endParaRPr lang="zh-TW" altLang="en-US" dirty="0"/>
          </a:p>
        </p:txBody>
      </p:sp>
      <p:cxnSp>
        <p:nvCxnSpPr>
          <p:cNvPr id="38" name="直線單箭頭接點 37"/>
          <p:cNvCxnSpPr>
            <a:stCxn id="21" idx="3"/>
            <a:endCxn id="34" idx="1"/>
          </p:cNvCxnSpPr>
          <p:nvPr/>
        </p:nvCxnSpPr>
        <p:spPr>
          <a:xfrm>
            <a:off x="5248377" y="3897052"/>
            <a:ext cx="1630135" cy="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566927" y="4581128"/>
            <a:ext cx="1079376" cy="1655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zh-TW" dirty="0"/>
              <a:t>UART</a:t>
            </a:r>
          </a:p>
        </p:txBody>
      </p:sp>
      <p:sp>
        <p:nvSpPr>
          <p:cNvPr id="53" name="矩形 52"/>
          <p:cNvSpPr/>
          <p:nvPr/>
        </p:nvSpPr>
        <p:spPr>
          <a:xfrm>
            <a:off x="2046515" y="2128755"/>
            <a:ext cx="1079376" cy="5354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wireless</a:t>
            </a:r>
            <a:endParaRPr lang="zh-TW" altLang="en-US" dirty="0"/>
          </a:p>
          <a:p>
            <a:pPr algn="ctr"/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846898" y="2128755"/>
            <a:ext cx="1079376" cy="5354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wired</a:t>
            </a:r>
            <a:endParaRPr lang="zh-TW" altLang="en-US" dirty="0"/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157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5" grpId="0"/>
      <p:bldP spid="3" grpId="0"/>
      <p:bldP spid="4" grpId="0"/>
      <p:bldP spid="6" grpId="0"/>
      <p:bldP spid="13" grpId="0" animBg="1"/>
      <p:bldP spid="21" grpId="0" animBg="1"/>
      <p:bldP spid="28" grpId="0" animBg="1"/>
      <p:bldP spid="34" grpId="0" animBg="1"/>
      <p:bldP spid="45" grpId="0" animBg="1"/>
      <p:bldP spid="53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44108" y="-31173"/>
            <a:ext cx="7772400" cy="150876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藍芽通訊封包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CCA8-3024-49A1-87B6-D46B91C257B5}" type="datetime1">
              <a:rPr lang="zh-TW" altLang="en-US" smtClean="0"/>
              <a:pPr/>
              <a:t>2019/12/17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22D-A891-4965-8845-6747536A4856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6" name="標題 4"/>
          <p:cNvSpPr txBox="1">
            <a:spLocks/>
          </p:cNvSpPr>
          <p:nvPr/>
        </p:nvSpPr>
        <p:spPr>
          <a:xfrm>
            <a:off x="1180032" y="4574525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  <p:graphicFrame>
        <p:nvGraphicFramePr>
          <p:cNvPr id="2" name="表格 6">
            <a:extLst>
              <a:ext uri="{FF2B5EF4-FFF2-40B4-BE49-F238E27FC236}">
                <a16:creationId xmlns:a16="http://schemas.microsoft.com/office/drawing/2014/main" id="{1D197DD0-18AF-4218-A4CC-67D8B3A73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55998"/>
              </p:ext>
            </p:extLst>
          </p:nvPr>
        </p:nvGraphicFramePr>
        <p:xfrm>
          <a:off x="-2913" y="3617454"/>
          <a:ext cx="6096000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079337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96035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003006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980717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83124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畫布的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</a:p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當油門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手機的</a:t>
                      </a:r>
                      <a:r>
                        <a:rPr lang="en-US" altLang="zh-TW" dirty="0"/>
                        <a:t>PITCH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手機的</a:t>
                      </a:r>
                      <a:r>
                        <a:rPr lang="en-US" altLang="zh-TW" dirty="0"/>
                        <a:t>ROLL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畫布的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當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YAW)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(1+2+3+4)%256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65695"/>
                  </a:ext>
                </a:extLst>
              </a:tr>
            </a:tbl>
          </a:graphicData>
        </a:graphic>
      </p:graphicFrame>
      <p:graphicFrame>
        <p:nvGraphicFramePr>
          <p:cNvPr id="19" name="表格 6">
            <a:extLst>
              <a:ext uri="{FF2B5EF4-FFF2-40B4-BE49-F238E27FC236}">
                <a16:creationId xmlns:a16="http://schemas.microsoft.com/office/drawing/2014/main" id="{B9913803-7ECD-4F7B-9557-E48252EDC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75608"/>
              </p:ext>
            </p:extLst>
          </p:nvPr>
        </p:nvGraphicFramePr>
        <p:xfrm>
          <a:off x="-2913" y="2977374"/>
          <a:ext cx="6096000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079337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96035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003006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980717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83124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第一個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BYTE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第二個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BYTE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第三個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BYTE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第四個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BYTE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第五個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BYTE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65695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CDDC2A4E-42FA-4D00-9340-32C6D8DA3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/>
          <a:stretch/>
        </p:blipFill>
        <p:spPr>
          <a:xfrm>
            <a:off x="6098960" y="1058016"/>
            <a:ext cx="3045039" cy="523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FF8E7-456B-4460-965C-26C50F25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84" y="2996952"/>
            <a:ext cx="7772400" cy="1508760"/>
          </a:xfrm>
        </p:spPr>
        <p:txBody>
          <a:bodyPr/>
          <a:lstStyle/>
          <a:p>
            <a:pPr algn="ctr"/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3604FB-4393-4112-A77A-B62DB2B9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CCA8-3024-49A1-87B6-D46B91C257B5}" type="datetime1">
              <a:rPr lang="zh-TW" altLang="en-US" smtClean="0"/>
              <a:pPr/>
              <a:t>2019/12/17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92D252-EEF1-4BE1-9C34-8D3B282D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22D-A891-4965-8845-6747536A485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0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588" y="2636912"/>
            <a:ext cx="7772400" cy="150876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67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報告到此結束</a:t>
            </a:r>
            <a:br>
              <a:rPr lang="en-US" altLang="zh-TW" sz="67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67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7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謝謝大家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CCA8-3024-49A1-87B6-D46B91C257B5}" type="datetime1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22D-A891-4965-8845-6747536A4856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4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0" y="1916832"/>
            <a:ext cx="9155360" cy="178621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甚麼是多旋翼</a:t>
            </a:r>
            <a:r>
              <a:rPr lang="en-US" altLang="zh-TW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7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4F21-7493-4C0E-AEED-C855D9279310}" type="datetime1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22D-A891-4965-8845-6747536A485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4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31"/>
          <p:cNvGrpSpPr>
            <a:grpSpLocks/>
          </p:cNvGrpSpPr>
          <p:nvPr/>
        </p:nvGrpSpPr>
        <p:grpSpPr bwMode="auto">
          <a:xfrm>
            <a:off x="5186901" y="171265"/>
            <a:ext cx="3566800" cy="553598"/>
            <a:chOff x="358" y="1626"/>
            <a:chExt cx="2374" cy="483"/>
          </a:xfrm>
        </p:grpSpPr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358" y="1627"/>
              <a:ext cx="2359" cy="482"/>
            </a:xfrm>
            <a:prstGeom prst="roundRect">
              <a:avLst>
                <a:gd name="adj" fmla="val 16667"/>
              </a:avLst>
            </a:prstGeom>
            <a:solidFill>
              <a:srgbClr val="0099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TW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9pPr>
            </a:lstStyle>
            <a:p>
              <a:r>
                <a:rPr lang="en-US" altLang="zh-TW" sz="3000" dirty="0" err="1">
                  <a:solidFill>
                    <a:schemeClr val="bg1"/>
                  </a:solidFill>
                </a:rPr>
                <a:t>Milti</a:t>
              </a:r>
              <a:r>
                <a:rPr lang="en-US" altLang="zh-TW" sz="3000" dirty="0">
                  <a:solidFill>
                    <a:schemeClr val="bg1"/>
                  </a:solidFill>
                </a:rPr>
                <a:t>---copter</a:t>
              </a:r>
              <a:endParaRPr lang="zh-TW" alt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373" y="1626"/>
              <a:ext cx="2359" cy="91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zh-TW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9pPr>
            </a:lstStyle>
            <a:p>
              <a:endParaRPr lang="zh-TW" altLang="en-US"/>
            </a:p>
          </p:txBody>
        </p:sp>
      </p:grpSp>
      <p:sp>
        <p:nvSpPr>
          <p:cNvPr id="6" name="內容版面配置區 1"/>
          <p:cNvSpPr txBox="1">
            <a:spLocks/>
          </p:cNvSpPr>
          <p:nvPr/>
        </p:nvSpPr>
        <p:spPr>
          <a:xfrm>
            <a:off x="-464413" y="168687"/>
            <a:ext cx="4730888" cy="5075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多旋翼顧名思義就是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…..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779333" y="4365104"/>
            <a:ext cx="1779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MULTICOPTER</a:t>
            </a:r>
            <a:endParaRPr lang="zh-TW" altLang="en-US" dirty="0"/>
          </a:p>
        </p:txBody>
      </p:sp>
      <p:pic>
        <p:nvPicPr>
          <p:cNvPr id="9" name="Picture 2" descr="C:\Users\Administrator\Desktop\110825151429514103sgsaisz26l5gw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0104599">
            <a:off x="-584162" y="2048459"/>
            <a:ext cx="5937176" cy="111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dministrator\Desktop\110825151429514103sgsaisz26l5gw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3176562">
            <a:off x="3262462" y="2839538"/>
            <a:ext cx="5937176" cy="111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\Desktop\110825151429514103sgsaisz26l5gw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9410496">
            <a:off x="3458904" y="3157210"/>
            <a:ext cx="5937176" cy="111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dministrator\Desktop\110825151429514103sgsaisz26l5gw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561257">
            <a:off x="971600" y="4365625"/>
            <a:ext cx="5937176" cy="111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dministrator\Desktop\110825151429514103sgsaisz26l5gw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3225687">
            <a:off x="-151179" y="3362504"/>
            <a:ext cx="5937176" cy="111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Administrator\Desktop\110825151429514103sgsaisz26l5gw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6492" y="2394255"/>
            <a:ext cx="5937176" cy="111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Administrator\Desktop\110825151429514103sgsaisz26l5gw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8892" y="2546655"/>
            <a:ext cx="5937176" cy="111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Administrator\Desktop\110825151429514103sgsaisz26l5gw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825337">
            <a:off x="1251248" y="2916560"/>
            <a:ext cx="5937176" cy="111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Administrator\Desktop\110825151429514103sgsaisz26l5gw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03648" y="3068960"/>
            <a:ext cx="5937176" cy="111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Administrator\Desktop\110825151429514103sgsaisz26l5gw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0825" y="3806496"/>
            <a:ext cx="5937176" cy="111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Administrator\Desktop\110825151429514103sgsaisz26l5gw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9711394">
            <a:off x="-584164" y="4536742"/>
            <a:ext cx="5937176" cy="111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Administrator\Desktop\110825151429514103sgsaisz26l5gw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169327">
            <a:off x="739811" y="3455855"/>
            <a:ext cx="5937176" cy="111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\Desktop\110825151429514103sgsaisz26l5gw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9356659">
            <a:off x="2987824" y="4542768"/>
            <a:ext cx="5937176" cy="111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31"/>
          <p:cNvGrpSpPr>
            <a:grpSpLocks/>
          </p:cNvGrpSpPr>
          <p:nvPr/>
        </p:nvGrpSpPr>
        <p:grpSpPr bwMode="auto">
          <a:xfrm>
            <a:off x="5208141" y="152586"/>
            <a:ext cx="3589480" cy="589736"/>
            <a:chOff x="358" y="1626"/>
            <a:chExt cx="2374" cy="483"/>
          </a:xfrm>
        </p:grpSpPr>
        <p:sp>
          <p:nvSpPr>
            <p:cNvPr id="24" name="AutoShape 32"/>
            <p:cNvSpPr>
              <a:spLocks noChangeArrowheads="1"/>
            </p:cNvSpPr>
            <p:nvPr/>
          </p:nvSpPr>
          <p:spPr bwMode="auto">
            <a:xfrm>
              <a:off x="358" y="1627"/>
              <a:ext cx="2359" cy="482"/>
            </a:xfrm>
            <a:prstGeom prst="roundRect">
              <a:avLst>
                <a:gd name="adj" fmla="val 16667"/>
              </a:avLst>
            </a:prstGeom>
            <a:solidFill>
              <a:srgbClr val="0099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TW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9pPr>
            </a:lstStyle>
            <a:p>
              <a:r>
                <a:rPr lang="en-US" altLang="zh-TW" sz="3000" dirty="0" err="1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Milticopter</a:t>
              </a:r>
              <a:endParaRPr lang="zh-TW" altLang="en-US" sz="3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5" name="Rectangle 33"/>
            <p:cNvSpPr>
              <a:spLocks noChangeArrowheads="1"/>
            </p:cNvSpPr>
            <p:nvPr/>
          </p:nvSpPr>
          <p:spPr bwMode="auto">
            <a:xfrm>
              <a:off x="373" y="1626"/>
              <a:ext cx="2359" cy="91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zh-TW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微軟正黑體" pitchFamily="34" charset="-120"/>
                  <a:cs typeface="+mn-cs"/>
                </a:defRPr>
              </a:lvl9pPr>
            </a:lstStyle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427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"/>
                            </p:stCondLst>
                            <p:childTnLst>
                              <p:par>
                                <p:cTn id="5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"/>
                            </p:stCondLst>
                            <p:childTnLst>
                              <p:par>
                                <p:cTn id="6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"/>
                            </p:stCondLst>
                            <p:childTnLst>
                              <p:par>
                                <p:cTn id="7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"/>
                            </p:stCondLst>
                            <p:childTnLst>
                              <p:par>
                                <p:cTn id="8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"/>
                            </p:stCondLst>
                            <p:childTnLst>
                              <p:par>
                                <p:cTn id="8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10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1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1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1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1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1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1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1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1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1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1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1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1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外觀構型自由</a:t>
            </a:r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69C-12F6-466C-B63E-34803801192C}" type="datetime1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22D-A891-4965-8845-6747536A4856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 descr="C:\Users\User\Desktop\圖片142255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2808312" cy="3657439"/>
          </a:xfrm>
          <a:prstGeom prst="rect">
            <a:avLst/>
          </a:prstGeom>
          <a:noFill/>
        </p:spPr>
      </p:pic>
      <p:pic>
        <p:nvPicPr>
          <p:cNvPr id="2053" name="Picture 5" descr="C:\Users\User\Desktop\BICOPTER-1_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132856"/>
            <a:ext cx="3998069" cy="2998552"/>
          </a:xfrm>
          <a:prstGeom prst="rect">
            <a:avLst/>
          </a:prstGeom>
          <a:noFill/>
        </p:spPr>
      </p:pic>
      <p:pic>
        <p:nvPicPr>
          <p:cNvPr id="2054" name="Picture 6" descr="C:\Users\User\Desktop\tricopter33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420888"/>
            <a:ext cx="5673636" cy="2966839"/>
          </a:xfrm>
          <a:prstGeom prst="rect">
            <a:avLst/>
          </a:prstGeom>
          <a:noFill/>
        </p:spPr>
      </p:pic>
      <p:pic>
        <p:nvPicPr>
          <p:cNvPr id="2052" name="Picture 4" descr="C:\Users\User\Desktop\四軸圖片.jpg.137949726886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2132856"/>
            <a:ext cx="4680520" cy="4011875"/>
          </a:xfrm>
          <a:prstGeom prst="rect">
            <a:avLst/>
          </a:prstGeom>
          <a:noFill/>
        </p:spPr>
      </p:pic>
      <p:pic>
        <p:nvPicPr>
          <p:cNvPr id="2051" name="Picture 3" descr="C:\Users\User\Desktop\六旋翼.jpg.137949789825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809376">
            <a:off x="1487041" y="2471042"/>
            <a:ext cx="5342993" cy="3816424"/>
          </a:xfrm>
          <a:prstGeom prst="rect">
            <a:avLst/>
          </a:prstGeom>
          <a:noFill/>
        </p:spPr>
      </p:pic>
      <p:pic>
        <p:nvPicPr>
          <p:cNvPr id="10" name="Picture 4" descr="C:\Users\Administrator\Desktop\550_D029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54" b="20789"/>
          <a:stretch/>
        </p:blipFill>
        <p:spPr bwMode="auto">
          <a:xfrm>
            <a:off x="467544" y="2636912"/>
            <a:ext cx="824590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19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CCA8-3024-49A1-87B6-D46B91C257B5}" type="datetime1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22D-A891-4965-8845-6747536A485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6" name="標題 4"/>
          <p:cNvSpPr txBox="1">
            <a:spLocks/>
          </p:cNvSpPr>
          <p:nvPr/>
        </p:nvSpPr>
        <p:spPr>
          <a:xfrm>
            <a:off x="0" y="1916832"/>
            <a:ext cx="9155360" cy="178621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四旋翼的特點</a:t>
            </a:r>
          </a:p>
        </p:txBody>
      </p:sp>
    </p:spTree>
    <p:extLst>
      <p:ext uri="{BB962C8B-B14F-4D97-AF65-F5344CB8AC3E}">
        <p14:creationId xmlns:p14="http://schemas.microsoft.com/office/powerpoint/2010/main" val="8833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最簡單的構造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機身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四顆馬達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四根螺旋槳 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四旋翼飛行器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4F21-7493-4C0E-AEED-C855D9279310}" type="datetime1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22D-A891-4965-8845-6747536A4856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 descr="E:\GOOGLE下載\DPP_0177.JPG"/>
          <p:cNvPicPr>
            <a:picLocks noChangeAspect="1" noChangeArrowheads="1"/>
          </p:cNvPicPr>
          <p:nvPr/>
        </p:nvPicPr>
        <p:blipFill>
          <a:blip r:embed="rId2" cstate="print"/>
          <a:srcRect b="6425"/>
          <a:stretch>
            <a:fillRect/>
          </a:stretch>
        </p:blipFill>
        <p:spPr bwMode="auto">
          <a:xfrm>
            <a:off x="4427984" y="2996952"/>
            <a:ext cx="4358759" cy="27191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662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539552" y="188640"/>
            <a:ext cx="7772400" cy="150876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特性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88032" y="1628800"/>
            <a:ext cx="7772400" cy="4206240"/>
          </a:xfrm>
        </p:spPr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控制簡單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----&gt;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容易上手</a:t>
            </a:r>
            <a:endParaRPr lang="en-US" altLang="zh-TW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垂直起降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----&gt;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不用跑道</a:t>
            </a:r>
            <a:endParaRPr lang="en-US" altLang="zh-TW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定點停懸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----&gt;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適合遙測、空拍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CCA8-3024-49A1-87B6-D46B91C257B5}" type="datetime1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22D-A891-4965-8845-6747536A4856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7" name="Picture 3" descr="I:\Ray\圖\Aircraft Pic\0957790.jpg"/>
          <p:cNvPicPr>
            <a:picLocks noChangeAspect="1" noChangeArrowheads="1"/>
          </p:cNvPicPr>
          <p:nvPr/>
        </p:nvPicPr>
        <p:blipFill>
          <a:blip r:embed="rId2" cstate="print"/>
          <a:srcRect t="17516"/>
          <a:stretch>
            <a:fillRect/>
          </a:stretch>
        </p:blipFill>
        <p:spPr bwMode="auto">
          <a:xfrm>
            <a:off x="5364088" y="764704"/>
            <a:ext cx="3347864" cy="18734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禁止標誌 7"/>
          <p:cNvSpPr/>
          <p:nvPr/>
        </p:nvSpPr>
        <p:spPr>
          <a:xfrm>
            <a:off x="5868144" y="692696"/>
            <a:ext cx="2448272" cy="2304256"/>
          </a:xfrm>
          <a:prstGeom prst="noSmoking">
            <a:avLst>
              <a:gd name="adj" fmla="val 383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C:\Users\User\Desktop\4b69290e2da6c.jpg"/>
          <p:cNvPicPr>
            <a:picLocks noChangeAspect="1" noChangeArrowheads="1"/>
          </p:cNvPicPr>
          <p:nvPr/>
        </p:nvPicPr>
        <p:blipFill>
          <a:blip r:embed="rId3" cstate="print"/>
          <a:srcRect l="3747" t="12289" r="2921" b="2662"/>
          <a:stretch>
            <a:fillRect/>
          </a:stretch>
        </p:blipFill>
        <p:spPr bwMode="auto">
          <a:xfrm>
            <a:off x="6516216" y="3645024"/>
            <a:ext cx="2016224" cy="21775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禁止標誌 9"/>
          <p:cNvSpPr/>
          <p:nvPr/>
        </p:nvSpPr>
        <p:spPr>
          <a:xfrm>
            <a:off x="6228184" y="3573016"/>
            <a:ext cx="2448272" cy="2304256"/>
          </a:xfrm>
          <a:prstGeom prst="noSmoking">
            <a:avLst>
              <a:gd name="adj" fmla="val 383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29" name="Picture 5" descr="I:\空拍\DJI0004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221088"/>
            <a:ext cx="4427984" cy="2490741"/>
          </a:xfrm>
          <a:prstGeom prst="rect">
            <a:avLst/>
          </a:prstGeom>
          <a:noFill/>
        </p:spPr>
      </p:pic>
      <p:pic>
        <p:nvPicPr>
          <p:cNvPr id="1031" name="Picture 7" descr="C:\Users\User\Desktop\未命名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757686">
            <a:off x="84924" y="4817183"/>
            <a:ext cx="1936371" cy="183333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0" y="1916832"/>
            <a:ext cx="9155360" cy="178621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四旋翼如何飛行</a:t>
            </a:r>
            <a:r>
              <a:rPr lang="en-US" altLang="zh-TW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7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4F21-7493-4C0E-AEED-C855D9279310}" type="datetime1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22D-A891-4965-8845-6747536A485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81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帶狀">
  <a:themeElements>
    <a:clrScheme name="帶狀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8CC78"/>
      </a:accent3>
      <a:accent4>
        <a:srgbClr val="099BDD"/>
      </a:accent4>
      <a:accent5>
        <a:srgbClr val="828288"/>
      </a:accent5>
      <a:accent6>
        <a:srgbClr val="F56617"/>
      </a:accent6>
      <a:hlink>
        <a:srgbClr val="FF9933"/>
      </a:hlink>
      <a:folHlink>
        <a:srgbClr val="B2B2B2"/>
      </a:folHlink>
    </a:clrScheme>
    <a:fontScheme name="帶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帶狀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TM03090430[[fn=帶狀]]</Template>
  <TotalTime>9406</TotalTime>
  <Words>398</Words>
  <Application>Microsoft Office PowerPoint</Application>
  <PresentationFormat>如螢幕大小 (4:3)</PresentationFormat>
  <Paragraphs>149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PMingLiU (標題)</vt:lpstr>
      <vt:lpstr>標楷體</vt:lpstr>
      <vt:lpstr>Arial</vt:lpstr>
      <vt:lpstr>Calibri</vt:lpstr>
      <vt:lpstr>Corbel</vt:lpstr>
      <vt:lpstr>Courier New</vt:lpstr>
      <vt:lpstr>Wingdings</vt:lpstr>
      <vt:lpstr>Wingdings 3</vt:lpstr>
      <vt:lpstr>帶狀</vt:lpstr>
      <vt:lpstr>四軸飛行器</vt:lpstr>
      <vt:lpstr>報告內容</vt:lpstr>
      <vt:lpstr>甚麼是多旋翼?</vt:lpstr>
      <vt:lpstr>PowerPoint 簡報</vt:lpstr>
      <vt:lpstr>外觀構型自由</vt:lpstr>
      <vt:lpstr>PowerPoint 簡報</vt:lpstr>
      <vt:lpstr>最簡單的構造</vt:lpstr>
      <vt:lpstr>特性</vt:lpstr>
      <vt:lpstr>四旋翼如何飛行?</vt:lpstr>
      <vt:lpstr>空間移動、旋轉</vt:lpstr>
      <vt:lpstr>飛行原理</vt:lpstr>
      <vt:lpstr>PowerPoint 簡報</vt:lpstr>
      <vt:lpstr>硬體外觀(示意圖)</vt:lpstr>
      <vt:lpstr>飛行控制板</vt:lpstr>
      <vt:lpstr>飛行穩定控制</vt:lpstr>
      <vt:lpstr>MCU做了那些運算?</vt:lpstr>
      <vt:lpstr>PID控制</vt:lpstr>
      <vt:lpstr>PID控制 Pseudocod</vt:lpstr>
      <vt:lpstr>如何通訊?</vt:lpstr>
      <vt:lpstr>藍芽通訊</vt:lpstr>
      <vt:lpstr>藍芽通訊封包</vt:lpstr>
      <vt:lpstr>DEMO</vt:lpstr>
      <vt:lpstr>報告到此結束  謝謝大家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台灣無人飛機創意設計競賽  視距外組競賽規則</dc:title>
  <dc:creator>Win7User</dc:creator>
  <cp:lastModifiedBy>秦 翊瑋</cp:lastModifiedBy>
  <cp:revision>468</cp:revision>
  <dcterms:created xsi:type="dcterms:W3CDTF">2013-04-11T02:01:35Z</dcterms:created>
  <dcterms:modified xsi:type="dcterms:W3CDTF">2019-12-17T11:15:36Z</dcterms:modified>
</cp:coreProperties>
</file>