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  <p:sldId id="265" r:id="rId9"/>
    <p:sldId id="264" r:id="rId10"/>
    <p:sldId id="266" r:id="rId11"/>
    <p:sldId id="267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7" autoAdjust="0"/>
    <p:restoredTop sz="94660"/>
  </p:normalViewPr>
  <p:slideViewPr>
    <p:cSldViewPr snapToGrid="0">
      <p:cViewPr>
        <p:scale>
          <a:sx n="91" d="100"/>
          <a:sy n="91" d="100"/>
        </p:scale>
        <p:origin x="63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A6CDD6-A954-4175-9797-1DCC27DB440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14EF36-5A8A-480D-AAB9-42CB78D42081}">
      <dgm:prSet/>
      <dgm:spPr/>
      <dgm:t>
        <a:bodyPr/>
        <a:lstStyle/>
        <a:p>
          <a:r>
            <a:rPr lang="en-NZ" dirty="0"/>
            <a:t>WHY: Casual riders haven’t become members</a:t>
          </a:r>
          <a:endParaRPr lang="en-US" dirty="0"/>
        </a:p>
      </dgm:t>
    </dgm:pt>
    <dgm:pt modelId="{2F2A87A4-2C7B-4B4C-89DC-FB2B2E45E3B1}" type="parTrans" cxnId="{AAD6217B-F4EC-40C1-BA26-2DFD58A8871A}">
      <dgm:prSet/>
      <dgm:spPr/>
      <dgm:t>
        <a:bodyPr/>
        <a:lstStyle/>
        <a:p>
          <a:endParaRPr lang="en-US"/>
        </a:p>
      </dgm:t>
    </dgm:pt>
    <dgm:pt modelId="{FFFF3998-5B68-47E7-9294-6182246C06FF}" type="sibTrans" cxnId="{AAD6217B-F4EC-40C1-BA26-2DFD58A8871A}">
      <dgm:prSet/>
      <dgm:spPr/>
      <dgm:t>
        <a:bodyPr/>
        <a:lstStyle/>
        <a:p>
          <a:endParaRPr lang="en-US"/>
        </a:p>
      </dgm:t>
    </dgm:pt>
    <dgm:pt modelId="{BC1C26D2-03A5-4ED9-ACC5-FD6EB124F38A}">
      <dgm:prSet/>
      <dgm:spPr/>
      <dgm:t>
        <a:bodyPr/>
        <a:lstStyle/>
        <a:p>
          <a:r>
            <a:rPr lang="en-NZ" dirty="0"/>
            <a:t>HOW: How influence casual riders to become members</a:t>
          </a:r>
          <a:endParaRPr lang="en-US" dirty="0"/>
        </a:p>
      </dgm:t>
    </dgm:pt>
    <dgm:pt modelId="{16E878C2-F8DE-4F4F-AEF6-5A5FE56C1D1C}" type="sibTrans" cxnId="{76411972-81A6-4AF8-9577-7E0B8A468D99}">
      <dgm:prSet/>
      <dgm:spPr/>
      <dgm:t>
        <a:bodyPr/>
        <a:lstStyle/>
        <a:p>
          <a:endParaRPr lang="en-US"/>
        </a:p>
      </dgm:t>
    </dgm:pt>
    <dgm:pt modelId="{0FBED142-2EF2-4D14-9004-FEFC8F40DBC9}" type="parTrans" cxnId="{76411972-81A6-4AF8-9577-7E0B8A468D99}">
      <dgm:prSet/>
      <dgm:spPr/>
      <dgm:t>
        <a:bodyPr/>
        <a:lstStyle/>
        <a:p>
          <a:endParaRPr lang="en-US"/>
        </a:p>
      </dgm:t>
    </dgm:pt>
    <dgm:pt modelId="{E352B190-5EE6-4DBA-A21A-459E7FE3072D}" type="pres">
      <dgm:prSet presAssocID="{82A6CDD6-A954-4175-9797-1DCC27DB4405}" presName="root" presStyleCnt="0">
        <dgm:presLayoutVars>
          <dgm:dir/>
          <dgm:resizeHandles val="exact"/>
        </dgm:presLayoutVars>
      </dgm:prSet>
      <dgm:spPr/>
    </dgm:pt>
    <dgm:pt modelId="{C5E51BF5-F27C-486E-BC79-2653B6BA8AAB}" type="pres">
      <dgm:prSet presAssocID="{9014EF36-5A8A-480D-AAB9-42CB78D42081}" presName="compNode" presStyleCnt="0"/>
      <dgm:spPr/>
    </dgm:pt>
    <dgm:pt modelId="{860511BA-5D45-41BE-A199-38739976ABD0}" type="pres">
      <dgm:prSet presAssocID="{9014EF36-5A8A-480D-AAB9-42CB78D42081}" presName="bgRect" presStyleLbl="bgShp" presStyleIdx="0" presStyleCnt="2"/>
      <dgm:spPr/>
    </dgm:pt>
    <dgm:pt modelId="{87375E6D-5A9D-4C85-9849-B11B1B0D2BDA}" type="pres">
      <dgm:prSet presAssocID="{9014EF36-5A8A-480D-AAB9-42CB78D42081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2AAF45A8-5EA5-48B5-913E-E00CB455E83C}" type="pres">
      <dgm:prSet presAssocID="{9014EF36-5A8A-480D-AAB9-42CB78D42081}" presName="spaceRect" presStyleCnt="0"/>
      <dgm:spPr/>
    </dgm:pt>
    <dgm:pt modelId="{F65C5659-EB3E-4B7B-AE5B-6A9EA43DA6BC}" type="pres">
      <dgm:prSet presAssocID="{9014EF36-5A8A-480D-AAB9-42CB78D42081}" presName="parTx" presStyleLbl="revTx" presStyleIdx="0" presStyleCnt="2">
        <dgm:presLayoutVars>
          <dgm:chMax val="0"/>
          <dgm:chPref val="0"/>
        </dgm:presLayoutVars>
      </dgm:prSet>
      <dgm:spPr/>
    </dgm:pt>
    <dgm:pt modelId="{10E572A6-624F-4B1A-B8A9-291ED388FE3C}" type="pres">
      <dgm:prSet presAssocID="{FFFF3998-5B68-47E7-9294-6182246C06FF}" presName="sibTrans" presStyleCnt="0"/>
      <dgm:spPr/>
    </dgm:pt>
    <dgm:pt modelId="{41314208-852F-4512-AFEE-AED9FE53CE51}" type="pres">
      <dgm:prSet presAssocID="{BC1C26D2-03A5-4ED9-ACC5-FD6EB124F38A}" presName="compNode" presStyleCnt="0"/>
      <dgm:spPr/>
    </dgm:pt>
    <dgm:pt modelId="{2506B472-8FBC-49C5-80FA-9EC19326A770}" type="pres">
      <dgm:prSet presAssocID="{BC1C26D2-03A5-4ED9-ACC5-FD6EB124F38A}" presName="bgRect" presStyleLbl="bgShp" presStyleIdx="1" presStyleCnt="2"/>
      <dgm:spPr/>
    </dgm:pt>
    <dgm:pt modelId="{464E7A82-0F9D-427C-8418-BB187A6464DD}" type="pres">
      <dgm:prSet presAssocID="{BC1C26D2-03A5-4ED9-ACC5-FD6EB124F3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FF48299-8981-4DBA-846E-F03C64974E26}" type="pres">
      <dgm:prSet presAssocID="{BC1C26D2-03A5-4ED9-ACC5-FD6EB124F38A}" presName="spaceRect" presStyleCnt="0"/>
      <dgm:spPr/>
    </dgm:pt>
    <dgm:pt modelId="{15CF0F00-ADCC-4C69-937F-157DBE43ED87}" type="pres">
      <dgm:prSet presAssocID="{BC1C26D2-03A5-4ED9-ACC5-FD6EB124F38A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76411972-81A6-4AF8-9577-7E0B8A468D99}" srcId="{82A6CDD6-A954-4175-9797-1DCC27DB4405}" destId="{BC1C26D2-03A5-4ED9-ACC5-FD6EB124F38A}" srcOrd="1" destOrd="0" parTransId="{0FBED142-2EF2-4D14-9004-FEFC8F40DBC9}" sibTransId="{16E878C2-F8DE-4F4F-AEF6-5A5FE56C1D1C}"/>
    <dgm:cxn modelId="{AAD6217B-F4EC-40C1-BA26-2DFD58A8871A}" srcId="{82A6CDD6-A954-4175-9797-1DCC27DB4405}" destId="{9014EF36-5A8A-480D-AAB9-42CB78D42081}" srcOrd="0" destOrd="0" parTransId="{2F2A87A4-2C7B-4B4C-89DC-FB2B2E45E3B1}" sibTransId="{FFFF3998-5B68-47E7-9294-6182246C06FF}"/>
    <dgm:cxn modelId="{940FC8A5-207F-4BF0-B0B2-E6F0ED1EBB74}" type="presOf" srcId="{BC1C26D2-03A5-4ED9-ACC5-FD6EB124F38A}" destId="{15CF0F00-ADCC-4C69-937F-157DBE43ED87}" srcOrd="0" destOrd="0" presId="urn:microsoft.com/office/officeart/2018/2/layout/IconVerticalSolidList"/>
    <dgm:cxn modelId="{68AF58B1-043A-4A1E-BB11-710584B4E34B}" type="presOf" srcId="{9014EF36-5A8A-480D-AAB9-42CB78D42081}" destId="{F65C5659-EB3E-4B7B-AE5B-6A9EA43DA6BC}" srcOrd="0" destOrd="0" presId="urn:microsoft.com/office/officeart/2018/2/layout/IconVerticalSolidList"/>
    <dgm:cxn modelId="{AB43EBF6-2D23-405E-8883-E668F538F02E}" type="presOf" srcId="{82A6CDD6-A954-4175-9797-1DCC27DB4405}" destId="{E352B190-5EE6-4DBA-A21A-459E7FE3072D}" srcOrd="0" destOrd="0" presId="urn:microsoft.com/office/officeart/2018/2/layout/IconVerticalSolidList"/>
    <dgm:cxn modelId="{28E672F8-0FE6-4303-A1A3-EFE1034452A0}" type="presParOf" srcId="{E352B190-5EE6-4DBA-A21A-459E7FE3072D}" destId="{C5E51BF5-F27C-486E-BC79-2653B6BA8AAB}" srcOrd="0" destOrd="0" presId="urn:microsoft.com/office/officeart/2018/2/layout/IconVerticalSolidList"/>
    <dgm:cxn modelId="{4D3708A1-F193-4663-8B17-5096304F8808}" type="presParOf" srcId="{C5E51BF5-F27C-486E-BC79-2653B6BA8AAB}" destId="{860511BA-5D45-41BE-A199-38739976ABD0}" srcOrd="0" destOrd="0" presId="urn:microsoft.com/office/officeart/2018/2/layout/IconVerticalSolidList"/>
    <dgm:cxn modelId="{E5D62276-9790-4D52-8D45-42A7DAB74BB2}" type="presParOf" srcId="{C5E51BF5-F27C-486E-BC79-2653B6BA8AAB}" destId="{87375E6D-5A9D-4C85-9849-B11B1B0D2BDA}" srcOrd="1" destOrd="0" presId="urn:microsoft.com/office/officeart/2018/2/layout/IconVerticalSolidList"/>
    <dgm:cxn modelId="{344DDFC6-44BB-4B10-BF6F-10F4DF43A657}" type="presParOf" srcId="{C5E51BF5-F27C-486E-BC79-2653B6BA8AAB}" destId="{2AAF45A8-5EA5-48B5-913E-E00CB455E83C}" srcOrd="2" destOrd="0" presId="urn:microsoft.com/office/officeart/2018/2/layout/IconVerticalSolidList"/>
    <dgm:cxn modelId="{0F08DC85-FC47-4D00-9D1F-8351E633496A}" type="presParOf" srcId="{C5E51BF5-F27C-486E-BC79-2653B6BA8AAB}" destId="{F65C5659-EB3E-4B7B-AE5B-6A9EA43DA6BC}" srcOrd="3" destOrd="0" presId="urn:microsoft.com/office/officeart/2018/2/layout/IconVerticalSolidList"/>
    <dgm:cxn modelId="{33AEFB8C-07F2-4F1D-97DD-E3A55D11837F}" type="presParOf" srcId="{E352B190-5EE6-4DBA-A21A-459E7FE3072D}" destId="{10E572A6-624F-4B1A-B8A9-291ED388FE3C}" srcOrd="1" destOrd="0" presId="urn:microsoft.com/office/officeart/2018/2/layout/IconVerticalSolidList"/>
    <dgm:cxn modelId="{A7E02011-86A0-4E92-8F53-7CEBF0758072}" type="presParOf" srcId="{E352B190-5EE6-4DBA-A21A-459E7FE3072D}" destId="{41314208-852F-4512-AFEE-AED9FE53CE51}" srcOrd="2" destOrd="0" presId="urn:microsoft.com/office/officeart/2018/2/layout/IconVerticalSolidList"/>
    <dgm:cxn modelId="{348C89C0-C6EC-4BFB-A19E-625CB8868665}" type="presParOf" srcId="{41314208-852F-4512-AFEE-AED9FE53CE51}" destId="{2506B472-8FBC-49C5-80FA-9EC19326A770}" srcOrd="0" destOrd="0" presId="urn:microsoft.com/office/officeart/2018/2/layout/IconVerticalSolidList"/>
    <dgm:cxn modelId="{608AE53F-9457-4890-BD77-42E92AF75E1F}" type="presParOf" srcId="{41314208-852F-4512-AFEE-AED9FE53CE51}" destId="{464E7A82-0F9D-427C-8418-BB187A6464DD}" srcOrd="1" destOrd="0" presId="urn:microsoft.com/office/officeart/2018/2/layout/IconVerticalSolidList"/>
    <dgm:cxn modelId="{A03D5557-262B-4838-BF65-4B158976B3B9}" type="presParOf" srcId="{41314208-852F-4512-AFEE-AED9FE53CE51}" destId="{5FF48299-8981-4DBA-846E-F03C64974E26}" srcOrd="2" destOrd="0" presId="urn:microsoft.com/office/officeart/2018/2/layout/IconVerticalSolidList"/>
    <dgm:cxn modelId="{97C919C0-E6E8-407B-B85A-EDBFFA89DCB7}" type="presParOf" srcId="{41314208-852F-4512-AFEE-AED9FE53CE51}" destId="{15CF0F00-ADCC-4C69-937F-157DBE43ED8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A6CDD6-A954-4175-9797-1DCC27DB4405}" type="doc">
      <dgm:prSet loTypeId="urn:microsoft.com/office/officeart/2018/2/layout/IconCircleList" loCatId="icon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014EF36-5A8A-480D-AAB9-42CB78D42081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u="sng" dirty="0"/>
            <a:t>WHY</a:t>
          </a:r>
          <a:r>
            <a:rPr lang="en-NZ" dirty="0"/>
            <a:t>: Casual riders’ high activity at summer period on weekends at tourist locations</a:t>
          </a:r>
          <a:endParaRPr lang="en-US" dirty="0"/>
        </a:p>
      </dgm:t>
    </dgm:pt>
    <dgm:pt modelId="{2F2A87A4-2C7B-4B4C-89DC-FB2B2E45E3B1}" type="parTrans" cxnId="{AAD6217B-F4EC-40C1-BA26-2DFD58A8871A}">
      <dgm:prSet/>
      <dgm:spPr/>
      <dgm:t>
        <a:bodyPr/>
        <a:lstStyle/>
        <a:p>
          <a:endParaRPr lang="en-US"/>
        </a:p>
      </dgm:t>
    </dgm:pt>
    <dgm:pt modelId="{FFFF3998-5B68-47E7-9294-6182246C06FF}" type="sibTrans" cxnId="{AAD6217B-F4EC-40C1-BA26-2DFD58A8871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1C26D2-03A5-4ED9-ACC5-FD6EB124F38A}">
      <dgm:prSet/>
      <dgm:spPr/>
      <dgm:t>
        <a:bodyPr/>
        <a:lstStyle/>
        <a:p>
          <a:pPr>
            <a:lnSpc>
              <a:spcPct val="100000"/>
            </a:lnSpc>
          </a:pPr>
          <a:r>
            <a:rPr lang="en-NZ" u="sng" dirty="0"/>
            <a:t>HOW</a:t>
          </a:r>
          <a:r>
            <a:rPr lang="en-NZ" dirty="0"/>
            <a:t>: Increase awareness of the service by launching advertisement, presenting the benefits</a:t>
          </a:r>
          <a:endParaRPr lang="en-US" dirty="0"/>
        </a:p>
      </dgm:t>
    </dgm:pt>
    <dgm:pt modelId="{16E878C2-F8DE-4F4F-AEF6-5A5FE56C1D1C}" type="sibTrans" cxnId="{76411972-81A6-4AF8-9577-7E0B8A468D99}">
      <dgm:prSet/>
      <dgm:spPr/>
      <dgm:t>
        <a:bodyPr/>
        <a:lstStyle/>
        <a:p>
          <a:endParaRPr lang="en-US"/>
        </a:p>
      </dgm:t>
    </dgm:pt>
    <dgm:pt modelId="{0FBED142-2EF2-4D14-9004-FEFC8F40DBC9}" type="parTrans" cxnId="{76411972-81A6-4AF8-9577-7E0B8A468D99}">
      <dgm:prSet/>
      <dgm:spPr/>
      <dgm:t>
        <a:bodyPr/>
        <a:lstStyle/>
        <a:p>
          <a:endParaRPr lang="en-US"/>
        </a:p>
      </dgm:t>
    </dgm:pt>
    <dgm:pt modelId="{7E958A12-691B-4A64-BA93-AA4E4D0B5D81}" type="pres">
      <dgm:prSet presAssocID="{82A6CDD6-A954-4175-9797-1DCC27DB4405}" presName="root" presStyleCnt="0">
        <dgm:presLayoutVars>
          <dgm:dir/>
          <dgm:resizeHandles val="exact"/>
        </dgm:presLayoutVars>
      </dgm:prSet>
      <dgm:spPr/>
    </dgm:pt>
    <dgm:pt modelId="{C63E5D24-7C10-4E1E-A50E-AA2A4729B5BC}" type="pres">
      <dgm:prSet presAssocID="{82A6CDD6-A954-4175-9797-1DCC27DB4405}" presName="container" presStyleCnt="0">
        <dgm:presLayoutVars>
          <dgm:dir/>
          <dgm:resizeHandles val="exact"/>
        </dgm:presLayoutVars>
      </dgm:prSet>
      <dgm:spPr/>
    </dgm:pt>
    <dgm:pt modelId="{BEAC0275-683C-4BBE-9CE2-97F542C48803}" type="pres">
      <dgm:prSet presAssocID="{9014EF36-5A8A-480D-AAB9-42CB78D42081}" presName="compNode" presStyleCnt="0"/>
      <dgm:spPr/>
    </dgm:pt>
    <dgm:pt modelId="{DD179C5E-3042-4B70-B967-94A32D485DC2}" type="pres">
      <dgm:prSet presAssocID="{9014EF36-5A8A-480D-AAB9-42CB78D42081}" presName="iconBgRect" presStyleLbl="bgShp" presStyleIdx="0" presStyleCnt="2"/>
      <dgm:spPr/>
    </dgm:pt>
    <dgm:pt modelId="{50E91E8F-2DF6-441A-9B82-64D84029BD3A}" type="pres">
      <dgm:prSet presAssocID="{9014EF36-5A8A-480D-AAB9-42CB78D4208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5E701A8-D042-4388-AA8C-D04386410089}" type="pres">
      <dgm:prSet presAssocID="{9014EF36-5A8A-480D-AAB9-42CB78D42081}" presName="spaceRect" presStyleCnt="0"/>
      <dgm:spPr/>
    </dgm:pt>
    <dgm:pt modelId="{E1C67838-5FAA-46DC-A2C1-E9B99E0C3D9E}" type="pres">
      <dgm:prSet presAssocID="{9014EF36-5A8A-480D-AAB9-42CB78D42081}" presName="textRect" presStyleLbl="revTx" presStyleIdx="0" presStyleCnt="2">
        <dgm:presLayoutVars>
          <dgm:chMax val="1"/>
          <dgm:chPref val="1"/>
        </dgm:presLayoutVars>
      </dgm:prSet>
      <dgm:spPr/>
    </dgm:pt>
    <dgm:pt modelId="{01ABF3A3-608E-4084-9E1D-88CC392E5CA8}" type="pres">
      <dgm:prSet presAssocID="{FFFF3998-5B68-47E7-9294-6182246C06FF}" presName="sibTrans" presStyleLbl="sibTrans2D1" presStyleIdx="0" presStyleCnt="0"/>
      <dgm:spPr/>
    </dgm:pt>
    <dgm:pt modelId="{3B0653CF-A9C0-4845-8C27-2953C3683FD3}" type="pres">
      <dgm:prSet presAssocID="{BC1C26D2-03A5-4ED9-ACC5-FD6EB124F38A}" presName="compNode" presStyleCnt="0"/>
      <dgm:spPr/>
    </dgm:pt>
    <dgm:pt modelId="{4A481AA4-83AE-4D2B-94C5-DADD9AAC772F}" type="pres">
      <dgm:prSet presAssocID="{BC1C26D2-03A5-4ED9-ACC5-FD6EB124F38A}" presName="iconBgRect" presStyleLbl="bgShp" presStyleIdx="1" presStyleCnt="2"/>
      <dgm:spPr/>
    </dgm:pt>
    <dgm:pt modelId="{6F6268F6-35BA-4056-8E39-4EF4F3D0C6A2}" type="pres">
      <dgm:prSet presAssocID="{BC1C26D2-03A5-4ED9-ACC5-FD6EB124F38A}" presName="iconRect" presStyleLbl="node1" presStyleIdx="1" presStyleCnt="2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C0926EE1-BEC5-4D59-82AC-9033F88EB50C}" type="pres">
      <dgm:prSet presAssocID="{BC1C26D2-03A5-4ED9-ACC5-FD6EB124F38A}" presName="spaceRect" presStyleCnt="0"/>
      <dgm:spPr/>
    </dgm:pt>
    <dgm:pt modelId="{12B8D46D-3B3A-4584-B713-E9ED6EABE917}" type="pres">
      <dgm:prSet presAssocID="{BC1C26D2-03A5-4ED9-ACC5-FD6EB124F38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A673D0C-9E26-49A8-988A-8FD5B0E8430E}" type="presOf" srcId="{BC1C26D2-03A5-4ED9-ACC5-FD6EB124F38A}" destId="{12B8D46D-3B3A-4584-B713-E9ED6EABE917}" srcOrd="0" destOrd="0" presId="urn:microsoft.com/office/officeart/2018/2/layout/IconCircleList"/>
    <dgm:cxn modelId="{BF988E5C-755D-446F-8D20-46DB70F650D2}" type="presOf" srcId="{FFFF3998-5B68-47E7-9294-6182246C06FF}" destId="{01ABF3A3-608E-4084-9E1D-88CC392E5CA8}" srcOrd="0" destOrd="0" presId="urn:microsoft.com/office/officeart/2018/2/layout/IconCircleList"/>
    <dgm:cxn modelId="{86408441-B48D-4AC3-80F3-4AA569CAA3B4}" type="presOf" srcId="{82A6CDD6-A954-4175-9797-1DCC27DB4405}" destId="{7E958A12-691B-4A64-BA93-AA4E4D0B5D81}" srcOrd="0" destOrd="0" presId="urn:microsoft.com/office/officeart/2018/2/layout/IconCircleList"/>
    <dgm:cxn modelId="{76411972-81A6-4AF8-9577-7E0B8A468D99}" srcId="{82A6CDD6-A954-4175-9797-1DCC27DB4405}" destId="{BC1C26D2-03A5-4ED9-ACC5-FD6EB124F38A}" srcOrd="1" destOrd="0" parTransId="{0FBED142-2EF2-4D14-9004-FEFC8F40DBC9}" sibTransId="{16E878C2-F8DE-4F4F-AEF6-5A5FE56C1D1C}"/>
    <dgm:cxn modelId="{AAD6217B-F4EC-40C1-BA26-2DFD58A8871A}" srcId="{82A6CDD6-A954-4175-9797-1DCC27DB4405}" destId="{9014EF36-5A8A-480D-AAB9-42CB78D42081}" srcOrd="0" destOrd="0" parTransId="{2F2A87A4-2C7B-4B4C-89DC-FB2B2E45E3B1}" sibTransId="{FFFF3998-5B68-47E7-9294-6182246C06FF}"/>
    <dgm:cxn modelId="{18841DE6-289C-4E46-8E1F-A998EA72A6F2}" type="presOf" srcId="{9014EF36-5A8A-480D-AAB9-42CB78D42081}" destId="{E1C67838-5FAA-46DC-A2C1-E9B99E0C3D9E}" srcOrd="0" destOrd="0" presId="urn:microsoft.com/office/officeart/2018/2/layout/IconCircleList"/>
    <dgm:cxn modelId="{9C8D9EED-6188-4A64-8DED-05CC0A1D34B5}" type="presParOf" srcId="{7E958A12-691B-4A64-BA93-AA4E4D0B5D81}" destId="{C63E5D24-7C10-4E1E-A50E-AA2A4729B5BC}" srcOrd="0" destOrd="0" presId="urn:microsoft.com/office/officeart/2018/2/layout/IconCircleList"/>
    <dgm:cxn modelId="{18DE82BA-2C34-4858-A871-B3252AE6BEBE}" type="presParOf" srcId="{C63E5D24-7C10-4E1E-A50E-AA2A4729B5BC}" destId="{BEAC0275-683C-4BBE-9CE2-97F542C48803}" srcOrd="0" destOrd="0" presId="urn:microsoft.com/office/officeart/2018/2/layout/IconCircleList"/>
    <dgm:cxn modelId="{BA8F1F0D-4611-4DE2-85BD-0938F2DC8656}" type="presParOf" srcId="{BEAC0275-683C-4BBE-9CE2-97F542C48803}" destId="{DD179C5E-3042-4B70-B967-94A32D485DC2}" srcOrd="0" destOrd="0" presId="urn:microsoft.com/office/officeart/2018/2/layout/IconCircleList"/>
    <dgm:cxn modelId="{1C97156D-65BD-4FC2-B298-BE395BF46128}" type="presParOf" srcId="{BEAC0275-683C-4BBE-9CE2-97F542C48803}" destId="{50E91E8F-2DF6-441A-9B82-64D84029BD3A}" srcOrd="1" destOrd="0" presId="urn:microsoft.com/office/officeart/2018/2/layout/IconCircleList"/>
    <dgm:cxn modelId="{6C06AD43-EE24-4E19-A7B5-9A15A193E399}" type="presParOf" srcId="{BEAC0275-683C-4BBE-9CE2-97F542C48803}" destId="{05E701A8-D042-4388-AA8C-D04386410089}" srcOrd="2" destOrd="0" presId="urn:microsoft.com/office/officeart/2018/2/layout/IconCircleList"/>
    <dgm:cxn modelId="{6AC3BC99-212C-41E8-BA2F-FF98CDD94379}" type="presParOf" srcId="{BEAC0275-683C-4BBE-9CE2-97F542C48803}" destId="{E1C67838-5FAA-46DC-A2C1-E9B99E0C3D9E}" srcOrd="3" destOrd="0" presId="urn:microsoft.com/office/officeart/2018/2/layout/IconCircleList"/>
    <dgm:cxn modelId="{D8A0DB7D-2AE9-4E1B-B9E8-846D05D029F8}" type="presParOf" srcId="{C63E5D24-7C10-4E1E-A50E-AA2A4729B5BC}" destId="{01ABF3A3-608E-4084-9E1D-88CC392E5CA8}" srcOrd="1" destOrd="0" presId="urn:microsoft.com/office/officeart/2018/2/layout/IconCircleList"/>
    <dgm:cxn modelId="{D5F83D8D-E809-435B-8B1F-4F675566A31B}" type="presParOf" srcId="{C63E5D24-7C10-4E1E-A50E-AA2A4729B5BC}" destId="{3B0653CF-A9C0-4845-8C27-2953C3683FD3}" srcOrd="2" destOrd="0" presId="urn:microsoft.com/office/officeart/2018/2/layout/IconCircleList"/>
    <dgm:cxn modelId="{F57AEE46-B2BE-411C-A5B4-50DA420D10B1}" type="presParOf" srcId="{3B0653CF-A9C0-4845-8C27-2953C3683FD3}" destId="{4A481AA4-83AE-4D2B-94C5-DADD9AAC772F}" srcOrd="0" destOrd="0" presId="urn:microsoft.com/office/officeart/2018/2/layout/IconCircleList"/>
    <dgm:cxn modelId="{E0B32330-7868-4094-A9C9-D1A453240464}" type="presParOf" srcId="{3B0653CF-A9C0-4845-8C27-2953C3683FD3}" destId="{6F6268F6-35BA-4056-8E39-4EF4F3D0C6A2}" srcOrd="1" destOrd="0" presId="urn:microsoft.com/office/officeart/2018/2/layout/IconCircleList"/>
    <dgm:cxn modelId="{A58B0635-0420-4FAE-954C-43FDF71203B7}" type="presParOf" srcId="{3B0653CF-A9C0-4845-8C27-2953C3683FD3}" destId="{C0926EE1-BEC5-4D59-82AC-9033F88EB50C}" srcOrd="2" destOrd="0" presId="urn:microsoft.com/office/officeart/2018/2/layout/IconCircleList"/>
    <dgm:cxn modelId="{094AB227-4CC3-4EAA-B740-CFDD9D119662}" type="presParOf" srcId="{3B0653CF-A9C0-4845-8C27-2953C3683FD3}" destId="{12B8D46D-3B3A-4584-B713-E9ED6EABE91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C90B70-375D-4D35-B58F-213F411FC3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256C29-5681-42EE-88B6-5A65ACF5FA07}">
      <dgm:prSet/>
      <dgm:spPr/>
      <dgm:t>
        <a:bodyPr/>
        <a:lstStyle/>
        <a:p>
          <a:r>
            <a:rPr lang="en-NZ"/>
            <a:t>Campaign launch summer period to bring awareness of the service and brand</a:t>
          </a:r>
          <a:endParaRPr lang="en-US"/>
        </a:p>
      </dgm:t>
    </dgm:pt>
    <dgm:pt modelId="{289DD4E6-26BE-44E1-B816-8A6AA6B8B5E2}" type="parTrans" cxnId="{CD62053A-2F7F-4165-9B33-38D55ACAF755}">
      <dgm:prSet/>
      <dgm:spPr/>
      <dgm:t>
        <a:bodyPr/>
        <a:lstStyle/>
        <a:p>
          <a:endParaRPr lang="en-US"/>
        </a:p>
      </dgm:t>
    </dgm:pt>
    <dgm:pt modelId="{43906F9B-A1FC-43E7-812C-A0FE1EB3C59A}" type="sibTrans" cxnId="{CD62053A-2F7F-4165-9B33-38D55ACAF755}">
      <dgm:prSet/>
      <dgm:spPr/>
      <dgm:t>
        <a:bodyPr/>
        <a:lstStyle/>
        <a:p>
          <a:endParaRPr lang="en-US"/>
        </a:p>
      </dgm:t>
    </dgm:pt>
    <dgm:pt modelId="{9121E997-B569-4C24-B9F4-A563F3C02150}">
      <dgm:prSet/>
      <dgm:spPr/>
      <dgm:t>
        <a:bodyPr/>
        <a:lstStyle/>
        <a:p>
          <a:r>
            <a:rPr lang="en-NZ"/>
            <a:t>The benefit of bike-share to work: </a:t>
          </a:r>
          <a:endParaRPr lang="en-US"/>
        </a:p>
      </dgm:t>
    </dgm:pt>
    <dgm:pt modelId="{6950CA54-180A-4E6C-9361-0BB5C7F894AB}" type="parTrans" cxnId="{5AC1A6C7-5958-4BF1-B77A-E0E4AA6A3F7C}">
      <dgm:prSet/>
      <dgm:spPr/>
      <dgm:t>
        <a:bodyPr/>
        <a:lstStyle/>
        <a:p>
          <a:endParaRPr lang="en-US"/>
        </a:p>
      </dgm:t>
    </dgm:pt>
    <dgm:pt modelId="{FF727AEA-9ADB-4886-B7C3-897F85937044}" type="sibTrans" cxnId="{5AC1A6C7-5958-4BF1-B77A-E0E4AA6A3F7C}">
      <dgm:prSet/>
      <dgm:spPr/>
      <dgm:t>
        <a:bodyPr/>
        <a:lstStyle/>
        <a:p>
          <a:endParaRPr lang="en-US"/>
        </a:p>
      </dgm:t>
    </dgm:pt>
    <dgm:pt modelId="{7A332112-994C-4D0D-90D8-CD79A4EF1B38}">
      <dgm:prSet/>
      <dgm:spPr/>
      <dgm:t>
        <a:bodyPr/>
        <a:lstStyle/>
        <a:p>
          <a:r>
            <a:rPr lang="en-NZ"/>
            <a:t>Economic, saving in petrol and parking</a:t>
          </a:r>
          <a:endParaRPr lang="en-US"/>
        </a:p>
      </dgm:t>
    </dgm:pt>
    <dgm:pt modelId="{DA24988A-C672-4563-B1A6-7B48D3F6E0EE}" type="parTrans" cxnId="{3D52121E-079D-4D20-8168-C74595809450}">
      <dgm:prSet/>
      <dgm:spPr/>
      <dgm:t>
        <a:bodyPr/>
        <a:lstStyle/>
        <a:p>
          <a:endParaRPr lang="en-US"/>
        </a:p>
      </dgm:t>
    </dgm:pt>
    <dgm:pt modelId="{1BCEF9B6-D0AD-477A-BF0B-4209AEFB53D3}" type="sibTrans" cxnId="{3D52121E-079D-4D20-8168-C74595809450}">
      <dgm:prSet/>
      <dgm:spPr/>
      <dgm:t>
        <a:bodyPr/>
        <a:lstStyle/>
        <a:p>
          <a:endParaRPr lang="en-US"/>
        </a:p>
      </dgm:t>
    </dgm:pt>
    <dgm:pt modelId="{F53D0FB5-31D6-4215-A645-40EA041545C3}">
      <dgm:prSet/>
      <dgm:spPr/>
      <dgm:t>
        <a:bodyPr/>
        <a:lstStyle/>
        <a:p>
          <a:r>
            <a:rPr lang="en-NZ"/>
            <a:t>Avoid traffic</a:t>
          </a:r>
          <a:endParaRPr lang="en-US"/>
        </a:p>
      </dgm:t>
    </dgm:pt>
    <dgm:pt modelId="{A1EC6DE2-F8D3-4CFE-8349-3B670E58FCDD}" type="parTrans" cxnId="{78B7AFC8-5C95-4547-9455-BE4561430C78}">
      <dgm:prSet/>
      <dgm:spPr/>
      <dgm:t>
        <a:bodyPr/>
        <a:lstStyle/>
        <a:p>
          <a:endParaRPr lang="en-US"/>
        </a:p>
      </dgm:t>
    </dgm:pt>
    <dgm:pt modelId="{45E1A499-2114-426A-8C44-7A6A18ECA6AA}" type="sibTrans" cxnId="{78B7AFC8-5C95-4547-9455-BE4561430C78}">
      <dgm:prSet/>
      <dgm:spPr/>
      <dgm:t>
        <a:bodyPr/>
        <a:lstStyle/>
        <a:p>
          <a:endParaRPr lang="en-US"/>
        </a:p>
      </dgm:t>
    </dgm:pt>
    <dgm:pt modelId="{A47D0FBB-600F-4259-BA4B-BC9D6D59E592}">
      <dgm:prSet/>
      <dgm:spPr/>
      <dgm:t>
        <a:bodyPr/>
        <a:lstStyle/>
        <a:p>
          <a:r>
            <a:rPr lang="en-NZ"/>
            <a:t>Health &amp; Wellbeing</a:t>
          </a:r>
          <a:endParaRPr lang="en-US"/>
        </a:p>
      </dgm:t>
    </dgm:pt>
    <dgm:pt modelId="{1BC5174A-1F2F-4198-A997-CC680BCA2BEA}" type="parTrans" cxnId="{EB4D2C85-3FE5-4129-9CC7-5F143DC743B3}">
      <dgm:prSet/>
      <dgm:spPr/>
      <dgm:t>
        <a:bodyPr/>
        <a:lstStyle/>
        <a:p>
          <a:endParaRPr lang="en-US"/>
        </a:p>
      </dgm:t>
    </dgm:pt>
    <dgm:pt modelId="{27D03253-F641-46D1-9C99-2DC7E6CBE912}" type="sibTrans" cxnId="{EB4D2C85-3FE5-4129-9CC7-5F143DC743B3}">
      <dgm:prSet/>
      <dgm:spPr/>
      <dgm:t>
        <a:bodyPr/>
        <a:lstStyle/>
        <a:p>
          <a:endParaRPr lang="en-US"/>
        </a:p>
      </dgm:t>
    </dgm:pt>
    <dgm:pt modelId="{B42903C4-D1A1-4731-80FF-51FFABA65C81}">
      <dgm:prSet/>
      <dgm:spPr/>
      <dgm:t>
        <a:bodyPr/>
        <a:lstStyle/>
        <a:p>
          <a:r>
            <a:rPr lang="en-NZ" dirty="0"/>
            <a:t>Physical advertisements on tourist locations and stations</a:t>
          </a:r>
          <a:endParaRPr lang="en-US" dirty="0"/>
        </a:p>
      </dgm:t>
    </dgm:pt>
    <dgm:pt modelId="{8D38BA78-C95F-44AF-A0EC-48E973D8DBD0}" type="parTrans" cxnId="{8412697A-74B2-4915-8DB9-348FDDC32148}">
      <dgm:prSet/>
      <dgm:spPr/>
      <dgm:t>
        <a:bodyPr/>
        <a:lstStyle/>
        <a:p>
          <a:endParaRPr lang="en-US"/>
        </a:p>
      </dgm:t>
    </dgm:pt>
    <dgm:pt modelId="{FB56E239-1763-4A67-B3FA-2F0B4208CB9E}" type="sibTrans" cxnId="{8412697A-74B2-4915-8DB9-348FDDC32148}">
      <dgm:prSet/>
      <dgm:spPr/>
      <dgm:t>
        <a:bodyPr/>
        <a:lstStyle/>
        <a:p>
          <a:endParaRPr lang="en-US"/>
        </a:p>
      </dgm:t>
    </dgm:pt>
    <dgm:pt modelId="{A8A3EF25-AEA4-48F2-8EEC-01E678116E47}">
      <dgm:prSet/>
      <dgm:spPr/>
      <dgm:t>
        <a:bodyPr/>
        <a:lstStyle/>
        <a:p>
          <a:r>
            <a:rPr lang="en-NZ"/>
            <a:t>Digital media: special offer by signing annual membership </a:t>
          </a:r>
          <a:endParaRPr lang="en-US"/>
        </a:p>
      </dgm:t>
    </dgm:pt>
    <dgm:pt modelId="{F49D37B7-9D10-43A6-BE49-BACFBF50CBBC}" type="parTrans" cxnId="{C1193803-F5F1-4B77-B5B4-626FE19B903F}">
      <dgm:prSet/>
      <dgm:spPr/>
      <dgm:t>
        <a:bodyPr/>
        <a:lstStyle/>
        <a:p>
          <a:endParaRPr lang="en-US"/>
        </a:p>
      </dgm:t>
    </dgm:pt>
    <dgm:pt modelId="{A5225635-E1BB-42C4-B403-07AD959BF48C}" type="sibTrans" cxnId="{C1193803-F5F1-4B77-B5B4-626FE19B903F}">
      <dgm:prSet/>
      <dgm:spPr/>
      <dgm:t>
        <a:bodyPr/>
        <a:lstStyle/>
        <a:p>
          <a:endParaRPr lang="en-US"/>
        </a:p>
      </dgm:t>
    </dgm:pt>
    <dgm:pt modelId="{52C2099C-7B8E-49A3-A023-79D77CE581DD}" type="pres">
      <dgm:prSet presAssocID="{E8C90B70-375D-4D35-B58F-213F411FC379}" presName="root" presStyleCnt="0">
        <dgm:presLayoutVars>
          <dgm:dir/>
          <dgm:resizeHandles val="exact"/>
        </dgm:presLayoutVars>
      </dgm:prSet>
      <dgm:spPr/>
    </dgm:pt>
    <dgm:pt modelId="{59F10FC2-DC95-4271-9890-D3022F7718F8}" type="pres">
      <dgm:prSet presAssocID="{0F256C29-5681-42EE-88B6-5A65ACF5FA07}" presName="compNode" presStyleCnt="0"/>
      <dgm:spPr/>
    </dgm:pt>
    <dgm:pt modelId="{1BA828FE-F788-4689-A4B4-AF0DD127F441}" type="pres">
      <dgm:prSet presAssocID="{0F256C29-5681-42EE-88B6-5A65ACF5FA07}" presName="bgRect" presStyleLbl="bgShp" presStyleIdx="0" presStyleCnt="4"/>
      <dgm:spPr/>
    </dgm:pt>
    <dgm:pt modelId="{867C44E7-E2C8-4474-84C6-5F208470CCF6}" type="pres">
      <dgm:prSet presAssocID="{0F256C29-5681-42EE-88B6-5A65ACF5FA0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5E174D58-0634-4611-8952-0E89CFF01F4C}" type="pres">
      <dgm:prSet presAssocID="{0F256C29-5681-42EE-88B6-5A65ACF5FA07}" presName="spaceRect" presStyleCnt="0"/>
      <dgm:spPr/>
    </dgm:pt>
    <dgm:pt modelId="{E389458B-B49F-4410-8031-B372D177AEF5}" type="pres">
      <dgm:prSet presAssocID="{0F256C29-5681-42EE-88B6-5A65ACF5FA07}" presName="parTx" presStyleLbl="revTx" presStyleIdx="0" presStyleCnt="5">
        <dgm:presLayoutVars>
          <dgm:chMax val="0"/>
          <dgm:chPref val="0"/>
        </dgm:presLayoutVars>
      </dgm:prSet>
      <dgm:spPr/>
    </dgm:pt>
    <dgm:pt modelId="{3ADB11FB-5027-4D43-A1CD-3FEACB355D2A}" type="pres">
      <dgm:prSet presAssocID="{43906F9B-A1FC-43E7-812C-A0FE1EB3C59A}" presName="sibTrans" presStyleCnt="0"/>
      <dgm:spPr/>
    </dgm:pt>
    <dgm:pt modelId="{0CA0B63D-5D4D-47F3-AD90-62EE7CECE29B}" type="pres">
      <dgm:prSet presAssocID="{9121E997-B569-4C24-B9F4-A563F3C02150}" presName="compNode" presStyleCnt="0"/>
      <dgm:spPr/>
    </dgm:pt>
    <dgm:pt modelId="{B55F9200-A9FA-4FA8-B1B2-21BC1BC341B3}" type="pres">
      <dgm:prSet presAssocID="{9121E997-B569-4C24-B9F4-A563F3C02150}" presName="bgRect" presStyleLbl="bgShp" presStyleIdx="1" presStyleCnt="4"/>
      <dgm:spPr/>
    </dgm:pt>
    <dgm:pt modelId="{8F765429-0CF8-4DB4-84EE-256E7F426AB8}" type="pres">
      <dgm:prSet presAssocID="{9121E997-B569-4C24-B9F4-A563F3C021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1E3A31B5-13B5-4FBE-B18A-03D677256727}" type="pres">
      <dgm:prSet presAssocID="{9121E997-B569-4C24-B9F4-A563F3C02150}" presName="spaceRect" presStyleCnt="0"/>
      <dgm:spPr/>
    </dgm:pt>
    <dgm:pt modelId="{EE823B8E-598B-49EA-89A8-72F53DB8C7CE}" type="pres">
      <dgm:prSet presAssocID="{9121E997-B569-4C24-B9F4-A563F3C02150}" presName="parTx" presStyleLbl="revTx" presStyleIdx="1" presStyleCnt="5">
        <dgm:presLayoutVars>
          <dgm:chMax val="0"/>
          <dgm:chPref val="0"/>
        </dgm:presLayoutVars>
      </dgm:prSet>
      <dgm:spPr/>
    </dgm:pt>
    <dgm:pt modelId="{D993E307-7DCD-40AC-87ED-2FB23E6ADE0C}" type="pres">
      <dgm:prSet presAssocID="{9121E997-B569-4C24-B9F4-A563F3C02150}" presName="desTx" presStyleLbl="revTx" presStyleIdx="2" presStyleCnt="5">
        <dgm:presLayoutVars/>
      </dgm:prSet>
      <dgm:spPr/>
    </dgm:pt>
    <dgm:pt modelId="{11613A6F-2318-49F5-9C08-B0065D2A426F}" type="pres">
      <dgm:prSet presAssocID="{FF727AEA-9ADB-4886-B7C3-897F85937044}" presName="sibTrans" presStyleCnt="0"/>
      <dgm:spPr/>
    </dgm:pt>
    <dgm:pt modelId="{4D2F308F-8C3C-499B-AE2A-5CC97855D454}" type="pres">
      <dgm:prSet presAssocID="{B42903C4-D1A1-4731-80FF-51FFABA65C81}" presName="compNode" presStyleCnt="0"/>
      <dgm:spPr/>
    </dgm:pt>
    <dgm:pt modelId="{66E3BA62-4E88-4CFC-B2D8-D7EB98750CAA}" type="pres">
      <dgm:prSet presAssocID="{B42903C4-D1A1-4731-80FF-51FFABA65C81}" presName="bgRect" presStyleLbl="bgShp" presStyleIdx="2" presStyleCnt="4"/>
      <dgm:spPr/>
    </dgm:pt>
    <dgm:pt modelId="{1186FACF-ADBC-4546-9B09-5DEB6B31BA65}" type="pres">
      <dgm:prSet presAssocID="{B42903C4-D1A1-4731-80FF-51FFABA65C8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9B12805F-6800-418F-BC06-CF75DD6C8508}" type="pres">
      <dgm:prSet presAssocID="{B42903C4-D1A1-4731-80FF-51FFABA65C81}" presName="spaceRect" presStyleCnt="0"/>
      <dgm:spPr/>
    </dgm:pt>
    <dgm:pt modelId="{4B7A4EF9-286D-4B93-A285-E0EDB8E410CB}" type="pres">
      <dgm:prSet presAssocID="{B42903C4-D1A1-4731-80FF-51FFABA65C81}" presName="parTx" presStyleLbl="revTx" presStyleIdx="3" presStyleCnt="5">
        <dgm:presLayoutVars>
          <dgm:chMax val="0"/>
          <dgm:chPref val="0"/>
        </dgm:presLayoutVars>
      </dgm:prSet>
      <dgm:spPr/>
    </dgm:pt>
    <dgm:pt modelId="{0D4BAAE5-4352-4BF5-AD73-F6B1B00F7CD3}" type="pres">
      <dgm:prSet presAssocID="{FB56E239-1763-4A67-B3FA-2F0B4208CB9E}" presName="sibTrans" presStyleCnt="0"/>
      <dgm:spPr/>
    </dgm:pt>
    <dgm:pt modelId="{149F05E2-6616-4CCE-BBCE-5988F0B80630}" type="pres">
      <dgm:prSet presAssocID="{A8A3EF25-AEA4-48F2-8EEC-01E678116E47}" presName="compNode" presStyleCnt="0"/>
      <dgm:spPr/>
    </dgm:pt>
    <dgm:pt modelId="{1E18E4C4-EBF5-4ABF-B281-EFCBAFD177FE}" type="pres">
      <dgm:prSet presAssocID="{A8A3EF25-AEA4-48F2-8EEC-01E678116E47}" presName="bgRect" presStyleLbl="bgShp" presStyleIdx="3" presStyleCnt="4"/>
      <dgm:spPr/>
    </dgm:pt>
    <dgm:pt modelId="{47D25A29-7DA2-48F5-BC79-FFA10F49D01F}" type="pres">
      <dgm:prSet presAssocID="{A8A3EF25-AEA4-48F2-8EEC-01E678116E4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091A4D1A-C47A-4D01-9337-15DC3EBF141D}" type="pres">
      <dgm:prSet presAssocID="{A8A3EF25-AEA4-48F2-8EEC-01E678116E47}" presName="spaceRect" presStyleCnt="0"/>
      <dgm:spPr/>
    </dgm:pt>
    <dgm:pt modelId="{6EF68914-5B13-473B-ACBD-9778CDBE1514}" type="pres">
      <dgm:prSet presAssocID="{A8A3EF25-AEA4-48F2-8EEC-01E678116E4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C1193803-F5F1-4B77-B5B4-626FE19B903F}" srcId="{E8C90B70-375D-4D35-B58F-213F411FC379}" destId="{A8A3EF25-AEA4-48F2-8EEC-01E678116E47}" srcOrd="3" destOrd="0" parTransId="{F49D37B7-9D10-43A6-BE49-BACFBF50CBBC}" sibTransId="{A5225635-E1BB-42C4-B403-07AD959BF48C}"/>
    <dgm:cxn modelId="{3D52121E-079D-4D20-8168-C74595809450}" srcId="{9121E997-B569-4C24-B9F4-A563F3C02150}" destId="{7A332112-994C-4D0D-90D8-CD79A4EF1B38}" srcOrd="0" destOrd="0" parTransId="{DA24988A-C672-4563-B1A6-7B48D3F6E0EE}" sibTransId="{1BCEF9B6-D0AD-477A-BF0B-4209AEFB53D3}"/>
    <dgm:cxn modelId="{30633029-31CD-49AA-8CEF-2BEB36A11718}" type="presOf" srcId="{B42903C4-D1A1-4731-80FF-51FFABA65C81}" destId="{4B7A4EF9-286D-4B93-A285-E0EDB8E410CB}" srcOrd="0" destOrd="0" presId="urn:microsoft.com/office/officeart/2018/2/layout/IconVerticalSolidList"/>
    <dgm:cxn modelId="{CD62053A-2F7F-4165-9B33-38D55ACAF755}" srcId="{E8C90B70-375D-4D35-B58F-213F411FC379}" destId="{0F256C29-5681-42EE-88B6-5A65ACF5FA07}" srcOrd="0" destOrd="0" parTransId="{289DD4E6-26BE-44E1-B816-8A6AA6B8B5E2}" sibTransId="{43906F9B-A1FC-43E7-812C-A0FE1EB3C59A}"/>
    <dgm:cxn modelId="{1EAFA05C-648D-4A76-9B32-95875EEB2E0A}" type="presOf" srcId="{E8C90B70-375D-4D35-B58F-213F411FC379}" destId="{52C2099C-7B8E-49A3-A023-79D77CE581DD}" srcOrd="0" destOrd="0" presId="urn:microsoft.com/office/officeart/2018/2/layout/IconVerticalSolidList"/>
    <dgm:cxn modelId="{B08F8E66-288D-4DFA-8A41-792B8A990F47}" type="presOf" srcId="{9121E997-B569-4C24-B9F4-A563F3C02150}" destId="{EE823B8E-598B-49EA-89A8-72F53DB8C7CE}" srcOrd="0" destOrd="0" presId="urn:microsoft.com/office/officeart/2018/2/layout/IconVerticalSolidList"/>
    <dgm:cxn modelId="{1E35DC49-DC8C-4F19-A9B6-D8EF8BE97DB8}" type="presOf" srcId="{A47D0FBB-600F-4259-BA4B-BC9D6D59E592}" destId="{D993E307-7DCD-40AC-87ED-2FB23E6ADE0C}" srcOrd="0" destOrd="2" presId="urn:microsoft.com/office/officeart/2018/2/layout/IconVerticalSolidList"/>
    <dgm:cxn modelId="{3DDCA370-FD34-489E-8DB4-11BEE8D1DAC7}" type="presOf" srcId="{0F256C29-5681-42EE-88B6-5A65ACF5FA07}" destId="{E389458B-B49F-4410-8031-B372D177AEF5}" srcOrd="0" destOrd="0" presId="urn:microsoft.com/office/officeart/2018/2/layout/IconVerticalSolidList"/>
    <dgm:cxn modelId="{8412697A-74B2-4915-8DB9-348FDDC32148}" srcId="{E8C90B70-375D-4D35-B58F-213F411FC379}" destId="{B42903C4-D1A1-4731-80FF-51FFABA65C81}" srcOrd="2" destOrd="0" parTransId="{8D38BA78-C95F-44AF-A0EC-48E973D8DBD0}" sibTransId="{FB56E239-1763-4A67-B3FA-2F0B4208CB9E}"/>
    <dgm:cxn modelId="{18555E7C-C6E8-4246-AEBE-1EE717013A62}" type="presOf" srcId="{F53D0FB5-31D6-4215-A645-40EA041545C3}" destId="{D993E307-7DCD-40AC-87ED-2FB23E6ADE0C}" srcOrd="0" destOrd="1" presId="urn:microsoft.com/office/officeart/2018/2/layout/IconVerticalSolidList"/>
    <dgm:cxn modelId="{EB4D2C85-3FE5-4129-9CC7-5F143DC743B3}" srcId="{9121E997-B569-4C24-B9F4-A563F3C02150}" destId="{A47D0FBB-600F-4259-BA4B-BC9D6D59E592}" srcOrd="2" destOrd="0" parTransId="{1BC5174A-1F2F-4198-A997-CC680BCA2BEA}" sibTransId="{27D03253-F641-46D1-9C99-2DC7E6CBE912}"/>
    <dgm:cxn modelId="{EA57AFAD-FE48-46E4-ABA3-941D006879FD}" type="presOf" srcId="{A8A3EF25-AEA4-48F2-8EEC-01E678116E47}" destId="{6EF68914-5B13-473B-ACBD-9778CDBE1514}" srcOrd="0" destOrd="0" presId="urn:microsoft.com/office/officeart/2018/2/layout/IconVerticalSolidList"/>
    <dgm:cxn modelId="{7215C9C5-C6F5-4ADD-A0E7-767062CE7009}" type="presOf" srcId="{7A332112-994C-4D0D-90D8-CD79A4EF1B38}" destId="{D993E307-7DCD-40AC-87ED-2FB23E6ADE0C}" srcOrd="0" destOrd="0" presId="urn:microsoft.com/office/officeart/2018/2/layout/IconVerticalSolidList"/>
    <dgm:cxn modelId="{5AC1A6C7-5958-4BF1-B77A-E0E4AA6A3F7C}" srcId="{E8C90B70-375D-4D35-B58F-213F411FC379}" destId="{9121E997-B569-4C24-B9F4-A563F3C02150}" srcOrd="1" destOrd="0" parTransId="{6950CA54-180A-4E6C-9361-0BB5C7F894AB}" sibTransId="{FF727AEA-9ADB-4886-B7C3-897F85937044}"/>
    <dgm:cxn modelId="{78B7AFC8-5C95-4547-9455-BE4561430C78}" srcId="{9121E997-B569-4C24-B9F4-A563F3C02150}" destId="{F53D0FB5-31D6-4215-A645-40EA041545C3}" srcOrd="1" destOrd="0" parTransId="{A1EC6DE2-F8D3-4CFE-8349-3B670E58FCDD}" sibTransId="{45E1A499-2114-426A-8C44-7A6A18ECA6AA}"/>
    <dgm:cxn modelId="{93FB402D-F81B-4996-81A5-523787271229}" type="presParOf" srcId="{52C2099C-7B8E-49A3-A023-79D77CE581DD}" destId="{59F10FC2-DC95-4271-9890-D3022F7718F8}" srcOrd="0" destOrd="0" presId="urn:microsoft.com/office/officeart/2018/2/layout/IconVerticalSolidList"/>
    <dgm:cxn modelId="{BB24D181-33AA-4E6A-AAA8-0BAF0C15FB4B}" type="presParOf" srcId="{59F10FC2-DC95-4271-9890-D3022F7718F8}" destId="{1BA828FE-F788-4689-A4B4-AF0DD127F441}" srcOrd="0" destOrd="0" presId="urn:microsoft.com/office/officeart/2018/2/layout/IconVerticalSolidList"/>
    <dgm:cxn modelId="{B8626BC4-EF2B-4524-AECC-40D49A90C90C}" type="presParOf" srcId="{59F10FC2-DC95-4271-9890-D3022F7718F8}" destId="{867C44E7-E2C8-4474-84C6-5F208470CCF6}" srcOrd="1" destOrd="0" presId="urn:microsoft.com/office/officeart/2018/2/layout/IconVerticalSolidList"/>
    <dgm:cxn modelId="{94E2EF11-ACDA-4522-B939-CBD6498EF287}" type="presParOf" srcId="{59F10FC2-DC95-4271-9890-D3022F7718F8}" destId="{5E174D58-0634-4611-8952-0E89CFF01F4C}" srcOrd="2" destOrd="0" presId="urn:microsoft.com/office/officeart/2018/2/layout/IconVerticalSolidList"/>
    <dgm:cxn modelId="{53D83858-F7FF-4CD2-9334-55E68EC3C354}" type="presParOf" srcId="{59F10FC2-DC95-4271-9890-D3022F7718F8}" destId="{E389458B-B49F-4410-8031-B372D177AEF5}" srcOrd="3" destOrd="0" presId="urn:microsoft.com/office/officeart/2018/2/layout/IconVerticalSolidList"/>
    <dgm:cxn modelId="{DEECC63E-FCBD-4D6A-8617-900D87CF06CE}" type="presParOf" srcId="{52C2099C-7B8E-49A3-A023-79D77CE581DD}" destId="{3ADB11FB-5027-4D43-A1CD-3FEACB355D2A}" srcOrd="1" destOrd="0" presId="urn:microsoft.com/office/officeart/2018/2/layout/IconVerticalSolidList"/>
    <dgm:cxn modelId="{CB0DA66A-2344-492C-9E71-45829AEFACA6}" type="presParOf" srcId="{52C2099C-7B8E-49A3-A023-79D77CE581DD}" destId="{0CA0B63D-5D4D-47F3-AD90-62EE7CECE29B}" srcOrd="2" destOrd="0" presId="urn:microsoft.com/office/officeart/2018/2/layout/IconVerticalSolidList"/>
    <dgm:cxn modelId="{54744756-D7A7-4905-B932-EBCDC0CDEFE5}" type="presParOf" srcId="{0CA0B63D-5D4D-47F3-AD90-62EE7CECE29B}" destId="{B55F9200-A9FA-4FA8-B1B2-21BC1BC341B3}" srcOrd="0" destOrd="0" presId="urn:microsoft.com/office/officeart/2018/2/layout/IconVerticalSolidList"/>
    <dgm:cxn modelId="{33827D93-379B-47F3-8D10-EB6BF256FF57}" type="presParOf" srcId="{0CA0B63D-5D4D-47F3-AD90-62EE7CECE29B}" destId="{8F765429-0CF8-4DB4-84EE-256E7F426AB8}" srcOrd="1" destOrd="0" presId="urn:microsoft.com/office/officeart/2018/2/layout/IconVerticalSolidList"/>
    <dgm:cxn modelId="{0B554A21-BBCC-4909-8563-859885A6FB24}" type="presParOf" srcId="{0CA0B63D-5D4D-47F3-AD90-62EE7CECE29B}" destId="{1E3A31B5-13B5-4FBE-B18A-03D677256727}" srcOrd="2" destOrd="0" presId="urn:microsoft.com/office/officeart/2018/2/layout/IconVerticalSolidList"/>
    <dgm:cxn modelId="{0CB65E37-3BF2-4963-8F3A-0E9552DBC958}" type="presParOf" srcId="{0CA0B63D-5D4D-47F3-AD90-62EE7CECE29B}" destId="{EE823B8E-598B-49EA-89A8-72F53DB8C7CE}" srcOrd="3" destOrd="0" presId="urn:microsoft.com/office/officeart/2018/2/layout/IconVerticalSolidList"/>
    <dgm:cxn modelId="{F0836A6E-EBF0-4D68-ACA0-EC793DAF6E45}" type="presParOf" srcId="{0CA0B63D-5D4D-47F3-AD90-62EE7CECE29B}" destId="{D993E307-7DCD-40AC-87ED-2FB23E6ADE0C}" srcOrd="4" destOrd="0" presId="urn:microsoft.com/office/officeart/2018/2/layout/IconVerticalSolidList"/>
    <dgm:cxn modelId="{4A1B9FD1-BB9B-4D9E-87BA-C989AC13B37C}" type="presParOf" srcId="{52C2099C-7B8E-49A3-A023-79D77CE581DD}" destId="{11613A6F-2318-49F5-9C08-B0065D2A426F}" srcOrd="3" destOrd="0" presId="urn:microsoft.com/office/officeart/2018/2/layout/IconVerticalSolidList"/>
    <dgm:cxn modelId="{77CE9E59-96CD-4941-81CF-3BFB6DDEFD8E}" type="presParOf" srcId="{52C2099C-7B8E-49A3-A023-79D77CE581DD}" destId="{4D2F308F-8C3C-499B-AE2A-5CC97855D454}" srcOrd="4" destOrd="0" presId="urn:microsoft.com/office/officeart/2018/2/layout/IconVerticalSolidList"/>
    <dgm:cxn modelId="{4DDB0DFF-E234-464F-9A76-63F8F30E6EF9}" type="presParOf" srcId="{4D2F308F-8C3C-499B-AE2A-5CC97855D454}" destId="{66E3BA62-4E88-4CFC-B2D8-D7EB98750CAA}" srcOrd="0" destOrd="0" presId="urn:microsoft.com/office/officeart/2018/2/layout/IconVerticalSolidList"/>
    <dgm:cxn modelId="{D9BB53FD-563E-41AB-AA15-A4BAB24B7C8F}" type="presParOf" srcId="{4D2F308F-8C3C-499B-AE2A-5CC97855D454}" destId="{1186FACF-ADBC-4546-9B09-5DEB6B31BA65}" srcOrd="1" destOrd="0" presId="urn:microsoft.com/office/officeart/2018/2/layout/IconVerticalSolidList"/>
    <dgm:cxn modelId="{52654AD3-D9F4-4C85-85BF-78A07F2E415A}" type="presParOf" srcId="{4D2F308F-8C3C-499B-AE2A-5CC97855D454}" destId="{9B12805F-6800-418F-BC06-CF75DD6C8508}" srcOrd="2" destOrd="0" presId="urn:microsoft.com/office/officeart/2018/2/layout/IconVerticalSolidList"/>
    <dgm:cxn modelId="{8853483A-0341-48CD-B5CE-0D099516639A}" type="presParOf" srcId="{4D2F308F-8C3C-499B-AE2A-5CC97855D454}" destId="{4B7A4EF9-286D-4B93-A285-E0EDB8E410CB}" srcOrd="3" destOrd="0" presId="urn:microsoft.com/office/officeart/2018/2/layout/IconVerticalSolidList"/>
    <dgm:cxn modelId="{869A85DB-6754-4AB5-BF92-77624FF6FAB8}" type="presParOf" srcId="{52C2099C-7B8E-49A3-A023-79D77CE581DD}" destId="{0D4BAAE5-4352-4BF5-AD73-F6B1B00F7CD3}" srcOrd="5" destOrd="0" presId="urn:microsoft.com/office/officeart/2018/2/layout/IconVerticalSolidList"/>
    <dgm:cxn modelId="{107EBDFE-A49E-4CEF-94E9-8CA3B73F3439}" type="presParOf" srcId="{52C2099C-7B8E-49A3-A023-79D77CE581DD}" destId="{149F05E2-6616-4CCE-BBCE-5988F0B80630}" srcOrd="6" destOrd="0" presId="urn:microsoft.com/office/officeart/2018/2/layout/IconVerticalSolidList"/>
    <dgm:cxn modelId="{59D15A7B-5C83-4A83-9AD1-E894AA158D43}" type="presParOf" srcId="{149F05E2-6616-4CCE-BBCE-5988F0B80630}" destId="{1E18E4C4-EBF5-4ABF-B281-EFCBAFD177FE}" srcOrd="0" destOrd="0" presId="urn:microsoft.com/office/officeart/2018/2/layout/IconVerticalSolidList"/>
    <dgm:cxn modelId="{C4CFFA3E-C6ED-4670-9A92-A251AB8010CC}" type="presParOf" srcId="{149F05E2-6616-4CCE-BBCE-5988F0B80630}" destId="{47D25A29-7DA2-48F5-BC79-FFA10F49D01F}" srcOrd="1" destOrd="0" presId="urn:microsoft.com/office/officeart/2018/2/layout/IconVerticalSolidList"/>
    <dgm:cxn modelId="{B1E96A5E-02B7-4525-B599-5F9E5245FE76}" type="presParOf" srcId="{149F05E2-6616-4CCE-BBCE-5988F0B80630}" destId="{091A4D1A-C47A-4D01-9337-15DC3EBF141D}" srcOrd="2" destOrd="0" presId="urn:microsoft.com/office/officeart/2018/2/layout/IconVerticalSolidList"/>
    <dgm:cxn modelId="{930C900B-1516-4939-8884-341EAA8B15E1}" type="presParOf" srcId="{149F05E2-6616-4CCE-BBCE-5988F0B80630}" destId="{6EF68914-5B13-473B-ACBD-9778CDBE15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0511BA-5D45-41BE-A199-38739976ABD0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375E6D-5A9D-4C85-9849-B11B1B0D2BDA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C5659-EB3E-4B7B-AE5B-6A9EA43DA6BC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kern="1200" dirty="0"/>
            <a:t>WHY: Casual riders haven’t become members</a:t>
          </a:r>
          <a:endParaRPr lang="en-US" sz="2500" kern="1200" dirty="0"/>
        </a:p>
      </dsp:txBody>
      <dsp:txXfrm>
        <a:off x="2039300" y="956381"/>
        <a:ext cx="4474303" cy="1765627"/>
      </dsp:txXfrm>
    </dsp:sp>
    <dsp:sp modelId="{2506B472-8FBC-49C5-80FA-9EC19326A770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4E7A82-0F9D-427C-8418-BB187A6464DD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F0F00-ADCC-4C69-937F-157DBE43ED87}">
      <dsp:nvSpPr>
        <dsp:cNvPr id="0" name=""/>
        <dsp:cNvSpPr/>
      </dsp:nvSpPr>
      <dsp:spPr>
        <a:xfrm>
          <a:off x="2039300" y="3163416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500" kern="1200" dirty="0"/>
            <a:t>HOW: How influence casual riders to become members</a:t>
          </a:r>
          <a:endParaRPr lang="en-US" sz="2500" kern="1200" dirty="0"/>
        </a:p>
      </dsp:txBody>
      <dsp:txXfrm>
        <a:off x="2039300" y="3163416"/>
        <a:ext cx="4474303" cy="176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179C5E-3042-4B70-B967-94A32D485DC2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E91E8F-2DF6-441A-9B82-64D84029BD3A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C67838-5FAA-46DC-A2C1-E9B99E0C3D9E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u="sng" kern="1200" dirty="0"/>
            <a:t>WHY</a:t>
          </a:r>
          <a:r>
            <a:rPr lang="en-NZ" sz="2100" kern="1200" dirty="0"/>
            <a:t>: Casual riders’ high activity at summer period on weekends at tourist locations</a:t>
          </a:r>
          <a:endParaRPr lang="en-US" sz="2100" kern="1200" dirty="0"/>
        </a:p>
      </dsp:txBody>
      <dsp:txXfrm>
        <a:off x="1834517" y="1507711"/>
        <a:ext cx="3148942" cy="1335915"/>
      </dsp:txXfrm>
    </dsp:sp>
    <dsp:sp modelId="{4A481AA4-83AE-4D2B-94C5-DADD9AAC772F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6268F6-35BA-4056-8E39-4EF4F3D0C6A2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B8D46D-3B3A-4584-B713-E9ED6EABE917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100" u="sng" kern="1200" dirty="0"/>
            <a:t>HOW</a:t>
          </a:r>
          <a:r>
            <a:rPr lang="en-NZ" sz="2100" kern="1200" dirty="0"/>
            <a:t>: Increase awareness of the service by launching advertisement, presenting the benefits</a:t>
          </a:r>
          <a:endParaRPr lang="en-US" sz="2100" kern="1200" dirty="0"/>
        </a:p>
      </dsp:txBody>
      <dsp:txXfrm>
        <a:off x="7154322" y="1507711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A828FE-F788-4689-A4B4-AF0DD127F441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C44E7-E2C8-4474-84C6-5F208470CCF6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89458B-B49F-4410-8031-B372D177AEF5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Campaign launch summer period to bring awareness of the service and brand</a:t>
          </a:r>
          <a:endParaRPr lang="en-US" sz="2200" kern="1200"/>
        </a:p>
      </dsp:txBody>
      <dsp:txXfrm>
        <a:off x="1432649" y="2447"/>
        <a:ext cx="5156041" cy="1240389"/>
      </dsp:txXfrm>
    </dsp:sp>
    <dsp:sp modelId="{B55F9200-A9FA-4FA8-B1B2-21BC1BC341B3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765429-0CF8-4DB4-84EE-256E7F426AB8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23B8E-598B-49EA-89A8-72F53DB8C7CE}">
      <dsp:nvSpPr>
        <dsp:cNvPr id="0" name=""/>
        <dsp:cNvSpPr/>
      </dsp:nvSpPr>
      <dsp:spPr>
        <a:xfrm>
          <a:off x="1432649" y="1552933"/>
          <a:ext cx="296491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The benefit of bike-share to work: </a:t>
          </a:r>
          <a:endParaRPr lang="en-US" sz="2200" kern="1200"/>
        </a:p>
      </dsp:txBody>
      <dsp:txXfrm>
        <a:off x="1432649" y="1552933"/>
        <a:ext cx="2964910" cy="1240389"/>
      </dsp:txXfrm>
    </dsp:sp>
    <dsp:sp modelId="{D993E307-7DCD-40AC-87ED-2FB23E6ADE0C}">
      <dsp:nvSpPr>
        <dsp:cNvPr id="0" name=""/>
        <dsp:cNvSpPr/>
      </dsp:nvSpPr>
      <dsp:spPr>
        <a:xfrm>
          <a:off x="4397560" y="1552933"/>
          <a:ext cx="2191130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Economic, saving in petrol and parking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Avoid traffic</a:t>
          </a:r>
          <a:endParaRPr lang="en-US" sz="1400" kern="120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400" kern="1200"/>
            <a:t>Health &amp; Wellbeing</a:t>
          </a:r>
          <a:endParaRPr lang="en-US" sz="1400" kern="1200"/>
        </a:p>
      </dsp:txBody>
      <dsp:txXfrm>
        <a:off x="4397560" y="1552933"/>
        <a:ext cx="2191130" cy="1240389"/>
      </dsp:txXfrm>
    </dsp:sp>
    <dsp:sp modelId="{66E3BA62-4E88-4CFC-B2D8-D7EB98750CAA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86FACF-ADBC-4546-9B09-5DEB6B31BA65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7A4EF9-286D-4B93-A285-E0EDB8E410CB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 dirty="0"/>
            <a:t>Physical advertisements on tourist locations and stations</a:t>
          </a:r>
          <a:endParaRPr lang="en-US" sz="2200" kern="1200" dirty="0"/>
        </a:p>
      </dsp:txBody>
      <dsp:txXfrm>
        <a:off x="1432649" y="3103420"/>
        <a:ext cx="5156041" cy="1240389"/>
      </dsp:txXfrm>
    </dsp:sp>
    <dsp:sp modelId="{1E18E4C4-EBF5-4ABF-B281-EFCBAFD177FE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D25A29-7DA2-48F5-BC79-FFA10F49D01F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F68914-5B13-473B-ACBD-9778CDBE1514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Digital media: special offer by signing annual membership </a:t>
          </a:r>
          <a:endParaRPr lang="en-US" sz="2200" kern="1200"/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88DA-A093-EB98-CADC-39ADC9E7FF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50DD9-B1E1-0287-DDF2-7F852D48F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FE14F-6FD3-6A66-7660-13F3040D4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A50E9-5C70-B093-E351-42188D4D5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047B1-7DB3-43EC-D8AF-3ED8283A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13823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557F3-38D9-4BB6-B75E-3BE5E107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874D1-3D07-EC3A-C0C3-F4CE15EB3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D54C9-3E76-1904-7546-D43557690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F5E22-1A61-A1B3-CB5B-BB3D14828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D7A73-2051-9D21-154A-674AFA6F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22941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320747-3A89-38FE-6C5E-A603B9E4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5DFF9-4A38-25F0-59E8-D9A0F17EF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92A5B-1B17-3EF6-B571-E6E889730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9A08C-D688-E606-CB52-9F7C98B7A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D8544-71E5-A68D-96CC-F5B7A075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4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00028-8574-1C17-2064-7F3478EBB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26CFD-BEA2-763E-61AA-F50210F4C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627BC-16AC-3192-CCAD-F78D920C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0186-4252-1501-2474-2997CCC23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525B-D39D-C880-467E-093C8B5C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38820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F23F4-AABF-2B9E-4147-892249DD2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0D4F9-20F2-1F82-AA79-BAC700891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B686-575C-7541-06EB-E922DE43B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6861F-D79A-05A2-FF88-C863C958C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BF545-5337-EC86-77C6-CDEB49CB6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1036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D7C24-32D7-90C0-E3E5-7FD388F13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3132A-0BFF-FB19-A40A-F2C56BA291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F1C52-9258-C758-03DB-60BA4E5A8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9FDA5-95AD-1B44-55FF-9057EC212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16B32-F962-E767-6352-ADB93C440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9B3BB-8888-3E9C-1ADF-0B9C6CFB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31644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C433-F322-FB3A-3E85-4300DB822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18003-12B0-734F-CEE5-6D71E2674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83B168-9BC2-424A-4807-49B42B8A8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C6A7-1BE0-BC8C-B001-5B62626437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C45C48-3BEA-CCB0-27DD-AA6F66824A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CFC-D172-1230-BCDE-5FC4CC975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EB56BE-8521-CC67-BF5E-312AF06D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F0F2BF-2B20-88D9-9828-C34410E5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553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E761A-2971-6316-885B-F4D8DF1C5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181B9-1357-E7AE-315C-04F9E950C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0DF5CE-CD4B-56EE-5141-489A0360C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3A99EF-65AD-F990-7168-E2E4854B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20187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6D5C8D-5CE8-FEEB-6353-F6EFFDE8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E41E06-16CA-A5A0-2979-B0370AD5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73C0BB-25D9-C837-B11D-E588106EC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493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C00BE-A200-D72E-1395-1B400A1D1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90BE-F243-620D-300B-BA7008CC1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B03A1-85D3-6091-84DC-B0A50C34B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72F3B-0DB5-6F8F-ABE3-C23D8D23F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1A7C6-DFE3-CB63-02A8-A212B5D5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D3381-2162-FEB9-37DC-F256EBC62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6981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3D23-91AF-221E-8445-6BF659F2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91DBA-1270-D105-3DB7-E2D5BBD848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20C0-2989-5681-D576-11F5946A9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2942D-2EC3-9C03-59CC-B1BEFFFD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617D3-147D-00F9-E7F7-61F4F5A38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86098-B9B1-2699-1E18-26EE24B8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1838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A1DC6-377D-81C2-5FA5-F24FFD74E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7A77D-BF65-A52F-E6C3-F8B0C3711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68973-B6F8-52B5-40DC-EDD321E85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F834A-2A81-4EF6-8D51-42D0AC84BF94}" type="datetimeFigureOut">
              <a:rPr lang="en-NZ" smtClean="0"/>
              <a:t>26/08/2022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2D413-E002-35B8-F670-05DFC1060F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73A9-962D-0691-2FBF-444070DAD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FBEEE-42E8-47CB-A29D-69B55573E1C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04111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CD71457-C656-8FB7-9D3B-C27DF9A8B8D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4" t="25875" r="56303" b="29768"/>
          <a:stretch/>
        </p:blipFill>
        <p:spPr bwMode="auto">
          <a:xfrm>
            <a:off x="3850268" y="468977"/>
            <a:ext cx="3697280" cy="289733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72257994-BD97-4691-8B89-198A6D2BA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8509"/>
            <a:ext cx="12192000" cy="1939491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E36CA-6147-48DC-B1E3-C9F5183B4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199" y="3491686"/>
            <a:ext cx="9365105" cy="2042358"/>
          </a:xfrm>
          <a:solidFill>
            <a:srgbClr val="FFFFFF"/>
          </a:solidFill>
          <a:ln w="38100">
            <a:solidFill>
              <a:srgbClr val="404040"/>
            </a:solidFill>
            <a:miter lim="800000"/>
          </a:ln>
        </p:spPr>
        <p:txBody>
          <a:bodyPr anchor="ctr">
            <a:normAutofit/>
          </a:bodyPr>
          <a:lstStyle/>
          <a:p>
            <a:r>
              <a:rPr lang="en-NZ" sz="4000" dirty="0">
                <a:solidFill>
                  <a:srgbClr val="404040"/>
                </a:solidFill>
              </a:rPr>
              <a:t>Influencing Casual riders for annual membership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ECEC4-AA1E-A337-2A80-8636EDB7F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8466" y="5688535"/>
            <a:ext cx="7158340" cy="1169465"/>
          </a:xfrm>
        </p:spPr>
        <p:txBody>
          <a:bodyPr>
            <a:noAutofit/>
          </a:bodyPr>
          <a:lstStyle/>
          <a:p>
            <a:r>
              <a:rPr lang="en-NZ" sz="2000" dirty="0">
                <a:solidFill>
                  <a:srgbClr val="FFFFFF"/>
                </a:solidFill>
              </a:rPr>
              <a:t>Bike-share Company Analysis</a:t>
            </a:r>
          </a:p>
          <a:p>
            <a:r>
              <a:rPr lang="en-NZ" sz="2000" dirty="0">
                <a:solidFill>
                  <a:srgbClr val="FFFFFF"/>
                </a:solidFill>
              </a:rPr>
              <a:t>Cinara Furmiga - August 2022</a:t>
            </a:r>
          </a:p>
        </p:txBody>
      </p:sp>
    </p:spTree>
    <p:extLst>
      <p:ext uri="{BB962C8B-B14F-4D97-AF65-F5344CB8AC3E}">
        <p14:creationId xmlns:p14="http://schemas.microsoft.com/office/powerpoint/2010/main" val="3138139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C06DD-FF7F-4BE9-FF03-FB78D544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NZ" sz="3200" dirty="0"/>
              <a:t>Thus, casual rides are high on summer period, on the weekends. Which explains the high activity on tourist location.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36230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89F8-A034-29C2-149E-8F8B3339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summary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CC4D19B-2715-7379-DCF9-0B1B5F712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53810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C2FD2-0C58-BE36-01E7-F4123A999C00}"/>
              </a:ext>
            </a:extLst>
          </p:cNvPr>
          <p:cNvCxnSpPr>
            <a:cxnSpLocks/>
          </p:cNvCxnSpPr>
          <p:nvPr/>
        </p:nvCxnSpPr>
        <p:spPr>
          <a:xfrm>
            <a:off x="598868" y="1738648"/>
            <a:ext cx="9053847" cy="0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26616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5B900-BA81-9AE0-C3B9-A10B43094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The Strategy – campaign advertisement</a:t>
            </a:r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88EDC3D9-EF0F-03FB-2A44-8449AC859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705808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677257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89F8-A034-29C2-149E-8F8B3339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Further Exploration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E7C2FD2-0C58-BE36-01E7-F4123A999C00}"/>
              </a:ext>
            </a:extLst>
          </p:cNvPr>
          <p:cNvCxnSpPr>
            <a:cxnSpLocks/>
          </p:cNvCxnSpPr>
          <p:nvPr/>
        </p:nvCxnSpPr>
        <p:spPr>
          <a:xfrm>
            <a:off x="598868" y="1738648"/>
            <a:ext cx="9053847" cy="0"/>
          </a:xfrm>
          <a:prstGeom prst="line">
            <a:avLst/>
          </a:prstGeom>
          <a:ln>
            <a:solidFill>
              <a:srgbClr val="777777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9795108-297C-0552-2E01-49F91E0A9108}"/>
              </a:ext>
            </a:extLst>
          </p:cNvPr>
          <p:cNvSpPr txBox="1"/>
          <p:nvPr/>
        </p:nvSpPr>
        <p:spPr>
          <a:xfrm>
            <a:off x="1365160" y="2813447"/>
            <a:ext cx="772088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/>
              <a:t>Have annual membership increased? By much?</a:t>
            </a:r>
          </a:p>
          <a:p>
            <a:endParaRPr lang="en-NZ" sz="2800" dirty="0"/>
          </a:p>
          <a:p>
            <a:r>
              <a:rPr lang="en-NZ" sz="2800" dirty="0"/>
              <a:t>Which advertise channel had best response?</a:t>
            </a:r>
          </a:p>
          <a:p>
            <a:endParaRPr lang="en-NZ" sz="2800" dirty="0"/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0485641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E200-1881-881B-DAD1-402553E6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2608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843625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6" y="968282"/>
            <a:ext cx="12188824" cy="49469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D2E200-1881-881B-DAD1-402553E60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338" y="1566473"/>
            <a:ext cx="10601325" cy="2166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E73FC55-A1A5-7FE1-C74F-623951558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338" y="4092320"/>
            <a:ext cx="10601325" cy="11448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Increase numbers of annual membership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CDBECE-872A-4C73-9DC1-BB4E805E2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3894594"/>
            <a:ext cx="27432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6028863"/>
            <a:ext cx="12188824" cy="0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311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1D89F8-A034-29C2-149E-8F8B3339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Analytical goals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CC4D19B-2715-7379-DCF9-0B1B5F712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0760896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95697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665BA-AFB1-EBC4-D016-A8E167484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dirty="0">
                <a:solidFill>
                  <a:srgbClr val="FFFFFF"/>
                </a:solidFill>
              </a:rPr>
              <a:t>Analysis of past 12 months - June 21 to May 22.</a:t>
            </a:r>
            <a:br>
              <a:rPr lang="en-US" sz="30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How casual riders are using bike-share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449B21-E609-C9B1-CAF0-0AEE95F914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8188" t="39117" r="59254" b="18593"/>
          <a:stretch/>
        </p:blipFill>
        <p:spPr bwMode="auto">
          <a:xfrm>
            <a:off x="466463" y="2177388"/>
            <a:ext cx="5186124" cy="4496496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8F4E3F1-549D-3CE7-D329-D61AE9DFDE4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/>
          <a:srcRect l="41972" t="38744" r="24657" b="19100"/>
          <a:stretch/>
        </p:blipFill>
        <p:spPr bwMode="auto">
          <a:xfrm>
            <a:off x="6802574" y="2177388"/>
            <a:ext cx="5113652" cy="431193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4DD15-8037-ACA4-E84C-8DC375751C4C}"/>
              </a:ext>
            </a:extLst>
          </p:cNvPr>
          <p:cNvSpPr txBox="1"/>
          <p:nvPr/>
        </p:nvSpPr>
        <p:spPr>
          <a:xfrm>
            <a:off x="754148" y="6024692"/>
            <a:ext cx="4610755" cy="39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NZ" sz="1400" dirty="0">
                <a:solidFill>
                  <a:srgbClr val="FFFFFF"/>
                </a:solidFill>
              </a:rPr>
              <a:t>The past 12 months 44% were casual rides.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03F5C6-54CC-E52A-A970-FB1A2F0B5682}"/>
              </a:ext>
            </a:extLst>
          </p:cNvPr>
          <p:cNvSpPr txBox="1"/>
          <p:nvPr/>
        </p:nvSpPr>
        <p:spPr>
          <a:xfrm>
            <a:off x="6802574" y="6024692"/>
            <a:ext cx="4740915" cy="399763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NZ" sz="1400" dirty="0">
                <a:solidFill>
                  <a:srgbClr val="FFFFFF"/>
                </a:solidFill>
              </a:rPr>
              <a:t>The length or duration of casual rides were 65.5%.</a:t>
            </a:r>
          </a:p>
        </p:txBody>
      </p:sp>
    </p:spTree>
    <p:extLst>
      <p:ext uri="{BB962C8B-B14F-4D97-AF65-F5344CB8AC3E}">
        <p14:creationId xmlns:p14="http://schemas.microsoft.com/office/powerpoint/2010/main" val="356471352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AD3181-523E-9466-CDF2-017599A45BDB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Observing casual customers rides usage per month: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 casual rides during summer period – peak in July.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Low casual rides during winter period – from December to April.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5C1A97-3494-D411-0790-EBAF6B1816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85" t="23149" r="43137" b="25596"/>
          <a:stretch/>
        </p:blipFill>
        <p:spPr bwMode="auto">
          <a:xfrm>
            <a:off x="4746527" y="849086"/>
            <a:ext cx="7385494" cy="5045687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3385167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AD3181-523E-9466-CDF2-017599A45BDB}"/>
              </a:ext>
            </a:extLst>
          </p:cNvPr>
          <p:cNvSpPr txBox="1"/>
          <p:nvPr/>
        </p:nvSpPr>
        <p:spPr>
          <a:xfrm>
            <a:off x="593610" y="2121763"/>
            <a:ext cx="3822192" cy="377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Observing casual rides usage by day of the week: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 casual rides activity on weekends.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members rides activity higher on weekdays.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B53A28-ED6C-EF4C-DAA8-32B3A2F889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48" t="22347" r="50730" b="34835"/>
          <a:stretch/>
        </p:blipFill>
        <p:spPr>
          <a:xfrm>
            <a:off x="5119329" y="338569"/>
            <a:ext cx="6479061" cy="618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7416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174156F-2560-1625-65F0-1F161BCF53C6}"/>
              </a:ext>
            </a:extLst>
          </p:cNvPr>
          <p:cNvSpPr/>
          <p:nvPr/>
        </p:nvSpPr>
        <p:spPr>
          <a:xfrm>
            <a:off x="0" y="4689071"/>
            <a:ext cx="12192000" cy="989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504F54-EF54-42B1-31D3-68DAFE85CFBD}"/>
              </a:ext>
            </a:extLst>
          </p:cNvPr>
          <p:cNvSpPr/>
          <p:nvPr/>
        </p:nvSpPr>
        <p:spPr>
          <a:xfrm>
            <a:off x="0" y="1431561"/>
            <a:ext cx="12192000" cy="9893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C190ED-9FE6-7272-28B9-3275CBC670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3" t="17652" r="15237" b="23193"/>
          <a:stretch/>
        </p:blipFill>
        <p:spPr>
          <a:xfrm>
            <a:off x="5930721" y="193183"/>
            <a:ext cx="6216816" cy="35094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6A4B79-FFAE-5AE7-BA39-B968CCD23E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591" t="18779" r="14048" b="21503"/>
          <a:stretch/>
        </p:blipFill>
        <p:spPr>
          <a:xfrm>
            <a:off x="32293" y="3377652"/>
            <a:ext cx="6063707" cy="33829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61E321-0177-96CE-BA9B-3C60C4601072}"/>
              </a:ext>
            </a:extLst>
          </p:cNvPr>
          <p:cNvSpPr txBox="1"/>
          <p:nvPr/>
        </p:nvSpPr>
        <p:spPr>
          <a:xfrm>
            <a:off x="610988" y="605972"/>
            <a:ext cx="5409126" cy="249299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NZ" sz="2400" dirty="0">
              <a:solidFill>
                <a:schemeClr val="bg1"/>
              </a:solidFill>
            </a:endParaRPr>
          </a:p>
          <a:p>
            <a:r>
              <a:rPr lang="en-NZ" sz="2400" dirty="0">
                <a:solidFill>
                  <a:schemeClr val="bg1"/>
                </a:solidFill>
              </a:rPr>
              <a:t>Start station preference by casual riders:</a:t>
            </a:r>
          </a:p>
          <a:p>
            <a:endParaRPr lang="en-NZ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bg1"/>
                </a:solidFill>
              </a:rPr>
              <a:t>Start station ID 13022 followed by station ID 13300</a:t>
            </a:r>
          </a:p>
          <a:p>
            <a:endParaRPr lang="en-NZ" dirty="0">
              <a:solidFill>
                <a:schemeClr val="bg1"/>
              </a:solidFill>
            </a:endParaRPr>
          </a:p>
          <a:p>
            <a:endParaRPr lang="en-NZ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0F822B-8495-A65B-CA90-91BCC7B71978}"/>
              </a:ext>
            </a:extLst>
          </p:cNvPr>
          <p:cNvSpPr txBox="1"/>
          <p:nvPr/>
        </p:nvSpPr>
        <p:spPr>
          <a:xfrm>
            <a:off x="6020114" y="3924334"/>
            <a:ext cx="5409126" cy="240065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endParaRPr lang="en-NZ" dirty="0">
              <a:solidFill>
                <a:schemeClr val="bg1"/>
              </a:solidFill>
            </a:endParaRPr>
          </a:p>
          <a:p>
            <a:r>
              <a:rPr lang="en-NZ" sz="2400" dirty="0">
                <a:solidFill>
                  <a:schemeClr val="bg1"/>
                </a:solidFill>
              </a:rPr>
              <a:t>End station preference by casual riders:</a:t>
            </a:r>
          </a:p>
          <a:p>
            <a:endParaRPr lang="en-NZ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2400" dirty="0">
                <a:solidFill>
                  <a:schemeClr val="bg1"/>
                </a:solidFill>
              </a:rPr>
              <a:t>Start station ID 13022 followed by station ID LF-005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>
              <a:solidFill>
                <a:schemeClr val="bg1"/>
              </a:solidFill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1511561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B946D7-1CA4-446E-8795-007CACFDE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2416F2-BC84-4D7C-80C6-6296C10C3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795338" y="981075"/>
            <a:ext cx="10601325" cy="4552949"/>
          </a:xfrm>
          <a:prstGeom prst="rect">
            <a:avLst/>
          </a:prstGeom>
          <a:solidFill>
            <a:schemeClr val="bg1"/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2C06DD-FF7F-4BE9-FF03-FB78D544F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7" y="1428750"/>
            <a:ext cx="9117807" cy="21050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NZ" sz="3200" dirty="0"/>
              <a:t>High activity of casual rides stations are tourist spots such as Lake shore views and Parks.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330623A-AB89-4E04-AC9A-2BAFBF85A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352800" y="3771366"/>
            <a:ext cx="5486400" cy="0"/>
          </a:xfrm>
          <a:prstGeom prst="line">
            <a:avLst/>
          </a:prstGeom>
          <a:ln w="222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599740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77D1452-F0B7-431E-9A24-D3F7103D8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ounded Rectangle 20">
            <a:extLst>
              <a:ext uri="{FF2B5EF4-FFF2-40B4-BE49-F238E27FC236}">
                <a16:creationId xmlns:a16="http://schemas.microsoft.com/office/drawing/2014/main" id="{A660F4F9-5DF5-4F15-BE6A-CD8648BB1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211" y="559407"/>
            <a:ext cx="6594522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A632D9-BDFD-A622-CC20-6088382AB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534" t="23715" r="10193" b="20927"/>
          <a:stretch/>
        </p:blipFill>
        <p:spPr>
          <a:xfrm>
            <a:off x="916237" y="804665"/>
            <a:ext cx="5720471" cy="5248670"/>
          </a:xfrm>
          <a:prstGeom prst="rect">
            <a:avLst/>
          </a:prstGeom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E68269-DCB3-87C2-97C9-9C1DFA2EF37E}"/>
              </a:ext>
            </a:extLst>
          </p:cNvPr>
          <p:cNvSpPr txBox="1"/>
          <p:nvPr/>
        </p:nvSpPr>
        <p:spPr>
          <a:xfrm>
            <a:off x="7880861" y="2618282"/>
            <a:ext cx="3946378" cy="1309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/>
              <a:t>Casual riders bike preference are Classic bike followed by Electric bike.</a:t>
            </a:r>
            <a:endParaRPr lang="en-US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37DC96-C898-22F0-AAF1-EE1CAC70E9F3}"/>
              </a:ext>
            </a:extLst>
          </p:cNvPr>
          <p:cNvCxnSpPr/>
          <p:nvPr/>
        </p:nvCxnSpPr>
        <p:spPr>
          <a:xfrm>
            <a:off x="7880861" y="4024859"/>
            <a:ext cx="383748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6635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5608</TotalTime>
  <Words>318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Influencing Casual riders for annual membership</vt:lpstr>
      <vt:lpstr>Objective</vt:lpstr>
      <vt:lpstr>Analytical goals</vt:lpstr>
      <vt:lpstr>Analysis of past 12 months - June 21 to May 22. How casual riders are using bike-share</vt:lpstr>
      <vt:lpstr>PowerPoint Presentation</vt:lpstr>
      <vt:lpstr>PowerPoint Presentation</vt:lpstr>
      <vt:lpstr>PowerPoint Presentation</vt:lpstr>
      <vt:lpstr>High activity of casual rides stations are tourist spots such as Lake shore views and Parks.</vt:lpstr>
      <vt:lpstr>PowerPoint Presentation</vt:lpstr>
      <vt:lpstr>Thus, casual rides are high on summer period, on the weekends. Which explains the high activity on tourist location.</vt:lpstr>
      <vt:lpstr>In summary</vt:lpstr>
      <vt:lpstr>The Strategy – campaign advertisement</vt:lpstr>
      <vt:lpstr>Further Exploration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Cyclistic Bike-Share</dc:title>
  <dc:creator>cinara furmiga</dc:creator>
  <cp:lastModifiedBy>cinara furmiga</cp:lastModifiedBy>
  <cp:revision>10</cp:revision>
  <dcterms:created xsi:type="dcterms:W3CDTF">2022-08-26T02:08:03Z</dcterms:created>
  <dcterms:modified xsi:type="dcterms:W3CDTF">2022-08-29T23:36:11Z</dcterms:modified>
</cp:coreProperties>
</file>