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2" r:id="rId4"/>
    <p:sldId id="263" r:id="rId5"/>
    <p:sldId id="278" r:id="rId6"/>
    <p:sldId id="279" r:id="rId7"/>
    <p:sldId id="288" r:id="rId8"/>
    <p:sldId id="283" r:id="rId9"/>
    <p:sldId id="284" r:id="rId10"/>
    <p:sldId id="282" r:id="rId11"/>
    <p:sldId id="285" r:id="rId12"/>
    <p:sldId id="289" r:id="rId13"/>
    <p:sldId id="292" r:id="rId14"/>
    <p:sldId id="291" r:id="rId15"/>
    <p:sldId id="290" r:id="rId16"/>
    <p:sldId id="293" r:id="rId17"/>
    <p:sldId id="286" r:id="rId18"/>
    <p:sldId id="259" r:id="rId19"/>
    <p:sldId id="261"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C9C9"/>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BF92F0-C96E-4321-9766-CF5F29345F09}" type="datetimeFigureOut">
              <a:rPr lang="tr-TR" smtClean="0"/>
              <a:t>19.12.2018</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022CF-4820-495F-A691-2CC98FEB8287}" type="slidenum">
              <a:rPr lang="tr-TR" smtClean="0"/>
              <a:t>‹#›</a:t>
            </a:fld>
            <a:endParaRPr lang="tr-TR"/>
          </a:p>
        </p:txBody>
      </p:sp>
    </p:spTree>
    <p:extLst>
      <p:ext uri="{BB962C8B-B14F-4D97-AF65-F5344CB8AC3E}">
        <p14:creationId xmlns:p14="http://schemas.microsoft.com/office/powerpoint/2010/main" val="3412284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8A6B6BA4-722B-4156-8B5D-0D5CF46A4E35}" type="datetime1">
              <a:rPr lang="tr-TR" smtClean="0"/>
              <a:t>19.12.2018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115619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1FD82A9-EBF7-4A98-8932-466CD8F29670}" type="datetime1">
              <a:rPr lang="tr-TR" smtClean="0"/>
              <a:t>19.12.2018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390376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E57A6E-A202-4507-B2DE-10D7F877BB5C}" type="datetime1">
              <a:rPr lang="tr-TR" smtClean="0"/>
              <a:t>19.12.2018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91345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511151F-93B9-4F15-ABB2-52BE29B9C528}" type="datetime1">
              <a:rPr lang="tr-TR" smtClean="0"/>
              <a:t>19.12.2018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241222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710F4E0-1427-4958-A67D-8E19A1982BA9}" type="datetime1">
              <a:rPr lang="tr-TR" smtClean="0"/>
              <a:t>19.12.2018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13423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37794C1-CA47-4ECC-A833-E512E85CBC62}" type="datetime1">
              <a:rPr lang="tr-TR" smtClean="0"/>
              <a:t>19.12.2018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3784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A2C9328-8E4E-4118-85D2-13191B3252A8}" type="datetime1">
              <a:rPr lang="tr-TR" smtClean="0"/>
              <a:t>19.12.2018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193112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A65ADA3-4D7B-4680-94A7-2268CA768820}" type="datetime1">
              <a:rPr lang="tr-TR" smtClean="0"/>
              <a:t>19.12.2018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147700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B28D8DF-026C-4FC6-B225-6F1457C10CDE}" type="datetime1">
              <a:rPr lang="tr-TR" smtClean="0"/>
              <a:t>19.12.2018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302553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39ADFC4D-7007-4353-A24D-FAD41C20A708}" type="datetime1">
              <a:rPr lang="tr-TR" smtClean="0"/>
              <a:t>19.12.2018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96682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4AAF4C7-7057-4712-94BA-690230851DD5}" type="datetime1">
              <a:rPr lang="tr-TR" smtClean="0"/>
              <a:t>19.12.2018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FDF90C0-D184-4607-A418-C1144250A942}" type="slidenum">
              <a:rPr lang="tr-TR" smtClean="0"/>
              <a:t>‹#›</a:t>
            </a:fld>
            <a:endParaRPr lang="tr-TR"/>
          </a:p>
        </p:txBody>
      </p:sp>
    </p:spTree>
    <p:extLst>
      <p:ext uri="{BB962C8B-B14F-4D97-AF65-F5344CB8AC3E}">
        <p14:creationId xmlns:p14="http://schemas.microsoft.com/office/powerpoint/2010/main" val="2149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13712-1A2F-4A87-AC45-1E4DB2CEBCBE}" type="datetime1">
              <a:rPr lang="tr-TR" smtClean="0"/>
              <a:t>19.12.2018</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F90C0-D184-4607-A418-C1144250A942}" type="slidenum">
              <a:rPr lang="tr-TR" smtClean="0"/>
              <a:t>‹#›</a:t>
            </a:fld>
            <a:endParaRPr lang="tr-TR"/>
          </a:p>
        </p:txBody>
      </p:sp>
    </p:spTree>
    <p:extLst>
      <p:ext uri="{BB962C8B-B14F-4D97-AF65-F5344CB8AC3E}">
        <p14:creationId xmlns:p14="http://schemas.microsoft.com/office/powerpoint/2010/main" val="1549143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iki.jenkins.io/display/JENKINS/Git+Plugin" TargetMode="External"/><Relationship Id="rId2" Type="http://schemas.openxmlformats.org/officeDocument/2006/relationships/hyperlink" Target="http://www.kurumsaljava.com/2008/11/26/surekli-entegrasyon-continuous-integration/" TargetMode="External"/><Relationship Id="rId1" Type="http://schemas.openxmlformats.org/officeDocument/2006/relationships/slideLayout" Target="../slideLayouts/slideLayout2.xml"/><Relationship Id="rId5" Type="http://schemas.openxmlformats.org/officeDocument/2006/relationships/hyperlink" Target="http://www.bogotobogo.com/DevOps/Jenkins/Jenkins_GitHub_Java_Application_Project_Build_Configuration_Maven.php" TargetMode="External"/><Relationship Id="rId4" Type="http://schemas.openxmlformats.org/officeDocument/2006/relationships/hyperlink" Target="http://www.yolinux.com/TUTORIALS/Jenkins-Java-build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enkins.io/download"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10000">
              <a:schemeClr val="accent3">
                <a:lumMod val="89000"/>
              </a:schemeClr>
            </a:gs>
            <a:gs pos="44000">
              <a:schemeClr val="accent3">
                <a:lumMod val="75000"/>
              </a:schemeClr>
            </a:gs>
            <a:gs pos="87000">
              <a:schemeClr val="accent3">
                <a:lumMod val="70000"/>
              </a:schemeClr>
            </a:gs>
          </a:gsLst>
          <a:path path="circle">
            <a:fillToRect l="100000" b="100000"/>
          </a:path>
        </a:gra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304800" y="5749637"/>
            <a:ext cx="11582399" cy="1114425"/>
          </a:xfrm>
        </p:spPr>
        <p:txBody>
          <a:bodyPr/>
          <a:lstStyle/>
          <a:p>
            <a:pPr marL="0" indent="0">
              <a:buNone/>
            </a:pPr>
            <a:r>
              <a:rPr lang="tr-TR" dirty="0">
                <a:latin typeface="Arial Rounded MT Bold" panose="020F0704030504030204" pitchFamily="34" charset="0"/>
              </a:rPr>
              <a:t> </a:t>
            </a:r>
            <a:r>
              <a:rPr lang="tr-TR" dirty="0" smtClean="0">
                <a:latin typeface="Arial Rounded MT Bold" panose="020F0704030504030204" pitchFamily="34" charset="0"/>
              </a:rPr>
              <a:t>			</a:t>
            </a:r>
            <a:r>
              <a:rPr lang="tr-TR" dirty="0">
                <a:latin typeface="Arial" panose="020B0604020202020204" pitchFamily="34" charset="0"/>
                <a:cs typeface="Arial" panose="020B0604020202020204" pitchFamily="34" charset="0"/>
              </a:rPr>
              <a:t/>
            </a:r>
            <a:br>
              <a:rPr lang="tr-TR" dirty="0">
                <a:latin typeface="Arial" panose="020B0604020202020204" pitchFamily="34" charset="0"/>
                <a:cs typeface="Arial" panose="020B0604020202020204" pitchFamily="34" charset="0"/>
              </a:rPr>
            </a:br>
            <a:r>
              <a:rPr lang="tr-TR" dirty="0">
                <a:latin typeface="Arial Rounded MT Bold" panose="020F0704030504030204" pitchFamily="34" charset="0"/>
              </a:rPr>
              <a:t> </a:t>
            </a:r>
            <a:r>
              <a:rPr lang="en-US" dirty="0" smtClean="0">
                <a:latin typeface="Arial Rounded MT Bold" panose="020F0704030504030204" pitchFamily="34" charset="0"/>
              </a:rPr>
              <a:t>         </a:t>
            </a:r>
            <a:r>
              <a:rPr lang="tr-TR" dirty="0" smtClean="0">
                <a:latin typeface="Arial" panose="020B0604020202020204" pitchFamily="34" charset="0"/>
                <a:cs typeface="Arial" panose="020B0604020202020204" pitchFamily="34" charset="0"/>
              </a:rPr>
              <a:t>Cumhuriyet </a:t>
            </a:r>
            <a:r>
              <a:rPr lang="tr-TR" dirty="0">
                <a:latin typeface="Arial" panose="020B0604020202020204" pitchFamily="34" charset="0"/>
                <a:cs typeface="Arial" panose="020B0604020202020204" pitchFamily="34" charset="0"/>
              </a:rPr>
              <a:t>Üniversitesi Bilgisayar Mühendisliği Bölümü</a:t>
            </a:r>
            <a:endParaRPr lang="tr-TR" dirty="0"/>
          </a:p>
          <a:p>
            <a:pPr marL="0" indent="0">
              <a:buNone/>
            </a:pPr>
            <a:endParaRPr lang="tr-TR" dirty="0"/>
          </a:p>
        </p:txBody>
      </p:sp>
      <p:sp>
        <p:nvSpPr>
          <p:cNvPr id="8" name="Dikdörtgen 7"/>
          <p:cNvSpPr/>
          <p:nvPr/>
        </p:nvSpPr>
        <p:spPr>
          <a:xfrm>
            <a:off x="-1" y="3193703"/>
            <a:ext cx="12192000" cy="119149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w="0"/>
              <a:solidFill>
                <a:schemeClr val="tx1"/>
              </a:solidFill>
              <a:effectLst>
                <a:outerShdw blurRad="38100" dist="19050" dir="2700000" algn="tl" rotWithShape="0">
                  <a:schemeClr val="dk1">
                    <a:alpha val="40000"/>
                  </a:schemeClr>
                </a:outerShdw>
              </a:effectLst>
            </a:endParaRPr>
          </a:p>
        </p:txBody>
      </p:sp>
      <p:pic>
        <p:nvPicPr>
          <p:cNvPr id="6" name="Picture 2" descr="C:\Users\Ayarlamali\Desktop\Cumhuriyet-Üniversitesi-Öğretim-Üyesi-Alım-İlanı-kamumemurlar.com_.jpg"/>
          <p:cNvPicPr>
            <a:picLocks noChangeAspect="1" noChangeArrowheads="1"/>
          </p:cNvPicPr>
          <p:nvPr/>
        </p:nvPicPr>
        <p:blipFill rotWithShape="1">
          <a:blip r:embed="rId2">
            <a:extLst>
              <a:ext uri="{28A0092B-C50C-407E-A947-70E740481C1C}">
                <a14:useLocalDpi xmlns:a14="http://schemas.microsoft.com/office/drawing/2010/main" val="0"/>
              </a:ext>
            </a:extLst>
          </a:blip>
          <a:srcRect l="33418" t="10260" r="33999" b="33117"/>
          <a:stretch/>
        </p:blipFill>
        <p:spPr bwMode="auto">
          <a:xfrm>
            <a:off x="203972" y="5892622"/>
            <a:ext cx="963656" cy="933229"/>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10" name="Düz Bağlayıcı 9"/>
          <p:cNvCxnSpPr/>
          <p:nvPr/>
        </p:nvCxnSpPr>
        <p:spPr>
          <a:xfrm>
            <a:off x="0" y="5854412"/>
            <a:ext cx="12192000" cy="0"/>
          </a:xfrm>
          <a:prstGeom prst="line">
            <a:avLst/>
          </a:prstGeom>
          <a:ln w="38100">
            <a:solidFill>
              <a:schemeClr val="accent1">
                <a:lumMod val="50000"/>
              </a:schemeClr>
            </a:solidFill>
          </a:ln>
        </p:spPr>
        <p:style>
          <a:lnRef idx="3">
            <a:schemeClr val="accent5"/>
          </a:lnRef>
          <a:fillRef idx="0">
            <a:schemeClr val="accent5"/>
          </a:fillRef>
          <a:effectRef idx="2">
            <a:schemeClr val="accent5"/>
          </a:effectRef>
          <a:fontRef idx="minor">
            <a:schemeClr val="tx1"/>
          </a:fontRef>
        </p:style>
      </p:cxnSp>
      <p:sp>
        <p:nvSpPr>
          <p:cNvPr id="4" name="Metin kutusu 3"/>
          <p:cNvSpPr txBox="1"/>
          <p:nvPr/>
        </p:nvSpPr>
        <p:spPr>
          <a:xfrm>
            <a:off x="360216" y="-651725"/>
            <a:ext cx="11249891" cy="6740307"/>
          </a:xfrm>
          <a:prstGeom prst="rect">
            <a:avLst/>
          </a:prstGeom>
          <a:noFill/>
        </p:spPr>
        <p:txBody>
          <a:bodyPr wrap="square" rtlCol="0">
            <a:spAutoFit/>
          </a:bodyPr>
          <a:lstStyle/>
          <a:p>
            <a:r>
              <a:rPr lang="tr-TR" sz="3600" b="1" dirty="0" smtClean="0">
                <a:ln/>
                <a:solidFill>
                  <a:schemeClr val="bg1"/>
                </a:solidFill>
                <a:latin typeface="Arial" panose="020B0604020202020204" pitchFamily="34" charset="0"/>
                <a:cs typeface="Arial" panose="020B0604020202020204" pitchFamily="34" charset="0"/>
              </a:rPr>
              <a:t>		</a:t>
            </a:r>
          </a:p>
          <a:p>
            <a:endParaRPr lang="tr-TR" sz="3600" b="1" dirty="0">
              <a:ln/>
              <a:solidFill>
                <a:schemeClr val="bg1"/>
              </a:solidFill>
              <a:latin typeface="Arial" panose="020B0604020202020204" pitchFamily="34" charset="0"/>
              <a:cs typeface="Arial" panose="020B0604020202020204" pitchFamily="34" charset="0"/>
            </a:endParaRPr>
          </a:p>
          <a:p>
            <a:r>
              <a:rPr lang="tr-TR" sz="3600" b="1" dirty="0" smtClean="0">
                <a:ln/>
                <a:solidFill>
                  <a:schemeClr val="bg1"/>
                </a:solidFill>
                <a:latin typeface="Arial" panose="020B0604020202020204" pitchFamily="34" charset="0"/>
                <a:cs typeface="Arial" panose="020B0604020202020204" pitchFamily="34" charset="0"/>
              </a:rPr>
              <a:t>				İşletim Sistemleri					            Sürekli </a:t>
            </a:r>
            <a:r>
              <a:rPr lang="tr-TR" sz="3600" b="1" dirty="0">
                <a:ln/>
                <a:solidFill>
                  <a:schemeClr val="bg1"/>
                </a:solidFill>
                <a:latin typeface="Arial" panose="020B0604020202020204" pitchFamily="34" charset="0"/>
                <a:cs typeface="Arial" panose="020B0604020202020204" pitchFamily="34" charset="0"/>
              </a:rPr>
              <a:t>Entegrasyon Araçları</a:t>
            </a:r>
          </a:p>
          <a:p>
            <a:endParaRPr lang="tr-TR" sz="3600" b="1" dirty="0" smtClean="0">
              <a:ln/>
              <a:solidFill>
                <a:schemeClr val="bg1"/>
              </a:solidFill>
              <a:latin typeface="Arial" panose="020B0604020202020204" pitchFamily="34" charset="0"/>
              <a:cs typeface="Arial" panose="020B0604020202020204" pitchFamily="34" charset="0"/>
            </a:endParaRPr>
          </a:p>
          <a:p>
            <a:r>
              <a:rPr lang="tr-TR" sz="3600" b="1" dirty="0">
                <a:ln/>
                <a:solidFill>
                  <a:schemeClr val="accent3"/>
                </a:solidFill>
                <a:latin typeface="Arial" panose="020B0604020202020204" pitchFamily="34" charset="0"/>
                <a:cs typeface="Arial" panose="020B0604020202020204" pitchFamily="34" charset="0"/>
              </a:rPr>
              <a:t/>
            </a:r>
            <a:br>
              <a:rPr lang="tr-TR" sz="3600" b="1" dirty="0">
                <a:ln/>
                <a:solidFill>
                  <a:schemeClr val="accent3"/>
                </a:solidFill>
                <a:latin typeface="Arial" panose="020B0604020202020204" pitchFamily="34" charset="0"/>
                <a:cs typeface="Arial" panose="020B0604020202020204" pitchFamily="34" charset="0"/>
              </a:rPr>
            </a:br>
            <a:r>
              <a:rPr lang="tr-TR" sz="3600" b="1" dirty="0" smtClean="0">
                <a:ln/>
                <a:solidFill>
                  <a:schemeClr val="accent3"/>
                </a:solidFill>
                <a:latin typeface="Arial" panose="020B0604020202020204" pitchFamily="34" charset="0"/>
                <a:cs typeface="Arial" panose="020B0604020202020204" pitchFamily="34" charset="0"/>
              </a:rPr>
              <a:t>            </a:t>
            </a:r>
          </a:p>
          <a:p>
            <a:r>
              <a:rPr lang="tr-TR" sz="3600" b="1" dirty="0">
                <a:ln/>
                <a:solidFill>
                  <a:schemeClr val="accent3"/>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tr-TR" sz="3600" b="1">
                <a:ln/>
                <a:solidFill>
                  <a:schemeClr val="accent3"/>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tr-TR" sz="3600" b="1">
                <a:ln/>
                <a:solidFill>
                  <a:schemeClr val="accent3"/>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tr-TR" sz="3600" b="1" smtClean="0">
                <a:ln/>
                <a:solidFill>
                  <a:schemeClr val="accent3"/>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tr-TR" sz="3600" smtClean="0">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Fatih Bilgin</a:t>
            </a:r>
            <a:r>
              <a:rPr lang="tr-TR" sz="3600" dirty="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r>
            <a:br>
              <a:rPr lang="tr-TR" sz="3600" dirty="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r>
              <a:rPr lang="tr-TR" sz="3600" dirty="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tr-TR" sz="360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tr-TR" sz="3600" smtClean="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Çınar Uygun</a:t>
            </a:r>
            <a:endParaRPr lang="tr-TR" sz="3600" dirty="0" smtClean="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tr-TR" sz="3600" b="1" dirty="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tr-TR" sz="3600" b="1" dirty="0" smtClean="0">
              <a:ln w="0"/>
              <a:solidFill>
                <a:schemeClr val="bg1">
                  <a:lumMod val="9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tr-TR" b="1" dirty="0">
                <a:ln/>
                <a:solidFill>
                  <a:schemeClr val="accent3"/>
                </a:solidFill>
                <a:latin typeface="Arial" panose="020B0604020202020204" pitchFamily="34" charset="0"/>
                <a:cs typeface="Arial" panose="020B0604020202020204" pitchFamily="34" charset="0"/>
              </a:rPr>
              <a:t/>
            </a:r>
            <a:br>
              <a:rPr lang="tr-TR" b="1" dirty="0">
                <a:ln/>
                <a:solidFill>
                  <a:schemeClr val="accent3"/>
                </a:solidFill>
                <a:latin typeface="Arial" panose="020B0604020202020204" pitchFamily="34" charset="0"/>
                <a:cs typeface="Arial" panose="020B0604020202020204" pitchFamily="34" charset="0"/>
              </a:rPr>
            </a:br>
            <a:endParaRPr lang="tr-TR" dirty="0"/>
          </a:p>
        </p:txBody>
      </p:sp>
      <p:pic>
        <p:nvPicPr>
          <p:cNvPr id="2" name="Resi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1169" y="1611891"/>
            <a:ext cx="3163624" cy="1581812"/>
          </a:xfrm>
          <a:prstGeom prst="rect">
            <a:avLst/>
          </a:prstGeom>
        </p:spPr>
      </p:pic>
      <p:sp>
        <p:nvSpPr>
          <p:cNvPr id="7" name="Dik Üçgen 6"/>
          <p:cNvSpPr/>
          <p:nvPr/>
        </p:nvSpPr>
        <p:spPr>
          <a:xfrm rot="5400000">
            <a:off x="23161" y="-23161"/>
            <a:ext cx="540330" cy="586655"/>
          </a:xfrm>
          <a:prstGeom prst="rtTriangle">
            <a:avLst/>
          </a:prstGeom>
          <a:solidFill>
            <a:srgbClr val="2E75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 Üçgen 10"/>
          <p:cNvSpPr/>
          <p:nvPr/>
        </p:nvSpPr>
        <p:spPr>
          <a:xfrm rot="10800000">
            <a:off x="11651669" y="-2"/>
            <a:ext cx="540330" cy="540331"/>
          </a:xfrm>
          <a:prstGeom prst="rtTriangle">
            <a:avLst/>
          </a:prstGeom>
          <a:solidFill>
            <a:srgbClr val="2E75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430976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smtClean="0">
                <a:latin typeface="Calisto MT" panose="02040603050505030304" pitchFamily="18" charset="0"/>
              </a:rPr>
              <a:t>2. </a:t>
            </a:r>
            <a:r>
              <a:rPr lang="tr-TR" sz="4000" dirty="0">
                <a:latin typeface="Calisto MT" panose="02040603050505030304" pitchFamily="18" charset="0"/>
              </a:rPr>
              <a:t>Kurulum </a:t>
            </a:r>
          </a:p>
        </p:txBody>
      </p:sp>
      <p:sp>
        <p:nvSpPr>
          <p:cNvPr id="8" name="İçerik Yer Tutucusu 2"/>
          <p:cNvSpPr txBox="1">
            <a:spLocks/>
          </p:cNvSpPr>
          <p:nvPr/>
        </p:nvSpPr>
        <p:spPr>
          <a:xfrm>
            <a:off x="1111827" y="390380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10</a:t>
            </a:fld>
            <a:endParaRPr lang="tr-TR" sz="2600" dirty="0">
              <a:solidFill>
                <a:srgbClr val="002060"/>
              </a:solidFill>
              <a:latin typeface="HP Simplified" panose="020B0604020204020204" pitchFamily="34" charset="0"/>
            </a:endParaRPr>
          </a:p>
        </p:txBody>
      </p:sp>
      <p:sp>
        <p:nvSpPr>
          <p:cNvPr id="5" name="İçerik Yer Tutucusu 4"/>
          <p:cNvSpPr>
            <a:spLocks noGrp="1"/>
          </p:cNvSpPr>
          <p:nvPr>
            <p:ph idx="1"/>
          </p:nvPr>
        </p:nvSpPr>
        <p:spPr>
          <a:xfrm>
            <a:off x="644940" y="1441343"/>
            <a:ext cx="4105751" cy="4391421"/>
          </a:xfrm>
        </p:spPr>
        <p:txBody>
          <a:bodyPr>
            <a:noAutofit/>
          </a:bodyPr>
          <a:lstStyle/>
          <a:p>
            <a:pPr marL="0" indent="0">
              <a:buNone/>
            </a:pPr>
            <a:r>
              <a:rPr lang="tr-TR" sz="2400" dirty="0" err="1" smtClean="0">
                <a:latin typeface="Calibri" panose="020F0502020204030204" pitchFamily="34" charset="0"/>
                <a:ea typeface="Calibri" panose="020F0502020204030204" pitchFamily="34" charset="0"/>
                <a:cs typeface="Times New Roman" panose="02020603050405020304" pitchFamily="18" charset="0"/>
              </a:rPr>
              <a:t>Ubuntu</a:t>
            </a:r>
            <a:r>
              <a:rPr lang="tr-TR" sz="2400" dirty="0" smtClean="0">
                <a:latin typeface="Calibri" panose="020F0502020204030204" pitchFamily="34" charset="0"/>
                <a:ea typeface="Calibri" panose="020F0502020204030204" pitchFamily="34" charset="0"/>
                <a:cs typeface="Times New Roman" panose="02020603050405020304" pitchFamily="18" charset="0"/>
              </a:rPr>
              <a:t> için </a:t>
            </a:r>
            <a:r>
              <a:rPr lang="tr-TR" sz="2400" dirty="0" err="1">
                <a:latin typeface="Calibri" panose="020F0502020204030204" pitchFamily="34" charset="0"/>
                <a:ea typeface="Calibri" panose="020F0502020204030204" pitchFamily="34" charset="0"/>
                <a:cs typeface="Times New Roman" panose="02020603050405020304" pitchFamily="18" charset="0"/>
              </a:rPr>
              <a:t>J</a:t>
            </a:r>
            <a:r>
              <a:rPr lang="tr-TR" sz="2400" dirty="0" err="1" smtClean="0">
                <a:latin typeface="Calibri" panose="020F0502020204030204" pitchFamily="34" charset="0"/>
                <a:ea typeface="Calibri" panose="020F0502020204030204" pitchFamily="34" charset="0"/>
                <a:cs typeface="Times New Roman" panose="02020603050405020304" pitchFamily="18" charset="0"/>
              </a:rPr>
              <a:t>enkins’in</a:t>
            </a:r>
            <a:r>
              <a:rPr lang="tr-TR" sz="2400" dirty="0" smtClean="0">
                <a:latin typeface="Calibri" panose="020F0502020204030204" pitchFamily="34" charset="0"/>
                <a:ea typeface="Calibri" panose="020F0502020204030204" pitchFamily="34" charset="0"/>
                <a:cs typeface="Times New Roman" panose="02020603050405020304" pitchFamily="18" charset="0"/>
              </a:rPr>
              <a:t> son versiyonu 2.93 indirilir.</a:t>
            </a:r>
            <a:endParaRPr lang="tr-TR"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t="13794" r="55292" b="24198"/>
          <a:stretch/>
        </p:blipFill>
        <p:spPr>
          <a:xfrm>
            <a:off x="5162603" y="665374"/>
            <a:ext cx="6893169" cy="5167390"/>
          </a:xfrm>
          <a:prstGeom prst="roundRect">
            <a:avLst>
              <a:gd name="adj" fmla="val 8594"/>
            </a:avLst>
          </a:prstGeom>
          <a:solidFill>
            <a:srgbClr val="FFFFFF">
              <a:shade val="85000"/>
            </a:srgbClr>
          </a:solidFill>
          <a:ln>
            <a:noFill/>
          </a:ln>
          <a:effectLst>
            <a:reflection blurRad="12700" stA="38000" endPos="17000" dist="50800" dir="5400000" sy="-100000" algn="bl" rotWithShape="0"/>
          </a:effectLst>
        </p:spPr>
      </p:pic>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390888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smtClean="0">
                <a:latin typeface="Calisto MT" panose="02040603050505030304" pitchFamily="18" charset="0"/>
              </a:rPr>
              <a:t>2. Kurulum</a:t>
            </a:r>
            <a:endParaRPr lang="tr-TR" sz="4000" dirty="0">
              <a:latin typeface="Calisto MT" panose="02040603050505030304" pitchFamily="18" charset="0"/>
            </a:endParaRPr>
          </a:p>
        </p:txBody>
      </p:sp>
      <p:sp>
        <p:nvSpPr>
          <p:cNvPr id="8" name="İçerik Yer Tutucusu 2"/>
          <p:cNvSpPr txBox="1">
            <a:spLocks/>
          </p:cNvSpPr>
          <p:nvPr/>
        </p:nvSpPr>
        <p:spPr>
          <a:xfrm>
            <a:off x="715278" y="349069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11</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İçerik Yer Tutucusu 4"/>
          <p:cNvSpPr>
            <a:spLocks noGrp="1"/>
          </p:cNvSpPr>
          <p:nvPr>
            <p:ph idx="1"/>
          </p:nvPr>
        </p:nvSpPr>
        <p:spPr>
          <a:xfrm>
            <a:off x="644940" y="3378603"/>
            <a:ext cx="8213876" cy="2041051"/>
          </a:xfrm>
        </p:spPr>
        <p:txBody>
          <a:bodyPr>
            <a:noAutofit/>
          </a:bodyPr>
          <a:lstStyle/>
          <a:p>
            <a:pPr marL="0" indent="0">
              <a:buNone/>
            </a:pPr>
            <a:r>
              <a:rPr lang="tr-TR" sz="2400" dirty="0" smtClean="0">
                <a:latin typeface="Calibri" panose="020F0502020204030204" pitchFamily="34" charset="0"/>
                <a:ea typeface="Calibri" panose="020F0502020204030204" pitchFamily="34" charset="0"/>
                <a:cs typeface="Times New Roman" panose="02020603050405020304" pitchFamily="18" charset="0"/>
              </a:rPr>
              <a:t>İndirme bittiğinde karşılaştığımız ekran.</a:t>
            </a:r>
            <a:endParaRPr lang="tr-TR"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l="6683" t="13178" r="6732" b="44258"/>
          <a:stretch/>
        </p:blipFill>
        <p:spPr>
          <a:xfrm>
            <a:off x="715278" y="1423341"/>
            <a:ext cx="6353908" cy="16646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07159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smtClean="0">
                <a:latin typeface="Calisto MT" panose="02040603050505030304" pitchFamily="18" charset="0"/>
              </a:rPr>
              <a:t>2.1 </a:t>
            </a:r>
            <a:r>
              <a:rPr lang="tr-TR" sz="4000" dirty="0">
                <a:latin typeface="Calisto MT" panose="02040603050505030304" pitchFamily="18" charset="0"/>
              </a:rPr>
              <a:t>K</a:t>
            </a:r>
            <a:r>
              <a:rPr lang="tr-TR" sz="4000" dirty="0" smtClean="0">
                <a:latin typeface="Calisto MT" panose="02040603050505030304" pitchFamily="18" charset="0"/>
              </a:rPr>
              <a:t>urulum</a:t>
            </a:r>
            <a:endParaRPr lang="tr-TR" sz="4000" dirty="0">
              <a:latin typeface="Calisto MT" panose="02040603050505030304" pitchFamily="18" charset="0"/>
            </a:endParaRPr>
          </a:p>
        </p:txBody>
      </p:sp>
      <p:sp>
        <p:nvSpPr>
          <p:cNvPr id="8" name="İçerik Yer Tutucusu 2"/>
          <p:cNvSpPr txBox="1">
            <a:spLocks/>
          </p:cNvSpPr>
          <p:nvPr/>
        </p:nvSpPr>
        <p:spPr>
          <a:xfrm>
            <a:off x="715278" y="349069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12</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İçerik Yer Tutucusu 4"/>
          <p:cNvSpPr>
            <a:spLocks noGrp="1"/>
          </p:cNvSpPr>
          <p:nvPr>
            <p:ph idx="1"/>
          </p:nvPr>
        </p:nvSpPr>
        <p:spPr>
          <a:xfrm>
            <a:off x="547958" y="1796615"/>
            <a:ext cx="8213876" cy="2041051"/>
          </a:xfrm>
        </p:spPr>
        <p:txBody>
          <a:bodyPr>
            <a:noAutofit/>
          </a:bodyPr>
          <a:lstStyle/>
          <a:p>
            <a:pPr marL="0" indent="0">
              <a:buNone/>
            </a:pPr>
            <a:r>
              <a:rPr lang="tr-TR" sz="2400" dirty="0" err="1" smtClean="0">
                <a:latin typeface="Calibri" panose="020F0502020204030204" pitchFamily="34" charset="0"/>
                <a:ea typeface="Calibri" panose="020F0502020204030204" pitchFamily="34" charset="0"/>
                <a:cs typeface="Times New Roman" panose="02020603050405020304" pitchFamily="18" charset="0"/>
              </a:rPr>
              <a:t>Jenkins</a:t>
            </a:r>
            <a:r>
              <a:rPr lang="tr-TR" sz="2400" dirty="0" smtClean="0">
                <a:latin typeface="Calibri" panose="020F0502020204030204" pitchFamily="34" charset="0"/>
                <a:ea typeface="Calibri" panose="020F0502020204030204" pitchFamily="34" charset="0"/>
                <a:cs typeface="Times New Roman" panose="02020603050405020304" pitchFamily="18" charset="0"/>
              </a:rPr>
              <a:t> kurulum dosyasına tıklanır.</a:t>
            </a:r>
            <a:endParaRPr lang="tr-TR"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t="19157"/>
          <a:stretch/>
        </p:blipFill>
        <p:spPr>
          <a:xfrm>
            <a:off x="6300549" y="1064478"/>
            <a:ext cx="5635141" cy="43551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70969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smtClean="0">
                <a:latin typeface="Calisto MT" panose="02040603050505030304" pitchFamily="18" charset="0"/>
              </a:rPr>
              <a:t>2.1 Kurulum</a:t>
            </a:r>
            <a:endParaRPr lang="tr-TR" sz="4000" dirty="0">
              <a:latin typeface="Calisto MT" panose="02040603050505030304" pitchFamily="18" charset="0"/>
            </a:endParaRPr>
          </a:p>
        </p:txBody>
      </p:sp>
      <p:sp>
        <p:nvSpPr>
          <p:cNvPr id="8" name="İçerik Yer Tutucusu 2"/>
          <p:cNvSpPr txBox="1">
            <a:spLocks/>
          </p:cNvSpPr>
          <p:nvPr/>
        </p:nvSpPr>
        <p:spPr>
          <a:xfrm>
            <a:off x="715278" y="349069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13</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İçerik Yer Tutucusu 4"/>
          <p:cNvSpPr>
            <a:spLocks noGrp="1"/>
          </p:cNvSpPr>
          <p:nvPr>
            <p:ph idx="1"/>
          </p:nvPr>
        </p:nvSpPr>
        <p:spPr>
          <a:xfrm>
            <a:off x="547958" y="1617751"/>
            <a:ext cx="8213876" cy="2041051"/>
          </a:xfrm>
        </p:spPr>
        <p:txBody>
          <a:bodyPr>
            <a:noAutofit/>
          </a:bodyPr>
          <a:lstStyle/>
          <a:p>
            <a:pPr marL="0" indent="0">
              <a:buNone/>
            </a:pPr>
            <a:r>
              <a:rPr lang="tr-TR" sz="2400" dirty="0" smtClean="0">
                <a:latin typeface="Calibri" panose="020F0502020204030204" pitchFamily="34" charset="0"/>
                <a:ea typeface="Calibri" panose="020F0502020204030204" pitchFamily="34" charset="0"/>
                <a:cs typeface="Times New Roman" panose="02020603050405020304" pitchFamily="18" charset="0"/>
              </a:rPr>
              <a:t>Kurulacak dizin seçilir.</a:t>
            </a:r>
            <a:endParaRPr lang="tr-TR"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910" y="655521"/>
            <a:ext cx="6142689" cy="4802466"/>
          </a:xfrm>
          <a:prstGeom prst="rect">
            <a:avLst/>
          </a:prstGeom>
        </p:spPr>
      </p:pic>
    </p:spTree>
    <p:extLst>
      <p:ext uri="{BB962C8B-B14F-4D97-AF65-F5344CB8AC3E}">
        <p14:creationId xmlns:p14="http://schemas.microsoft.com/office/powerpoint/2010/main" val="26007572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smtClean="0">
                <a:latin typeface="Calisto MT" panose="02040603050505030304" pitchFamily="18" charset="0"/>
              </a:rPr>
              <a:t>2.1 Kurulum</a:t>
            </a:r>
            <a:endParaRPr lang="tr-TR" sz="4000" dirty="0">
              <a:latin typeface="Calisto MT" panose="02040603050505030304" pitchFamily="18" charset="0"/>
            </a:endParaRPr>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14</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432" y="618719"/>
            <a:ext cx="6298658" cy="4924405"/>
          </a:xfrm>
          <a:prstGeom prst="rect">
            <a:avLst/>
          </a:prstGeom>
        </p:spPr>
      </p:pic>
    </p:spTree>
    <p:extLst>
      <p:ext uri="{BB962C8B-B14F-4D97-AF65-F5344CB8AC3E}">
        <p14:creationId xmlns:p14="http://schemas.microsoft.com/office/powerpoint/2010/main" val="5295214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smtClean="0">
                <a:latin typeface="Calisto MT" panose="02040603050505030304" pitchFamily="18" charset="0"/>
              </a:rPr>
              <a:t>2.1 Kurulum</a:t>
            </a:r>
            <a:endParaRPr lang="tr-TR" sz="4000" dirty="0">
              <a:latin typeface="Calisto MT" panose="02040603050505030304" pitchFamily="18" charset="0"/>
            </a:endParaRPr>
          </a:p>
        </p:txBody>
      </p:sp>
      <p:sp>
        <p:nvSpPr>
          <p:cNvPr id="8" name="İçerik Yer Tutucusu 2"/>
          <p:cNvSpPr txBox="1">
            <a:spLocks/>
          </p:cNvSpPr>
          <p:nvPr/>
        </p:nvSpPr>
        <p:spPr>
          <a:xfrm>
            <a:off x="715278" y="349069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15</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İçerik Yer Tutucusu 4"/>
          <p:cNvSpPr>
            <a:spLocks noGrp="1"/>
          </p:cNvSpPr>
          <p:nvPr>
            <p:ph idx="1"/>
          </p:nvPr>
        </p:nvSpPr>
        <p:spPr>
          <a:xfrm>
            <a:off x="644940" y="1545979"/>
            <a:ext cx="8213876" cy="2041051"/>
          </a:xfrm>
        </p:spPr>
        <p:txBody>
          <a:bodyPr>
            <a:noAutofit/>
          </a:bodyPr>
          <a:lstStyle/>
          <a:p>
            <a:pPr marL="0" indent="0">
              <a:buNone/>
            </a:pPr>
            <a:r>
              <a:rPr lang="tr-TR" sz="2400" dirty="0" smtClean="0">
                <a:latin typeface="Calibri" panose="020F0502020204030204" pitchFamily="34" charset="0"/>
                <a:ea typeface="Calibri" panose="020F0502020204030204" pitchFamily="34" charset="0"/>
                <a:cs typeface="Times New Roman" panose="02020603050405020304" pitchFamily="18" charset="0"/>
              </a:rPr>
              <a:t>Kurulum bittiğinde karşılaştığımız ekran.</a:t>
            </a:r>
            <a:endParaRPr lang="tr-TR"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78041"/>
            <a:ext cx="5840671" cy="4566342"/>
          </a:xfrm>
          <a:prstGeom prst="rect">
            <a:avLst/>
          </a:prstGeom>
        </p:spPr>
      </p:pic>
    </p:spTree>
    <p:extLst>
      <p:ext uri="{BB962C8B-B14F-4D97-AF65-F5344CB8AC3E}">
        <p14:creationId xmlns:p14="http://schemas.microsoft.com/office/powerpoint/2010/main" val="3112694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smtClean="0">
                <a:latin typeface="Calisto MT" panose="02040603050505030304" pitchFamily="18" charset="0"/>
              </a:rPr>
              <a:t>Uygulamalar </a:t>
            </a:r>
            <a:r>
              <a:rPr lang="tr-TR" sz="4000" dirty="0" err="1" smtClean="0">
                <a:latin typeface="Calisto MT" panose="02040603050505030304" pitchFamily="18" charset="0"/>
              </a:rPr>
              <a:t>Jenkins</a:t>
            </a:r>
            <a:r>
              <a:rPr lang="tr-TR" sz="4000" dirty="0" smtClean="0">
                <a:latin typeface="Calisto MT" panose="02040603050505030304" pitchFamily="18" charset="0"/>
              </a:rPr>
              <a:t> Üzerinden Gösterilecektir.</a:t>
            </a:r>
            <a:endParaRPr lang="tr-TR" sz="4000" dirty="0">
              <a:latin typeface="Calisto MT" panose="02040603050505030304" pitchFamily="18" charset="0"/>
            </a:endParaRPr>
          </a:p>
        </p:txBody>
      </p:sp>
      <p:sp>
        <p:nvSpPr>
          <p:cNvPr id="8" name="İçerik Yer Tutucusu 2"/>
          <p:cNvSpPr txBox="1">
            <a:spLocks/>
          </p:cNvSpPr>
          <p:nvPr/>
        </p:nvSpPr>
        <p:spPr>
          <a:xfrm>
            <a:off x="715278" y="349069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16</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238" y="2469934"/>
            <a:ext cx="6334831" cy="2041525"/>
          </a:xfrm>
        </p:spPr>
      </p:pic>
      <p:pic>
        <p:nvPicPr>
          <p:cNvPr id="9" name="Resim 8"/>
          <p:cNvPicPr>
            <a:picLocks noChangeAspect="1"/>
          </p:cNvPicPr>
          <p:nvPr/>
        </p:nvPicPr>
        <p:blipFill rotWithShape="1">
          <a:blip r:embed="rId3">
            <a:extLst>
              <a:ext uri="{28A0092B-C50C-407E-A947-70E740481C1C}">
                <a14:useLocalDpi xmlns:a14="http://schemas.microsoft.com/office/drawing/2010/main" val="0"/>
              </a:ext>
            </a:extLst>
          </a:blip>
          <a:srcRect l="-156" t="4918" r="73224" b="14345"/>
          <a:stretch/>
        </p:blipFill>
        <p:spPr>
          <a:xfrm>
            <a:off x="5960185" y="2469933"/>
            <a:ext cx="1110209" cy="1426365"/>
          </a:xfrm>
          <a:prstGeom prst="rect">
            <a:avLst/>
          </a:prstGeom>
        </p:spPr>
      </p:pic>
      <p:sp>
        <p:nvSpPr>
          <p:cNvPr id="11" name="Metin kutusu 10"/>
          <p:cNvSpPr txBox="1"/>
          <p:nvPr/>
        </p:nvSpPr>
        <p:spPr>
          <a:xfrm>
            <a:off x="5894565" y="3908846"/>
            <a:ext cx="1330036" cy="430887"/>
          </a:xfrm>
          <a:prstGeom prst="rect">
            <a:avLst/>
          </a:prstGeom>
          <a:solidFill>
            <a:srgbClr val="C9C9C9"/>
          </a:solidFill>
        </p:spPr>
        <p:txBody>
          <a:bodyPr wrap="square" rtlCol="0">
            <a:spAutoFit/>
          </a:bodyPr>
          <a:lstStyle/>
          <a:p>
            <a:r>
              <a:rPr lang="tr-TR" sz="1100" dirty="0" smtClean="0">
                <a:solidFill>
                  <a:schemeClr val="tx1">
                    <a:lumMod val="65000"/>
                    <a:lumOff val="35000"/>
                  </a:schemeClr>
                </a:solidFill>
                <a:latin typeface="Arial" panose="020B0604020202020204" pitchFamily="34" charset="0"/>
                <a:cs typeface="Arial" panose="020B0604020202020204" pitchFamily="34" charset="0"/>
              </a:rPr>
              <a:t>Run </a:t>
            </a:r>
            <a:r>
              <a:rPr lang="tr-TR" sz="1100" dirty="0" err="1" smtClean="0">
                <a:solidFill>
                  <a:schemeClr val="tx1">
                    <a:lumMod val="65000"/>
                    <a:lumOff val="35000"/>
                  </a:schemeClr>
                </a:solidFill>
                <a:latin typeface="Arial" panose="020B0604020202020204" pitchFamily="34" charset="0"/>
                <a:cs typeface="Arial" panose="020B0604020202020204" pitchFamily="34" charset="0"/>
              </a:rPr>
              <a:t>local</a:t>
            </a:r>
            <a:r>
              <a:rPr lang="tr-TR" sz="1100" dirty="0" smtClean="0">
                <a:solidFill>
                  <a:schemeClr val="tx1">
                    <a:lumMod val="65000"/>
                    <a:lumOff val="35000"/>
                  </a:schemeClr>
                </a:solidFill>
                <a:latin typeface="Arial" panose="020B0604020202020204" pitchFamily="34" charset="0"/>
                <a:cs typeface="Arial" panose="020B0604020202020204" pitchFamily="34" charset="0"/>
              </a:rPr>
              <a:t> </a:t>
            </a:r>
            <a:r>
              <a:rPr lang="tr-TR" sz="1100" dirty="0" err="1" smtClean="0">
                <a:solidFill>
                  <a:schemeClr val="tx1">
                    <a:lumMod val="65000"/>
                    <a:lumOff val="35000"/>
                  </a:schemeClr>
                </a:solidFill>
                <a:latin typeface="Arial" panose="020B0604020202020204" pitchFamily="34" charset="0"/>
                <a:cs typeface="Arial" panose="020B0604020202020204" pitchFamily="34" charset="0"/>
              </a:rPr>
              <a:t>tests</a:t>
            </a:r>
            <a:r>
              <a:rPr lang="tr-TR" sz="1100" dirty="0" smtClean="0">
                <a:solidFill>
                  <a:schemeClr val="tx1">
                    <a:lumMod val="65000"/>
                    <a:lumOff val="35000"/>
                  </a:schemeClr>
                </a:solidFill>
                <a:latin typeface="Arial" panose="020B0604020202020204" pitchFamily="34" charset="0"/>
                <a:cs typeface="Arial" panose="020B0604020202020204" pitchFamily="34" charset="0"/>
              </a:rPr>
              <a:t> on            </a:t>
            </a:r>
          </a:p>
          <a:p>
            <a:r>
              <a:rPr lang="tr-TR" sz="1100" dirty="0">
                <a:solidFill>
                  <a:schemeClr val="tx1">
                    <a:lumMod val="65000"/>
                    <a:lumOff val="35000"/>
                  </a:schemeClr>
                </a:solidFill>
                <a:latin typeface="Arial" panose="020B0604020202020204" pitchFamily="34" charset="0"/>
                <a:cs typeface="Arial" panose="020B0604020202020204" pitchFamily="34" charset="0"/>
              </a:rPr>
              <a:t> </a:t>
            </a:r>
            <a:r>
              <a:rPr lang="tr-TR" sz="1100" dirty="0" smtClean="0">
                <a:solidFill>
                  <a:schemeClr val="tx1">
                    <a:lumMod val="65000"/>
                    <a:lumOff val="35000"/>
                  </a:schemeClr>
                </a:solidFill>
                <a:latin typeface="Arial" panose="020B0604020202020204" pitchFamily="34" charset="0"/>
                <a:cs typeface="Arial" panose="020B0604020202020204" pitchFamily="34" charset="0"/>
              </a:rPr>
              <a:t>       </a:t>
            </a:r>
            <a:r>
              <a:rPr lang="tr-TR" sz="1100" dirty="0" err="1" smtClean="0">
                <a:solidFill>
                  <a:schemeClr val="tx1">
                    <a:lumMod val="65000"/>
                    <a:lumOff val="35000"/>
                  </a:schemeClr>
                </a:solidFill>
                <a:latin typeface="Arial" panose="020B0604020202020204" pitchFamily="34" charset="0"/>
                <a:cs typeface="Arial" panose="020B0604020202020204" pitchFamily="34" charset="0"/>
              </a:rPr>
              <a:t>Jenkins</a:t>
            </a:r>
            <a:endParaRPr lang="tr-TR" sz="11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77522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72649" y="2470782"/>
            <a:ext cx="10846699" cy="1325563"/>
          </a:xfrm>
        </p:spPr>
        <p:txBody>
          <a:bodyPr>
            <a:normAutofit/>
          </a:bodyPr>
          <a:lstStyle/>
          <a:p>
            <a:r>
              <a:rPr lang="tr-TR" sz="4000" dirty="0" smtClean="0">
                <a:latin typeface="Calisto MT" panose="02040603050505030304" pitchFamily="18" charset="0"/>
              </a:rPr>
              <a:t>		     </a:t>
            </a:r>
            <a:r>
              <a:rPr lang="tr-TR" sz="3600" dirty="0" smtClean="0">
                <a:solidFill>
                  <a:schemeClr val="tx2">
                    <a:lumMod val="50000"/>
                  </a:schemeClr>
                </a:solidFill>
                <a:latin typeface="Calisto MT" panose="02040603050505030304" pitchFamily="18" charset="0"/>
              </a:rPr>
              <a:t>Dinlediğiniz </a:t>
            </a:r>
            <a:r>
              <a:rPr lang="tr-TR" sz="3600" dirty="0">
                <a:solidFill>
                  <a:schemeClr val="tx2">
                    <a:lumMod val="50000"/>
                  </a:schemeClr>
                </a:solidFill>
                <a:latin typeface="Calisto MT" panose="02040603050505030304" pitchFamily="18" charset="0"/>
              </a:rPr>
              <a:t>i</a:t>
            </a:r>
            <a:r>
              <a:rPr lang="tr-TR" sz="3600" dirty="0" smtClean="0">
                <a:solidFill>
                  <a:schemeClr val="tx2">
                    <a:lumMod val="50000"/>
                  </a:schemeClr>
                </a:solidFill>
                <a:latin typeface="Calisto MT" panose="02040603050505030304" pitchFamily="18" charset="0"/>
              </a:rPr>
              <a:t>çin </a:t>
            </a:r>
            <a:r>
              <a:rPr lang="tr-TR" sz="3600" dirty="0">
                <a:solidFill>
                  <a:schemeClr val="tx2">
                    <a:lumMod val="50000"/>
                  </a:schemeClr>
                </a:solidFill>
                <a:latin typeface="Calisto MT" panose="02040603050505030304" pitchFamily="18" charset="0"/>
              </a:rPr>
              <a:t>t</a:t>
            </a:r>
            <a:r>
              <a:rPr lang="tr-TR" sz="3600" dirty="0" smtClean="0">
                <a:solidFill>
                  <a:schemeClr val="tx2">
                    <a:lumMod val="50000"/>
                  </a:schemeClr>
                </a:solidFill>
                <a:latin typeface="Calisto MT" panose="02040603050505030304" pitchFamily="18" charset="0"/>
              </a:rPr>
              <a:t>eşekkürler</a:t>
            </a:r>
            <a:endParaRPr lang="tr-TR" sz="3600" dirty="0">
              <a:solidFill>
                <a:schemeClr val="tx2">
                  <a:lumMod val="50000"/>
                </a:schemeClr>
              </a:solidFill>
              <a:latin typeface="Calisto MT" panose="02040603050505030304" pitchFamily="18" charset="0"/>
            </a:endParaRPr>
          </a:p>
        </p:txBody>
      </p:sp>
      <p:sp>
        <p:nvSpPr>
          <p:cNvPr id="8" name="İçerik Yer Tutucusu 2"/>
          <p:cNvSpPr txBox="1">
            <a:spLocks/>
          </p:cNvSpPr>
          <p:nvPr/>
        </p:nvSpPr>
        <p:spPr>
          <a:xfrm>
            <a:off x="1111827" y="390380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17</a:t>
            </a:fld>
            <a:endParaRPr lang="tr-TR" sz="2600" dirty="0">
              <a:solidFill>
                <a:srgbClr val="002060"/>
              </a:solidFill>
              <a:latin typeface="HP Simplified" panose="020B0604020204020204" pitchFamily="34" charset="0"/>
            </a:endParaRPr>
          </a:p>
        </p:txBody>
      </p:sp>
      <p:sp>
        <p:nvSpPr>
          <p:cNvPr id="13" name="Dikdörtgen 12"/>
          <p:cNvSpPr/>
          <p:nvPr/>
        </p:nvSpPr>
        <p:spPr>
          <a:xfrm>
            <a:off x="0" y="4118731"/>
            <a:ext cx="12192000" cy="26857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p:cNvSpPr/>
          <p:nvPr/>
        </p:nvSpPr>
        <p:spPr>
          <a:xfrm>
            <a:off x="-1" y="1875339"/>
            <a:ext cx="12192000" cy="26857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7984838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354842" y="346075"/>
            <a:ext cx="10515600" cy="1325563"/>
          </a:xfrm>
        </p:spPr>
        <p:txBody>
          <a:bodyPr>
            <a:normAutofit/>
          </a:bodyPr>
          <a:lstStyle/>
          <a:p>
            <a:r>
              <a:rPr lang="tr-TR" sz="4000" b="1" dirty="0" smtClean="0"/>
              <a:t>Kaynakça</a:t>
            </a:r>
            <a:endParaRPr lang="tr-TR" sz="4000" b="1" dirty="0"/>
          </a:p>
        </p:txBody>
      </p:sp>
      <p:sp>
        <p:nvSpPr>
          <p:cNvPr id="4" name="Slayt Numarası Yer Tutucusu 3"/>
          <p:cNvSpPr>
            <a:spLocks noGrp="1"/>
          </p:cNvSpPr>
          <p:nvPr>
            <p:ph type="sldNum" sz="quarter" idx="12"/>
          </p:nvPr>
        </p:nvSpPr>
        <p:spPr>
          <a:xfrm>
            <a:off x="9176982" y="6371182"/>
            <a:ext cx="2748318" cy="365125"/>
          </a:xfrm>
        </p:spPr>
        <p:txBody>
          <a:bodyPr/>
          <a:lstStyle/>
          <a:p>
            <a:fld id="{5FDF90C0-D184-4607-A418-C1144250A942}" type="slidenum">
              <a:rPr lang="tr-TR" sz="2400" smtClean="0">
                <a:solidFill>
                  <a:srgbClr val="002060"/>
                </a:solidFill>
                <a:latin typeface="HP Simplified" panose="020B0604020204020204" pitchFamily="34" charset="0"/>
              </a:rPr>
              <a:t>18</a:t>
            </a:fld>
            <a:endParaRPr lang="tr-TR" sz="2400" dirty="0">
              <a:solidFill>
                <a:srgbClr val="002060"/>
              </a:solidFill>
              <a:latin typeface="HP Simplified" panose="020B0604020204020204" pitchFamily="34" charset="0"/>
            </a:endParaRPr>
          </a:p>
        </p:txBody>
      </p:sp>
      <p:sp>
        <p:nvSpPr>
          <p:cNvPr id="5" name="İçerik Yer Tutucusu 2"/>
          <p:cNvSpPr>
            <a:spLocks noGrp="1"/>
          </p:cNvSpPr>
          <p:nvPr>
            <p:ph idx="1"/>
          </p:nvPr>
        </p:nvSpPr>
        <p:spPr>
          <a:xfrm>
            <a:off x="354842" y="1526913"/>
            <a:ext cx="11641540" cy="5133194"/>
          </a:xfrm>
        </p:spPr>
        <p:txBody>
          <a:bodyPr>
            <a:normAutofit/>
          </a:bodyPr>
          <a:lstStyle/>
          <a:p>
            <a:pPr marL="0" indent="0">
              <a:buNone/>
            </a:pPr>
            <a:endParaRPr lang="tr-TR" sz="1200" dirty="0" smtClean="0"/>
          </a:p>
          <a:p>
            <a:pPr marL="0" indent="0">
              <a:buNone/>
            </a:pPr>
            <a:r>
              <a:rPr lang="tr-TR" sz="1900" dirty="0" smtClean="0"/>
              <a:t>http</a:t>
            </a:r>
            <a:r>
              <a:rPr lang="tr-TR" sz="1900" dirty="0"/>
              <a:t>://beratdogan.blogspot.com.tr/2013/09/continuous-integration-surekli.html</a:t>
            </a:r>
          </a:p>
          <a:p>
            <a:pPr marL="0" indent="0">
              <a:buNone/>
            </a:pPr>
            <a:r>
              <a:rPr lang="tr-TR" sz="1900" dirty="0"/>
              <a:t>http://bahattincinic.com/post/89734051749/continuous-integration-neyin-nesi-kimin-fesi</a:t>
            </a:r>
          </a:p>
          <a:p>
            <a:pPr marL="0" indent="0">
              <a:buNone/>
            </a:pPr>
            <a:r>
              <a:rPr lang="tr-TR" sz="1900" dirty="0"/>
              <a:t>https://cenkcivici.wordpress.com/2007/08/09/surekli-entegrasyon-buyuk-bir-projede-uygulanmasi/</a:t>
            </a:r>
          </a:p>
          <a:p>
            <a:pPr marL="0" indent="0">
              <a:buNone/>
            </a:pPr>
            <a:r>
              <a:rPr lang="tr-TR" sz="1900" dirty="0"/>
              <a:t>https://git-scm.com/book/tr/v1/Başlangıç-Sürüm-Kontrolü-Hakkında</a:t>
            </a:r>
          </a:p>
          <a:p>
            <a:pPr marL="0" indent="0">
              <a:buNone/>
            </a:pPr>
            <a:r>
              <a:rPr lang="tr-TR" sz="1900" dirty="0"/>
              <a:t>https://hurriyetlabs.com/continuous-integration-ci-%C3%BCzerine-laflamalar-9b7f7d2dad07?gi=eea2671bcaaa</a:t>
            </a:r>
          </a:p>
          <a:p>
            <a:pPr marL="0" indent="0">
              <a:buNone/>
            </a:pPr>
            <a:r>
              <a:rPr lang="tr-TR" sz="1900" dirty="0"/>
              <a:t>https://hurriyetlabs.com/teamcity-u%C3%A7tan-uca-ci-cd-ustas%C4%B1-2a8f42bd2ff9?source=---------0----------------</a:t>
            </a:r>
          </a:p>
          <a:p>
            <a:pPr marL="0" indent="0">
              <a:buNone/>
            </a:pPr>
            <a:r>
              <a:rPr lang="tr-TR" sz="1900" dirty="0"/>
              <a:t>https://itseyirdefteri.wordpress.com/2010/11/10/surekli-entegrasyon-uzerine/</a:t>
            </a:r>
          </a:p>
          <a:p>
            <a:pPr marL="0" indent="0">
              <a:buNone/>
            </a:pPr>
            <a:r>
              <a:rPr lang="tr-TR" sz="1900" dirty="0"/>
              <a:t>http://koddit.com/yazilim/versiyon-kontrol-sistemi-nedir/</a:t>
            </a:r>
          </a:p>
          <a:p>
            <a:pPr marL="0" indent="0">
              <a:buNone/>
            </a:pPr>
            <a:r>
              <a:rPr lang="tr-TR" sz="1900" dirty="0"/>
              <a:t>http://sureklientegrasyon.blogspot.com.tr/2014/04/surekli-entegrasyon_3.html</a:t>
            </a:r>
          </a:p>
          <a:p>
            <a:pPr marL="0" indent="0">
              <a:buNone/>
            </a:pPr>
            <a:r>
              <a:rPr lang="tr-TR" sz="1900" dirty="0"/>
              <a:t>http://</a:t>
            </a:r>
            <a:r>
              <a:rPr lang="tr-TR" sz="1900" dirty="0" smtClean="0"/>
              <a:t>sureklientegrasyon.blogspot.com.tr/2014/04/surekli-entegrasyon_3.html</a:t>
            </a:r>
            <a:endParaRPr lang="tr-TR" sz="1900" dirty="0"/>
          </a:p>
        </p:txBody>
      </p:sp>
      <p:cxnSp>
        <p:nvCxnSpPr>
          <p:cNvPr id="7" name="Düz Bağlayıcı 6"/>
          <p:cNvCxnSpPr/>
          <p:nvPr/>
        </p:nvCxnSpPr>
        <p:spPr>
          <a:xfrm>
            <a:off x="0" y="1671638"/>
            <a:ext cx="121920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02954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354842" y="346075"/>
            <a:ext cx="10515600" cy="1325563"/>
          </a:xfrm>
        </p:spPr>
        <p:txBody>
          <a:bodyPr>
            <a:normAutofit/>
          </a:bodyPr>
          <a:lstStyle/>
          <a:p>
            <a:r>
              <a:rPr lang="tr-TR" sz="4000" b="1" dirty="0" smtClean="0"/>
              <a:t>Kaynakça</a:t>
            </a:r>
            <a:endParaRPr lang="tr-TR" sz="4000" b="1" dirty="0"/>
          </a:p>
        </p:txBody>
      </p:sp>
      <p:sp>
        <p:nvSpPr>
          <p:cNvPr id="5" name="İçerik Yer Tutucusu 2"/>
          <p:cNvSpPr>
            <a:spLocks noGrp="1"/>
          </p:cNvSpPr>
          <p:nvPr>
            <p:ph idx="1"/>
          </p:nvPr>
        </p:nvSpPr>
        <p:spPr>
          <a:xfrm>
            <a:off x="354842" y="1526913"/>
            <a:ext cx="11641540" cy="5133194"/>
          </a:xfrm>
        </p:spPr>
        <p:txBody>
          <a:bodyPr>
            <a:normAutofit/>
          </a:bodyPr>
          <a:lstStyle/>
          <a:p>
            <a:pPr marL="0" indent="0">
              <a:buNone/>
            </a:pPr>
            <a:endParaRPr lang="tr-TR" sz="1200" dirty="0" smtClean="0"/>
          </a:p>
          <a:p>
            <a:pPr marL="0" indent="0">
              <a:buNone/>
            </a:pPr>
            <a:r>
              <a:rPr lang="tr-TR" sz="1900" dirty="0"/>
              <a:t>https://ufukhalis.net/2015/10/12/mercurial-versiyon-kontrol-sistemi/</a:t>
            </a:r>
          </a:p>
          <a:p>
            <a:pPr marL="0" indent="0">
              <a:buNone/>
            </a:pPr>
            <a:r>
              <a:rPr lang="tr-TR" sz="1900" dirty="0"/>
              <a:t>https://topluluk.ozguryazilim.com.tr/wp-content/sunumlar/jenkins_gelistirici_sunucu_entegrasyonu/</a:t>
            </a:r>
          </a:p>
          <a:p>
            <a:pPr marL="0" indent="0">
              <a:buNone/>
            </a:pPr>
            <a:r>
              <a:rPr lang="tr-TR" sz="1900" dirty="0"/>
              <a:t>https://www.mercurial-scm.org/</a:t>
            </a:r>
          </a:p>
          <a:p>
            <a:pPr marL="0" indent="0">
              <a:buNone/>
            </a:pPr>
            <a:r>
              <a:rPr lang="tr-TR" sz="1900" dirty="0">
                <a:hlinkClick r:id="rId2"/>
              </a:rPr>
              <a:t>http://www.kurumsaljava.com/2008/11/26/surekli-entegrasyon-continuous-integration</a:t>
            </a:r>
            <a:r>
              <a:rPr lang="tr-TR" sz="1900" dirty="0" smtClean="0">
                <a:hlinkClick r:id="rId2"/>
              </a:rPr>
              <a:t>/</a:t>
            </a:r>
            <a:endParaRPr lang="tr-TR" sz="1900" dirty="0" smtClean="0"/>
          </a:p>
          <a:p>
            <a:pPr marL="0" indent="0">
              <a:buNone/>
            </a:pPr>
            <a:r>
              <a:rPr lang="tr-TR" sz="1900" dirty="0">
                <a:hlinkClick r:id="rId3"/>
              </a:rPr>
              <a:t>https://</a:t>
            </a:r>
            <a:r>
              <a:rPr lang="tr-TR" sz="1900" dirty="0" smtClean="0">
                <a:hlinkClick r:id="rId3"/>
              </a:rPr>
              <a:t>wiki.jenkins.io/display/JENKINS/Git+Plugin</a:t>
            </a:r>
            <a:endParaRPr lang="tr-TR" sz="1900" dirty="0" smtClean="0"/>
          </a:p>
          <a:p>
            <a:pPr marL="0" indent="0">
              <a:buNone/>
            </a:pPr>
            <a:r>
              <a:rPr lang="tr-TR" sz="1900" dirty="0">
                <a:hlinkClick r:id="rId4"/>
              </a:rPr>
              <a:t>http://</a:t>
            </a:r>
            <a:r>
              <a:rPr lang="tr-TR" sz="1900" dirty="0" smtClean="0">
                <a:hlinkClick r:id="rId4"/>
              </a:rPr>
              <a:t>www.yolinux.com/TUTORIALS/Jenkins-Java-builds.html</a:t>
            </a:r>
            <a:endParaRPr lang="tr-TR" sz="1900" dirty="0" smtClean="0"/>
          </a:p>
          <a:p>
            <a:pPr marL="0" indent="0">
              <a:buNone/>
            </a:pPr>
            <a:r>
              <a:rPr lang="tr-TR" sz="1900" dirty="0">
                <a:hlinkClick r:id="rId5"/>
              </a:rPr>
              <a:t>http://</a:t>
            </a:r>
            <a:r>
              <a:rPr lang="tr-TR" sz="1900" dirty="0" smtClean="0">
                <a:hlinkClick r:id="rId5"/>
              </a:rPr>
              <a:t>www.bogotobogo.com/DevOps/Jenkins/Jenkins_GitHub_Java_Application_Project_Build_Configuration_Maven.php</a:t>
            </a:r>
            <a:endParaRPr lang="tr-TR" sz="1900" dirty="0"/>
          </a:p>
          <a:p>
            <a:pPr marL="0" indent="0">
              <a:buNone/>
            </a:pPr>
            <a:r>
              <a:rPr lang="tr-TR" sz="1900" dirty="0"/>
              <a:t>https://www.youtube.com/watch?v=C9rgVFYWb64</a:t>
            </a:r>
          </a:p>
        </p:txBody>
      </p:sp>
      <p:cxnSp>
        <p:nvCxnSpPr>
          <p:cNvPr id="7" name="Düz Bağlayıcı 6"/>
          <p:cNvCxnSpPr/>
          <p:nvPr/>
        </p:nvCxnSpPr>
        <p:spPr>
          <a:xfrm>
            <a:off x="0" y="1671638"/>
            <a:ext cx="12192000" cy="0"/>
          </a:xfrm>
          <a:prstGeom prst="line">
            <a:avLst/>
          </a:prstGeom>
        </p:spPr>
        <p:style>
          <a:lnRef idx="2">
            <a:schemeClr val="dk1"/>
          </a:lnRef>
          <a:fillRef idx="0">
            <a:schemeClr val="dk1"/>
          </a:fillRef>
          <a:effectRef idx="1">
            <a:schemeClr val="dk1"/>
          </a:effectRef>
          <a:fontRef idx="minor">
            <a:schemeClr val="tx1"/>
          </a:fontRef>
        </p:style>
      </p:cxnSp>
      <p:sp>
        <p:nvSpPr>
          <p:cNvPr id="8" name="Slayt Numarası Yer Tutucusu 3"/>
          <p:cNvSpPr>
            <a:spLocks noGrp="1"/>
          </p:cNvSpPr>
          <p:nvPr>
            <p:ph type="sldNum" sz="quarter" idx="12"/>
          </p:nvPr>
        </p:nvSpPr>
        <p:spPr>
          <a:xfrm>
            <a:off x="9176982" y="6371182"/>
            <a:ext cx="2748318" cy="365125"/>
          </a:xfrm>
        </p:spPr>
        <p:txBody>
          <a:bodyPr/>
          <a:lstStyle/>
          <a:p>
            <a:r>
              <a:rPr lang="tr-TR" sz="2400" dirty="0" smtClean="0">
                <a:solidFill>
                  <a:srgbClr val="002060"/>
                </a:solidFill>
                <a:latin typeface="HP Simplified" panose="020B0604020204020204" pitchFamily="34" charset="0"/>
              </a:rPr>
              <a:t>19</a:t>
            </a:r>
            <a:endParaRPr lang="tr-TR" sz="2400" dirty="0">
              <a:solidFill>
                <a:srgbClr val="002060"/>
              </a:solidFill>
              <a:latin typeface="HP Simplified" panose="020B0604020204020204" pitchFamily="34" charset="0"/>
            </a:endParaRPr>
          </a:p>
        </p:txBody>
      </p:sp>
    </p:spTree>
    <p:extLst>
      <p:ext uri="{BB962C8B-B14F-4D97-AF65-F5344CB8AC3E}">
        <p14:creationId xmlns:p14="http://schemas.microsoft.com/office/powerpoint/2010/main" val="38453312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10000">
              <a:schemeClr val="accent3">
                <a:lumMod val="89000"/>
              </a:schemeClr>
            </a:gs>
            <a:gs pos="44000">
              <a:schemeClr val="accent3">
                <a:lumMod val="75000"/>
              </a:schemeClr>
            </a:gs>
            <a:gs pos="87000">
              <a:schemeClr val="accent3">
                <a:lumMod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5400" dirty="0" smtClean="0">
                <a:solidFill>
                  <a:schemeClr val="bg1"/>
                </a:solidFill>
                <a:latin typeface="Constantia" panose="02030602050306030303" pitchFamily="18" charset="0"/>
              </a:rPr>
              <a:t>İçerik</a:t>
            </a:r>
            <a:endParaRPr lang="tr-TR" sz="5400" dirty="0">
              <a:solidFill>
                <a:schemeClr val="bg1"/>
              </a:solidFill>
              <a:latin typeface="Constantia" panose="02030602050306030303" pitchFamily="18" charset="0"/>
            </a:endParaRPr>
          </a:p>
        </p:txBody>
      </p:sp>
      <p:sp>
        <p:nvSpPr>
          <p:cNvPr id="3" name="İçerik Yer Tutucusu 2"/>
          <p:cNvSpPr>
            <a:spLocks noGrp="1"/>
          </p:cNvSpPr>
          <p:nvPr>
            <p:ph idx="1"/>
          </p:nvPr>
        </p:nvSpPr>
        <p:spPr>
          <a:xfrm>
            <a:off x="838200" y="1690688"/>
            <a:ext cx="11097490" cy="4252912"/>
          </a:xfrm>
        </p:spPr>
        <p:txBody>
          <a:bodyPr/>
          <a:lstStyle/>
          <a:p>
            <a:pPr marL="0" indent="0">
              <a:lnSpc>
                <a:spcPct val="100000"/>
              </a:lnSpc>
              <a:spcBef>
                <a:spcPts val="1200"/>
              </a:spcBef>
              <a:buNone/>
            </a:pPr>
            <a:r>
              <a:rPr lang="tr-TR" dirty="0">
                <a:solidFill>
                  <a:schemeClr val="bg1"/>
                </a:solidFill>
                <a:latin typeface="Calisto MT" panose="02040603050505030304" pitchFamily="18" charset="0"/>
                <a:cs typeface="Arial" panose="020B0604020202020204" pitchFamily="34" charset="0"/>
              </a:rPr>
              <a:t>1</a:t>
            </a:r>
            <a:r>
              <a:rPr lang="tr-TR" dirty="0" smtClean="0">
                <a:solidFill>
                  <a:schemeClr val="bg1"/>
                </a:solidFill>
                <a:latin typeface="Calisto MT" panose="02040603050505030304" pitchFamily="18" charset="0"/>
                <a:cs typeface="Arial" panose="020B0604020202020204" pitchFamily="34" charset="0"/>
              </a:rPr>
              <a:t>. </a:t>
            </a:r>
            <a:r>
              <a:rPr lang="tr-TR" dirty="0">
                <a:solidFill>
                  <a:schemeClr val="bg1"/>
                </a:solidFill>
                <a:latin typeface="Calisto MT" panose="02040603050505030304" pitchFamily="18" charset="0"/>
                <a:cs typeface="Arial" panose="020B0604020202020204" pitchFamily="34" charset="0"/>
              </a:rPr>
              <a:t>Temel Kavramlar ve </a:t>
            </a:r>
            <a:r>
              <a:rPr lang="tr-TR" dirty="0" smtClean="0">
                <a:solidFill>
                  <a:schemeClr val="bg1"/>
                </a:solidFill>
                <a:latin typeface="Calisto MT" panose="02040603050505030304" pitchFamily="18" charset="0"/>
                <a:cs typeface="Arial" panose="020B0604020202020204" pitchFamily="34" charset="0"/>
              </a:rPr>
              <a:t>Tanımlar</a:t>
            </a:r>
          </a:p>
          <a:p>
            <a:pPr marL="0" indent="0">
              <a:lnSpc>
                <a:spcPct val="100000"/>
              </a:lnSpc>
              <a:spcBef>
                <a:spcPts val="1200"/>
              </a:spcBef>
              <a:buNone/>
            </a:pPr>
            <a:r>
              <a:rPr lang="tr-TR" dirty="0">
                <a:solidFill>
                  <a:schemeClr val="bg1"/>
                </a:solidFill>
                <a:latin typeface="Calisto MT" panose="02040603050505030304" pitchFamily="18" charset="0"/>
                <a:cs typeface="Arial" panose="020B0604020202020204" pitchFamily="34" charset="0"/>
              </a:rPr>
              <a:t> </a:t>
            </a:r>
            <a:r>
              <a:rPr lang="tr-TR" dirty="0" smtClean="0">
                <a:solidFill>
                  <a:schemeClr val="bg1"/>
                </a:solidFill>
                <a:latin typeface="Calisto MT" panose="02040603050505030304" pitchFamily="18" charset="0"/>
                <a:cs typeface="Arial" panose="020B0604020202020204" pitchFamily="34" charset="0"/>
              </a:rPr>
              <a:t>    1.1  Yan Kavramlar ve Tanımlar</a:t>
            </a:r>
          </a:p>
          <a:p>
            <a:pPr marL="0" indent="0">
              <a:lnSpc>
                <a:spcPct val="100000"/>
              </a:lnSpc>
              <a:spcBef>
                <a:spcPts val="1200"/>
              </a:spcBef>
              <a:buNone/>
            </a:pPr>
            <a:r>
              <a:rPr lang="tr-TR" dirty="0" smtClean="0">
                <a:solidFill>
                  <a:schemeClr val="bg1"/>
                </a:solidFill>
                <a:latin typeface="Calisto MT" panose="02040603050505030304" pitchFamily="18" charset="0"/>
                <a:cs typeface="Arial" panose="020B0604020202020204" pitchFamily="34" charset="0"/>
              </a:rPr>
              <a:t>     </a:t>
            </a:r>
            <a:r>
              <a:rPr lang="tr-TR" dirty="0">
                <a:solidFill>
                  <a:schemeClr val="bg1"/>
                </a:solidFill>
                <a:latin typeface="Calisto MT" panose="02040603050505030304" pitchFamily="18" charset="0"/>
                <a:cs typeface="Arial" panose="020B0604020202020204" pitchFamily="34" charset="0"/>
              </a:rPr>
              <a:t>1.2  Sürekli Entegrasyon </a:t>
            </a:r>
            <a:r>
              <a:rPr lang="tr-TR" dirty="0" smtClean="0">
                <a:solidFill>
                  <a:schemeClr val="bg1"/>
                </a:solidFill>
                <a:latin typeface="Calisto MT" panose="02040603050505030304" pitchFamily="18" charset="0"/>
                <a:cs typeface="Arial" panose="020B0604020202020204" pitchFamily="34" charset="0"/>
              </a:rPr>
              <a:t>Araçları</a:t>
            </a:r>
          </a:p>
          <a:p>
            <a:pPr marL="0" indent="0">
              <a:lnSpc>
                <a:spcPct val="100000"/>
              </a:lnSpc>
              <a:spcBef>
                <a:spcPts val="1200"/>
              </a:spcBef>
              <a:buNone/>
            </a:pPr>
            <a:r>
              <a:rPr lang="tr-TR" dirty="0">
                <a:solidFill>
                  <a:schemeClr val="bg1"/>
                </a:solidFill>
                <a:latin typeface="Calisto MT" panose="02040603050505030304" pitchFamily="18" charset="0"/>
                <a:cs typeface="Arial" panose="020B0604020202020204" pitchFamily="34" charset="0"/>
              </a:rPr>
              <a:t> </a:t>
            </a:r>
            <a:r>
              <a:rPr lang="tr-TR" dirty="0" smtClean="0">
                <a:solidFill>
                  <a:schemeClr val="bg1"/>
                </a:solidFill>
                <a:latin typeface="Calisto MT" panose="02040603050505030304" pitchFamily="18" charset="0"/>
                <a:cs typeface="Arial" panose="020B0604020202020204" pitchFamily="34" charset="0"/>
              </a:rPr>
              <a:t>    1.3  Sürekli Entegrasyon Adımları</a:t>
            </a:r>
          </a:p>
          <a:p>
            <a:pPr marL="514350" indent="-514350">
              <a:lnSpc>
                <a:spcPct val="100000"/>
              </a:lnSpc>
              <a:spcBef>
                <a:spcPts val="1200"/>
              </a:spcBef>
              <a:buAutoNum type="arabicPeriod" startAt="2"/>
            </a:pPr>
            <a:r>
              <a:rPr lang="tr-TR" dirty="0" smtClean="0">
                <a:solidFill>
                  <a:schemeClr val="bg1"/>
                </a:solidFill>
                <a:latin typeface="Calisto MT" panose="02040603050505030304" pitchFamily="18" charset="0"/>
                <a:cs typeface="Arial" panose="020B0604020202020204" pitchFamily="34" charset="0"/>
              </a:rPr>
              <a:t>Kurulum</a:t>
            </a:r>
          </a:p>
          <a:p>
            <a:pPr marL="0" indent="0">
              <a:lnSpc>
                <a:spcPct val="100000"/>
              </a:lnSpc>
              <a:spcBef>
                <a:spcPts val="1200"/>
              </a:spcBef>
              <a:buNone/>
            </a:pPr>
            <a:r>
              <a:rPr lang="tr-TR" dirty="0">
                <a:solidFill>
                  <a:schemeClr val="bg1"/>
                </a:solidFill>
                <a:latin typeface="Calisto MT" panose="02040603050505030304" pitchFamily="18" charset="0"/>
                <a:cs typeface="Arial" panose="020B0604020202020204" pitchFamily="34" charset="0"/>
              </a:rPr>
              <a:t> </a:t>
            </a:r>
            <a:r>
              <a:rPr lang="tr-TR" dirty="0" smtClean="0">
                <a:solidFill>
                  <a:schemeClr val="bg1"/>
                </a:solidFill>
                <a:latin typeface="Calisto MT" panose="02040603050505030304" pitchFamily="18" charset="0"/>
                <a:cs typeface="Arial" panose="020B0604020202020204" pitchFamily="34" charset="0"/>
              </a:rPr>
              <a:t>    2.1  </a:t>
            </a:r>
            <a:r>
              <a:rPr lang="tr-TR" dirty="0" err="1" smtClean="0">
                <a:solidFill>
                  <a:schemeClr val="bg1"/>
                </a:solidFill>
                <a:latin typeface="Calisto MT" panose="02040603050505030304" pitchFamily="18" charset="0"/>
                <a:cs typeface="Arial" panose="020B0604020202020204" pitchFamily="34" charset="0"/>
              </a:rPr>
              <a:t>Jenkins</a:t>
            </a:r>
            <a:r>
              <a:rPr lang="tr-TR" dirty="0" smtClean="0">
                <a:solidFill>
                  <a:schemeClr val="bg1"/>
                </a:solidFill>
                <a:latin typeface="Calisto MT" panose="02040603050505030304" pitchFamily="18" charset="0"/>
                <a:cs typeface="Arial" panose="020B0604020202020204" pitchFamily="34" charset="0"/>
              </a:rPr>
              <a:t> Yükleme</a:t>
            </a:r>
          </a:p>
          <a:p>
            <a:pPr marL="0" indent="0">
              <a:lnSpc>
                <a:spcPct val="100000"/>
              </a:lnSpc>
              <a:spcBef>
                <a:spcPts val="1200"/>
              </a:spcBef>
              <a:buNone/>
            </a:pPr>
            <a:r>
              <a:rPr lang="tr-TR" dirty="0">
                <a:solidFill>
                  <a:schemeClr val="bg1"/>
                </a:solidFill>
                <a:latin typeface="Calisto MT" panose="02040603050505030304" pitchFamily="18" charset="0"/>
                <a:cs typeface="Arial" panose="020B0604020202020204" pitchFamily="34" charset="0"/>
              </a:rPr>
              <a:t>3</a:t>
            </a:r>
            <a:r>
              <a:rPr lang="tr-TR" dirty="0" smtClean="0">
                <a:solidFill>
                  <a:schemeClr val="bg1"/>
                </a:solidFill>
                <a:latin typeface="Calisto MT" panose="02040603050505030304" pitchFamily="18" charset="0"/>
                <a:cs typeface="Arial" panose="020B0604020202020204" pitchFamily="34" charset="0"/>
              </a:rPr>
              <a:t>.  Kaynakça</a:t>
            </a:r>
            <a:endParaRPr lang="tr-TR" dirty="0">
              <a:solidFill>
                <a:schemeClr val="bg1"/>
              </a:solidFill>
              <a:latin typeface="Calisto MT" panose="02040603050505030304" pitchFamily="18" charset="0"/>
              <a:cs typeface="Arial" panose="020B0604020202020204" pitchFamily="34" charset="0"/>
            </a:endParaRPr>
          </a:p>
        </p:txBody>
      </p:sp>
      <p:sp>
        <p:nvSpPr>
          <p:cNvPr id="8" name="İçerik Yer Tutucusu 2"/>
          <p:cNvSpPr txBox="1">
            <a:spLocks/>
          </p:cNvSpPr>
          <p:nvPr/>
        </p:nvSpPr>
        <p:spPr>
          <a:xfrm>
            <a:off x="1111827" y="390380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2</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2193" y="432753"/>
            <a:ext cx="2583498" cy="258349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0" stA="74000" endPos="49000" dist="101600" dir="5400000" sy="-100000" algn="bl" rotWithShape="0"/>
            <a:softEdge rad="0"/>
          </a:effectLst>
          <a:scene3d>
            <a:camera prst="perspectiveContrastingLeftFacing">
              <a:rot lat="0" lon="18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928773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353026" y="317648"/>
            <a:ext cx="10910455" cy="1325563"/>
          </a:xfrm>
        </p:spPr>
        <p:txBody>
          <a:bodyPr>
            <a:normAutofit/>
          </a:bodyPr>
          <a:lstStyle/>
          <a:p>
            <a:r>
              <a:rPr lang="tr-TR" sz="4000" dirty="0" smtClean="0">
                <a:latin typeface="Calisto MT" panose="02040603050505030304" pitchFamily="18" charset="0"/>
              </a:rPr>
              <a:t>  1. </a:t>
            </a:r>
            <a:r>
              <a:rPr lang="tr-TR" sz="4000" dirty="0">
                <a:latin typeface="Calisto MT" panose="02040603050505030304" pitchFamily="18" charset="0"/>
              </a:rPr>
              <a:t>Temel Kavramlar ve Tanımlar</a:t>
            </a:r>
          </a:p>
        </p:txBody>
      </p:sp>
      <p:sp>
        <p:nvSpPr>
          <p:cNvPr id="8" name="İçerik Yer Tutucusu 2"/>
          <p:cNvSpPr txBox="1">
            <a:spLocks/>
          </p:cNvSpPr>
          <p:nvPr/>
        </p:nvSpPr>
        <p:spPr>
          <a:xfrm>
            <a:off x="1111827" y="390380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3</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4463" y="263564"/>
            <a:ext cx="4045527" cy="25837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İçerik Yer Tutucusu 2"/>
          <p:cNvSpPr>
            <a:spLocks noGrp="1"/>
          </p:cNvSpPr>
          <p:nvPr>
            <p:ph idx="1"/>
          </p:nvPr>
        </p:nvSpPr>
        <p:spPr>
          <a:xfrm>
            <a:off x="571500" y="1174392"/>
            <a:ext cx="11606645" cy="4686082"/>
          </a:xfrm>
        </p:spPr>
        <p:txBody>
          <a:bodyPr>
            <a:noAutofit/>
          </a:bodyPr>
          <a:lstStyle/>
          <a:p>
            <a:pPr marL="0" indent="0">
              <a:buNone/>
            </a:pPr>
            <a:endParaRPr lang="tr-TR" sz="2400" b="1" dirty="0" smtClean="0">
              <a:latin typeface="Constantia" panose="02030602050306030303" pitchFamily="18" charset="0"/>
            </a:endParaRPr>
          </a:p>
          <a:p>
            <a:pPr marL="0" indent="0">
              <a:buNone/>
            </a:pPr>
            <a:r>
              <a:rPr lang="tr-TR" sz="2400" b="1" dirty="0" smtClean="0">
                <a:latin typeface="Constantia" panose="02030602050306030303" pitchFamily="18" charset="0"/>
              </a:rPr>
              <a:t>Entegrasyon </a:t>
            </a:r>
            <a:r>
              <a:rPr lang="tr-TR" sz="2400" b="1" dirty="0">
                <a:latin typeface="Constantia" panose="02030602050306030303" pitchFamily="18" charset="0"/>
              </a:rPr>
              <a:t>: </a:t>
            </a:r>
            <a:r>
              <a:rPr lang="tr-TR" sz="2400" dirty="0">
                <a:latin typeface="Constantia" panose="02030602050306030303" pitchFamily="18" charset="0"/>
              </a:rPr>
              <a:t>Kelime anlamı olarak birleşme, </a:t>
            </a:r>
          </a:p>
          <a:p>
            <a:pPr marL="0" indent="0">
              <a:buNone/>
            </a:pPr>
            <a:r>
              <a:rPr lang="tr-TR" sz="2400" dirty="0">
                <a:latin typeface="Constantia" panose="02030602050306030303" pitchFamily="18" charset="0"/>
              </a:rPr>
              <a:t>bütünleşme ve uyumlu hale gelme demektir</a:t>
            </a:r>
            <a:r>
              <a:rPr lang="tr-TR" sz="2400" dirty="0" smtClean="0">
                <a:latin typeface="Constantia" panose="02030602050306030303" pitchFamily="18" charset="0"/>
              </a:rPr>
              <a:t>.</a:t>
            </a:r>
            <a:endParaRPr lang="tr-TR" sz="2400" dirty="0">
              <a:latin typeface="Constantia" panose="02030602050306030303" pitchFamily="18" charset="0"/>
            </a:endParaRPr>
          </a:p>
          <a:p>
            <a:pPr marL="0" indent="0">
              <a:lnSpc>
                <a:spcPct val="150000"/>
              </a:lnSpc>
              <a:buNone/>
            </a:pPr>
            <a:r>
              <a:rPr lang="tr-TR" sz="2400" b="1" dirty="0">
                <a:latin typeface="Constantia" panose="02030602050306030303" pitchFamily="18" charset="0"/>
              </a:rPr>
              <a:t>Sürekli entegrasyon (</a:t>
            </a:r>
            <a:r>
              <a:rPr lang="tr-TR" sz="2400" b="1" dirty="0" err="1">
                <a:latin typeface="Constantia" panose="02030602050306030303" pitchFamily="18" charset="0"/>
              </a:rPr>
              <a:t>Continuous</a:t>
            </a:r>
            <a:r>
              <a:rPr lang="tr-TR" sz="2400" b="1" dirty="0">
                <a:latin typeface="Constantia" panose="02030602050306030303" pitchFamily="18" charset="0"/>
              </a:rPr>
              <a:t> Integration  CI)</a:t>
            </a:r>
          </a:p>
          <a:p>
            <a:pPr marL="0" indent="0">
              <a:lnSpc>
                <a:spcPct val="115000"/>
              </a:lnSpc>
              <a:spcAft>
                <a:spcPts val="0"/>
              </a:spcAft>
              <a:buNone/>
            </a:pPr>
            <a:r>
              <a:rPr lang="tr-TR" sz="2400" dirty="0">
                <a:latin typeface="Calibri" panose="020F0502020204030204" pitchFamily="34" charset="0"/>
                <a:ea typeface="Calibri" panose="020F0502020204030204" pitchFamily="34" charset="0"/>
                <a:cs typeface="Times New Roman" panose="02020603050405020304" pitchFamily="18" charset="0"/>
              </a:rPr>
              <a:t>Bir yazılım takımının ürettiği kodun sürekli ve sorunsuz olarak </a:t>
            </a:r>
            <a:r>
              <a:rPr lang="tr-TR" sz="2400" dirty="0" smtClean="0">
                <a:latin typeface="Calibri" panose="020F0502020204030204" pitchFamily="34" charset="0"/>
                <a:ea typeface="Calibri" panose="020F0502020204030204" pitchFamily="34" charset="0"/>
                <a:cs typeface="Times New Roman" panose="02020603050405020304" pitchFamily="18" charset="0"/>
              </a:rPr>
              <a:t>sisteme entegre edilmesini amaçlayan sistemdir. Kısaca açıklamak gerekirse, v</a:t>
            </a:r>
            <a:r>
              <a:rPr lang="tr-TR" sz="2400" i="1" dirty="0" smtClean="0">
                <a:latin typeface="Calibri" panose="020F0502020204030204" pitchFamily="34" charset="0"/>
                <a:ea typeface="Calibri" panose="020F0502020204030204" pitchFamily="34" charset="0"/>
                <a:cs typeface="Times New Roman" panose="02020603050405020304" pitchFamily="18" charset="0"/>
              </a:rPr>
              <a:t>ersiyon kontrol sistemindeki </a:t>
            </a:r>
            <a:r>
              <a:rPr lang="tr-TR" sz="2400" dirty="0" smtClean="0">
                <a:latin typeface="Calibri" panose="020F0502020204030204" pitchFamily="34" charset="0"/>
                <a:ea typeface="Calibri" panose="020F0502020204030204" pitchFamily="34" charset="0"/>
                <a:cs typeface="Times New Roman" panose="02020603050405020304" pitchFamily="18" charset="0"/>
              </a:rPr>
              <a:t>(VCS)  her değişiklikten sonra, yani proje kodları üzerinde yapılan her değişikten sonra,  tüm sistemin çalışır durumda olduğunu ve yapılan değişikliğin sistemin bazı bölümlerinde hataya yol açıp açmadığını tespit etmek için kullanılan yöntemdir. </a:t>
            </a:r>
          </a:p>
          <a:p>
            <a:pPr marL="0" indent="0">
              <a:buNone/>
            </a:pPr>
            <a:endParaRPr lang="tr-TR" sz="2400" dirty="0">
              <a:latin typeface="Constantia" panose="02030602050306030303" pitchFamily="18" charset="0"/>
            </a:endParaRPr>
          </a:p>
          <a:p>
            <a:pPr marL="0" indent="0">
              <a:buNone/>
            </a:pPr>
            <a:endParaRPr lang="tr-TR" sz="2400" dirty="0" smtClean="0">
              <a:latin typeface="Constantia" panose="02030602050306030303" pitchFamily="18" charset="0"/>
            </a:endParaRPr>
          </a:p>
        </p:txBody>
      </p:sp>
    </p:spTree>
    <p:extLst>
      <p:ext uri="{BB962C8B-B14F-4D97-AF65-F5344CB8AC3E}">
        <p14:creationId xmlns:p14="http://schemas.microsoft.com/office/powerpoint/2010/main" val="4285562706"/>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smtClean="0">
                <a:latin typeface="Calisto MT" panose="02040603050505030304" pitchFamily="18" charset="0"/>
              </a:rPr>
              <a:t>1.1 </a:t>
            </a:r>
            <a:r>
              <a:rPr lang="tr-TR" sz="4000" dirty="0">
                <a:latin typeface="Calisto MT" panose="02040603050505030304" pitchFamily="18" charset="0"/>
              </a:rPr>
              <a:t>Yan Kavramlar ve Tanımlar</a:t>
            </a:r>
          </a:p>
        </p:txBody>
      </p:sp>
      <p:sp>
        <p:nvSpPr>
          <p:cNvPr id="8" name="İçerik Yer Tutucusu 2"/>
          <p:cNvSpPr txBox="1">
            <a:spLocks/>
          </p:cNvSpPr>
          <p:nvPr/>
        </p:nvSpPr>
        <p:spPr>
          <a:xfrm>
            <a:off x="1111827" y="390380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4</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İçerik Yer Tutucusu 4"/>
          <p:cNvSpPr>
            <a:spLocks noGrp="1"/>
          </p:cNvSpPr>
          <p:nvPr>
            <p:ph idx="1"/>
          </p:nvPr>
        </p:nvSpPr>
        <p:spPr>
          <a:xfrm>
            <a:off x="415637" y="1441342"/>
            <a:ext cx="7535348" cy="4613094"/>
          </a:xfrm>
        </p:spPr>
        <p:txBody>
          <a:bodyPr>
            <a:noAutofit/>
          </a:bodyPr>
          <a:lstStyle/>
          <a:p>
            <a:pPr marL="0" indent="0">
              <a:buNone/>
            </a:pPr>
            <a:r>
              <a:rPr lang="tr-TR" b="1" i="1" dirty="0">
                <a:latin typeface="Constantia" panose="02030602050306030303" pitchFamily="18" charset="0"/>
              </a:rPr>
              <a:t>Versiyon kontrol </a:t>
            </a:r>
            <a:r>
              <a:rPr lang="tr-TR" b="1" i="1" dirty="0" smtClean="0">
                <a:latin typeface="Constantia" panose="02030602050306030303" pitchFamily="18" charset="0"/>
              </a:rPr>
              <a:t>sistemi </a:t>
            </a:r>
            <a:r>
              <a:rPr lang="tr-TR" b="1" dirty="0">
                <a:latin typeface="Constantia" panose="02030602050306030303" pitchFamily="18" charset="0"/>
              </a:rPr>
              <a:t>(</a:t>
            </a:r>
            <a:r>
              <a:rPr lang="tr-TR" b="1" dirty="0" err="1">
                <a:latin typeface="Constantia" panose="02030602050306030303" pitchFamily="18" charset="0"/>
              </a:rPr>
              <a:t>VCS</a:t>
            </a:r>
            <a:r>
              <a:rPr lang="tr-TR" b="1" dirty="0" smtClean="0">
                <a:latin typeface="Constantia" panose="02030602050306030303" pitchFamily="18" charset="0"/>
              </a:rPr>
              <a:t>)</a:t>
            </a:r>
          </a:p>
          <a:p>
            <a:pPr marL="0" lvl="0" indent="0">
              <a:lnSpc>
                <a:spcPct val="100000"/>
              </a:lnSpc>
              <a:spcAft>
                <a:spcPts val="800"/>
              </a:spcAft>
              <a:buNone/>
              <a:tabLst>
                <a:tab pos="457200" algn="l"/>
              </a:tabLst>
            </a:pPr>
            <a:r>
              <a:rPr lang="tr-TR" sz="2400" dirty="0" smtClean="0">
                <a:latin typeface="Calibri" panose="020F0502020204030204" pitchFamily="34" charset="0"/>
                <a:ea typeface="Calibri" panose="020F0502020204030204" pitchFamily="34" charset="0"/>
                <a:cs typeface="Times New Roman" panose="02020603050405020304" pitchFamily="18" charset="0"/>
              </a:rPr>
              <a:t>Birden </a:t>
            </a:r>
            <a:r>
              <a:rPr lang="tr-TR" sz="2400" dirty="0">
                <a:latin typeface="Calibri" panose="020F0502020204030204" pitchFamily="34" charset="0"/>
                <a:ea typeface="Calibri" panose="020F0502020204030204" pitchFamily="34" charset="0"/>
                <a:cs typeface="Times New Roman" panose="02020603050405020304" pitchFamily="18" charset="0"/>
              </a:rPr>
              <a:t>fazla yazılımcının aynı anda, birbirinin değişikliklerini ezmeden, bir </a:t>
            </a:r>
            <a:r>
              <a:rPr lang="tr-TR" sz="2400" dirty="0" smtClean="0">
                <a:latin typeface="Calibri" panose="020F0502020204030204" pitchFamily="34" charset="0"/>
                <a:ea typeface="Calibri" panose="020F0502020204030204" pitchFamily="34" charset="0"/>
                <a:cs typeface="Times New Roman" panose="02020603050405020304" pitchFamily="18" charset="0"/>
              </a:rPr>
              <a:t>proje   </a:t>
            </a:r>
            <a:r>
              <a:rPr lang="tr-TR" sz="2400" dirty="0">
                <a:latin typeface="Calibri" panose="020F0502020204030204" pitchFamily="34" charset="0"/>
                <a:ea typeface="Calibri" panose="020F0502020204030204" pitchFamily="34" charset="0"/>
                <a:cs typeface="Times New Roman" panose="02020603050405020304" pitchFamily="18" charset="0"/>
              </a:rPr>
              <a:t>üzerinde çalışabilmesini </a:t>
            </a:r>
            <a:r>
              <a:rPr lang="tr-TR" sz="2400" dirty="0" smtClean="0">
                <a:latin typeface="Calibri" panose="020F0502020204030204" pitchFamily="34" charset="0"/>
                <a:ea typeface="Calibri" panose="020F0502020204030204" pitchFamily="34" charset="0"/>
                <a:cs typeface="Times New Roman" panose="02020603050405020304" pitchFamily="18" charset="0"/>
              </a:rPr>
              <a:t>sağlayan,</a:t>
            </a:r>
          </a:p>
          <a:p>
            <a:pPr marL="0" lvl="0" indent="0">
              <a:lnSpc>
                <a:spcPct val="100000"/>
              </a:lnSpc>
              <a:spcAft>
                <a:spcPts val="800"/>
              </a:spcAft>
              <a:buNone/>
              <a:tabLst>
                <a:tab pos="457200" algn="l"/>
              </a:tabLst>
            </a:pPr>
            <a:r>
              <a:rPr lang="tr-TR" sz="2400" dirty="0">
                <a:latin typeface="Calibri" panose="020F0502020204030204" pitchFamily="34" charset="0"/>
                <a:ea typeface="Calibri" panose="020F0502020204030204" pitchFamily="34" charset="0"/>
                <a:cs typeface="Times New Roman" panose="02020603050405020304" pitchFamily="18" charset="0"/>
              </a:rPr>
              <a:t>g</a:t>
            </a:r>
            <a:r>
              <a:rPr lang="tr-TR" sz="2400" dirty="0" smtClean="0">
                <a:latin typeface="Calibri" panose="020F0502020204030204" pitchFamily="34" charset="0"/>
                <a:ea typeface="Calibri" panose="020F0502020204030204" pitchFamily="34" charset="0"/>
                <a:cs typeface="Times New Roman" panose="02020603050405020304" pitchFamily="18" charset="0"/>
              </a:rPr>
              <a:t>erektiğinde </a:t>
            </a:r>
            <a:r>
              <a:rPr lang="tr-TR" sz="2400" dirty="0">
                <a:latin typeface="Calibri" panose="020F0502020204030204" pitchFamily="34" charset="0"/>
                <a:ea typeface="Calibri" panose="020F0502020204030204" pitchFamily="34" charset="0"/>
                <a:cs typeface="Times New Roman" panose="02020603050405020304" pitchFamily="18" charset="0"/>
              </a:rPr>
              <a:t>eski bir kod kaydına ulaşmamıza yardımcı olan, (</a:t>
            </a:r>
            <a:r>
              <a:rPr lang="tr-TR" sz="2400" i="1" dirty="0">
                <a:latin typeface="Calibri" panose="020F0502020204030204" pitchFamily="34" charset="0"/>
                <a:ea typeface="Calibri" panose="020F0502020204030204" pitchFamily="34" charset="0"/>
                <a:cs typeface="Times New Roman" panose="02020603050405020304" pitchFamily="18" charset="0"/>
              </a:rPr>
              <a:t>a</a:t>
            </a:r>
            <a:r>
              <a:rPr lang="tr-TR" sz="2400" dirty="0">
                <a:latin typeface="Calibri" panose="020F0502020204030204" pitchFamily="34" charset="0"/>
                <a:ea typeface="Calibri" panose="020F0502020204030204" pitchFamily="34" charset="0"/>
                <a:cs typeface="Times New Roman" panose="02020603050405020304" pitchFamily="18" charset="0"/>
              </a:rPr>
              <a:t> tarihinde, </a:t>
            </a:r>
            <a:r>
              <a:rPr lang="tr-TR" sz="2400" i="1" dirty="0" smtClean="0">
                <a:latin typeface="Calibri" panose="020F0502020204030204" pitchFamily="34" charset="0"/>
                <a:ea typeface="Calibri" panose="020F0502020204030204" pitchFamily="34" charset="0"/>
                <a:cs typeface="Times New Roman" panose="02020603050405020304" pitchFamily="18" charset="0"/>
              </a:rPr>
              <a:t>b </a:t>
            </a:r>
            <a:r>
              <a:rPr lang="tr-TR" sz="2400" dirty="0" smtClean="0">
                <a:latin typeface="Calibri" panose="020F0502020204030204" pitchFamily="34" charset="0"/>
                <a:ea typeface="Calibri" panose="020F0502020204030204" pitchFamily="34" charset="0"/>
                <a:cs typeface="Times New Roman" panose="02020603050405020304" pitchFamily="18" charset="0"/>
              </a:rPr>
              <a:t>yazılımcısı  </a:t>
            </a:r>
            <a:r>
              <a:rPr lang="tr-TR" sz="2400" dirty="0">
                <a:latin typeface="Calibri" panose="020F0502020204030204" pitchFamily="34" charset="0"/>
                <a:ea typeface="Calibri" panose="020F0502020204030204" pitchFamily="34" charset="0"/>
                <a:cs typeface="Times New Roman" panose="02020603050405020304" pitchFamily="18" charset="0"/>
              </a:rPr>
              <a:t>tarafından </a:t>
            </a:r>
            <a:r>
              <a:rPr lang="tr-TR" sz="2400" dirty="0" smtClean="0">
                <a:latin typeface="Calibri" panose="020F0502020204030204" pitchFamily="34" charset="0"/>
                <a:ea typeface="Calibri" panose="020F0502020204030204" pitchFamily="34" charset="0"/>
                <a:cs typeface="Times New Roman" panose="02020603050405020304" pitchFamily="18" charset="0"/>
              </a:rPr>
              <a:t>yapılan,</a:t>
            </a:r>
            <a:r>
              <a:rPr lang="tr-TR" sz="2400" dirty="0">
                <a:latin typeface="Calibri" panose="020F0502020204030204" pitchFamily="34" charset="0"/>
                <a:ea typeface="Calibri" panose="020F0502020204030204" pitchFamily="34" charset="0"/>
                <a:cs typeface="Times New Roman" panose="02020603050405020304" pitchFamily="18" charset="0"/>
              </a:rPr>
              <a:t> </a:t>
            </a:r>
            <a:r>
              <a:rPr lang="tr-TR" sz="2400" i="1" dirty="0">
                <a:latin typeface="Calibri" panose="020F0502020204030204" pitchFamily="34" charset="0"/>
                <a:ea typeface="Calibri" panose="020F0502020204030204" pitchFamily="34" charset="0"/>
                <a:cs typeface="Times New Roman" panose="02020603050405020304" pitchFamily="18" charset="0"/>
              </a:rPr>
              <a:t>c</a:t>
            </a:r>
            <a:r>
              <a:rPr lang="tr-TR" sz="2400" dirty="0">
                <a:latin typeface="Calibri" panose="020F0502020204030204" pitchFamily="34" charset="0"/>
                <a:ea typeface="Calibri" panose="020F0502020204030204" pitchFamily="34" charset="0"/>
                <a:cs typeface="Times New Roman" panose="02020603050405020304" pitchFamily="18" charset="0"/>
              </a:rPr>
              <a:t> açıklamalı </a:t>
            </a:r>
            <a:r>
              <a:rPr lang="tr-TR" sz="2400" dirty="0" smtClean="0">
                <a:latin typeface="Calibri" panose="020F0502020204030204" pitchFamily="34" charset="0"/>
                <a:ea typeface="Calibri" panose="020F0502020204030204" pitchFamily="34" charset="0"/>
                <a:cs typeface="Times New Roman" panose="02020603050405020304" pitchFamily="18" charset="0"/>
              </a:rPr>
              <a:t>kayıt</a:t>
            </a:r>
            <a:r>
              <a:rPr lang="tr-TR" sz="2400" dirty="0">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spcAft>
                <a:spcPts val="800"/>
              </a:spcAft>
              <a:buNone/>
              <a:tabLst>
                <a:tab pos="457200" algn="l"/>
              </a:tabLst>
            </a:pPr>
            <a:r>
              <a:rPr lang="tr-TR" sz="2400" dirty="0">
                <a:latin typeface="Calibri" panose="020F0502020204030204" pitchFamily="34" charset="0"/>
                <a:ea typeface="Calibri" panose="020F0502020204030204" pitchFamily="34" charset="0"/>
                <a:cs typeface="Times New Roman" panose="02020603050405020304" pitchFamily="18" charset="0"/>
              </a:rPr>
              <a:t>e</a:t>
            </a:r>
            <a:r>
              <a:rPr lang="tr-TR" sz="2400" dirty="0" smtClean="0">
                <a:latin typeface="Calibri" panose="020F0502020204030204" pitchFamily="34" charset="0"/>
                <a:ea typeface="Calibri" panose="020F0502020204030204" pitchFamily="34" charset="0"/>
                <a:cs typeface="Times New Roman" panose="02020603050405020304" pitchFamily="18" charset="0"/>
              </a:rPr>
              <a:t>ski </a:t>
            </a:r>
            <a:r>
              <a:rPr lang="tr-TR" sz="2400" dirty="0">
                <a:latin typeface="Calibri" panose="020F0502020204030204" pitchFamily="34" charset="0"/>
                <a:ea typeface="Calibri" panose="020F0502020204030204" pitchFamily="34" charset="0"/>
                <a:cs typeface="Times New Roman" panose="02020603050405020304" pitchFamily="18" charset="0"/>
              </a:rPr>
              <a:t>ile yeni kod arasında karşılaştırma yapmak istediğimizde bize bu olanağı </a:t>
            </a:r>
            <a:r>
              <a:rPr lang="tr-TR" sz="2400" dirty="0" smtClean="0">
                <a:latin typeface="Calibri" panose="020F0502020204030204" pitchFamily="34" charset="0"/>
                <a:ea typeface="Calibri" panose="020F0502020204030204" pitchFamily="34" charset="0"/>
                <a:cs typeface="Times New Roman" panose="02020603050405020304" pitchFamily="18" charset="0"/>
              </a:rPr>
              <a:t>sağlayan sistemlerdir</a:t>
            </a:r>
            <a:r>
              <a:rPr lang="tr-TR" sz="2400" dirty="0">
                <a:latin typeface="Calibri" panose="020F0502020204030204" pitchFamily="34" charset="0"/>
                <a:ea typeface="Calibri" panose="020F0502020204030204" pitchFamily="34" charset="0"/>
                <a:cs typeface="Times New Roman" panose="02020603050405020304" pitchFamily="18" charset="0"/>
              </a:rPr>
              <a:t>.</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2142" y="1997259"/>
            <a:ext cx="1770081" cy="1770081"/>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984" y="191639"/>
            <a:ext cx="4007542" cy="1586547"/>
          </a:xfrm>
          <a:prstGeom prst="rect">
            <a:avLst/>
          </a:prstGeom>
        </p:spPr>
      </p:pic>
      <p:pic>
        <p:nvPicPr>
          <p:cNvPr id="11" name="Resim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9043" y="2061909"/>
            <a:ext cx="1869483" cy="1616325"/>
          </a:xfrm>
          <a:prstGeom prst="rect">
            <a:avLst/>
          </a:prstGeom>
        </p:spPr>
      </p:pic>
      <p:pic>
        <p:nvPicPr>
          <p:cNvPr id="12" name="Resim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3774" y="4064254"/>
            <a:ext cx="3821916" cy="1471596"/>
          </a:xfrm>
          <a:prstGeom prst="rect">
            <a:avLst/>
          </a:prstGeom>
        </p:spPr>
      </p:pic>
      <p:sp>
        <p:nvSpPr>
          <p:cNvPr id="14" name="Dikdörtgen 13"/>
          <p:cNvSpPr/>
          <p:nvPr/>
        </p:nvSpPr>
        <p:spPr>
          <a:xfrm>
            <a:off x="7842142" y="191639"/>
            <a:ext cx="4231038" cy="564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noFill/>
            </a:endParaRPr>
          </a:p>
        </p:txBody>
      </p:sp>
    </p:spTree>
    <p:extLst>
      <p:ext uri="{BB962C8B-B14F-4D97-AF65-F5344CB8AC3E}">
        <p14:creationId xmlns:p14="http://schemas.microsoft.com/office/powerpoint/2010/main" val="35750421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72650" y="231645"/>
            <a:ext cx="10846699" cy="1325563"/>
          </a:xfrm>
        </p:spPr>
        <p:txBody>
          <a:bodyPr>
            <a:normAutofit/>
          </a:bodyPr>
          <a:lstStyle/>
          <a:p>
            <a:r>
              <a:rPr lang="tr-TR" sz="4000" dirty="0" smtClean="0">
                <a:latin typeface="Calisto MT" panose="02040603050505030304" pitchFamily="18" charset="0"/>
              </a:rPr>
              <a:t>1.2 </a:t>
            </a:r>
            <a:r>
              <a:rPr lang="tr-TR" sz="4000" dirty="0">
                <a:latin typeface="Calisto MT" panose="02040603050505030304" pitchFamily="18" charset="0"/>
              </a:rPr>
              <a:t>Sürekli Entegrasyon </a:t>
            </a:r>
            <a:r>
              <a:rPr lang="tr-TR" sz="4000" dirty="0" smtClean="0">
                <a:latin typeface="Calisto MT" panose="02040603050505030304" pitchFamily="18" charset="0"/>
              </a:rPr>
              <a:t>Araçları</a:t>
            </a:r>
            <a:endParaRPr lang="tr-TR" sz="4000" dirty="0">
              <a:latin typeface="Calisto MT" panose="02040603050505030304" pitchFamily="18" charset="0"/>
            </a:endParaRPr>
          </a:p>
        </p:txBody>
      </p:sp>
      <p:sp>
        <p:nvSpPr>
          <p:cNvPr id="8" name="İçerik Yer Tutucusu 2"/>
          <p:cNvSpPr txBox="1">
            <a:spLocks/>
          </p:cNvSpPr>
          <p:nvPr/>
        </p:nvSpPr>
        <p:spPr>
          <a:xfrm>
            <a:off x="1111827" y="390380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5</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5956" y="2675477"/>
            <a:ext cx="4044011" cy="173314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371" y="1501147"/>
            <a:ext cx="4044011" cy="1246045"/>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9967" y="2788317"/>
            <a:ext cx="1545621" cy="1291452"/>
          </a:xfrm>
          <a:prstGeom prst="rect">
            <a:avLst/>
          </a:prstGeom>
        </p:spPr>
      </p:pic>
      <p:sp>
        <p:nvSpPr>
          <p:cNvPr id="9" name="Metin kutusu 8"/>
          <p:cNvSpPr txBox="1"/>
          <p:nvPr/>
        </p:nvSpPr>
        <p:spPr>
          <a:xfrm>
            <a:off x="9931965" y="3126551"/>
            <a:ext cx="2369128" cy="830997"/>
          </a:xfrm>
          <a:prstGeom prst="rect">
            <a:avLst/>
          </a:prstGeom>
          <a:noFill/>
        </p:spPr>
        <p:txBody>
          <a:bodyPr wrap="square" rtlCol="0">
            <a:spAutoFit/>
          </a:bodyPr>
          <a:lstStyle/>
          <a:p>
            <a:r>
              <a:rPr lang="tr-TR" sz="4800" b="1" dirty="0" smtClean="0">
                <a:solidFill>
                  <a:schemeClr val="tx1">
                    <a:lumMod val="85000"/>
                    <a:lumOff val="15000"/>
                  </a:schemeClr>
                </a:solidFill>
                <a:latin typeface="Candara" panose="020E0502030303020204" pitchFamily="34" charset="0"/>
              </a:rPr>
              <a:t>Hudson</a:t>
            </a:r>
            <a:endParaRPr lang="tr-TR" sz="4800" b="1" dirty="0">
              <a:solidFill>
                <a:schemeClr val="tx1">
                  <a:lumMod val="85000"/>
                  <a:lumOff val="15000"/>
                </a:schemeClr>
              </a:solidFill>
              <a:latin typeface="Candara" panose="020E0502030303020204" pitchFamily="34" charset="0"/>
            </a:endParaRPr>
          </a:p>
        </p:txBody>
      </p:sp>
      <p:pic>
        <p:nvPicPr>
          <p:cNvPr id="12" name="Resim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998148"/>
            <a:ext cx="4379757" cy="1087807"/>
          </a:xfrm>
          <a:prstGeom prst="rect">
            <a:avLst/>
          </a:prstGeom>
        </p:spPr>
      </p:pic>
      <p:pic>
        <p:nvPicPr>
          <p:cNvPr id="14" name="Resim 13"/>
          <p:cNvPicPr>
            <a:picLocks noChangeAspect="1"/>
          </p:cNvPicPr>
          <p:nvPr/>
        </p:nvPicPr>
        <p:blipFill rotWithShape="1">
          <a:blip r:embed="rId6" cstate="print">
            <a:extLst>
              <a:ext uri="{28A0092B-C50C-407E-A947-70E740481C1C}">
                <a14:useLocalDpi xmlns:a14="http://schemas.microsoft.com/office/drawing/2010/main" val="0"/>
              </a:ext>
            </a:extLst>
          </a:blip>
          <a:srcRect t="27403" b="27729"/>
          <a:stretch/>
        </p:blipFill>
        <p:spPr>
          <a:xfrm>
            <a:off x="8499967" y="1665763"/>
            <a:ext cx="3624389" cy="1011718"/>
          </a:xfrm>
          <a:prstGeom prst="rect">
            <a:avLst/>
          </a:prstGeom>
        </p:spPr>
      </p:pic>
      <p:pic>
        <p:nvPicPr>
          <p:cNvPr id="15" name="Resim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3671" y="1504232"/>
            <a:ext cx="1242960" cy="1242960"/>
          </a:xfrm>
          <a:prstGeom prst="rect">
            <a:avLst/>
          </a:prstGeom>
        </p:spPr>
      </p:pic>
      <p:sp>
        <p:nvSpPr>
          <p:cNvPr id="16" name="Metin kutusu 15"/>
          <p:cNvSpPr txBox="1"/>
          <p:nvPr/>
        </p:nvSpPr>
        <p:spPr>
          <a:xfrm>
            <a:off x="1630509" y="1708670"/>
            <a:ext cx="3034147" cy="830997"/>
          </a:xfrm>
          <a:prstGeom prst="rect">
            <a:avLst/>
          </a:prstGeom>
          <a:noFill/>
        </p:spPr>
        <p:txBody>
          <a:bodyPr wrap="square" rtlCol="0">
            <a:spAutoFit/>
          </a:bodyPr>
          <a:lstStyle/>
          <a:p>
            <a:r>
              <a:rPr lang="tr-TR" sz="4800" b="1" dirty="0" smtClean="0">
                <a:solidFill>
                  <a:schemeClr val="tx1">
                    <a:lumMod val="85000"/>
                    <a:lumOff val="15000"/>
                  </a:schemeClr>
                </a:solidFill>
                <a:latin typeface="Corbel" panose="020B0503020204020204" pitchFamily="34" charset="0"/>
              </a:rPr>
              <a:t>Team City</a:t>
            </a:r>
            <a:endParaRPr lang="tr-TR" sz="4800" b="1" dirty="0">
              <a:solidFill>
                <a:schemeClr val="tx1">
                  <a:lumMod val="85000"/>
                  <a:lumOff val="15000"/>
                </a:schemeClr>
              </a:solidFill>
              <a:latin typeface="Corbel" panose="020B0503020204020204" pitchFamily="34" charset="0"/>
            </a:endParaRPr>
          </a:p>
        </p:txBody>
      </p:sp>
      <p:sp>
        <p:nvSpPr>
          <p:cNvPr id="17" name="Dikdörtgen 16"/>
          <p:cNvSpPr/>
          <p:nvPr/>
        </p:nvSpPr>
        <p:spPr>
          <a:xfrm>
            <a:off x="96982" y="1333590"/>
            <a:ext cx="12027374" cy="290945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Metin kutusu 17"/>
          <p:cNvSpPr txBox="1"/>
          <p:nvPr/>
        </p:nvSpPr>
        <p:spPr>
          <a:xfrm>
            <a:off x="365759" y="4356369"/>
            <a:ext cx="11460480" cy="1569660"/>
          </a:xfrm>
          <a:prstGeom prst="rect">
            <a:avLst/>
          </a:prstGeom>
          <a:noFill/>
        </p:spPr>
        <p:txBody>
          <a:bodyPr wrap="square" rtlCol="0">
            <a:spAutoFit/>
          </a:bodyPr>
          <a:lstStyle/>
          <a:p>
            <a:r>
              <a:rPr lang="tr-TR" sz="2600" b="1" dirty="0" smtClean="0"/>
              <a:t>Diğer sürekli entegrasyon araçlarından bazıları :</a:t>
            </a:r>
          </a:p>
          <a:p>
            <a:r>
              <a:rPr lang="tr-TR" sz="2600" b="1" dirty="0" smtClean="0"/>
              <a:t>Team Foundation Server, </a:t>
            </a:r>
            <a:r>
              <a:rPr lang="tr-TR" sz="2600" b="1" dirty="0" err="1" smtClean="0"/>
              <a:t>Zed</a:t>
            </a:r>
            <a:r>
              <a:rPr lang="tr-TR" sz="2600" b="1" dirty="0" smtClean="0"/>
              <a:t>, </a:t>
            </a:r>
            <a:r>
              <a:rPr lang="tr-TR" sz="2600" b="1" dirty="0" err="1" smtClean="0"/>
              <a:t>QuickBuild</a:t>
            </a:r>
            <a:r>
              <a:rPr lang="tr-TR" sz="2600" b="1" dirty="0" smtClean="0"/>
              <a:t>, </a:t>
            </a:r>
            <a:r>
              <a:rPr lang="tr-TR" sz="2600" b="1" dirty="0" err="1" smtClean="0"/>
              <a:t>Pulse</a:t>
            </a:r>
            <a:r>
              <a:rPr lang="tr-TR" sz="2600" b="1" dirty="0" smtClean="0"/>
              <a:t>, </a:t>
            </a:r>
            <a:r>
              <a:rPr lang="tr-TR" sz="2600" b="1" dirty="0" err="1" smtClean="0"/>
              <a:t>Parabuild</a:t>
            </a:r>
            <a:r>
              <a:rPr lang="tr-TR" sz="2600" b="1" dirty="0" smtClean="0"/>
              <a:t>, </a:t>
            </a:r>
            <a:r>
              <a:rPr lang="tr-TR" sz="2600" b="1" dirty="0" err="1" smtClean="0"/>
              <a:t>Mojo</a:t>
            </a:r>
            <a:r>
              <a:rPr lang="tr-TR" sz="2600" b="1" dirty="0" smtClean="0"/>
              <a:t>, </a:t>
            </a:r>
            <a:r>
              <a:rPr lang="tr-TR" sz="2600" b="1" dirty="0" err="1" smtClean="0"/>
              <a:t>Gump</a:t>
            </a:r>
            <a:r>
              <a:rPr lang="tr-TR" sz="2600" b="1" dirty="0" smtClean="0"/>
              <a:t>, </a:t>
            </a:r>
            <a:r>
              <a:rPr lang="tr-TR" sz="2600" b="1" dirty="0" err="1" smtClean="0"/>
              <a:t>Go</a:t>
            </a:r>
            <a:r>
              <a:rPr lang="tr-TR" sz="2600" b="1" dirty="0" smtClean="0"/>
              <a:t>, </a:t>
            </a:r>
          </a:p>
          <a:p>
            <a:r>
              <a:rPr lang="tr-TR" sz="2600" b="1" dirty="0" err="1" smtClean="0"/>
              <a:t>FinalBuilder</a:t>
            </a:r>
            <a:r>
              <a:rPr lang="tr-TR" sz="2600" b="1" dirty="0"/>
              <a:t> </a:t>
            </a:r>
            <a:r>
              <a:rPr lang="tr-TR" sz="2600" b="1" dirty="0" smtClean="0"/>
              <a:t>Server, </a:t>
            </a:r>
            <a:r>
              <a:rPr lang="tr-TR" sz="2600" b="1" dirty="0" err="1" smtClean="0"/>
              <a:t>easyCIS</a:t>
            </a:r>
            <a:r>
              <a:rPr lang="tr-TR" sz="2600" b="1" dirty="0" smtClean="0"/>
              <a:t>, </a:t>
            </a:r>
            <a:r>
              <a:rPr lang="tr-TR" sz="2600" b="1" dirty="0" err="1" smtClean="0"/>
              <a:t>Anthill</a:t>
            </a:r>
            <a:r>
              <a:rPr lang="tr-TR" sz="2600" b="1" dirty="0" smtClean="0"/>
              <a:t>, </a:t>
            </a:r>
            <a:r>
              <a:rPr lang="tr-TR" sz="2600" b="1" dirty="0" err="1" smtClean="0"/>
              <a:t>Bamboo</a:t>
            </a:r>
            <a:r>
              <a:rPr lang="tr-TR" sz="2600" b="1" dirty="0" smtClean="0"/>
              <a:t>, </a:t>
            </a:r>
            <a:r>
              <a:rPr lang="tr-TR" sz="2600" b="1" dirty="0" err="1" smtClean="0"/>
              <a:t>Buildbot</a:t>
            </a:r>
            <a:r>
              <a:rPr lang="tr-TR" sz="2600" b="1" dirty="0" smtClean="0"/>
              <a:t>, </a:t>
            </a:r>
            <a:r>
              <a:rPr lang="tr-TR" sz="2600" b="1" dirty="0" err="1" smtClean="0"/>
              <a:t>Continuum</a:t>
            </a:r>
            <a:r>
              <a:rPr lang="tr-TR" sz="2600" b="1" dirty="0" smtClean="0"/>
              <a:t>, </a:t>
            </a:r>
            <a:r>
              <a:rPr lang="tr-TR" sz="2600" b="1" dirty="0" err="1" smtClean="0"/>
              <a:t>Cruise</a:t>
            </a:r>
            <a:r>
              <a:rPr lang="tr-TR" sz="2600" b="1" dirty="0" smtClean="0"/>
              <a:t> </a:t>
            </a:r>
            <a:r>
              <a:rPr lang="tr-TR" sz="2600" b="1" dirty="0"/>
              <a:t>Control </a:t>
            </a:r>
            <a:endParaRPr lang="tr-TR" sz="2600" b="1" dirty="0" smtClean="0"/>
          </a:p>
          <a:p>
            <a:endParaRPr lang="tr-TR" dirty="0"/>
          </a:p>
        </p:txBody>
      </p:sp>
    </p:spTree>
    <p:extLst>
      <p:ext uri="{BB962C8B-B14F-4D97-AF65-F5344CB8AC3E}">
        <p14:creationId xmlns:p14="http://schemas.microsoft.com/office/powerpoint/2010/main" val="22070928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a:latin typeface="Calisto MT" panose="02040603050505030304" pitchFamily="18" charset="0"/>
              </a:rPr>
              <a:t>1.2 Sürekli Entegrasyon Araçları</a:t>
            </a:r>
          </a:p>
        </p:txBody>
      </p:sp>
      <p:sp>
        <p:nvSpPr>
          <p:cNvPr id="8" name="İçerik Yer Tutucusu 2"/>
          <p:cNvSpPr txBox="1">
            <a:spLocks/>
          </p:cNvSpPr>
          <p:nvPr/>
        </p:nvSpPr>
        <p:spPr>
          <a:xfrm>
            <a:off x="1111827" y="390380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6</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İçerik Yer Tutucusu 4"/>
          <p:cNvSpPr>
            <a:spLocks noGrp="1"/>
          </p:cNvSpPr>
          <p:nvPr>
            <p:ph idx="1"/>
          </p:nvPr>
        </p:nvSpPr>
        <p:spPr>
          <a:xfrm>
            <a:off x="507101" y="1441342"/>
            <a:ext cx="7443883" cy="4391422"/>
          </a:xfrm>
        </p:spPr>
        <p:txBody>
          <a:bodyPr>
            <a:noAutofit/>
          </a:bodyPr>
          <a:lstStyle/>
          <a:p>
            <a:pPr marL="0" indent="0" algn="just">
              <a:buNone/>
            </a:pPr>
            <a:r>
              <a:rPr lang="tr-TR" sz="2400" b="1" dirty="0">
                <a:latin typeface="Calisto MT" panose="02040603050505030304" pitchFamily="18" charset="0"/>
              </a:rPr>
              <a:t>Sürekli Entegrasyon </a:t>
            </a:r>
            <a:r>
              <a:rPr lang="tr-TR" sz="2400" b="1" dirty="0" smtClean="0">
                <a:latin typeface="Calisto MT" panose="02040603050505030304" pitchFamily="18" charset="0"/>
              </a:rPr>
              <a:t>Araçlarının Yararları</a:t>
            </a:r>
            <a:endParaRPr lang="tr-TR" sz="2400" b="1" dirty="0" smtClean="0">
              <a:latin typeface="Calibri" panose="020F0502020204030204" pitchFamily="34" charset="0"/>
              <a:ea typeface="Calibri" panose="020F0502020204030204" pitchFamily="34" charset="0"/>
              <a:cs typeface="Times New Roman" panose="02020603050405020304" pitchFamily="18" charset="0"/>
            </a:endParaRPr>
          </a:p>
          <a:p>
            <a:pPr algn="just"/>
            <a:r>
              <a:rPr lang="tr-TR" sz="2400" dirty="0" smtClean="0">
                <a:latin typeface="Calibri" panose="020F0502020204030204" pitchFamily="34" charset="0"/>
                <a:ea typeface="Calibri" panose="020F0502020204030204" pitchFamily="34" charset="0"/>
                <a:cs typeface="Times New Roman" panose="02020603050405020304" pitchFamily="18" charset="0"/>
              </a:rPr>
              <a:t>Hatalar </a:t>
            </a:r>
            <a:r>
              <a:rPr lang="tr-TR" sz="2400" dirty="0">
                <a:latin typeface="Calibri" panose="020F0502020204030204" pitchFamily="34" charset="0"/>
                <a:ea typeface="Calibri" panose="020F0502020204030204" pitchFamily="34" charset="0"/>
                <a:cs typeface="Times New Roman" panose="02020603050405020304" pitchFamily="18" charset="0"/>
              </a:rPr>
              <a:t>hızlı bir şekilde bulunur ve çözüm süreci başlar, </a:t>
            </a:r>
          </a:p>
          <a:p>
            <a:pPr algn="just"/>
            <a:r>
              <a:rPr lang="tr-TR" sz="2400" dirty="0" smtClean="0">
                <a:latin typeface="Calibri" panose="020F0502020204030204" pitchFamily="34" charset="0"/>
                <a:ea typeface="Calibri" panose="020F0502020204030204" pitchFamily="34" charset="0"/>
                <a:cs typeface="Times New Roman" panose="02020603050405020304" pitchFamily="18" charset="0"/>
              </a:rPr>
              <a:t>Varsayımlar </a:t>
            </a:r>
            <a:r>
              <a:rPr lang="tr-TR" sz="2400" dirty="0">
                <a:latin typeface="Calibri" panose="020F0502020204030204" pitchFamily="34" charset="0"/>
                <a:ea typeface="Calibri" panose="020F0502020204030204" pitchFamily="34" charset="0"/>
                <a:cs typeface="Times New Roman" panose="02020603050405020304" pitchFamily="18" charset="0"/>
              </a:rPr>
              <a:t>üzerinden değil, somut yazılım üzerinden test yapılması sağlanır,</a:t>
            </a:r>
          </a:p>
          <a:p>
            <a:pPr algn="just"/>
            <a:r>
              <a:rPr lang="tr-TR" sz="2400" dirty="0">
                <a:latin typeface="Calibri" panose="020F0502020204030204" pitchFamily="34" charset="0"/>
                <a:ea typeface="Calibri" panose="020F0502020204030204" pitchFamily="34" charset="0"/>
                <a:cs typeface="Times New Roman" panose="02020603050405020304" pitchFamily="18" charset="0"/>
              </a:rPr>
              <a:t>Kişilerce tekrarlanmak zorunda olan süreçleri kısaltır ve otomatik hale getirir, </a:t>
            </a:r>
          </a:p>
          <a:p>
            <a:pPr algn="just"/>
            <a:r>
              <a:rPr lang="tr-TR" sz="2400" dirty="0">
                <a:latin typeface="Calibri" panose="020F0502020204030204" pitchFamily="34" charset="0"/>
                <a:ea typeface="Calibri" panose="020F0502020204030204" pitchFamily="34" charset="0"/>
                <a:cs typeface="Times New Roman" panose="02020603050405020304" pitchFamily="18" charset="0"/>
              </a:rPr>
              <a:t>Her an </a:t>
            </a:r>
            <a:r>
              <a:rPr lang="tr-TR" sz="2400" dirty="0" err="1">
                <a:latin typeface="Calibri" panose="020F0502020204030204" pitchFamily="34" charset="0"/>
                <a:ea typeface="Calibri" panose="020F0502020204030204" pitchFamily="34" charset="0"/>
                <a:cs typeface="Times New Roman" panose="02020603050405020304" pitchFamily="18" charset="0"/>
              </a:rPr>
              <a:t>deploy</a:t>
            </a:r>
            <a:r>
              <a:rPr lang="tr-TR" sz="2400" dirty="0">
                <a:latin typeface="Calibri" panose="020F0502020204030204" pitchFamily="34" charset="0"/>
                <a:ea typeface="Calibri" panose="020F0502020204030204" pitchFamily="34" charset="0"/>
                <a:cs typeface="Times New Roman" panose="02020603050405020304" pitchFamily="18" charset="0"/>
              </a:rPr>
              <a:t> edilebilen yazılım </a:t>
            </a:r>
            <a:r>
              <a:rPr lang="tr-TR" sz="2400" dirty="0" smtClean="0">
                <a:latin typeface="Calibri" panose="020F0502020204030204" pitchFamily="34" charset="0"/>
                <a:ea typeface="Calibri" panose="020F0502020204030204" pitchFamily="34" charset="0"/>
                <a:cs typeface="Times New Roman" panose="02020603050405020304" pitchFamily="18" charset="0"/>
              </a:rPr>
              <a:t>çıkarılabilmesine </a:t>
            </a:r>
            <a:r>
              <a:rPr lang="tr-TR" sz="2400" dirty="0">
                <a:latin typeface="Calibri" panose="020F0502020204030204" pitchFamily="34" charset="0"/>
                <a:ea typeface="Calibri" panose="020F0502020204030204" pitchFamily="34" charset="0"/>
                <a:cs typeface="Times New Roman" panose="02020603050405020304" pitchFamily="18" charset="0"/>
              </a:rPr>
              <a:t>olanak verir, </a:t>
            </a:r>
          </a:p>
          <a:p>
            <a:pPr algn="just"/>
            <a:r>
              <a:rPr lang="tr-TR" sz="2400" dirty="0">
                <a:latin typeface="Calibri" panose="020F0502020204030204" pitchFamily="34" charset="0"/>
                <a:ea typeface="Calibri" panose="020F0502020204030204" pitchFamily="34" charset="0"/>
                <a:cs typeface="Times New Roman" panose="02020603050405020304" pitchFamily="18" charset="0"/>
              </a:rPr>
              <a:t>Projelerde saydamlık artar, </a:t>
            </a:r>
          </a:p>
          <a:p>
            <a:pPr algn="just"/>
            <a:r>
              <a:rPr lang="tr-TR" sz="2400" dirty="0">
                <a:latin typeface="Calibri" panose="020F0502020204030204" pitchFamily="34" charset="0"/>
                <a:ea typeface="Calibri" panose="020F0502020204030204" pitchFamily="34" charset="0"/>
                <a:cs typeface="Times New Roman" panose="02020603050405020304" pitchFamily="18" charset="0"/>
              </a:rPr>
              <a:t>Yazılımcılara ve ürüne güven aşılanmış olur</a:t>
            </a:r>
            <a:r>
              <a:rPr lang="tr-TR" sz="2400" dirty="0" smtClean="0">
                <a:latin typeface="Calibri" panose="020F0502020204030204" pitchFamily="34" charset="0"/>
                <a:ea typeface="Calibri" panose="020F0502020204030204" pitchFamily="34" charset="0"/>
                <a:cs typeface="Times New Roman" panose="02020603050405020304" pitchFamily="18" charset="0"/>
              </a:rPr>
              <a:t>.</a:t>
            </a:r>
            <a:endParaRPr lang="tr-TR"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Dikdörtgen 13"/>
          <p:cNvSpPr/>
          <p:nvPr/>
        </p:nvSpPr>
        <p:spPr>
          <a:xfrm>
            <a:off x="8243455" y="1842570"/>
            <a:ext cx="3692235" cy="3546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no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313" y="2034996"/>
            <a:ext cx="3566517" cy="32041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571592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353026" y="317648"/>
            <a:ext cx="10910455" cy="1325563"/>
          </a:xfrm>
        </p:spPr>
        <p:txBody>
          <a:bodyPr>
            <a:normAutofit/>
          </a:bodyPr>
          <a:lstStyle/>
          <a:p>
            <a:r>
              <a:rPr lang="tr-TR" sz="4000" dirty="0" smtClean="0">
                <a:latin typeface="Calisto MT" panose="02040603050505030304" pitchFamily="18" charset="0"/>
              </a:rPr>
              <a:t>  1.3  Temel Entegrasyon Adımları  </a:t>
            </a:r>
            <a:endParaRPr lang="tr-TR" sz="4000" dirty="0">
              <a:latin typeface="Calisto MT" panose="02040603050505030304" pitchFamily="18" charset="0"/>
            </a:endParaRPr>
          </a:p>
        </p:txBody>
      </p:sp>
      <p:sp>
        <p:nvSpPr>
          <p:cNvPr id="8" name="İçerik Yer Tutucusu 2"/>
          <p:cNvSpPr txBox="1">
            <a:spLocks/>
          </p:cNvSpPr>
          <p:nvPr/>
        </p:nvSpPr>
        <p:spPr>
          <a:xfrm>
            <a:off x="353026" y="1679295"/>
            <a:ext cx="4523774" cy="4056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7</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İçerik Yer Tutucusu 5"/>
          <p:cNvPicPr>
            <a:picLocks noGrp="1" noChangeAspect="1"/>
          </p:cNvPicPr>
          <p:nvPr>
            <p:ph idx="1"/>
          </p:nvPr>
        </p:nvPicPr>
        <p:blipFill rotWithShape="1">
          <a:blip r:embed="rId2">
            <a:extLst>
              <a:ext uri="{28A0092B-C50C-407E-A947-70E740481C1C}">
                <a14:useLocalDpi xmlns:a14="http://schemas.microsoft.com/office/drawing/2010/main" val="0"/>
              </a:ext>
            </a:extLst>
          </a:blip>
          <a:srcRect l="10978" r="10317"/>
          <a:stretch/>
        </p:blipFill>
        <p:spPr>
          <a:xfrm>
            <a:off x="6743700" y="1168369"/>
            <a:ext cx="5264727" cy="45674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Dikdörtgen 6"/>
          <p:cNvSpPr/>
          <p:nvPr/>
        </p:nvSpPr>
        <p:spPr>
          <a:xfrm>
            <a:off x="353026" y="1459222"/>
            <a:ext cx="6605419" cy="3985706"/>
          </a:xfrm>
          <a:prstGeom prst="rect">
            <a:avLst/>
          </a:prstGeom>
        </p:spPr>
        <p:txBody>
          <a:bodyPr wrap="square">
            <a:spAutoFit/>
          </a:bodyPr>
          <a:lstStyle/>
          <a:p>
            <a:r>
              <a:rPr lang="tr-TR" sz="2300" b="1" dirty="0"/>
              <a:t>Tipik CI süreci gündelik olarak şöyle işler:</a:t>
            </a:r>
          </a:p>
          <a:p>
            <a:r>
              <a:rPr lang="tr-TR" sz="2300" dirty="0" smtClean="0"/>
              <a:t>1)Tüm </a:t>
            </a:r>
            <a:r>
              <a:rPr lang="tr-TR" sz="2300" dirty="0"/>
              <a:t>yazılımcılar gün sonunda </a:t>
            </a:r>
            <a:r>
              <a:rPr lang="tr-TR" sz="2300" dirty="0" smtClean="0"/>
              <a:t>yaptığı </a:t>
            </a:r>
            <a:r>
              <a:rPr lang="tr-TR" sz="2300" dirty="0"/>
              <a:t>işleri sürüm sistemine gönderir.</a:t>
            </a:r>
          </a:p>
          <a:p>
            <a:r>
              <a:rPr lang="tr-TR" sz="2300" dirty="0" smtClean="0"/>
              <a:t>2) </a:t>
            </a:r>
            <a:r>
              <a:rPr lang="tr-TR" sz="2300" dirty="0"/>
              <a:t>CI yazılımı yapılan işleri birleştirir.</a:t>
            </a:r>
          </a:p>
          <a:p>
            <a:r>
              <a:rPr lang="tr-TR" sz="2300" dirty="0" smtClean="0"/>
              <a:t>3) </a:t>
            </a:r>
            <a:r>
              <a:rPr lang="tr-TR" sz="2300" dirty="0"/>
              <a:t>Derleme öncesi denetimler yapılarak uygulamanın derleme için uygunluğu kontrol edilir.</a:t>
            </a:r>
          </a:p>
          <a:p>
            <a:r>
              <a:rPr lang="tr-TR" sz="2300" dirty="0" smtClean="0"/>
              <a:t>4)  CI </a:t>
            </a:r>
            <a:r>
              <a:rPr lang="tr-TR" sz="2300" dirty="0"/>
              <a:t>derlemeyi yapar</a:t>
            </a:r>
            <a:r>
              <a:rPr lang="tr-TR" sz="2300" dirty="0" smtClean="0"/>
              <a:t>.</a:t>
            </a:r>
            <a:r>
              <a:rPr lang="tr-TR" sz="2300" dirty="0"/>
              <a:t> </a:t>
            </a:r>
            <a:r>
              <a:rPr lang="tr-TR" sz="2300" dirty="0" smtClean="0"/>
              <a:t>Testler </a:t>
            </a:r>
            <a:r>
              <a:rPr lang="tr-TR" sz="2300" dirty="0"/>
              <a:t>gerçekleştirilir.</a:t>
            </a:r>
          </a:p>
          <a:p>
            <a:r>
              <a:rPr lang="tr-TR" sz="2300" dirty="0" smtClean="0"/>
              <a:t>5) </a:t>
            </a:r>
            <a:r>
              <a:rPr lang="tr-TR" sz="2300" dirty="0"/>
              <a:t>Testler sonrasında geri kalan raporlar </a:t>
            </a:r>
            <a:r>
              <a:rPr lang="tr-TR" sz="2300" dirty="0" smtClean="0"/>
              <a:t>oluşturulur.</a:t>
            </a:r>
          </a:p>
          <a:p>
            <a:r>
              <a:rPr lang="tr-TR" sz="2300" dirty="0" smtClean="0"/>
              <a:t>6) </a:t>
            </a:r>
            <a:r>
              <a:rPr lang="tr-TR" sz="2300" dirty="0"/>
              <a:t>Sürüm test sistemlerine otomatik olarak </a:t>
            </a:r>
            <a:r>
              <a:rPr lang="tr-TR" sz="2300" dirty="0" err="1"/>
              <a:t>deploy</a:t>
            </a:r>
            <a:r>
              <a:rPr lang="tr-TR" sz="2300" dirty="0"/>
              <a:t> </a:t>
            </a:r>
            <a:r>
              <a:rPr lang="tr-TR" sz="2300" dirty="0" smtClean="0"/>
              <a:t>edilir</a:t>
            </a:r>
            <a:r>
              <a:rPr lang="tr-TR" sz="2300" dirty="0"/>
              <a:t>.</a:t>
            </a:r>
          </a:p>
          <a:p>
            <a:r>
              <a:rPr lang="tr-TR" sz="2300" dirty="0" smtClean="0"/>
              <a:t>7) </a:t>
            </a:r>
            <a:r>
              <a:rPr lang="tr-TR" sz="2300" dirty="0"/>
              <a:t>İlgili kişiler günlük olarak durumdan haberdar edilir.</a:t>
            </a:r>
          </a:p>
        </p:txBody>
      </p:sp>
    </p:spTree>
    <p:extLst>
      <p:ext uri="{BB962C8B-B14F-4D97-AF65-F5344CB8AC3E}">
        <p14:creationId xmlns:p14="http://schemas.microsoft.com/office/powerpoint/2010/main" val="3008939038"/>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a:latin typeface="Calisto MT" panose="02040603050505030304" pitchFamily="18" charset="0"/>
              </a:rPr>
              <a:t>2</a:t>
            </a:r>
            <a:r>
              <a:rPr lang="tr-TR" sz="4000" dirty="0" smtClean="0">
                <a:latin typeface="Calisto MT" panose="02040603050505030304" pitchFamily="18" charset="0"/>
              </a:rPr>
              <a:t>. Kurulum</a:t>
            </a:r>
            <a:endParaRPr lang="tr-TR" sz="4000" dirty="0">
              <a:latin typeface="Calisto MT" panose="02040603050505030304" pitchFamily="18" charset="0"/>
            </a:endParaRPr>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8</a:t>
            </a:fld>
            <a:endParaRPr lang="tr-TR" sz="2600" dirty="0">
              <a:solidFill>
                <a:srgbClr val="002060"/>
              </a:solidFill>
              <a:latin typeface="HP Simplified" panose="020B0604020204020204" pitchFamily="34" charset="0"/>
            </a:endParaRPr>
          </a:p>
        </p:txBody>
      </p:sp>
      <p:pic>
        <p:nvPicPr>
          <p:cNvPr id="3" name="İçerik Yer Tutucusu 2"/>
          <p:cNvPicPr>
            <a:picLocks noGrp="1" noChangeAspect="1"/>
          </p:cNvPicPr>
          <p:nvPr>
            <p:ph idx="1"/>
          </p:nvPr>
        </p:nvPicPr>
        <p:blipFill rotWithShape="1">
          <a:blip r:embed="rId2">
            <a:extLst>
              <a:ext uri="{28A0092B-C50C-407E-A947-70E740481C1C}">
                <a14:useLocalDpi xmlns:a14="http://schemas.microsoft.com/office/drawing/2010/main" val="0"/>
              </a:ext>
            </a:extLst>
          </a:blip>
          <a:srcRect l="6002" t="12105" r="7151"/>
          <a:stretch/>
        </p:blipFill>
        <p:spPr>
          <a:xfrm>
            <a:off x="4558145" y="1138225"/>
            <a:ext cx="7564582" cy="41508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p:cNvSpPr txBox="1"/>
          <p:nvPr/>
        </p:nvSpPr>
        <p:spPr>
          <a:xfrm>
            <a:off x="644939" y="1280160"/>
            <a:ext cx="3913206" cy="2308324"/>
          </a:xfrm>
          <a:prstGeom prst="rect">
            <a:avLst/>
          </a:prstGeom>
          <a:noFill/>
        </p:spPr>
        <p:txBody>
          <a:bodyPr wrap="square" rtlCol="0">
            <a:spAutoFit/>
          </a:bodyPr>
          <a:lstStyle/>
          <a:p>
            <a:r>
              <a:rPr lang="tr-TR" sz="2400" dirty="0" err="1" smtClean="0"/>
              <a:t>Jenkins</a:t>
            </a:r>
            <a:r>
              <a:rPr lang="tr-TR" sz="2400" dirty="0" smtClean="0"/>
              <a:t> kurulumu için </a:t>
            </a:r>
            <a:r>
              <a:rPr lang="tr-TR" sz="2400" dirty="0" smtClean="0">
                <a:hlinkClick r:id="rId3"/>
              </a:rPr>
              <a:t>https://jenkins.io/download</a:t>
            </a:r>
            <a:r>
              <a:rPr lang="tr-TR" sz="2400" dirty="0" smtClean="0"/>
              <a:t> sitesine gidilir.</a:t>
            </a:r>
          </a:p>
          <a:p>
            <a:r>
              <a:rPr lang="tr-TR" sz="2400" dirty="0" smtClean="0"/>
              <a:t>Sayfanın alt tarafındaki işletim sitemine göre indirilebilir içerikler bulunur.</a:t>
            </a:r>
            <a:endParaRPr lang="tr-TR" sz="2400" dirty="0"/>
          </a:p>
        </p:txBody>
      </p:sp>
    </p:spTree>
    <p:extLst>
      <p:ext uri="{BB962C8B-B14F-4D97-AF65-F5344CB8AC3E}">
        <p14:creationId xmlns:p14="http://schemas.microsoft.com/office/powerpoint/2010/main" val="5505094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9C9C9"/>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44940" y="295335"/>
            <a:ext cx="10846699" cy="1325563"/>
          </a:xfrm>
        </p:spPr>
        <p:txBody>
          <a:bodyPr>
            <a:normAutofit/>
          </a:bodyPr>
          <a:lstStyle/>
          <a:p>
            <a:r>
              <a:rPr lang="tr-TR" sz="4000" dirty="0" smtClean="0">
                <a:latin typeface="Calisto MT" panose="02040603050505030304" pitchFamily="18" charset="0"/>
              </a:rPr>
              <a:t>2. Kurulum</a:t>
            </a:r>
            <a:endParaRPr lang="tr-TR" sz="4000" dirty="0">
              <a:latin typeface="Calisto MT" panose="02040603050505030304" pitchFamily="18" charset="0"/>
            </a:endParaRPr>
          </a:p>
        </p:txBody>
      </p:sp>
      <p:sp>
        <p:nvSpPr>
          <p:cNvPr id="8" name="İçerik Yer Tutucusu 2"/>
          <p:cNvSpPr txBox="1">
            <a:spLocks/>
          </p:cNvSpPr>
          <p:nvPr/>
        </p:nvSpPr>
        <p:spPr>
          <a:xfrm>
            <a:off x="1111827" y="3903807"/>
            <a:ext cx="6892636" cy="192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10" name="Slayt Numarası Yer Tutucusu 9"/>
          <p:cNvSpPr>
            <a:spLocks noGrp="1"/>
          </p:cNvSpPr>
          <p:nvPr>
            <p:ph type="sldNum" sz="quarter" idx="12"/>
          </p:nvPr>
        </p:nvSpPr>
        <p:spPr>
          <a:xfrm>
            <a:off x="9192490" y="6362123"/>
            <a:ext cx="2743200" cy="365125"/>
          </a:xfrm>
        </p:spPr>
        <p:txBody>
          <a:bodyPr/>
          <a:lstStyle/>
          <a:p>
            <a:fld id="{5FDF90C0-D184-4607-A418-C1144250A942}" type="slidenum">
              <a:rPr lang="tr-TR" sz="2600" smtClean="0">
                <a:solidFill>
                  <a:srgbClr val="002060"/>
                </a:solidFill>
                <a:latin typeface="HP Simplified" panose="020B0604020204020204" pitchFamily="34" charset="0"/>
              </a:rPr>
              <a:t>9</a:t>
            </a:fld>
            <a:endParaRPr lang="tr-TR" sz="2600" dirty="0">
              <a:solidFill>
                <a:srgbClr val="002060"/>
              </a:solidFill>
              <a:latin typeface="HP Simplified" panose="020B0604020204020204" pitchFamily="34" charset="0"/>
            </a:endParaRPr>
          </a:p>
        </p:txBody>
      </p:sp>
      <p:sp>
        <p:nvSpPr>
          <p:cNvPr id="13" name="Dikdörtgen 12"/>
          <p:cNvSpPr/>
          <p:nvPr/>
        </p:nvSpPr>
        <p:spPr>
          <a:xfrm>
            <a:off x="0" y="6054436"/>
            <a:ext cx="12192000" cy="26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İçerik Yer Tutucusu 4"/>
          <p:cNvSpPr>
            <a:spLocks noGrp="1"/>
          </p:cNvSpPr>
          <p:nvPr>
            <p:ph idx="1"/>
          </p:nvPr>
        </p:nvSpPr>
        <p:spPr>
          <a:xfrm>
            <a:off x="667776" y="1242336"/>
            <a:ext cx="2704397" cy="4391422"/>
          </a:xfrm>
        </p:spPr>
        <p:txBody>
          <a:bodyPr>
            <a:noAutofit/>
          </a:bodyPr>
          <a:lstStyle/>
          <a:p>
            <a:pPr marL="0" indent="0">
              <a:buNone/>
            </a:pPr>
            <a:r>
              <a:rPr lang="tr-TR" sz="2400" dirty="0" smtClean="0">
                <a:latin typeface="Calibri" panose="020F0502020204030204" pitchFamily="34" charset="0"/>
                <a:ea typeface="Calibri" panose="020F0502020204030204" pitchFamily="34" charset="0"/>
                <a:cs typeface="Times New Roman" panose="02020603050405020304" pitchFamily="18" charset="0"/>
              </a:rPr>
              <a:t>İndirilebilir içerik kısmından işletim sistemine uygun olan kurulum seçilir.</a:t>
            </a:r>
            <a:endParaRPr lang="tr-TR"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l="6705" t="12544" r="8147" b="-301"/>
          <a:stretch/>
        </p:blipFill>
        <p:spPr>
          <a:xfrm>
            <a:off x="4551217" y="1066800"/>
            <a:ext cx="7384473" cy="4056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29415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494</Words>
  <Application>Microsoft Office PowerPoint</Application>
  <PresentationFormat>Özel</PresentationFormat>
  <Paragraphs>112</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Office Teması</vt:lpstr>
      <vt:lpstr>PowerPoint Sunusu</vt:lpstr>
      <vt:lpstr>İçerik</vt:lpstr>
      <vt:lpstr>  1. Temel Kavramlar ve Tanımlar</vt:lpstr>
      <vt:lpstr>1.1 Yan Kavramlar ve Tanımlar</vt:lpstr>
      <vt:lpstr>1.2 Sürekli Entegrasyon Araçları</vt:lpstr>
      <vt:lpstr>1.2 Sürekli Entegrasyon Araçları</vt:lpstr>
      <vt:lpstr>  1.3  Temel Entegrasyon Adımları  </vt:lpstr>
      <vt:lpstr>2. Kurulum</vt:lpstr>
      <vt:lpstr>2. Kurulum</vt:lpstr>
      <vt:lpstr>2. Kurulum </vt:lpstr>
      <vt:lpstr>2. Kurulum</vt:lpstr>
      <vt:lpstr>2.1 Kurulum</vt:lpstr>
      <vt:lpstr>2.1 Kurulum</vt:lpstr>
      <vt:lpstr>2.1 Kurulum</vt:lpstr>
      <vt:lpstr>2.1 Kurulum</vt:lpstr>
      <vt:lpstr>Uygulamalar Jenkins Üzerinden Gösterilecektir.</vt:lpstr>
      <vt:lpstr>       Dinlediğiniz için teşekkürler</vt:lpstr>
      <vt:lpstr>Kaynakça</vt:lpstr>
      <vt:lpstr>Kaynakça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RECEP</dc:creator>
  <cp:lastModifiedBy>çınar uygun</cp:lastModifiedBy>
  <cp:revision>75</cp:revision>
  <dcterms:created xsi:type="dcterms:W3CDTF">2017-11-01T19:04:53Z</dcterms:created>
  <dcterms:modified xsi:type="dcterms:W3CDTF">2018-12-19T11:53:13Z</dcterms:modified>
</cp:coreProperties>
</file>