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74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6EB9FB"/>
                </a:solidFill>
                <a:latin typeface="Noto Sans Arabic"/>
                <a:cs typeface="Noto Sans Arab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6EB9FB"/>
                </a:solidFill>
                <a:latin typeface="Noto Sans Arabic"/>
                <a:cs typeface="Noto Sans Arab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6EB9FB"/>
                </a:solidFill>
                <a:latin typeface="Noto Sans Arabic"/>
                <a:cs typeface="Noto Sans Arab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6EB9FB"/>
                </a:solidFill>
                <a:latin typeface="Noto Sans Arabic"/>
                <a:cs typeface="Noto Sans Arab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8270"/>
          </a:xfrm>
          <a:custGeom>
            <a:avLst/>
            <a:gdLst/>
            <a:ahLst/>
            <a:cxnLst/>
            <a:rect l="l" t="t" r="r" b="b"/>
            <a:pathLst>
              <a:path w="18288000" h="10288270">
                <a:moveTo>
                  <a:pt x="18288000" y="10287891"/>
                </a:moveTo>
                <a:lnTo>
                  <a:pt x="0" y="1028789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891"/>
                </a:lnTo>
                <a:close/>
              </a:path>
            </a:pathLst>
          </a:custGeom>
          <a:solidFill>
            <a:srgbClr val="25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5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4792" y="984728"/>
            <a:ext cx="8439150" cy="859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6EB9FB"/>
                </a:solidFill>
                <a:latin typeface="Noto Sans Arabic"/>
                <a:cs typeface="Noto Sans Arab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7301" y="3488464"/>
            <a:ext cx="6072505" cy="1377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4350" dirty="0"/>
              <a:t>شﻮﻫ</a:t>
            </a:r>
            <a:r>
              <a:rPr sz="4350" spc="-5" dirty="0"/>
              <a:t> </a:t>
            </a:r>
            <a:r>
              <a:rPr sz="4350" dirty="0"/>
              <a:t>ﺎﺑ</a:t>
            </a:r>
            <a:r>
              <a:rPr sz="4350" spc="5" dirty="0"/>
              <a:t> </a:t>
            </a:r>
            <a:r>
              <a:rPr sz="4350" dirty="0" err="1"/>
              <a:t>ﻢﻠﯿﻓ</a:t>
            </a:r>
            <a:r>
              <a:rPr sz="4350" dirty="0"/>
              <a:t> </a:t>
            </a:r>
            <a:r>
              <a:rPr lang="fa-IR" sz="4350" dirty="0" err="1"/>
              <a:t>دن</a:t>
            </a:r>
            <a:r>
              <a:rPr sz="4350" dirty="0" err="1"/>
              <a:t>ﺮﮐ</a:t>
            </a:r>
            <a:r>
              <a:rPr sz="4350" spc="5" dirty="0"/>
              <a:t> </a:t>
            </a:r>
            <a:r>
              <a:rPr sz="4350" spc="-10" dirty="0"/>
              <a:t>ﺲﯾﻮﻧﺮﯾز</a:t>
            </a:r>
            <a:endParaRPr sz="4350" dirty="0"/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4350" spc="-10" dirty="0"/>
              <a:t>ﯽﻋﻮﻨﺼﻣ</a:t>
            </a:r>
            <a:endParaRPr sz="4350" dirty="0"/>
          </a:p>
        </p:txBody>
      </p:sp>
      <p:sp>
        <p:nvSpPr>
          <p:cNvPr id="4" name="object 4"/>
          <p:cNvSpPr txBox="1"/>
          <p:nvPr/>
        </p:nvSpPr>
        <p:spPr>
          <a:xfrm>
            <a:off x="6647119" y="5111841"/>
            <a:ext cx="3662679" cy="1223412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60"/>
              </a:spcBef>
            </a:pPr>
            <a:r>
              <a:rPr lang="fa-IR" sz="3200" dirty="0">
                <a:solidFill>
                  <a:srgbClr val="D5E4EF"/>
                </a:solidFill>
                <a:latin typeface="Noto Sans Arabic"/>
                <a:cs typeface="Noto Sans Arabic"/>
              </a:rPr>
              <a:t>سینا صادقی</a:t>
            </a:r>
            <a:endParaRPr sz="3200" dirty="0">
              <a:latin typeface="Noto Sans Arabic"/>
              <a:cs typeface="Noto Sans Arabic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solidFill>
                  <a:srgbClr val="D5E4EF"/>
                </a:solidFill>
                <a:latin typeface="Noto Sans Arabic"/>
                <a:cs typeface="Noto Sans Arabic"/>
              </a:rPr>
              <a:t>ﯽﯾﺎﺼﻋ</a:t>
            </a:r>
            <a:r>
              <a:rPr sz="3200" spc="-80" dirty="0">
                <a:solidFill>
                  <a:srgbClr val="D5E4EF"/>
                </a:solidFill>
                <a:latin typeface="Noto Sans Arabic"/>
                <a:cs typeface="Noto Sans Arabic"/>
              </a:rPr>
              <a:t> </a:t>
            </a:r>
            <a:r>
              <a:rPr sz="3200" spc="-45" dirty="0" err="1">
                <a:solidFill>
                  <a:srgbClr val="D5E4EF"/>
                </a:solidFill>
                <a:latin typeface="Noto Sans Arabic"/>
                <a:cs typeface="Noto Sans Arabic"/>
              </a:rPr>
              <a:t>ﺮﺘﮐد</a:t>
            </a:r>
            <a:r>
              <a:rPr sz="3200" spc="-45" dirty="0">
                <a:solidFill>
                  <a:srgbClr val="D5E4EF"/>
                </a:solidFill>
                <a:latin typeface="Verdana"/>
                <a:cs typeface="Verdana"/>
              </a:rPr>
              <a:t>:</a:t>
            </a:r>
            <a:r>
              <a:rPr lang="fa-IR" sz="3200" spc="-45" dirty="0">
                <a:solidFill>
                  <a:srgbClr val="D5E4EF"/>
                </a:solidFill>
                <a:latin typeface="Noto Sans Arabic"/>
                <a:cs typeface="Noto Sans Arabic"/>
              </a:rPr>
              <a:t>نام استاد</a:t>
            </a:r>
            <a:endParaRPr sz="3200" dirty="0">
              <a:latin typeface="Noto Sans Arabic"/>
              <a:cs typeface="Noto Sans Arab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a-IR" dirty="0" err="1"/>
              <a:t>دن</a:t>
            </a:r>
            <a:r>
              <a:rPr lang="fa-IR" dirty="0"/>
              <a:t> فیلم</a:t>
            </a:r>
            <a:r>
              <a:rPr dirty="0" err="1"/>
              <a:t>ﺮﮐ</a:t>
            </a:r>
            <a:r>
              <a:rPr spc="-10" dirty="0"/>
              <a:t> </a:t>
            </a:r>
            <a:r>
              <a:rPr lang="fa-IR" spc="-10" dirty="0"/>
              <a:t> برای زیرنویس</a:t>
            </a:r>
            <a:r>
              <a:rPr spc="-10" dirty="0" err="1"/>
              <a:t>ﺎﻫیﺪﻨﻣزﺎﯿﻧ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859390" y="2666700"/>
            <a:ext cx="2569210" cy="6377305"/>
            <a:chOff x="7859390" y="2666700"/>
            <a:chExt cx="2569210" cy="6377305"/>
          </a:xfrm>
        </p:grpSpPr>
        <p:sp>
          <p:nvSpPr>
            <p:cNvPr id="4" name="object 4"/>
            <p:cNvSpPr/>
            <p:nvPr/>
          </p:nvSpPr>
          <p:spPr>
            <a:xfrm>
              <a:off x="9126588" y="2666707"/>
              <a:ext cx="1301750" cy="6377305"/>
            </a:xfrm>
            <a:custGeom>
              <a:avLst/>
              <a:gdLst/>
              <a:ahLst/>
              <a:cxnLst/>
              <a:rect l="l" t="t" r="r" b="b"/>
              <a:pathLst>
                <a:path w="1301750" h="6377305">
                  <a:moveTo>
                    <a:pt x="34683" y="0"/>
                  </a:moveTo>
                  <a:lnTo>
                    <a:pt x="0" y="0"/>
                  </a:lnTo>
                  <a:lnTo>
                    <a:pt x="0" y="6376848"/>
                  </a:lnTo>
                  <a:lnTo>
                    <a:pt x="34683" y="6376848"/>
                  </a:lnTo>
                  <a:lnTo>
                    <a:pt x="34683" y="0"/>
                  </a:lnTo>
                  <a:close/>
                </a:path>
                <a:path w="1301750" h="6377305">
                  <a:moveTo>
                    <a:pt x="1301724" y="512064"/>
                  </a:moveTo>
                  <a:lnTo>
                    <a:pt x="329730" y="512064"/>
                  </a:lnTo>
                  <a:lnTo>
                    <a:pt x="329730" y="546735"/>
                  </a:lnTo>
                  <a:lnTo>
                    <a:pt x="1301724" y="546735"/>
                  </a:lnTo>
                  <a:lnTo>
                    <a:pt x="1301724" y="512064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1398" y="2848944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41567" y="624922"/>
                  </a:moveTo>
                  <a:lnTo>
                    <a:pt x="83331" y="624922"/>
                  </a:lnTo>
                  <a:lnTo>
                    <a:pt x="50906" y="618369"/>
                  </a:lnTo>
                  <a:lnTo>
                    <a:pt x="24417" y="600503"/>
                  </a:lnTo>
                  <a:lnTo>
                    <a:pt x="6551" y="574014"/>
                  </a:lnTo>
                  <a:lnTo>
                    <a:pt x="0" y="541594"/>
                  </a:lnTo>
                  <a:lnTo>
                    <a:pt x="0" y="83339"/>
                  </a:lnTo>
                  <a:lnTo>
                    <a:pt x="24417" y="24419"/>
                  </a:lnTo>
                  <a:lnTo>
                    <a:pt x="83331" y="0"/>
                  </a:lnTo>
                  <a:lnTo>
                    <a:pt x="541568" y="0"/>
                  </a:lnTo>
                  <a:lnTo>
                    <a:pt x="574009" y="6552"/>
                  </a:lnTo>
                  <a:lnTo>
                    <a:pt x="600508" y="24419"/>
                  </a:lnTo>
                  <a:lnTo>
                    <a:pt x="618377" y="50912"/>
                  </a:lnTo>
                  <a:lnTo>
                    <a:pt x="624929" y="83339"/>
                  </a:lnTo>
                  <a:lnTo>
                    <a:pt x="624929" y="541594"/>
                  </a:lnTo>
                  <a:lnTo>
                    <a:pt x="618377" y="574014"/>
                  </a:lnTo>
                  <a:lnTo>
                    <a:pt x="600508" y="600503"/>
                  </a:lnTo>
                  <a:lnTo>
                    <a:pt x="574009" y="618369"/>
                  </a:lnTo>
                  <a:lnTo>
                    <a:pt x="541567" y="624922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9390" y="4567305"/>
              <a:ext cx="972185" cy="34925"/>
            </a:xfrm>
            <a:custGeom>
              <a:avLst/>
              <a:gdLst/>
              <a:ahLst/>
              <a:cxnLst/>
              <a:rect l="l" t="t" r="r" b="b"/>
              <a:pathLst>
                <a:path w="972184" h="34925">
                  <a:moveTo>
                    <a:pt x="971996" y="34677"/>
                  </a:moveTo>
                  <a:lnTo>
                    <a:pt x="0" y="34677"/>
                  </a:lnTo>
                  <a:lnTo>
                    <a:pt x="0" y="0"/>
                  </a:lnTo>
                  <a:lnTo>
                    <a:pt x="971996" y="0"/>
                  </a:lnTo>
                  <a:lnTo>
                    <a:pt x="971996" y="34677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31399" y="4272259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41578" y="624928"/>
                  </a:moveTo>
                  <a:lnTo>
                    <a:pt x="83317" y="624928"/>
                  </a:lnTo>
                  <a:lnTo>
                    <a:pt x="50905" y="618378"/>
                  </a:lnTo>
                  <a:lnTo>
                    <a:pt x="24415" y="600512"/>
                  </a:lnTo>
                  <a:lnTo>
                    <a:pt x="6550" y="574023"/>
                  </a:lnTo>
                  <a:lnTo>
                    <a:pt x="0" y="541611"/>
                  </a:lnTo>
                  <a:lnTo>
                    <a:pt x="0" y="83320"/>
                  </a:lnTo>
                  <a:lnTo>
                    <a:pt x="6550" y="50907"/>
                  </a:lnTo>
                  <a:lnTo>
                    <a:pt x="24415" y="24418"/>
                  </a:lnTo>
                  <a:lnTo>
                    <a:pt x="50905" y="6552"/>
                  </a:lnTo>
                  <a:lnTo>
                    <a:pt x="83329" y="0"/>
                  </a:lnTo>
                  <a:lnTo>
                    <a:pt x="541566" y="0"/>
                  </a:lnTo>
                  <a:lnTo>
                    <a:pt x="574008" y="6552"/>
                  </a:lnTo>
                  <a:lnTo>
                    <a:pt x="600506" y="24418"/>
                  </a:lnTo>
                  <a:lnTo>
                    <a:pt x="618375" y="50907"/>
                  </a:lnTo>
                  <a:lnTo>
                    <a:pt x="624926" y="83320"/>
                  </a:lnTo>
                  <a:lnTo>
                    <a:pt x="624926" y="541611"/>
                  </a:lnTo>
                  <a:lnTo>
                    <a:pt x="618375" y="574023"/>
                  </a:lnTo>
                  <a:lnTo>
                    <a:pt x="600506" y="600512"/>
                  </a:lnTo>
                  <a:lnTo>
                    <a:pt x="574008" y="618378"/>
                  </a:lnTo>
                  <a:lnTo>
                    <a:pt x="541578" y="624928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56328" y="5817016"/>
              <a:ext cx="972185" cy="34925"/>
            </a:xfrm>
            <a:custGeom>
              <a:avLst/>
              <a:gdLst/>
              <a:ahLst/>
              <a:cxnLst/>
              <a:rect l="l" t="t" r="r" b="b"/>
              <a:pathLst>
                <a:path w="972184" h="34925">
                  <a:moveTo>
                    <a:pt x="971996" y="34677"/>
                  </a:moveTo>
                  <a:lnTo>
                    <a:pt x="0" y="34677"/>
                  </a:lnTo>
                  <a:lnTo>
                    <a:pt x="0" y="0"/>
                  </a:lnTo>
                  <a:lnTo>
                    <a:pt x="971996" y="0"/>
                  </a:lnTo>
                  <a:lnTo>
                    <a:pt x="971996" y="34677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31399" y="5521969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41578" y="624928"/>
                  </a:moveTo>
                  <a:lnTo>
                    <a:pt x="83317" y="624928"/>
                  </a:lnTo>
                  <a:lnTo>
                    <a:pt x="50905" y="618378"/>
                  </a:lnTo>
                  <a:lnTo>
                    <a:pt x="24415" y="600512"/>
                  </a:lnTo>
                  <a:lnTo>
                    <a:pt x="6550" y="574023"/>
                  </a:lnTo>
                  <a:lnTo>
                    <a:pt x="0" y="541611"/>
                  </a:lnTo>
                  <a:lnTo>
                    <a:pt x="0" y="83319"/>
                  </a:lnTo>
                  <a:lnTo>
                    <a:pt x="6550" y="50907"/>
                  </a:lnTo>
                  <a:lnTo>
                    <a:pt x="24415" y="24418"/>
                  </a:lnTo>
                  <a:lnTo>
                    <a:pt x="50905" y="6552"/>
                  </a:lnTo>
                  <a:lnTo>
                    <a:pt x="83329" y="0"/>
                  </a:lnTo>
                  <a:lnTo>
                    <a:pt x="541566" y="0"/>
                  </a:lnTo>
                  <a:lnTo>
                    <a:pt x="574008" y="6552"/>
                  </a:lnTo>
                  <a:lnTo>
                    <a:pt x="600506" y="24418"/>
                  </a:lnTo>
                  <a:lnTo>
                    <a:pt x="618375" y="50907"/>
                  </a:lnTo>
                  <a:lnTo>
                    <a:pt x="624926" y="83319"/>
                  </a:lnTo>
                  <a:lnTo>
                    <a:pt x="624926" y="541611"/>
                  </a:lnTo>
                  <a:lnTo>
                    <a:pt x="618375" y="574023"/>
                  </a:lnTo>
                  <a:lnTo>
                    <a:pt x="600506" y="600512"/>
                  </a:lnTo>
                  <a:lnTo>
                    <a:pt x="574008" y="618378"/>
                  </a:lnTo>
                  <a:lnTo>
                    <a:pt x="541578" y="624928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59390" y="7066879"/>
              <a:ext cx="972185" cy="34925"/>
            </a:xfrm>
            <a:custGeom>
              <a:avLst/>
              <a:gdLst/>
              <a:ahLst/>
              <a:cxnLst/>
              <a:rect l="l" t="t" r="r" b="b"/>
              <a:pathLst>
                <a:path w="972184" h="34925">
                  <a:moveTo>
                    <a:pt x="971996" y="34677"/>
                  </a:moveTo>
                  <a:lnTo>
                    <a:pt x="0" y="34677"/>
                  </a:lnTo>
                  <a:lnTo>
                    <a:pt x="0" y="0"/>
                  </a:lnTo>
                  <a:lnTo>
                    <a:pt x="971996" y="0"/>
                  </a:lnTo>
                  <a:lnTo>
                    <a:pt x="971996" y="34677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31399" y="6771832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41578" y="624928"/>
                  </a:moveTo>
                  <a:lnTo>
                    <a:pt x="83317" y="624928"/>
                  </a:lnTo>
                  <a:lnTo>
                    <a:pt x="50905" y="618378"/>
                  </a:lnTo>
                  <a:lnTo>
                    <a:pt x="24415" y="600512"/>
                  </a:lnTo>
                  <a:lnTo>
                    <a:pt x="6550" y="574023"/>
                  </a:lnTo>
                  <a:lnTo>
                    <a:pt x="0" y="541611"/>
                  </a:lnTo>
                  <a:lnTo>
                    <a:pt x="0" y="83319"/>
                  </a:lnTo>
                  <a:lnTo>
                    <a:pt x="6550" y="50907"/>
                  </a:lnTo>
                  <a:lnTo>
                    <a:pt x="24415" y="24418"/>
                  </a:lnTo>
                  <a:lnTo>
                    <a:pt x="50905" y="6552"/>
                  </a:lnTo>
                  <a:lnTo>
                    <a:pt x="83329" y="0"/>
                  </a:lnTo>
                  <a:lnTo>
                    <a:pt x="541566" y="0"/>
                  </a:lnTo>
                  <a:lnTo>
                    <a:pt x="574008" y="6552"/>
                  </a:lnTo>
                  <a:lnTo>
                    <a:pt x="600506" y="24418"/>
                  </a:lnTo>
                  <a:lnTo>
                    <a:pt x="618375" y="50907"/>
                  </a:lnTo>
                  <a:lnTo>
                    <a:pt x="624926" y="83319"/>
                  </a:lnTo>
                  <a:lnTo>
                    <a:pt x="624926" y="541611"/>
                  </a:lnTo>
                  <a:lnTo>
                    <a:pt x="618375" y="574023"/>
                  </a:lnTo>
                  <a:lnTo>
                    <a:pt x="600506" y="600512"/>
                  </a:lnTo>
                  <a:lnTo>
                    <a:pt x="574008" y="618378"/>
                  </a:lnTo>
                  <a:lnTo>
                    <a:pt x="541578" y="624928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23351" y="2525930"/>
            <a:ext cx="4435475" cy="1348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08275" algn="r" rtl="0">
              <a:lnSpc>
                <a:spcPct val="100000"/>
              </a:lnSpc>
              <a:spcBef>
                <a:spcPts val="2240"/>
              </a:spcBef>
            </a:pPr>
            <a:r>
              <a:rPr lang="fa-IR" sz="2700" b="1" spc="-20" dirty="0">
                <a:solidFill>
                  <a:srgbClr val="6EB9FB"/>
                </a:solidFill>
                <a:latin typeface="Noto Sans Arabic"/>
              </a:rPr>
              <a:t>زمان و هزینه</a:t>
            </a:r>
            <a:endParaRPr sz="2700" b="1" spc="-20" dirty="0">
              <a:solidFill>
                <a:srgbClr val="6EB9FB"/>
              </a:solidFill>
              <a:latin typeface="Noto Sans Arabic"/>
            </a:endParaRPr>
          </a:p>
          <a:p>
            <a:pPr marR="5080" algn="r" rtl="1">
              <a:lnSpc>
                <a:spcPct val="100000"/>
              </a:lnSpc>
              <a:spcBef>
                <a:spcPts val="1445"/>
              </a:spcBef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برای زیرنویس کردن فیلم ها ، نیاز به هزینه و        زمان قابل توجهی است. </a:t>
            </a:r>
            <a:endParaRPr sz="2400" dirty="0">
              <a:latin typeface="Noto Sans Arabic"/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49B78-5216-30E0-A567-9211880DACE3}"/>
              </a:ext>
            </a:extLst>
          </p:cNvPr>
          <p:cNvSpPr txBox="1"/>
          <p:nvPr/>
        </p:nvSpPr>
        <p:spPr>
          <a:xfrm>
            <a:off x="3124200" y="3924300"/>
            <a:ext cx="44401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بلد بودن زبان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پشتیبانی از زبان های مختلف و تطبیق با نیاز های کاربران اهمیت دارد.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33DAD-827C-E77E-AA2C-61860C9D4750}"/>
              </a:ext>
            </a:extLst>
          </p:cNvPr>
          <p:cNvSpPr txBox="1"/>
          <p:nvPr/>
        </p:nvSpPr>
        <p:spPr>
          <a:xfrm>
            <a:off x="10701580" y="5170714"/>
            <a:ext cx="44401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دقت و کیفیت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زیرنویس های دقیق و با کیفیت میتوانند تجربه تماشای بهتری را ارائه کنند.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22139-7C55-8416-E71E-137C15397824}"/>
              </a:ext>
            </a:extLst>
          </p:cNvPr>
          <p:cNvSpPr txBox="1"/>
          <p:nvPr/>
        </p:nvSpPr>
        <p:spPr>
          <a:xfrm>
            <a:off x="3145971" y="6493213"/>
            <a:ext cx="4440177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دسترسی آسان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زیرنویس های مناسب و قابل دسترس کمک میکنند تا فیلم ها برای تمام افراد در دسترس باشند.</a:t>
            </a:r>
          </a:p>
          <a:p>
            <a:pPr algn="r" rtl="1"/>
            <a:endParaRPr lang="fa-IR" sz="2150" dirty="0">
              <a:solidFill>
                <a:schemeClr val="bg1"/>
              </a:solidFill>
              <a:latin typeface="Noto Sans Arab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9879" y="804411"/>
            <a:ext cx="9533890" cy="8534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lang="fa-IR" spc="-20" dirty="0"/>
              <a:t>روش های متداول در زیرنویس کردن فیلم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7859390" y="3360998"/>
            <a:ext cx="2569210" cy="4988560"/>
            <a:chOff x="7859390" y="3360998"/>
            <a:chExt cx="2569210" cy="4988560"/>
          </a:xfrm>
        </p:grpSpPr>
        <p:sp>
          <p:nvSpPr>
            <p:cNvPr id="4" name="object 4"/>
            <p:cNvSpPr/>
            <p:nvPr/>
          </p:nvSpPr>
          <p:spPr>
            <a:xfrm>
              <a:off x="9126588" y="3361003"/>
              <a:ext cx="1301750" cy="4988560"/>
            </a:xfrm>
            <a:custGeom>
              <a:avLst/>
              <a:gdLst/>
              <a:ahLst/>
              <a:cxnLst/>
              <a:rect l="l" t="t" r="r" b="b"/>
              <a:pathLst>
                <a:path w="1301750" h="4988559">
                  <a:moveTo>
                    <a:pt x="34683" y="0"/>
                  </a:moveTo>
                  <a:lnTo>
                    <a:pt x="0" y="0"/>
                  </a:lnTo>
                  <a:lnTo>
                    <a:pt x="0" y="4988420"/>
                  </a:lnTo>
                  <a:lnTo>
                    <a:pt x="34683" y="4988420"/>
                  </a:lnTo>
                  <a:lnTo>
                    <a:pt x="34683" y="0"/>
                  </a:lnTo>
                  <a:close/>
                </a:path>
                <a:path w="1301750" h="4988559">
                  <a:moveTo>
                    <a:pt x="1301724" y="512038"/>
                  </a:moveTo>
                  <a:lnTo>
                    <a:pt x="329730" y="512038"/>
                  </a:lnTo>
                  <a:lnTo>
                    <a:pt x="329730" y="546709"/>
                  </a:lnTo>
                  <a:lnTo>
                    <a:pt x="1301724" y="546709"/>
                  </a:lnTo>
                  <a:lnTo>
                    <a:pt x="1301724" y="512038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1399" y="3577985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41578" y="624928"/>
                  </a:moveTo>
                  <a:lnTo>
                    <a:pt x="83317" y="624928"/>
                  </a:lnTo>
                  <a:lnTo>
                    <a:pt x="50905" y="618378"/>
                  </a:lnTo>
                  <a:lnTo>
                    <a:pt x="24415" y="600509"/>
                  </a:lnTo>
                  <a:lnTo>
                    <a:pt x="6550" y="574010"/>
                  </a:lnTo>
                  <a:lnTo>
                    <a:pt x="0" y="541580"/>
                  </a:lnTo>
                  <a:lnTo>
                    <a:pt x="0" y="83320"/>
                  </a:lnTo>
                  <a:lnTo>
                    <a:pt x="24415" y="24418"/>
                  </a:lnTo>
                  <a:lnTo>
                    <a:pt x="83329" y="0"/>
                  </a:lnTo>
                  <a:lnTo>
                    <a:pt x="541566" y="0"/>
                  </a:lnTo>
                  <a:lnTo>
                    <a:pt x="574008" y="6552"/>
                  </a:lnTo>
                  <a:lnTo>
                    <a:pt x="600506" y="24418"/>
                  </a:lnTo>
                  <a:lnTo>
                    <a:pt x="618375" y="50907"/>
                  </a:lnTo>
                  <a:lnTo>
                    <a:pt x="624926" y="83320"/>
                  </a:lnTo>
                  <a:lnTo>
                    <a:pt x="624926" y="541580"/>
                  </a:lnTo>
                  <a:lnTo>
                    <a:pt x="618375" y="574010"/>
                  </a:lnTo>
                  <a:lnTo>
                    <a:pt x="600506" y="600509"/>
                  </a:lnTo>
                  <a:lnTo>
                    <a:pt x="574008" y="618378"/>
                  </a:lnTo>
                  <a:lnTo>
                    <a:pt x="541578" y="624928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9390" y="5261609"/>
              <a:ext cx="972185" cy="34925"/>
            </a:xfrm>
            <a:custGeom>
              <a:avLst/>
              <a:gdLst/>
              <a:ahLst/>
              <a:cxnLst/>
              <a:rect l="l" t="t" r="r" b="b"/>
              <a:pathLst>
                <a:path w="972184" h="34925">
                  <a:moveTo>
                    <a:pt x="971996" y="34677"/>
                  </a:moveTo>
                  <a:lnTo>
                    <a:pt x="0" y="34677"/>
                  </a:lnTo>
                  <a:lnTo>
                    <a:pt x="0" y="0"/>
                  </a:lnTo>
                  <a:lnTo>
                    <a:pt x="971996" y="0"/>
                  </a:lnTo>
                  <a:lnTo>
                    <a:pt x="971996" y="34677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31399" y="4966532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41578" y="624928"/>
                  </a:moveTo>
                  <a:lnTo>
                    <a:pt x="83317" y="624928"/>
                  </a:lnTo>
                  <a:lnTo>
                    <a:pt x="50905" y="618378"/>
                  </a:lnTo>
                  <a:lnTo>
                    <a:pt x="24415" y="600512"/>
                  </a:lnTo>
                  <a:lnTo>
                    <a:pt x="6550" y="574023"/>
                  </a:lnTo>
                  <a:lnTo>
                    <a:pt x="0" y="541611"/>
                  </a:lnTo>
                  <a:lnTo>
                    <a:pt x="0" y="83350"/>
                  </a:lnTo>
                  <a:lnTo>
                    <a:pt x="6550" y="50920"/>
                  </a:lnTo>
                  <a:lnTo>
                    <a:pt x="24415" y="24421"/>
                  </a:lnTo>
                  <a:lnTo>
                    <a:pt x="50905" y="6553"/>
                  </a:lnTo>
                  <a:lnTo>
                    <a:pt x="83329" y="0"/>
                  </a:lnTo>
                  <a:lnTo>
                    <a:pt x="541566" y="0"/>
                  </a:lnTo>
                  <a:lnTo>
                    <a:pt x="574008" y="6553"/>
                  </a:lnTo>
                  <a:lnTo>
                    <a:pt x="600506" y="24421"/>
                  </a:lnTo>
                  <a:lnTo>
                    <a:pt x="618375" y="50920"/>
                  </a:lnTo>
                  <a:lnTo>
                    <a:pt x="624926" y="83350"/>
                  </a:lnTo>
                  <a:lnTo>
                    <a:pt x="624926" y="541611"/>
                  </a:lnTo>
                  <a:lnTo>
                    <a:pt x="618375" y="574023"/>
                  </a:lnTo>
                  <a:lnTo>
                    <a:pt x="600506" y="600512"/>
                  </a:lnTo>
                  <a:lnTo>
                    <a:pt x="574008" y="618378"/>
                  </a:lnTo>
                  <a:lnTo>
                    <a:pt x="541578" y="624928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56328" y="6639457"/>
              <a:ext cx="972185" cy="34925"/>
            </a:xfrm>
            <a:custGeom>
              <a:avLst/>
              <a:gdLst/>
              <a:ahLst/>
              <a:cxnLst/>
              <a:rect l="l" t="t" r="r" b="b"/>
              <a:pathLst>
                <a:path w="972184" h="34925">
                  <a:moveTo>
                    <a:pt x="971996" y="34677"/>
                  </a:moveTo>
                  <a:lnTo>
                    <a:pt x="0" y="34677"/>
                  </a:lnTo>
                  <a:lnTo>
                    <a:pt x="0" y="0"/>
                  </a:lnTo>
                  <a:lnTo>
                    <a:pt x="971996" y="0"/>
                  </a:lnTo>
                  <a:lnTo>
                    <a:pt x="971996" y="34677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31399" y="6344381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41729" y="624928"/>
                  </a:moveTo>
                  <a:lnTo>
                    <a:pt x="83166" y="624928"/>
                  </a:lnTo>
                  <a:lnTo>
                    <a:pt x="50905" y="618408"/>
                  </a:lnTo>
                  <a:lnTo>
                    <a:pt x="24415" y="600539"/>
                  </a:lnTo>
                  <a:lnTo>
                    <a:pt x="6550" y="574041"/>
                  </a:lnTo>
                  <a:lnTo>
                    <a:pt x="0" y="541611"/>
                  </a:lnTo>
                  <a:lnTo>
                    <a:pt x="0" y="83350"/>
                  </a:lnTo>
                  <a:lnTo>
                    <a:pt x="6550" y="50920"/>
                  </a:lnTo>
                  <a:lnTo>
                    <a:pt x="24415" y="24421"/>
                  </a:lnTo>
                  <a:lnTo>
                    <a:pt x="50905" y="6553"/>
                  </a:lnTo>
                  <a:lnTo>
                    <a:pt x="83329" y="0"/>
                  </a:lnTo>
                  <a:lnTo>
                    <a:pt x="541566" y="0"/>
                  </a:lnTo>
                  <a:lnTo>
                    <a:pt x="574008" y="6553"/>
                  </a:lnTo>
                  <a:lnTo>
                    <a:pt x="600506" y="24421"/>
                  </a:lnTo>
                  <a:lnTo>
                    <a:pt x="618375" y="50920"/>
                  </a:lnTo>
                  <a:lnTo>
                    <a:pt x="624926" y="83350"/>
                  </a:lnTo>
                  <a:lnTo>
                    <a:pt x="624926" y="541611"/>
                  </a:lnTo>
                  <a:lnTo>
                    <a:pt x="618375" y="574041"/>
                  </a:lnTo>
                  <a:lnTo>
                    <a:pt x="600506" y="600539"/>
                  </a:lnTo>
                  <a:lnTo>
                    <a:pt x="574008" y="618408"/>
                  </a:lnTo>
                  <a:lnTo>
                    <a:pt x="541729" y="624928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75C380-F5DA-385C-03DB-B1C263069FFF}"/>
              </a:ext>
            </a:extLst>
          </p:cNvPr>
          <p:cNvSpPr txBox="1"/>
          <p:nvPr/>
        </p:nvSpPr>
        <p:spPr>
          <a:xfrm>
            <a:off x="10723351" y="3267474"/>
            <a:ext cx="444017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زیرنویس دستی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یکی از روش های متداول است که توسط انسان انجام میشود و نیاز به زمان و تخصص دارد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1970C-14C1-7D3C-6B1C-1D8EB7FFFC21}"/>
              </a:ext>
            </a:extLst>
          </p:cNvPr>
          <p:cNvSpPr txBox="1"/>
          <p:nvPr/>
        </p:nvSpPr>
        <p:spPr>
          <a:xfrm>
            <a:off x="3161483" y="4655823"/>
            <a:ext cx="44401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زیرنویس خودکار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از ابزار و نرم افزار های خودکار برای تولید زیرنویس استفاده میشود.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B1669-2027-1A08-E6EE-B55D41995B64}"/>
              </a:ext>
            </a:extLst>
          </p:cNvPr>
          <p:cNvSpPr txBox="1"/>
          <p:nvPr/>
        </p:nvSpPr>
        <p:spPr>
          <a:xfrm>
            <a:off x="10833592" y="6028051"/>
            <a:ext cx="44401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زیرنویس به صورت زنده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در برنامه های زنده، زیرنویس توسط یک تیم در حال انجام میباشد.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06513" y="1668864"/>
            <a:ext cx="10361295" cy="16921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lang="fa-IR" spc="-10" dirty="0"/>
              <a:t>کاربرد های هوش مصنوعی در زیرنویس کردن فیلم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5613526" y="3814328"/>
            <a:ext cx="5678170" cy="2489200"/>
          </a:xfrm>
          <a:custGeom>
            <a:avLst/>
            <a:gdLst/>
            <a:ahLst/>
            <a:cxnLst/>
            <a:rect l="l" t="t" r="r" b="b"/>
            <a:pathLst>
              <a:path w="5678170" h="2489200">
                <a:moveTo>
                  <a:pt x="5594303" y="2488691"/>
                </a:moveTo>
                <a:lnTo>
                  <a:pt x="83306" y="2488691"/>
                </a:lnTo>
                <a:lnTo>
                  <a:pt x="50882" y="2482138"/>
                </a:lnTo>
                <a:lnTo>
                  <a:pt x="24392" y="2464269"/>
                </a:lnTo>
                <a:lnTo>
                  <a:pt x="6527" y="2437771"/>
                </a:lnTo>
                <a:lnTo>
                  <a:pt x="0" y="2405455"/>
                </a:lnTo>
                <a:lnTo>
                  <a:pt x="0" y="83205"/>
                </a:lnTo>
                <a:lnTo>
                  <a:pt x="6527" y="50907"/>
                </a:lnTo>
                <a:lnTo>
                  <a:pt x="24392" y="24418"/>
                </a:lnTo>
                <a:lnTo>
                  <a:pt x="50882" y="6552"/>
                </a:lnTo>
                <a:lnTo>
                  <a:pt x="83306" y="0"/>
                </a:lnTo>
                <a:lnTo>
                  <a:pt x="5594304" y="0"/>
                </a:lnTo>
                <a:lnTo>
                  <a:pt x="5626728" y="6552"/>
                </a:lnTo>
                <a:lnTo>
                  <a:pt x="5653217" y="24418"/>
                </a:lnTo>
                <a:lnTo>
                  <a:pt x="5671083" y="50907"/>
                </a:lnTo>
                <a:lnTo>
                  <a:pt x="5677610" y="83205"/>
                </a:lnTo>
                <a:lnTo>
                  <a:pt x="5677610" y="2405455"/>
                </a:lnTo>
                <a:lnTo>
                  <a:pt x="5671083" y="2437771"/>
                </a:lnTo>
                <a:lnTo>
                  <a:pt x="5653217" y="2464269"/>
                </a:lnTo>
                <a:lnTo>
                  <a:pt x="5626728" y="2482138"/>
                </a:lnTo>
                <a:lnTo>
                  <a:pt x="5594303" y="2488691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68891" y="3814328"/>
            <a:ext cx="5678170" cy="2489200"/>
          </a:xfrm>
          <a:custGeom>
            <a:avLst/>
            <a:gdLst/>
            <a:ahLst/>
            <a:cxnLst/>
            <a:rect l="l" t="t" r="r" b="b"/>
            <a:pathLst>
              <a:path w="5678169" h="2489200">
                <a:moveTo>
                  <a:pt x="5594273" y="2488691"/>
                </a:moveTo>
                <a:lnTo>
                  <a:pt x="83306" y="2488691"/>
                </a:lnTo>
                <a:lnTo>
                  <a:pt x="50882" y="2482138"/>
                </a:lnTo>
                <a:lnTo>
                  <a:pt x="24392" y="2464269"/>
                </a:lnTo>
                <a:lnTo>
                  <a:pt x="6527" y="2437771"/>
                </a:lnTo>
                <a:lnTo>
                  <a:pt x="0" y="2405455"/>
                </a:lnTo>
                <a:lnTo>
                  <a:pt x="0" y="83206"/>
                </a:lnTo>
                <a:lnTo>
                  <a:pt x="24392" y="24418"/>
                </a:lnTo>
                <a:lnTo>
                  <a:pt x="83306" y="0"/>
                </a:lnTo>
                <a:lnTo>
                  <a:pt x="5594273" y="0"/>
                </a:lnTo>
                <a:lnTo>
                  <a:pt x="5626715" y="6552"/>
                </a:lnTo>
                <a:lnTo>
                  <a:pt x="5653214" y="24418"/>
                </a:lnTo>
                <a:lnTo>
                  <a:pt x="5671083" y="50907"/>
                </a:lnTo>
                <a:lnTo>
                  <a:pt x="5677610" y="83206"/>
                </a:lnTo>
                <a:lnTo>
                  <a:pt x="5677610" y="2405455"/>
                </a:lnTo>
                <a:lnTo>
                  <a:pt x="5671083" y="2437771"/>
                </a:lnTo>
                <a:lnTo>
                  <a:pt x="5653214" y="2464269"/>
                </a:lnTo>
                <a:lnTo>
                  <a:pt x="5626715" y="2482138"/>
                </a:lnTo>
                <a:lnTo>
                  <a:pt x="5594273" y="2488691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3501" y="6580723"/>
            <a:ext cx="11633200" cy="2044700"/>
          </a:xfrm>
          <a:custGeom>
            <a:avLst/>
            <a:gdLst/>
            <a:ahLst/>
            <a:cxnLst/>
            <a:rect l="l" t="t" r="r" b="b"/>
            <a:pathLst>
              <a:path w="11633200" h="2044700">
                <a:moveTo>
                  <a:pt x="11549634" y="2044445"/>
                </a:moveTo>
                <a:lnTo>
                  <a:pt x="83332" y="2044445"/>
                </a:lnTo>
                <a:lnTo>
                  <a:pt x="50907" y="2037893"/>
                </a:lnTo>
                <a:lnTo>
                  <a:pt x="24418" y="2020027"/>
                </a:lnTo>
                <a:lnTo>
                  <a:pt x="6552" y="1993538"/>
                </a:lnTo>
                <a:lnTo>
                  <a:pt x="0" y="1961114"/>
                </a:lnTo>
                <a:lnTo>
                  <a:pt x="0" y="83362"/>
                </a:lnTo>
                <a:lnTo>
                  <a:pt x="6552" y="50920"/>
                </a:lnTo>
                <a:lnTo>
                  <a:pt x="24418" y="24421"/>
                </a:lnTo>
                <a:lnTo>
                  <a:pt x="50907" y="6553"/>
                </a:lnTo>
                <a:lnTo>
                  <a:pt x="83331" y="0"/>
                </a:lnTo>
                <a:lnTo>
                  <a:pt x="11549634" y="0"/>
                </a:lnTo>
                <a:lnTo>
                  <a:pt x="11582058" y="6553"/>
                </a:lnTo>
                <a:lnTo>
                  <a:pt x="11608548" y="24421"/>
                </a:lnTo>
                <a:lnTo>
                  <a:pt x="11626413" y="50920"/>
                </a:lnTo>
                <a:lnTo>
                  <a:pt x="11632966" y="83362"/>
                </a:lnTo>
                <a:lnTo>
                  <a:pt x="11632966" y="1961114"/>
                </a:lnTo>
                <a:lnTo>
                  <a:pt x="11626413" y="1993538"/>
                </a:lnTo>
                <a:lnTo>
                  <a:pt x="11608548" y="2020027"/>
                </a:lnTo>
                <a:lnTo>
                  <a:pt x="11582058" y="2037893"/>
                </a:lnTo>
                <a:lnTo>
                  <a:pt x="11549634" y="2044445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C113F-6F7D-F698-E842-B91CB307D432}"/>
              </a:ext>
            </a:extLst>
          </p:cNvPr>
          <p:cNvSpPr txBox="1"/>
          <p:nvPr/>
        </p:nvSpPr>
        <p:spPr>
          <a:xfrm>
            <a:off x="11775240" y="4073453"/>
            <a:ext cx="5128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ترجمه خودکار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فرآیند ترجمه متون زیرنویس از یک زبان به زبان دیگر با استفاده از </a:t>
            </a:r>
            <a:r>
              <a:rPr lang="fa-IR" sz="2400" dirty="0" err="1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الگوریتم</a:t>
            </a: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 های هوش مصنوعی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3A2E4-9F75-0D2F-1B91-F30A2FB9F85A}"/>
              </a:ext>
            </a:extLst>
          </p:cNvPr>
          <p:cNvSpPr txBox="1"/>
          <p:nvPr/>
        </p:nvSpPr>
        <p:spPr>
          <a:xfrm>
            <a:off x="6097070" y="4073453"/>
            <a:ext cx="5128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تشخیص گفتار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از تکنولوژی هوش مصنوعی برای تشخیص گفتار و تبدیل آن به متن استفاده میشود.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2123F-3B55-F074-7593-DCD3F07427F5}"/>
              </a:ext>
            </a:extLst>
          </p:cNvPr>
          <p:cNvSpPr txBox="1"/>
          <p:nvPr/>
        </p:nvSpPr>
        <p:spPr>
          <a:xfrm>
            <a:off x="5877725" y="6896100"/>
            <a:ext cx="11104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موسیقی و </a:t>
            </a:r>
            <a:r>
              <a:rPr lang="fa-IR" sz="2700" b="1" dirty="0" err="1">
                <a:solidFill>
                  <a:srgbClr val="6EB9FB"/>
                </a:solidFill>
                <a:latin typeface="Noto Sans Arabic"/>
              </a:rPr>
              <a:t>افکت</a:t>
            </a:r>
            <a:r>
              <a:rPr lang="fa-IR" sz="2700" b="1" dirty="0">
                <a:solidFill>
                  <a:srgbClr val="6EB9FB"/>
                </a:solidFill>
                <a:latin typeface="Noto Sans Arabic"/>
              </a:rPr>
              <a:t> های صوتی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تکنیک های هوش مصنوعی جهت هماهنگی زمان زیرنویس با موسیقی و </a:t>
            </a:r>
            <a:r>
              <a:rPr lang="fa-IR" sz="2400" dirty="0" err="1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افکت</a:t>
            </a: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 های صوتی مورد استفاده قرار میگیرد.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965" y="2495006"/>
            <a:ext cx="11870690" cy="16921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lang="fa-IR" spc="-10" dirty="0"/>
              <a:t>مزایا و معایب استفاده از هوش مصنوعی در زیرنویس کردن فیلم</a:t>
            </a:r>
            <a:endParaRPr spc="-1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F8B7A-4ECF-91A0-743B-03969C3CDDB1}"/>
              </a:ext>
            </a:extLst>
          </p:cNvPr>
          <p:cNvSpPr txBox="1"/>
          <p:nvPr/>
        </p:nvSpPr>
        <p:spPr>
          <a:xfrm>
            <a:off x="10107205" y="4933743"/>
            <a:ext cx="512835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6EB9FB"/>
                </a:solidFill>
                <a:latin typeface="Noto Sans Arabic"/>
              </a:rPr>
              <a:t>مزایا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تسهیل و سرعت در زیرنویس کردن فیلم ها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حذف اشتباهات انسانی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قابلیت ترجمه به چندین زبان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13781-D6F0-6245-8A1F-7ECBD2110D50}"/>
              </a:ext>
            </a:extLst>
          </p:cNvPr>
          <p:cNvSpPr txBox="1"/>
          <p:nvPr/>
        </p:nvSpPr>
        <p:spPr>
          <a:xfrm>
            <a:off x="2895600" y="4933743"/>
            <a:ext cx="5285196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6EB9FB"/>
                </a:solidFill>
                <a:latin typeface="Noto Sans Arabic"/>
              </a:rPr>
              <a:t>معایب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دقت پایین در </a:t>
            </a:r>
            <a:r>
              <a:rPr lang="fa-IR" sz="2400" dirty="0" err="1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تتشخیص</a:t>
            </a: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 و ترجمه متن ها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روشن نشدن چالش های فنی و نیازمندی های حقوقی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کاهش فرصت های شغلی برای مترجمان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147" y="1671394"/>
            <a:ext cx="10826750" cy="16921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lang="fa-IR" dirty="0"/>
              <a:t>تحولات اخیر در فناوری زیرنویس کردن با    هوش مصنوعی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486" y="3955694"/>
            <a:ext cx="3857609" cy="23874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244" y="3955694"/>
            <a:ext cx="3857639" cy="23874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91021" y="3955694"/>
            <a:ext cx="3857639" cy="2387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D860D-5CD8-F6F8-BFB4-DEDAB326F104}"/>
              </a:ext>
            </a:extLst>
          </p:cNvPr>
          <p:cNvSpPr txBox="1"/>
          <p:nvPr/>
        </p:nvSpPr>
        <p:spPr>
          <a:xfrm>
            <a:off x="11491021" y="6543659"/>
            <a:ext cx="3782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6EB9FB"/>
                </a:solidFill>
                <a:latin typeface="Noto Sans Arabic"/>
              </a:rPr>
              <a:t>تشخیص گفتار پیشرفته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استفاده از فناوری های تشخیص گفتار پیشرفته جهت تشخیص دقیق تر کلمات و عبارات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6DE97-25BF-A550-FCAE-C6B761739739}"/>
              </a:ext>
            </a:extLst>
          </p:cNvPr>
          <p:cNvSpPr txBox="1"/>
          <p:nvPr/>
        </p:nvSpPr>
        <p:spPr>
          <a:xfrm>
            <a:off x="7200544" y="6518259"/>
            <a:ext cx="3782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6EB9FB"/>
                </a:solidFill>
                <a:latin typeface="Noto Sans Arabic"/>
              </a:rPr>
              <a:t>شبکه های عصبی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استفاده از شبکه های عصبی عمیق جهت تفسیر محتوای ویدئو ها و تولید زیرنویس های دقیق تر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A9A31-CF1E-A4F8-1506-DDB37FEA08DC}"/>
              </a:ext>
            </a:extLst>
          </p:cNvPr>
          <p:cNvSpPr txBox="1"/>
          <p:nvPr/>
        </p:nvSpPr>
        <p:spPr>
          <a:xfrm>
            <a:off x="2910067" y="6518258"/>
            <a:ext cx="3782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6EB9FB"/>
                </a:solidFill>
                <a:latin typeface="Noto Sans Arabic"/>
              </a:rPr>
              <a:t>یادگیری ماشین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استفاده از </a:t>
            </a:r>
            <a:r>
              <a:rPr lang="fa-IR" sz="2400" dirty="0" err="1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الگوریتم</a:t>
            </a: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 های یادگیری ماشین برای بهبود دقت زیرنویس کردن و تشخیص گفتار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8101" y="0"/>
            <a:ext cx="18288000" cy="10288270"/>
          </a:xfrm>
          <a:custGeom>
            <a:avLst/>
            <a:gdLst/>
            <a:ahLst/>
            <a:cxnLst/>
            <a:rect l="l" t="t" r="r" b="b"/>
            <a:pathLst>
              <a:path w="18288000" h="10288270">
                <a:moveTo>
                  <a:pt x="18288000" y="10287891"/>
                </a:moveTo>
                <a:lnTo>
                  <a:pt x="0" y="1028789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891"/>
                </a:lnTo>
                <a:close/>
              </a:path>
            </a:pathLst>
          </a:custGeom>
          <a:solidFill>
            <a:srgbClr val="25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32236"/>
            <a:ext cx="18287999" cy="2876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6200" y="2833157"/>
            <a:ext cx="9640570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lang="fa-IR" sz="4500" dirty="0"/>
              <a:t>آینده تکنولوژی زیرنویس کردن فیلم با              هوش مصنوعی</a:t>
            </a:r>
            <a:endParaRPr sz="4500" dirty="0"/>
          </a:p>
        </p:txBody>
      </p:sp>
      <p:grpSp>
        <p:nvGrpSpPr>
          <p:cNvPr id="5" name="object 5"/>
          <p:cNvGrpSpPr/>
          <p:nvPr/>
        </p:nvGrpSpPr>
        <p:grpSpPr>
          <a:xfrm>
            <a:off x="8079272" y="5294406"/>
            <a:ext cx="2129155" cy="4360545"/>
            <a:chOff x="8079272" y="5294406"/>
            <a:chExt cx="2129155" cy="4360545"/>
          </a:xfrm>
        </p:grpSpPr>
        <p:sp>
          <p:nvSpPr>
            <p:cNvPr id="6" name="object 6"/>
            <p:cNvSpPr/>
            <p:nvPr/>
          </p:nvSpPr>
          <p:spPr>
            <a:xfrm>
              <a:off x="9129547" y="5294413"/>
              <a:ext cx="1078865" cy="4360545"/>
            </a:xfrm>
            <a:custGeom>
              <a:avLst/>
              <a:gdLst/>
              <a:ahLst/>
              <a:cxnLst/>
              <a:rect l="l" t="t" r="r" b="b"/>
              <a:pathLst>
                <a:path w="1078865" h="4360545">
                  <a:moveTo>
                    <a:pt x="28727" y="0"/>
                  </a:moveTo>
                  <a:lnTo>
                    <a:pt x="0" y="0"/>
                  </a:lnTo>
                  <a:lnTo>
                    <a:pt x="0" y="4360507"/>
                  </a:lnTo>
                  <a:lnTo>
                    <a:pt x="28727" y="4360507"/>
                  </a:lnTo>
                  <a:lnTo>
                    <a:pt x="28727" y="0"/>
                  </a:lnTo>
                  <a:close/>
                </a:path>
                <a:path w="1078865" h="4360545">
                  <a:moveTo>
                    <a:pt x="1078865" y="424408"/>
                  </a:moveTo>
                  <a:lnTo>
                    <a:pt x="273253" y="424408"/>
                  </a:lnTo>
                  <a:lnTo>
                    <a:pt x="273253" y="453123"/>
                  </a:lnTo>
                  <a:lnTo>
                    <a:pt x="1078865" y="453123"/>
                  </a:lnTo>
                  <a:lnTo>
                    <a:pt x="1078865" y="424408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84889" y="5474208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59" h="518160">
                  <a:moveTo>
                    <a:pt x="448817" y="517855"/>
                  </a:moveTo>
                  <a:lnTo>
                    <a:pt x="69067" y="517855"/>
                  </a:lnTo>
                  <a:lnTo>
                    <a:pt x="42202" y="512425"/>
                  </a:lnTo>
                  <a:lnTo>
                    <a:pt x="20246" y="497623"/>
                  </a:lnTo>
                  <a:lnTo>
                    <a:pt x="5433" y="475678"/>
                  </a:lnTo>
                  <a:lnTo>
                    <a:pt x="0" y="448818"/>
                  </a:lnTo>
                  <a:lnTo>
                    <a:pt x="0" y="69036"/>
                  </a:lnTo>
                  <a:lnTo>
                    <a:pt x="5433" y="42176"/>
                  </a:lnTo>
                  <a:lnTo>
                    <a:pt x="20246" y="20230"/>
                  </a:lnTo>
                  <a:lnTo>
                    <a:pt x="42202" y="5429"/>
                  </a:lnTo>
                  <a:lnTo>
                    <a:pt x="69066" y="0"/>
                  </a:lnTo>
                  <a:lnTo>
                    <a:pt x="448818" y="0"/>
                  </a:lnTo>
                  <a:lnTo>
                    <a:pt x="497639" y="20230"/>
                  </a:lnTo>
                  <a:lnTo>
                    <a:pt x="517885" y="69036"/>
                  </a:lnTo>
                  <a:lnTo>
                    <a:pt x="517885" y="448818"/>
                  </a:lnTo>
                  <a:lnTo>
                    <a:pt x="512451" y="475678"/>
                  </a:lnTo>
                  <a:lnTo>
                    <a:pt x="497639" y="497623"/>
                  </a:lnTo>
                  <a:lnTo>
                    <a:pt x="475683" y="512425"/>
                  </a:lnTo>
                  <a:lnTo>
                    <a:pt x="448817" y="517855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9272" y="6869673"/>
              <a:ext cx="805815" cy="29209"/>
            </a:xfrm>
            <a:custGeom>
              <a:avLst/>
              <a:gdLst/>
              <a:ahLst/>
              <a:cxnLst/>
              <a:rect l="l" t="t" r="r" b="b"/>
              <a:pathLst>
                <a:path w="805815" h="29209">
                  <a:moveTo>
                    <a:pt x="805608" y="28723"/>
                  </a:moveTo>
                  <a:lnTo>
                    <a:pt x="0" y="28723"/>
                  </a:lnTo>
                  <a:lnTo>
                    <a:pt x="0" y="0"/>
                  </a:lnTo>
                  <a:lnTo>
                    <a:pt x="805608" y="0"/>
                  </a:lnTo>
                  <a:lnTo>
                    <a:pt x="805608" y="28723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84889" y="6625071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59" h="518159">
                  <a:moveTo>
                    <a:pt x="448817" y="517885"/>
                  </a:moveTo>
                  <a:lnTo>
                    <a:pt x="69067" y="517885"/>
                  </a:lnTo>
                  <a:lnTo>
                    <a:pt x="42202" y="512451"/>
                  </a:lnTo>
                  <a:lnTo>
                    <a:pt x="20246" y="497639"/>
                  </a:lnTo>
                  <a:lnTo>
                    <a:pt x="5433" y="475683"/>
                  </a:lnTo>
                  <a:lnTo>
                    <a:pt x="0" y="448818"/>
                  </a:lnTo>
                  <a:lnTo>
                    <a:pt x="0" y="69066"/>
                  </a:lnTo>
                  <a:lnTo>
                    <a:pt x="5433" y="42202"/>
                  </a:lnTo>
                  <a:lnTo>
                    <a:pt x="20246" y="20246"/>
                  </a:lnTo>
                  <a:lnTo>
                    <a:pt x="42202" y="5433"/>
                  </a:lnTo>
                  <a:lnTo>
                    <a:pt x="69066" y="0"/>
                  </a:lnTo>
                  <a:lnTo>
                    <a:pt x="448818" y="0"/>
                  </a:lnTo>
                  <a:lnTo>
                    <a:pt x="497639" y="20246"/>
                  </a:lnTo>
                  <a:lnTo>
                    <a:pt x="517885" y="69066"/>
                  </a:lnTo>
                  <a:lnTo>
                    <a:pt x="517885" y="448818"/>
                  </a:lnTo>
                  <a:lnTo>
                    <a:pt x="512451" y="475683"/>
                  </a:lnTo>
                  <a:lnTo>
                    <a:pt x="497639" y="497639"/>
                  </a:lnTo>
                  <a:lnTo>
                    <a:pt x="475683" y="512451"/>
                  </a:lnTo>
                  <a:lnTo>
                    <a:pt x="448817" y="517885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02805" y="8016239"/>
              <a:ext cx="805815" cy="29209"/>
            </a:xfrm>
            <a:custGeom>
              <a:avLst/>
              <a:gdLst/>
              <a:ahLst/>
              <a:cxnLst/>
              <a:rect l="l" t="t" r="r" b="b"/>
              <a:pathLst>
                <a:path w="805815" h="29209">
                  <a:moveTo>
                    <a:pt x="805608" y="28723"/>
                  </a:moveTo>
                  <a:lnTo>
                    <a:pt x="0" y="28723"/>
                  </a:lnTo>
                  <a:lnTo>
                    <a:pt x="0" y="0"/>
                  </a:lnTo>
                  <a:lnTo>
                    <a:pt x="805608" y="0"/>
                  </a:lnTo>
                  <a:lnTo>
                    <a:pt x="805608" y="28723"/>
                  </a:lnTo>
                  <a:close/>
                </a:path>
              </a:pathLst>
            </a:custGeom>
            <a:solidFill>
              <a:srgbClr val="6EB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84889" y="7771668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59" h="518159">
                  <a:moveTo>
                    <a:pt x="448817" y="517855"/>
                  </a:moveTo>
                  <a:lnTo>
                    <a:pt x="69067" y="517855"/>
                  </a:lnTo>
                  <a:lnTo>
                    <a:pt x="42202" y="512425"/>
                  </a:lnTo>
                  <a:lnTo>
                    <a:pt x="20246" y="497623"/>
                  </a:lnTo>
                  <a:lnTo>
                    <a:pt x="5433" y="475678"/>
                  </a:lnTo>
                  <a:lnTo>
                    <a:pt x="0" y="448818"/>
                  </a:lnTo>
                  <a:lnTo>
                    <a:pt x="0" y="69036"/>
                  </a:lnTo>
                  <a:lnTo>
                    <a:pt x="5433" y="42176"/>
                  </a:lnTo>
                  <a:lnTo>
                    <a:pt x="20246" y="20230"/>
                  </a:lnTo>
                  <a:lnTo>
                    <a:pt x="42202" y="5429"/>
                  </a:lnTo>
                  <a:lnTo>
                    <a:pt x="69066" y="0"/>
                  </a:lnTo>
                  <a:lnTo>
                    <a:pt x="448818" y="0"/>
                  </a:lnTo>
                  <a:lnTo>
                    <a:pt x="475683" y="5429"/>
                  </a:lnTo>
                  <a:lnTo>
                    <a:pt x="497639" y="20230"/>
                  </a:lnTo>
                  <a:lnTo>
                    <a:pt x="512451" y="42176"/>
                  </a:lnTo>
                  <a:lnTo>
                    <a:pt x="517885" y="69036"/>
                  </a:lnTo>
                  <a:lnTo>
                    <a:pt x="517885" y="448818"/>
                  </a:lnTo>
                  <a:lnTo>
                    <a:pt x="512451" y="475678"/>
                  </a:lnTo>
                  <a:lnTo>
                    <a:pt x="497639" y="497623"/>
                  </a:lnTo>
                  <a:lnTo>
                    <a:pt x="475683" y="512425"/>
                  </a:lnTo>
                  <a:lnTo>
                    <a:pt x="448817" y="517855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EC31DD-0ADD-C762-459E-1DFD71F87943}"/>
              </a:ext>
            </a:extLst>
          </p:cNvPr>
          <p:cNvSpPr txBox="1"/>
          <p:nvPr/>
        </p:nvSpPr>
        <p:spPr>
          <a:xfrm>
            <a:off x="10668000" y="4957700"/>
            <a:ext cx="3782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6EB9FB"/>
                </a:solidFill>
                <a:latin typeface="Noto Sans Arabic"/>
              </a:rPr>
              <a:t>زیرنویس چند زبانه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راه حل های هوش مصنوعی، ترجمه زیرنویس به چندین زبان را با دقت و سرعت بیشتری فراهم خواهند کرد.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85B39-90A7-3B7A-98EA-C0A5544976F4}"/>
              </a:ext>
            </a:extLst>
          </p:cNvPr>
          <p:cNvSpPr txBox="1"/>
          <p:nvPr/>
        </p:nvSpPr>
        <p:spPr>
          <a:xfrm>
            <a:off x="3886200" y="6327622"/>
            <a:ext cx="3910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6EB9FB"/>
                </a:solidFill>
                <a:latin typeface="Noto Sans Arabic"/>
              </a:rPr>
              <a:t>تفسیر خودکار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تکنولوژی های هوش مصنوعی قادر به تفسیر و درک مفهوم عمیق تر ویدئو ها و تولید زیرنویس </a:t>
            </a:r>
            <a:r>
              <a:rPr lang="fa-IR" sz="2400" dirty="0" err="1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اعتبارپذیرتر</a:t>
            </a:r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 خواهند شد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F7403-3F45-FA67-CFDF-05F729E5AE9B}"/>
              </a:ext>
            </a:extLst>
          </p:cNvPr>
          <p:cNvSpPr txBox="1"/>
          <p:nvPr/>
        </p:nvSpPr>
        <p:spPr>
          <a:xfrm>
            <a:off x="10363200" y="7229840"/>
            <a:ext cx="4087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6EB9FB"/>
                </a:solidFill>
                <a:latin typeface="Noto Sans Arabic"/>
              </a:rPr>
              <a:t>بهبود تفریح و رفاه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Noto Sans Arabic"/>
                <a:cs typeface="B Nazanin" panose="00000400000000000000" pitchFamily="2" charset="-78"/>
              </a:rPr>
              <a:t>زیرنویس های هوشمند با دقت مناسب و هماهنگی با فیلم ها، تجربه تماشا و مطالعه بهتری را به کاربران ارائه خواهند داد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8781" y="4322561"/>
            <a:ext cx="271018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900" spc="200" dirty="0">
                <a:solidFill>
                  <a:srgbClr val="6EB9FB"/>
                </a:solidFill>
                <a:latin typeface="Times New Roman"/>
                <a:cs typeface="Times New Roman"/>
              </a:rPr>
              <a:t>END</a:t>
            </a:r>
            <a:endParaRPr sz="9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416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Noto Sans Arabic</vt:lpstr>
      <vt:lpstr>Times New Roman</vt:lpstr>
      <vt:lpstr>Verdana</vt:lpstr>
      <vt:lpstr>Office Theme</vt:lpstr>
      <vt:lpstr>شﻮﻫ ﺎﺑ ﻢﻠﯿﻓ دنﺮﮐ ﺲﯾﻮﻧﺮﯾز ﯽﻋﻮﻨﺼﻣ</vt:lpstr>
      <vt:lpstr>دن فیلمﺮﮐ  برای زیرنویسﺎﻫیﺪﻨﻣزﺎﯿﻧ</vt:lpstr>
      <vt:lpstr>روش های متداول در زیرنویس کردن فیلم</vt:lpstr>
      <vt:lpstr>کاربرد های هوش مصنوعی در زیرنویس کردن فیلم</vt:lpstr>
      <vt:lpstr>مزایا و معایب استفاده از هوش مصنوعی در زیرنویس کردن فیلم</vt:lpstr>
      <vt:lpstr>تحولات اخیر در فناوری زیرنویس کردن با    هوش مصنوعی</vt:lpstr>
      <vt:lpstr>آینده تکنولوژی زیرنویس کردن فیلم با              هوش مصنوعی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بلد بودن زبان</dc:title>
  <dc:creator>ali beladi</dc:creator>
  <cp:keywords>DAF3xn9cHhw,BAF0rbO7u2I</cp:keywords>
  <cp:lastModifiedBy>sina sadeghi</cp:lastModifiedBy>
  <cp:revision>1</cp:revision>
  <dcterms:created xsi:type="dcterms:W3CDTF">2024-06-07T14:38:04Z</dcterms:created>
  <dcterms:modified xsi:type="dcterms:W3CDTF">2024-06-07T15:18:09Z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2023-12-25T00:00:00Z</vt:filetime>
  </property>
  <property fmtid="{D5CDD505-2E9C-101B-9397-08002B2CF9AE}" pid="3" name="Creator">
    <vt:lpwstr>Canva</vt:lpwstr>
  </property>
  <property fmtid="{D5CDD505-2E9C-101B-9397-08002B2CF9AE}" pid="4" name="LastSaved">
    <vt:filetime>2024-06-07T00:00:00Z</vt:filetime>
  </property>
  <property fmtid="{D5CDD505-2E9C-101B-9397-08002B2CF9AE}" pid="5" name="Producer">
    <vt:lpwstr>3-Heights(TM) PDF Security Shell 4.8.25.2 (http://www.pdf-tools.com)</vt:lpwstr>
  </property>
</Properties>
</file>