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97" d="100"/>
          <a:sy n="197" d="100"/>
        </p:scale>
        <p:origin x="-267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599" y="228600"/>
            <a:ext cx="2042803" cy="369332"/>
          </a:xfrm>
          <a:prstGeom prst="rect">
            <a:avLst/>
          </a:prstGeom>
          <a:solidFill>
            <a:srgbClr val="00B0F0"/>
          </a:solidFill>
        </p:spPr>
        <p:txBody>
          <a:bodyPr wrap="none" rtlCol="0">
            <a:spAutoFit/>
          </a:bodyPr>
          <a:lstStyle/>
          <a:p>
            <a:r>
              <a:rPr lang="en-US" dirty="0" smtClean="0"/>
              <a:t>For each row in CSV</a:t>
            </a:r>
            <a:endParaRPr lang="en-US" dirty="0"/>
          </a:p>
        </p:txBody>
      </p:sp>
      <p:sp>
        <p:nvSpPr>
          <p:cNvPr id="6" name="Diamond 5"/>
          <p:cNvSpPr/>
          <p:nvPr/>
        </p:nvSpPr>
        <p:spPr>
          <a:xfrm>
            <a:off x="2979389" y="1833254"/>
            <a:ext cx="2438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 found in </a:t>
            </a:r>
            <a:r>
              <a:rPr lang="en-US" sz="1200" dirty="0" smtClean="0"/>
              <a:t>DB by CSV values</a:t>
            </a:r>
            <a:endParaRPr lang="en-US" sz="1200" dirty="0"/>
          </a:p>
        </p:txBody>
      </p:sp>
      <p:cxnSp>
        <p:nvCxnSpPr>
          <p:cNvPr id="8" name="Elbow Connector 7"/>
          <p:cNvCxnSpPr/>
          <p:nvPr/>
        </p:nvCxnSpPr>
        <p:spPr>
          <a:xfrm rot="10800000" flipV="1">
            <a:off x="2696090" y="2174862"/>
            <a:ext cx="457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65446" y="1909454"/>
            <a:ext cx="300082" cy="369332"/>
          </a:xfrm>
          <a:prstGeom prst="rect">
            <a:avLst/>
          </a:prstGeom>
          <a:noFill/>
        </p:spPr>
        <p:txBody>
          <a:bodyPr wrap="none" rtlCol="0">
            <a:spAutoFit/>
          </a:bodyPr>
          <a:lstStyle/>
          <a:p>
            <a:r>
              <a:rPr lang="en-US" dirty="0" smtClean="0"/>
              <a:t>+</a:t>
            </a:r>
            <a:endParaRPr lang="en-US" dirty="0"/>
          </a:p>
        </p:txBody>
      </p:sp>
      <p:cxnSp>
        <p:nvCxnSpPr>
          <p:cNvPr id="11" name="Elbow Connector 10"/>
          <p:cNvCxnSpPr>
            <a:stCxn id="6" idx="3"/>
            <a:endCxn id="13" idx="0"/>
          </p:cNvCxnSpPr>
          <p:nvPr/>
        </p:nvCxnSpPr>
        <p:spPr>
          <a:xfrm>
            <a:off x="5417789" y="2176154"/>
            <a:ext cx="309177" cy="912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93989" y="1909454"/>
            <a:ext cx="255198" cy="369332"/>
          </a:xfrm>
          <a:prstGeom prst="rect">
            <a:avLst/>
          </a:prstGeom>
          <a:noFill/>
        </p:spPr>
        <p:txBody>
          <a:bodyPr wrap="none" rtlCol="0">
            <a:spAutoFit/>
          </a:bodyPr>
          <a:lstStyle/>
          <a:p>
            <a:r>
              <a:rPr lang="en-US" dirty="0"/>
              <a:t>-</a:t>
            </a:r>
            <a:endParaRPr lang="en-US" dirty="0"/>
          </a:p>
        </p:txBody>
      </p:sp>
      <p:sp>
        <p:nvSpPr>
          <p:cNvPr id="13" name="Rectangle 12"/>
          <p:cNvSpPr/>
          <p:nvPr/>
        </p:nvSpPr>
        <p:spPr>
          <a:xfrm>
            <a:off x="4800600" y="3088554"/>
            <a:ext cx="1852731" cy="31642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 </a:t>
            </a:r>
            <a:r>
              <a:rPr lang="en-US" sz="1200" dirty="0" smtClean="0"/>
              <a:t>Create new record</a:t>
            </a:r>
            <a:endParaRPr lang="en-US" sz="1200" dirty="0"/>
          </a:p>
        </p:txBody>
      </p:sp>
      <p:sp>
        <p:nvSpPr>
          <p:cNvPr id="14" name="Diamond 13"/>
          <p:cNvSpPr/>
          <p:nvPr/>
        </p:nvSpPr>
        <p:spPr>
          <a:xfrm>
            <a:off x="1803192" y="2835479"/>
            <a:ext cx="1785797"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PDF match found</a:t>
            </a:r>
            <a:endParaRPr lang="en-US" sz="1200" dirty="0"/>
          </a:p>
        </p:txBody>
      </p:sp>
      <p:sp>
        <p:nvSpPr>
          <p:cNvPr id="15" name="TextBox 14"/>
          <p:cNvSpPr txBox="1"/>
          <p:nvPr/>
        </p:nvSpPr>
        <p:spPr>
          <a:xfrm>
            <a:off x="1206706" y="2823855"/>
            <a:ext cx="300082" cy="369332"/>
          </a:xfrm>
          <a:prstGeom prst="rect">
            <a:avLst/>
          </a:prstGeom>
          <a:noFill/>
        </p:spPr>
        <p:txBody>
          <a:bodyPr wrap="none" rtlCol="0">
            <a:spAutoFit/>
          </a:bodyPr>
          <a:lstStyle/>
          <a:p>
            <a:r>
              <a:rPr lang="en-US" dirty="0" smtClean="0"/>
              <a:t>+</a:t>
            </a:r>
            <a:endParaRPr lang="en-US" dirty="0"/>
          </a:p>
        </p:txBody>
      </p:sp>
      <p:sp>
        <p:nvSpPr>
          <p:cNvPr id="16" name="TextBox 15"/>
          <p:cNvSpPr txBox="1"/>
          <p:nvPr/>
        </p:nvSpPr>
        <p:spPr>
          <a:xfrm>
            <a:off x="3880490" y="2823855"/>
            <a:ext cx="255198" cy="369332"/>
          </a:xfrm>
          <a:prstGeom prst="rect">
            <a:avLst/>
          </a:prstGeom>
          <a:noFill/>
        </p:spPr>
        <p:txBody>
          <a:bodyPr wrap="none" rtlCol="0">
            <a:spAutoFit/>
          </a:bodyPr>
          <a:lstStyle/>
          <a:p>
            <a:r>
              <a:rPr lang="en-US" dirty="0" smtClean="0"/>
              <a:t>-</a:t>
            </a:r>
            <a:endParaRPr lang="en-US" dirty="0"/>
          </a:p>
        </p:txBody>
      </p:sp>
      <p:cxnSp>
        <p:nvCxnSpPr>
          <p:cNvPr id="17" name="Elbow Connector 16"/>
          <p:cNvCxnSpPr/>
          <p:nvPr/>
        </p:nvCxnSpPr>
        <p:spPr>
          <a:xfrm rot="10800000" flipV="1">
            <a:off x="1345992" y="3103474"/>
            <a:ext cx="457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3588989" y="3103474"/>
            <a:ext cx="457200" cy="6477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693389" y="3766671"/>
            <a:ext cx="18288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PDF </a:t>
            </a:r>
            <a:r>
              <a:rPr lang="en-US" sz="1200" dirty="0" smtClean="0"/>
              <a:t>is different</a:t>
            </a:r>
            <a:endParaRPr lang="en-US" sz="1200" dirty="0"/>
          </a:p>
        </p:txBody>
      </p:sp>
      <p:sp>
        <p:nvSpPr>
          <p:cNvPr id="20" name="Rectangle 19"/>
          <p:cNvSpPr/>
          <p:nvPr/>
        </p:nvSpPr>
        <p:spPr>
          <a:xfrm>
            <a:off x="3131788" y="3758928"/>
            <a:ext cx="2617399" cy="37191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a:t>
            </a:r>
            <a:r>
              <a:rPr lang="en-US" sz="1200" dirty="0" smtClean="0"/>
              <a:t>Add to </a:t>
            </a:r>
            <a:r>
              <a:rPr lang="en-US" sz="1200" dirty="0" err="1" smtClean="0"/>
              <a:t>FirstName</a:t>
            </a:r>
            <a:r>
              <a:rPr lang="en-US" sz="1200" dirty="0" smtClean="0"/>
              <a:t> </a:t>
            </a:r>
            <a:r>
              <a:rPr lang="en-US" sz="1200" dirty="0" err="1" smtClean="0"/>
              <a:t>LastName</a:t>
            </a:r>
            <a:endParaRPr lang="en-US" sz="1200" dirty="0" smtClean="0"/>
          </a:p>
          <a:p>
            <a:r>
              <a:rPr lang="en-US" sz="1200" dirty="0" smtClean="0"/>
              <a:t>Status: new PDF</a:t>
            </a:r>
            <a:endParaRPr lang="en-US" sz="1200" dirty="0"/>
          </a:p>
        </p:txBody>
      </p:sp>
      <p:sp>
        <p:nvSpPr>
          <p:cNvPr id="21" name="TextBox 20"/>
          <p:cNvSpPr txBox="1"/>
          <p:nvPr/>
        </p:nvSpPr>
        <p:spPr>
          <a:xfrm>
            <a:off x="2576977" y="3746030"/>
            <a:ext cx="255198" cy="369332"/>
          </a:xfrm>
          <a:prstGeom prst="rect">
            <a:avLst/>
          </a:prstGeom>
          <a:noFill/>
        </p:spPr>
        <p:txBody>
          <a:bodyPr wrap="none" rtlCol="0">
            <a:spAutoFit/>
          </a:bodyPr>
          <a:lstStyle/>
          <a:p>
            <a:r>
              <a:rPr lang="en-US" dirty="0" smtClean="0"/>
              <a:t>-</a:t>
            </a:r>
            <a:endParaRPr lang="en-US" dirty="0"/>
          </a:p>
        </p:txBody>
      </p:sp>
      <p:cxnSp>
        <p:nvCxnSpPr>
          <p:cNvPr id="22" name="Elbow Connector 21"/>
          <p:cNvCxnSpPr/>
          <p:nvPr/>
        </p:nvCxnSpPr>
        <p:spPr>
          <a:xfrm>
            <a:off x="2436846" y="4039190"/>
            <a:ext cx="457200" cy="6477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2389" y="3761514"/>
            <a:ext cx="300082" cy="369332"/>
          </a:xfrm>
          <a:prstGeom prst="rect">
            <a:avLst/>
          </a:prstGeom>
          <a:noFill/>
        </p:spPr>
        <p:txBody>
          <a:bodyPr wrap="none" rtlCol="0">
            <a:spAutoFit/>
          </a:bodyPr>
          <a:lstStyle/>
          <a:p>
            <a:r>
              <a:rPr lang="en-US" dirty="0" smtClean="0"/>
              <a:t>+</a:t>
            </a:r>
            <a:endParaRPr lang="en-US" dirty="0"/>
          </a:p>
        </p:txBody>
      </p:sp>
      <p:cxnSp>
        <p:nvCxnSpPr>
          <p:cNvPr id="24" name="Elbow Connector 23"/>
          <p:cNvCxnSpPr/>
          <p:nvPr/>
        </p:nvCxnSpPr>
        <p:spPr>
          <a:xfrm rot="10800000" flipV="1">
            <a:off x="255340" y="4033371"/>
            <a:ext cx="457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00151" y="6019800"/>
            <a:ext cx="2019946" cy="74201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Update Application Values for [</a:t>
            </a:r>
            <a:r>
              <a:rPr lang="en-US" sz="1000" dirty="0" err="1"/>
              <a:t>FirstName</a:t>
            </a:r>
            <a:r>
              <a:rPr lang="en-US" sz="1000" dirty="0"/>
              <a:t> </a:t>
            </a:r>
            <a:r>
              <a:rPr lang="en-US" sz="1000" dirty="0" err="1"/>
              <a:t>LastName</a:t>
            </a:r>
            <a:r>
              <a:rPr lang="en-US" sz="1000" dirty="0"/>
              <a:t> (ID:XXX)] and update old values in DB with those extracted from CSV</a:t>
            </a:r>
          </a:p>
        </p:txBody>
      </p:sp>
      <p:sp>
        <p:nvSpPr>
          <p:cNvPr id="41" name="Diamond 40"/>
          <p:cNvSpPr/>
          <p:nvPr/>
        </p:nvSpPr>
        <p:spPr>
          <a:xfrm>
            <a:off x="1988790" y="5334000"/>
            <a:ext cx="3269010" cy="914400"/>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Update in Case C) Values in DB are different from PDF?</a:t>
            </a:r>
            <a:endParaRPr lang="en-US" sz="1000" dirty="0"/>
          </a:p>
        </p:txBody>
      </p:sp>
      <p:sp>
        <p:nvSpPr>
          <p:cNvPr id="44" name="TextBox 43"/>
          <p:cNvSpPr txBox="1"/>
          <p:nvPr/>
        </p:nvSpPr>
        <p:spPr>
          <a:xfrm>
            <a:off x="1467173" y="4758276"/>
            <a:ext cx="300082" cy="369332"/>
          </a:xfrm>
          <a:prstGeom prst="rect">
            <a:avLst/>
          </a:prstGeom>
          <a:noFill/>
        </p:spPr>
        <p:txBody>
          <a:bodyPr wrap="none" rtlCol="0">
            <a:spAutoFit/>
          </a:bodyPr>
          <a:lstStyle/>
          <a:p>
            <a:r>
              <a:rPr lang="en-US" dirty="0" smtClean="0"/>
              <a:t>+</a:t>
            </a:r>
            <a:endParaRPr lang="en-US" dirty="0"/>
          </a:p>
        </p:txBody>
      </p:sp>
      <p:cxnSp>
        <p:nvCxnSpPr>
          <p:cNvPr id="45" name="Elbow Connector 44"/>
          <p:cNvCxnSpPr>
            <a:stCxn id="41" idx="1"/>
          </p:cNvCxnSpPr>
          <p:nvPr/>
        </p:nvCxnSpPr>
        <p:spPr>
          <a:xfrm rot="10800000" flipV="1">
            <a:off x="1410124" y="5791199"/>
            <a:ext cx="578666" cy="218609"/>
          </a:xfrm>
          <a:prstGeom prst="bentConnector3">
            <a:avLst>
              <a:gd name="adj1" fmla="val 100218"/>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9447" y="4688209"/>
            <a:ext cx="2514600" cy="31642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Action: Add to </a:t>
            </a:r>
            <a:r>
              <a:rPr lang="en-US" sz="1200" dirty="0" err="1" smtClean="0"/>
              <a:t>FirstName</a:t>
            </a:r>
            <a:r>
              <a:rPr lang="en-US" sz="1200" dirty="0" smtClean="0"/>
              <a:t> </a:t>
            </a:r>
            <a:r>
              <a:rPr lang="en-US" sz="1200" dirty="0" err="1" smtClean="0"/>
              <a:t>LastName</a:t>
            </a:r>
            <a:endParaRPr lang="en-US" sz="1200" dirty="0" smtClean="0"/>
          </a:p>
          <a:p>
            <a:r>
              <a:rPr lang="en-US" sz="1200" dirty="0" smtClean="0"/>
              <a:t>Status: new </a:t>
            </a:r>
            <a:r>
              <a:rPr lang="en-US" sz="1200" dirty="0"/>
              <a:t>PDF</a:t>
            </a:r>
            <a:endParaRPr lang="en-US" sz="1200" dirty="0"/>
          </a:p>
        </p:txBody>
      </p:sp>
      <p:sp>
        <p:nvSpPr>
          <p:cNvPr id="48" name="Rectangle 47"/>
          <p:cNvSpPr/>
          <p:nvPr/>
        </p:nvSpPr>
        <p:spPr>
          <a:xfrm>
            <a:off x="2738318" y="4685603"/>
            <a:ext cx="2645500" cy="49851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Action: </a:t>
            </a:r>
            <a:r>
              <a:rPr lang="en-US" sz="1200" dirty="0"/>
              <a:t>Do not add</a:t>
            </a:r>
            <a:endParaRPr lang="en-US" sz="1200" dirty="0" smtClean="0"/>
          </a:p>
          <a:p>
            <a:r>
              <a:rPr lang="en-US" sz="1200" dirty="0" smtClean="0"/>
              <a:t>Status: same </a:t>
            </a:r>
            <a:r>
              <a:rPr lang="en-US" sz="1200" dirty="0"/>
              <a:t>PDF previously uploaded</a:t>
            </a:r>
            <a:endParaRPr lang="en-US" sz="1200" dirty="0"/>
          </a:p>
        </p:txBody>
      </p:sp>
      <p:sp>
        <p:nvSpPr>
          <p:cNvPr id="51" name="Diamond 50"/>
          <p:cNvSpPr/>
          <p:nvPr/>
        </p:nvSpPr>
        <p:spPr>
          <a:xfrm>
            <a:off x="5105400" y="457200"/>
            <a:ext cx="2438400" cy="163692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Key values are found in CSV (ERAS ID, First Last Name, email)</a:t>
            </a:r>
            <a:endParaRPr lang="en-US" sz="1200" dirty="0"/>
          </a:p>
        </p:txBody>
      </p:sp>
      <p:cxnSp>
        <p:nvCxnSpPr>
          <p:cNvPr id="54" name="Elbow Connector 53"/>
          <p:cNvCxnSpPr>
            <a:stCxn id="51" idx="1"/>
            <a:endCxn id="6" idx="0"/>
          </p:cNvCxnSpPr>
          <p:nvPr/>
        </p:nvCxnSpPr>
        <p:spPr>
          <a:xfrm rot="10800000" flipV="1">
            <a:off x="4198590" y="1275660"/>
            <a:ext cx="906811" cy="5575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693756" y="938908"/>
            <a:ext cx="300082" cy="369332"/>
          </a:xfrm>
          <a:prstGeom prst="rect">
            <a:avLst/>
          </a:prstGeom>
          <a:noFill/>
        </p:spPr>
        <p:txBody>
          <a:bodyPr wrap="none" rtlCol="0">
            <a:spAutoFit/>
          </a:bodyPr>
          <a:lstStyle/>
          <a:p>
            <a:r>
              <a:rPr lang="en-US" dirty="0" smtClean="0"/>
              <a:t>+</a:t>
            </a:r>
            <a:endParaRPr lang="en-US" dirty="0"/>
          </a:p>
        </p:txBody>
      </p:sp>
      <p:cxnSp>
        <p:nvCxnSpPr>
          <p:cNvPr id="57" name="Elbow Connector 56"/>
          <p:cNvCxnSpPr>
            <a:stCxn id="51" idx="3"/>
            <a:endCxn id="59" idx="0"/>
          </p:cNvCxnSpPr>
          <p:nvPr/>
        </p:nvCxnSpPr>
        <p:spPr>
          <a:xfrm>
            <a:off x="7543800" y="1275660"/>
            <a:ext cx="255950" cy="7817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596049" y="909268"/>
            <a:ext cx="255198" cy="369332"/>
          </a:xfrm>
          <a:prstGeom prst="rect">
            <a:avLst/>
          </a:prstGeom>
          <a:noFill/>
        </p:spPr>
        <p:txBody>
          <a:bodyPr wrap="none" rtlCol="0">
            <a:spAutoFit/>
          </a:bodyPr>
          <a:lstStyle/>
          <a:p>
            <a:r>
              <a:rPr lang="en-US" dirty="0"/>
              <a:t>-</a:t>
            </a:r>
            <a:endParaRPr lang="en-US" dirty="0"/>
          </a:p>
        </p:txBody>
      </p:sp>
      <p:sp>
        <p:nvSpPr>
          <p:cNvPr id="59" name="Rectangle 58"/>
          <p:cNvSpPr/>
          <p:nvPr/>
        </p:nvSpPr>
        <p:spPr>
          <a:xfrm>
            <a:off x="6477000" y="2057400"/>
            <a:ext cx="2645500" cy="74584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Case L:</a:t>
            </a:r>
          </a:p>
          <a:p>
            <a:r>
              <a:rPr lang="en-US" sz="1200" dirty="0" smtClean="0"/>
              <a:t>Action: </a:t>
            </a:r>
            <a:r>
              <a:rPr lang="en-US" sz="1200" dirty="0"/>
              <a:t>Do not add</a:t>
            </a:r>
            <a:endParaRPr lang="en-US" sz="1200" dirty="0" smtClean="0"/>
          </a:p>
          <a:p>
            <a:r>
              <a:rPr lang="en-US" sz="1200" dirty="0" smtClean="0"/>
              <a:t>Status</a:t>
            </a:r>
            <a:r>
              <a:rPr lang="en-US" sz="1200" dirty="0"/>
              <a:t>: Unexpected </a:t>
            </a:r>
            <a:r>
              <a:rPr lang="en-US" sz="1200" dirty="0" smtClean="0"/>
              <a:t>CSV Format</a:t>
            </a:r>
            <a:endParaRPr lang="en-US" sz="1200" dirty="0"/>
          </a:p>
        </p:txBody>
      </p:sp>
    </p:spTree>
    <p:extLst>
      <p:ext uri="{BB962C8B-B14F-4D97-AF65-F5344CB8AC3E}">
        <p14:creationId xmlns:p14="http://schemas.microsoft.com/office/powerpoint/2010/main" val="139597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9403" y="245346"/>
            <a:ext cx="5421677" cy="369332"/>
          </a:xfrm>
          <a:prstGeom prst="rect">
            <a:avLst/>
          </a:prstGeom>
          <a:solidFill>
            <a:srgbClr val="00B0F0"/>
          </a:solidFill>
        </p:spPr>
        <p:txBody>
          <a:bodyPr wrap="none" rtlCol="0">
            <a:spAutoFit/>
          </a:bodyPr>
          <a:lstStyle/>
          <a:p>
            <a:r>
              <a:rPr lang="en-US" dirty="0" smtClean="0"/>
              <a:t>For each PDF not matched in CSV or CSV is not provided</a:t>
            </a:r>
            <a:endParaRPr lang="en-US" dirty="0"/>
          </a:p>
        </p:txBody>
      </p:sp>
      <p:sp>
        <p:nvSpPr>
          <p:cNvPr id="6" name="Diamond 5"/>
          <p:cNvSpPr/>
          <p:nvPr/>
        </p:nvSpPr>
        <p:spPr>
          <a:xfrm>
            <a:off x="2729339" y="2132309"/>
            <a:ext cx="2438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 found in </a:t>
            </a:r>
            <a:r>
              <a:rPr lang="en-US" sz="1200" dirty="0" smtClean="0"/>
              <a:t>DB by PDF values</a:t>
            </a:r>
            <a:endParaRPr lang="en-US" sz="1200" dirty="0"/>
          </a:p>
        </p:txBody>
      </p:sp>
      <p:cxnSp>
        <p:nvCxnSpPr>
          <p:cNvPr id="8" name="Elbow Connector 7"/>
          <p:cNvCxnSpPr/>
          <p:nvPr/>
        </p:nvCxnSpPr>
        <p:spPr>
          <a:xfrm rot="10800000" flipV="1">
            <a:off x="2446040" y="2473917"/>
            <a:ext cx="457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15396" y="2208509"/>
            <a:ext cx="300082" cy="369332"/>
          </a:xfrm>
          <a:prstGeom prst="rect">
            <a:avLst/>
          </a:prstGeom>
          <a:noFill/>
        </p:spPr>
        <p:txBody>
          <a:bodyPr wrap="none" rtlCol="0">
            <a:spAutoFit/>
          </a:bodyPr>
          <a:lstStyle/>
          <a:p>
            <a:r>
              <a:rPr lang="en-US" dirty="0" smtClean="0"/>
              <a:t>+</a:t>
            </a:r>
            <a:endParaRPr lang="en-US" dirty="0"/>
          </a:p>
        </p:txBody>
      </p:sp>
      <p:cxnSp>
        <p:nvCxnSpPr>
          <p:cNvPr id="11" name="Elbow Connector 10"/>
          <p:cNvCxnSpPr>
            <a:stCxn id="6" idx="3"/>
          </p:cNvCxnSpPr>
          <p:nvPr/>
        </p:nvCxnSpPr>
        <p:spPr>
          <a:xfrm>
            <a:off x="5167739" y="2475209"/>
            <a:ext cx="381000" cy="7239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43939" y="2208509"/>
            <a:ext cx="255198" cy="369332"/>
          </a:xfrm>
          <a:prstGeom prst="rect">
            <a:avLst/>
          </a:prstGeom>
          <a:noFill/>
        </p:spPr>
        <p:txBody>
          <a:bodyPr wrap="none" rtlCol="0">
            <a:spAutoFit/>
          </a:bodyPr>
          <a:lstStyle/>
          <a:p>
            <a:r>
              <a:rPr lang="en-US" dirty="0"/>
              <a:t>-</a:t>
            </a:r>
            <a:endParaRPr lang="en-US" dirty="0"/>
          </a:p>
        </p:txBody>
      </p:sp>
      <p:sp>
        <p:nvSpPr>
          <p:cNvPr id="13" name="Rectangle 12"/>
          <p:cNvSpPr/>
          <p:nvPr/>
        </p:nvSpPr>
        <p:spPr>
          <a:xfrm>
            <a:off x="4762807" y="3199111"/>
            <a:ext cx="1852731" cy="31642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Action: </a:t>
            </a:r>
            <a:r>
              <a:rPr lang="en-US" sz="1200" dirty="0" smtClean="0"/>
              <a:t>Create new record</a:t>
            </a:r>
          </a:p>
        </p:txBody>
      </p:sp>
      <p:sp>
        <p:nvSpPr>
          <p:cNvPr id="14" name="Diamond 13"/>
          <p:cNvSpPr/>
          <p:nvPr/>
        </p:nvSpPr>
        <p:spPr>
          <a:xfrm>
            <a:off x="1553142" y="3134534"/>
            <a:ext cx="1785797"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PDF is different</a:t>
            </a:r>
            <a:endParaRPr lang="en-US" sz="1200" dirty="0"/>
          </a:p>
        </p:txBody>
      </p:sp>
      <p:sp>
        <p:nvSpPr>
          <p:cNvPr id="15" name="TextBox 14"/>
          <p:cNvSpPr txBox="1"/>
          <p:nvPr/>
        </p:nvSpPr>
        <p:spPr>
          <a:xfrm>
            <a:off x="956656" y="3122910"/>
            <a:ext cx="300082" cy="369332"/>
          </a:xfrm>
          <a:prstGeom prst="rect">
            <a:avLst/>
          </a:prstGeom>
          <a:noFill/>
        </p:spPr>
        <p:txBody>
          <a:bodyPr wrap="none" rtlCol="0">
            <a:spAutoFit/>
          </a:bodyPr>
          <a:lstStyle/>
          <a:p>
            <a:r>
              <a:rPr lang="en-US" dirty="0" smtClean="0"/>
              <a:t>+</a:t>
            </a:r>
            <a:endParaRPr lang="en-US" dirty="0"/>
          </a:p>
        </p:txBody>
      </p:sp>
      <p:sp>
        <p:nvSpPr>
          <p:cNvPr id="16" name="TextBox 15"/>
          <p:cNvSpPr txBox="1"/>
          <p:nvPr/>
        </p:nvSpPr>
        <p:spPr>
          <a:xfrm>
            <a:off x="3630440" y="3122910"/>
            <a:ext cx="255198" cy="369332"/>
          </a:xfrm>
          <a:prstGeom prst="rect">
            <a:avLst/>
          </a:prstGeom>
          <a:noFill/>
        </p:spPr>
        <p:txBody>
          <a:bodyPr wrap="none" rtlCol="0">
            <a:spAutoFit/>
          </a:bodyPr>
          <a:lstStyle/>
          <a:p>
            <a:r>
              <a:rPr lang="en-US" dirty="0" smtClean="0"/>
              <a:t>-</a:t>
            </a:r>
            <a:endParaRPr lang="en-US" dirty="0"/>
          </a:p>
        </p:txBody>
      </p:sp>
      <p:cxnSp>
        <p:nvCxnSpPr>
          <p:cNvPr id="17" name="Elbow Connector 16"/>
          <p:cNvCxnSpPr/>
          <p:nvPr/>
        </p:nvCxnSpPr>
        <p:spPr>
          <a:xfrm rot="10800000" flipV="1">
            <a:off x="1095942" y="3402529"/>
            <a:ext cx="457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3338939" y="3402529"/>
            <a:ext cx="457200" cy="6477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2339" y="4071538"/>
            <a:ext cx="2514600" cy="31642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Action: Add to </a:t>
            </a:r>
            <a:r>
              <a:rPr lang="en-US" sz="1200" dirty="0" err="1" smtClean="0"/>
              <a:t>FirstName</a:t>
            </a:r>
            <a:r>
              <a:rPr lang="en-US" sz="1200" dirty="0" smtClean="0"/>
              <a:t> </a:t>
            </a:r>
            <a:r>
              <a:rPr lang="en-US" sz="1200" dirty="0" err="1" smtClean="0"/>
              <a:t>LastName</a:t>
            </a:r>
            <a:endParaRPr lang="en-US" sz="1200" dirty="0" smtClean="0"/>
          </a:p>
          <a:p>
            <a:r>
              <a:rPr lang="en-US" sz="1200" dirty="0" smtClean="0"/>
              <a:t>Status: new </a:t>
            </a:r>
            <a:r>
              <a:rPr lang="en-US" sz="1200" dirty="0"/>
              <a:t>PDF</a:t>
            </a:r>
            <a:endParaRPr lang="en-US" sz="1200" dirty="0"/>
          </a:p>
        </p:txBody>
      </p:sp>
      <p:sp>
        <p:nvSpPr>
          <p:cNvPr id="26" name="Rectangle 25"/>
          <p:cNvSpPr/>
          <p:nvPr/>
        </p:nvSpPr>
        <p:spPr>
          <a:xfrm>
            <a:off x="2903239" y="4072195"/>
            <a:ext cx="2645500" cy="49851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Action: </a:t>
            </a:r>
            <a:r>
              <a:rPr lang="en-US" sz="1200" dirty="0"/>
              <a:t>Do not add</a:t>
            </a:r>
            <a:endParaRPr lang="en-US" sz="1200" dirty="0" smtClean="0"/>
          </a:p>
          <a:p>
            <a:r>
              <a:rPr lang="en-US" sz="1200" dirty="0" smtClean="0"/>
              <a:t>Status: same </a:t>
            </a:r>
            <a:r>
              <a:rPr lang="en-US" sz="1200" dirty="0"/>
              <a:t>PDF previously uploaded</a:t>
            </a:r>
            <a:endParaRPr lang="en-US" sz="1200" dirty="0"/>
          </a:p>
        </p:txBody>
      </p:sp>
      <p:sp>
        <p:nvSpPr>
          <p:cNvPr id="27" name="Diamond 26"/>
          <p:cNvSpPr/>
          <p:nvPr/>
        </p:nvSpPr>
        <p:spPr>
          <a:xfrm>
            <a:off x="4240564" y="762000"/>
            <a:ext cx="2438400" cy="14084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Key values are found in PDF (ERAS ID, First Last Name, email)</a:t>
            </a:r>
            <a:endParaRPr lang="en-US" sz="1200" dirty="0"/>
          </a:p>
        </p:txBody>
      </p:sp>
      <p:cxnSp>
        <p:nvCxnSpPr>
          <p:cNvPr id="28" name="Elbow Connector 27"/>
          <p:cNvCxnSpPr/>
          <p:nvPr/>
        </p:nvCxnSpPr>
        <p:spPr>
          <a:xfrm rot="10800000" flipV="1">
            <a:off x="3943404" y="1475782"/>
            <a:ext cx="457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12760" y="1210374"/>
            <a:ext cx="300082" cy="369332"/>
          </a:xfrm>
          <a:prstGeom prst="rect">
            <a:avLst/>
          </a:prstGeom>
          <a:noFill/>
        </p:spPr>
        <p:txBody>
          <a:bodyPr wrap="none" rtlCol="0">
            <a:spAutoFit/>
          </a:bodyPr>
          <a:lstStyle/>
          <a:p>
            <a:r>
              <a:rPr lang="en-US" dirty="0" smtClean="0"/>
              <a:t>+</a:t>
            </a:r>
            <a:endParaRPr lang="en-US" dirty="0"/>
          </a:p>
        </p:txBody>
      </p:sp>
      <p:cxnSp>
        <p:nvCxnSpPr>
          <p:cNvPr id="30" name="Elbow Connector 29"/>
          <p:cNvCxnSpPr>
            <a:stCxn id="27" idx="3"/>
          </p:cNvCxnSpPr>
          <p:nvPr/>
        </p:nvCxnSpPr>
        <p:spPr>
          <a:xfrm>
            <a:off x="6678964" y="1466204"/>
            <a:ext cx="381000" cy="43126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41865" y="1218337"/>
            <a:ext cx="255198" cy="369332"/>
          </a:xfrm>
          <a:prstGeom prst="rect">
            <a:avLst/>
          </a:prstGeom>
          <a:noFill/>
        </p:spPr>
        <p:txBody>
          <a:bodyPr wrap="none" rtlCol="0">
            <a:spAutoFit/>
          </a:bodyPr>
          <a:lstStyle/>
          <a:p>
            <a:r>
              <a:rPr lang="en-US" dirty="0"/>
              <a:t>-</a:t>
            </a:r>
            <a:endParaRPr lang="en-US" dirty="0"/>
          </a:p>
        </p:txBody>
      </p:sp>
      <p:sp>
        <p:nvSpPr>
          <p:cNvPr id="35" name="Rectangle 34"/>
          <p:cNvSpPr/>
          <p:nvPr/>
        </p:nvSpPr>
        <p:spPr>
          <a:xfrm>
            <a:off x="6096000" y="1921150"/>
            <a:ext cx="2645500" cy="74584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Case K:</a:t>
            </a:r>
          </a:p>
          <a:p>
            <a:r>
              <a:rPr lang="en-US" sz="1200" dirty="0" smtClean="0"/>
              <a:t>Action: </a:t>
            </a:r>
            <a:r>
              <a:rPr lang="en-US" sz="1200" dirty="0"/>
              <a:t>Do not add</a:t>
            </a:r>
            <a:endParaRPr lang="en-US" sz="1200" dirty="0" smtClean="0"/>
          </a:p>
          <a:p>
            <a:r>
              <a:rPr lang="en-US" sz="1200" dirty="0" smtClean="0"/>
              <a:t>Status</a:t>
            </a:r>
            <a:r>
              <a:rPr lang="en-US" sz="1200" dirty="0"/>
              <a:t>: Unexpected PDF Format</a:t>
            </a:r>
          </a:p>
        </p:txBody>
      </p:sp>
    </p:spTree>
    <p:extLst>
      <p:ext uri="{BB962C8B-B14F-4D97-AF65-F5344CB8AC3E}">
        <p14:creationId xmlns:p14="http://schemas.microsoft.com/office/powerpoint/2010/main" val="240990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8466" y="245346"/>
            <a:ext cx="2366866" cy="369332"/>
          </a:xfrm>
          <a:prstGeom prst="rect">
            <a:avLst/>
          </a:prstGeom>
          <a:solidFill>
            <a:srgbClr val="00B0F0"/>
          </a:solidFill>
        </p:spPr>
        <p:txBody>
          <a:bodyPr wrap="none" rtlCol="0">
            <a:spAutoFit/>
          </a:bodyPr>
          <a:lstStyle/>
          <a:p>
            <a:r>
              <a:rPr lang="en-US" dirty="0"/>
              <a:t>Add Listed Applications</a:t>
            </a:r>
          </a:p>
        </p:txBody>
      </p:sp>
      <p:sp>
        <p:nvSpPr>
          <p:cNvPr id="19" name="Rectangle 18"/>
          <p:cNvSpPr/>
          <p:nvPr/>
        </p:nvSpPr>
        <p:spPr>
          <a:xfrm>
            <a:off x="1524000" y="3581400"/>
            <a:ext cx="4038600" cy="1143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Red </a:t>
            </a:r>
            <a:r>
              <a:rPr lang="en-US" sz="1200" dirty="0"/>
              <a:t>warning in a </a:t>
            </a:r>
            <a:r>
              <a:rPr lang="en-US" sz="1200" dirty="0" smtClean="0"/>
              <a:t>well: </a:t>
            </a:r>
          </a:p>
          <a:p>
            <a:r>
              <a:rPr lang="en-US" sz="1200" dirty="0" smtClean="0"/>
              <a:t>“</a:t>
            </a:r>
            <a:r>
              <a:rPr lang="en-US" sz="1200" dirty="0"/>
              <a:t>The CSV format appears to contain unexpected changes and some of the information may not have been extracted appropriately. Please verify all of the listed information and correct if necessary before importing.”</a:t>
            </a:r>
          </a:p>
        </p:txBody>
      </p:sp>
      <p:sp>
        <p:nvSpPr>
          <p:cNvPr id="20" name="Rectangle 19"/>
          <p:cNvSpPr/>
          <p:nvPr/>
        </p:nvSpPr>
        <p:spPr>
          <a:xfrm>
            <a:off x="498529" y="2362200"/>
            <a:ext cx="2743200" cy="4572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all possible data from the CSV</a:t>
            </a:r>
            <a:endParaRPr lang="en-US" sz="1200" dirty="0" smtClean="0"/>
          </a:p>
        </p:txBody>
      </p:sp>
      <p:sp>
        <p:nvSpPr>
          <p:cNvPr id="21" name="Rectangle 20"/>
          <p:cNvSpPr/>
          <p:nvPr/>
        </p:nvSpPr>
        <p:spPr>
          <a:xfrm>
            <a:off x="3810000" y="2358325"/>
            <a:ext cx="2743200" cy="4572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all possible data fro the PDFs only</a:t>
            </a:r>
            <a:endParaRPr lang="en-US" sz="1200" dirty="0" smtClean="0"/>
          </a:p>
        </p:txBody>
      </p:sp>
      <p:sp>
        <p:nvSpPr>
          <p:cNvPr id="22" name="Rectangle 21"/>
          <p:cNvSpPr/>
          <p:nvPr/>
        </p:nvSpPr>
        <p:spPr>
          <a:xfrm>
            <a:off x="453325" y="1219200"/>
            <a:ext cx="2743200" cy="4572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Case I) A </a:t>
            </a:r>
            <a:r>
              <a:rPr lang="en-US" sz="1200" dirty="0"/>
              <a:t>CSV with some missing non-critical columns and 2 proper PDFs</a:t>
            </a:r>
            <a:endParaRPr lang="en-US" sz="1200" dirty="0" smtClean="0"/>
          </a:p>
        </p:txBody>
      </p:sp>
      <p:sp>
        <p:nvSpPr>
          <p:cNvPr id="23" name="Rectangle 22"/>
          <p:cNvSpPr/>
          <p:nvPr/>
        </p:nvSpPr>
        <p:spPr>
          <a:xfrm>
            <a:off x="3657600" y="1182392"/>
            <a:ext cx="4495800" cy="85886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Case J) A </a:t>
            </a:r>
            <a:r>
              <a:rPr lang="en-US" sz="1200" dirty="0"/>
              <a:t>CSV with the entire ERAS ID column missing or just the ERAS column name </a:t>
            </a:r>
            <a:r>
              <a:rPr lang="en-US" sz="1200" dirty="0" smtClean="0"/>
              <a:t>missing/changed </a:t>
            </a:r>
            <a:r>
              <a:rPr lang="en-US" sz="1200" dirty="0"/>
              <a:t>and two proper PDFs (also try the same with the Last Name </a:t>
            </a:r>
            <a:r>
              <a:rPr lang="en-US" sz="1200" dirty="0" smtClean="0"/>
              <a:t>column </a:t>
            </a:r>
            <a:r>
              <a:rPr lang="en-US" sz="1200" dirty="0"/>
              <a:t>in CSV file)</a:t>
            </a:r>
            <a:endParaRPr lang="en-US" sz="1200" dirty="0" smtClean="0"/>
          </a:p>
        </p:txBody>
      </p:sp>
      <p:cxnSp>
        <p:nvCxnSpPr>
          <p:cNvPr id="10" name="Straight Arrow Connector 9"/>
          <p:cNvCxnSpPr>
            <a:stCxn id="23" idx="2"/>
          </p:cNvCxnSpPr>
          <p:nvPr/>
        </p:nvCxnSpPr>
        <p:spPr>
          <a:xfrm>
            <a:off x="5905500" y="2041256"/>
            <a:ext cx="0" cy="317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2"/>
          </p:cNvCxnSpPr>
          <p:nvPr/>
        </p:nvCxnSpPr>
        <p:spPr>
          <a:xfrm>
            <a:off x="1824925" y="1676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2"/>
            <a:endCxn id="19" idx="0"/>
          </p:cNvCxnSpPr>
          <p:nvPr/>
        </p:nvCxnSpPr>
        <p:spPr>
          <a:xfrm>
            <a:off x="1870129" y="2819400"/>
            <a:ext cx="1673171"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2"/>
            <a:endCxn id="19" idx="0"/>
          </p:cNvCxnSpPr>
          <p:nvPr/>
        </p:nvCxnSpPr>
        <p:spPr>
          <a:xfrm flipH="1">
            <a:off x="3543300" y="2815525"/>
            <a:ext cx="1638300" cy="76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80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319</Words>
  <Application>Microsoft Office PowerPoint</Application>
  <PresentationFormat>On-screen Show (4:3)</PresentationFormat>
  <Paragraphs>51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ch3</cp:lastModifiedBy>
  <cp:revision>9</cp:revision>
  <dcterms:created xsi:type="dcterms:W3CDTF">2006-08-16T00:00:00Z</dcterms:created>
  <dcterms:modified xsi:type="dcterms:W3CDTF">2020-12-22T22:29:14Z</dcterms:modified>
</cp:coreProperties>
</file>