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214D0-65BD-4A0F-B120-F40C33B8E28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1EE3B-ADE0-4CDD-9B59-6A393CB4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Stopped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51F02-7E25-4EA6-ACAC-17A3AED921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71" y="150265"/>
            <a:ext cx="8596668" cy="90678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AVL Trees: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81" y="972879"/>
            <a:ext cx="8790221" cy="5045624"/>
          </a:xfrm>
        </p:spPr>
        <p:txBody>
          <a:bodyPr/>
          <a:lstStyle/>
          <a:p>
            <a:r>
              <a:rPr lang="en-US" b="1" dirty="0" smtClean="0"/>
              <a:t>AVL Trees: Balanced binary search tree</a:t>
            </a:r>
          </a:p>
          <a:p>
            <a:pPr lvl="1"/>
            <a:r>
              <a:rPr lang="en-US" dirty="0" smtClean="0"/>
              <a:t>Ensures that every node can be reached in O(log n) or less</a:t>
            </a:r>
          </a:p>
          <a:p>
            <a:pPr lvl="2"/>
            <a:r>
              <a:rPr lang="en-US" i="1" dirty="0" smtClean="0"/>
              <a:t>Named after inventors: Adelson-</a:t>
            </a:r>
            <a:r>
              <a:rPr lang="en-US" i="1" dirty="0" err="1" smtClean="0"/>
              <a:t>Velskii</a:t>
            </a:r>
            <a:r>
              <a:rPr lang="en-US" i="1" dirty="0" smtClean="0"/>
              <a:t> and Landis</a:t>
            </a:r>
          </a:p>
          <a:p>
            <a:r>
              <a:rPr lang="en-US" dirty="0" smtClean="0"/>
              <a:t>To stay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balanced</a:t>
            </a:r>
            <a:r>
              <a:rPr lang="en-US" dirty="0" smtClean="0"/>
              <a:t>, the AVL tree maintains the following properties: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For every node, the height of the left child and the height of the right child differ by no more than 1</a:t>
            </a:r>
          </a:p>
          <a:p>
            <a:pPr lvl="1"/>
            <a:r>
              <a:rPr lang="en-US" dirty="0" smtClean="0"/>
              <a:t>Every subtree is an AVL tree</a:t>
            </a:r>
          </a:p>
          <a:p>
            <a:endParaRPr lang="en-US" dirty="0"/>
          </a:p>
        </p:txBody>
      </p:sp>
      <p:pic>
        <p:nvPicPr>
          <p:cNvPr id="25602" name="Picture 2" descr="https://www.cs.auckland.ac.nz/software/AlgAnim/fig/AVL_extre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79" y="4174464"/>
            <a:ext cx="2323321" cy="194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://upload.wikimedia.org/wikipedia/commons/thumb/0/06/AVLtreef.svg/1920px-AVLtreef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4182084"/>
            <a:ext cx="3883449" cy="173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http://upload.wikimedia.org/wikipedia/commons/thumb/a/a9/Unbalanced_binary_tree.svg/2000px-Unbalanced_binary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06" y="4049043"/>
            <a:ext cx="2519396" cy="25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0101"/>
            <a:ext cx="8596668" cy="723569"/>
          </a:xfrm>
        </p:spPr>
        <p:txBody>
          <a:bodyPr/>
          <a:lstStyle/>
          <a:p>
            <a:r>
              <a:rPr lang="en-US" dirty="0" smtClean="0"/>
              <a:t>Try: (You just inserted what?)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2939"/>
            <a:ext cx="8596668" cy="5565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0172" y="224392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33777" y="2239359"/>
            <a:ext cx="59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33503" y="288081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9687" y="2841724"/>
            <a:ext cx="59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49769" y="283988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3324" y="2824315"/>
            <a:ext cx="62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67869" y="347792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10226" y="3454077"/>
            <a:ext cx="58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8739" y="423233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05399" y="4208487"/>
            <a:ext cx="62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38219" y="2621199"/>
            <a:ext cx="489396" cy="37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449716" y="3232049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153546" y="2621199"/>
            <a:ext cx="426626" cy="28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10535" y="3483246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49244" y="3459398"/>
            <a:ext cx="62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0884" y="350311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6604" y="3479264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110292" y="3257236"/>
            <a:ext cx="242037" cy="22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42731" y="3257236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 flipH="1">
            <a:off x="2087763" y="3915742"/>
            <a:ext cx="108455" cy="31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12522" y="219754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66127" y="2192975"/>
            <a:ext cx="59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465853" y="283442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22037" y="2795340"/>
            <a:ext cx="59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42077" y="342165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913583" y="3390183"/>
            <a:ext cx="62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89833" y="275567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32190" y="2731830"/>
            <a:ext cx="58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980703" y="351008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927363" y="3486240"/>
            <a:ext cx="62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70569" y="2574815"/>
            <a:ext cx="489396" cy="37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885896" y="2574815"/>
            <a:ext cx="426626" cy="28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942885" y="343686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881594" y="3413014"/>
            <a:ext cx="62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893234" y="345672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38954" y="3432880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842642" y="3210852"/>
            <a:ext cx="242037" cy="22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275081" y="3210852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4" idx="0"/>
          </p:cNvCxnSpPr>
          <p:nvPr/>
        </p:nvCxnSpPr>
        <p:spPr>
          <a:xfrm flipH="1">
            <a:off x="7209727" y="3193495"/>
            <a:ext cx="108455" cy="31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0" idx="1"/>
          </p:cNvCxnSpPr>
          <p:nvPr/>
        </p:nvCxnSpPr>
        <p:spPr>
          <a:xfrm>
            <a:off x="7551119" y="3193495"/>
            <a:ext cx="458037" cy="29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91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9" grpId="0" animBg="1"/>
      <p:bldP spid="50" grpId="0"/>
      <p:bldP spid="51" grpId="0" animBg="1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869" y="243749"/>
            <a:ext cx="8596668" cy="713553"/>
          </a:xfrm>
        </p:spPr>
        <p:txBody>
          <a:bodyPr/>
          <a:lstStyle/>
          <a:p>
            <a:r>
              <a:rPr lang="en-US" dirty="0" smtClean="0"/>
              <a:t>Try: (What did you just insert?)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4" y="1141565"/>
            <a:ext cx="11720223" cy="5255812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2853" y="210080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3558" y="2078216"/>
            <a:ext cx="62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61945" y="275359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7665" y="2714504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50059" y="272061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73859" y="2689144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52977" y="333879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99637" y="3314942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60208" y="3358656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02557" y="3334808"/>
            <a:ext cx="61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03737" y="408126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66299" y="4057414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1107" y="2526070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22147" y="3112780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73859" y="3112780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015436" y="2504984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04120" y="3803111"/>
            <a:ext cx="174174" cy="26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44980" y="341564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0700" y="3391796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26827" y="3169768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140757" y="405969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075161" y="4035845"/>
            <a:ext cx="61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522604" y="3813817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28615" y="478458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70972" y="4760740"/>
            <a:ext cx="582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110462" y="4538712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095975" y="199081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36680" y="1968224"/>
            <a:ext cx="62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15067" y="264360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60787" y="2604512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03181" y="261062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726981" y="2579152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959323" y="3944406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905983" y="3920558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13330" y="324866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255679" y="3224816"/>
            <a:ext cx="61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10083" y="468687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72645" y="4663030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474229" y="2416078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75269" y="3002788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726981" y="3002788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968558" y="2394992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310466" y="4408727"/>
            <a:ext cx="174174" cy="26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98102" y="330565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43822" y="3281804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479949" y="3059776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388079" y="3226136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322483" y="3202288"/>
            <a:ext cx="61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975937" y="395103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918294" y="3927183"/>
            <a:ext cx="582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57784" y="3705155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782463" y="3690956"/>
            <a:ext cx="176860" cy="23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9231979" y="187286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172684" y="1850275"/>
            <a:ext cx="62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8751071" y="252565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796791" y="2486563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9509813" y="320033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433613" y="3168869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459230" y="319830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405890" y="3174455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9019962" y="383838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962311" y="3814533"/>
            <a:ext cx="61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0909990" y="394077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872552" y="3916927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9610233" y="2298129"/>
            <a:ext cx="183261" cy="20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881901" y="3592505"/>
            <a:ext cx="212153" cy="22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9433613" y="3592505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9104562" y="2277043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0810373" y="3662624"/>
            <a:ext cx="174174" cy="26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234106" y="318770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279826" y="3163855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8615953" y="2941827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9887986" y="248003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9822390" y="2456185"/>
            <a:ext cx="61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9921118" y="382512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9863475" y="3801280"/>
            <a:ext cx="582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0282370" y="2944853"/>
            <a:ext cx="176860" cy="23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9822390" y="2941827"/>
            <a:ext cx="145470" cy="22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9" grpId="0" animBg="1"/>
      <p:bldP spid="50" grpId="0"/>
      <p:bldP spid="52" grpId="0" animBg="1"/>
      <p:bldP spid="53" grpId="0"/>
      <p:bldP spid="55" grpId="0" animBg="1"/>
      <p:bldP spid="56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8" grpId="0" animBg="1"/>
      <p:bldP spid="79" grpId="0"/>
      <p:bldP spid="81" grpId="0" animBg="1"/>
      <p:bldP spid="82" grpId="0"/>
      <p:bldP spid="83" grpId="0" animBg="1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8016"/>
            <a:ext cx="8596668" cy="1320800"/>
          </a:xfrm>
        </p:spPr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Single 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23777"/>
            <a:ext cx="8596668" cy="192373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oldroot</a:t>
            </a:r>
            <a:r>
              <a:rPr lang="en-US" dirty="0" smtClean="0"/>
              <a:t>-&gt;right</a:t>
            </a:r>
          </a:p>
          <a:p>
            <a:r>
              <a:rPr lang="en-US" dirty="0" err="1" smtClean="0"/>
              <a:t>oldroot</a:t>
            </a:r>
            <a:r>
              <a:rPr lang="en-US" dirty="0" smtClean="0"/>
              <a:t>-&gt;right = </a:t>
            </a:r>
            <a:r>
              <a:rPr lang="en-US" dirty="0" err="1" smtClean="0"/>
              <a:t>tmp</a:t>
            </a:r>
            <a:r>
              <a:rPr lang="en-US" dirty="0" smtClean="0"/>
              <a:t>-&gt;left</a:t>
            </a:r>
          </a:p>
          <a:p>
            <a:r>
              <a:rPr lang="en-US" dirty="0" err="1" smtClean="0"/>
              <a:t>tmp</a:t>
            </a:r>
            <a:r>
              <a:rPr lang="en-US" dirty="0" smtClean="0"/>
              <a:t>-&gt;left = </a:t>
            </a:r>
            <a:r>
              <a:rPr lang="en-US" dirty="0" err="1" smtClean="0"/>
              <a:t>oldroot</a:t>
            </a:r>
            <a:endParaRPr lang="en-US" dirty="0" smtClean="0"/>
          </a:p>
          <a:p>
            <a:r>
              <a:rPr lang="en-US" dirty="0" smtClean="0"/>
              <a:t>//remember parents…</a:t>
            </a:r>
          </a:p>
          <a:p>
            <a:r>
              <a:rPr lang="en-US" dirty="0" err="1" smtClean="0"/>
              <a:t>oldroot</a:t>
            </a:r>
            <a:r>
              <a:rPr lang="en-US" dirty="0" smtClean="0"/>
              <a:t>-&gt;parent = 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err="1"/>
              <a:t>oldroot</a:t>
            </a:r>
            <a:r>
              <a:rPr lang="en-US" dirty="0"/>
              <a:t>-&gt;right-&gt;parent = </a:t>
            </a:r>
            <a:r>
              <a:rPr lang="en-US" dirty="0" err="1"/>
              <a:t>oldroot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111862" y="412906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49114" y="4105215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30954" y="478185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674" y="4742765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19068" y="474887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2868" y="4717405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1986" y="536705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68646" y="5343203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61021" y="538691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06741" y="5363069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18577" y="614132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65237" y="6117479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90116" y="4554331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91156" y="5141041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42868" y="5141041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4445" y="4533245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42824" y="5851737"/>
            <a:ext cx="176552" cy="2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64837" y="475771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11614" y="4743390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98204" y="541050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43924" y="5371415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000668" y="399639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24468" y="3964930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703586" y="4614576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50246" y="4590728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523571" y="540596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69291" y="5382119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200177" y="538885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146837" y="5365004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62141" y="5078206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72756" y="4388566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262141" y="4388566"/>
            <a:ext cx="845623" cy="4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651695" y="5161895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624424" y="5099262"/>
            <a:ext cx="176552" cy="2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12767" y="1198085"/>
            <a:ext cx="5176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check if </a:t>
            </a:r>
            <a:r>
              <a:rPr lang="en-US" dirty="0" err="1"/>
              <a:t>oldroot</a:t>
            </a:r>
            <a:r>
              <a:rPr lang="en-US" dirty="0"/>
              <a:t>-&gt;parent-&gt;right == </a:t>
            </a:r>
            <a:r>
              <a:rPr lang="en-US" dirty="0" err="1"/>
              <a:t>oldroot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err="1"/>
              <a:t>oldroot</a:t>
            </a:r>
            <a:r>
              <a:rPr lang="en-US" dirty="0"/>
              <a:t>-&gt;parent-&gt;right = </a:t>
            </a:r>
            <a:r>
              <a:rPr lang="en-US" dirty="0" err="1"/>
              <a:t>tmp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otherwise </a:t>
            </a:r>
            <a:r>
              <a:rPr lang="en-US" dirty="0" err="1"/>
              <a:t>oldroot</a:t>
            </a:r>
            <a:r>
              <a:rPr lang="en-US" dirty="0"/>
              <a:t>-&gt;parent-&gt;left = </a:t>
            </a:r>
            <a:r>
              <a:rPr lang="en-US" dirty="0" err="1"/>
              <a:t>tmp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91"/>
            <a:ext cx="8596668" cy="781538"/>
          </a:xfrm>
        </p:spPr>
        <p:txBody>
          <a:bodyPr/>
          <a:lstStyle/>
          <a:p>
            <a:r>
              <a:rPr lang="en-US" dirty="0" smtClean="0"/>
              <a:t>LR (double rotation):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3851"/>
            <a:ext cx="8596668" cy="436887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 err="1" smtClean="0"/>
              <a:t>tmp</a:t>
            </a:r>
            <a:r>
              <a:rPr lang="en-US" dirty="0" smtClean="0"/>
              <a:t> = root-&gt;right-&gt;left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root-&gt;right-&gt;left = </a:t>
            </a:r>
            <a:r>
              <a:rPr lang="en-US" dirty="0" err="1" smtClean="0"/>
              <a:t>tmp</a:t>
            </a:r>
            <a:r>
              <a:rPr lang="en-US" dirty="0" smtClean="0"/>
              <a:t>-&gt;right</a:t>
            </a:r>
          </a:p>
          <a:p>
            <a:pPr>
              <a:spcBef>
                <a:spcPts val="400"/>
              </a:spcBef>
            </a:pPr>
            <a:r>
              <a:rPr lang="en-US" dirty="0" err="1" smtClean="0"/>
              <a:t>tmp</a:t>
            </a:r>
            <a:r>
              <a:rPr lang="en-US" dirty="0" smtClean="0"/>
              <a:t>-&gt;right = root-&gt;right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root-&gt;right = </a:t>
            </a:r>
            <a:r>
              <a:rPr lang="en-US" dirty="0" err="1" smtClean="0"/>
              <a:t>tmp</a:t>
            </a:r>
            <a:r>
              <a:rPr lang="en-US" dirty="0" smtClean="0"/>
              <a:t>  // not necessary, but completes first rotation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//first rotation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root-&gt;right = </a:t>
            </a:r>
            <a:r>
              <a:rPr lang="en-US" dirty="0" err="1" smtClean="0"/>
              <a:t>tmp</a:t>
            </a:r>
            <a:r>
              <a:rPr lang="en-US" dirty="0" smtClean="0"/>
              <a:t>-&gt;left</a:t>
            </a:r>
          </a:p>
          <a:p>
            <a:pPr>
              <a:spcBef>
                <a:spcPts val="400"/>
              </a:spcBef>
            </a:pPr>
            <a:r>
              <a:rPr lang="en-US" dirty="0" err="1" smtClean="0"/>
              <a:t>tmp</a:t>
            </a:r>
            <a:r>
              <a:rPr lang="en-US" dirty="0" smtClean="0"/>
              <a:t>-&gt;left = root;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root = </a:t>
            </a:r>
            <a:r>
              <a:rPr lang="en-US" dirty="0" err="1" smtClean="0"/>
              <a:t>tmp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625599" y="3944537"/>
            <a:ext cx="9020070" cy="2690724"/>
            <a:chOff x="1051559" y="2733153"/>
            <a:chExt cx="9461249" cy="2642610"/>
          </a:xfrm>
        </p:grpSpPr>
        <p:sp>
          <p:nvSpPr>
            <p:cNvPr id="4" name="Oval 3"/>
            <p:cNvSpPr/>
            <p:nvPr/>
          </p:nvSpPr>
          <p:spPr>
            <a:xfrm>
              <a:off x="1532467" y="2864127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69719" y="2840279"/>
              <a:ext cx="510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051559" y="3516917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7279" y="3477829"/>
              <a:ext cx="345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239673" y="3483937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3473" y="3452469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942591" y="4102115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89251" y="4078267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781626" y="4121981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7346" y="4098133"/>
              <a:ext cx="41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272211" y="4876391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90430" y="4852543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910721" y="3289395"/>
              <a:ext cx="338602" cy="35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611761" y="3876105"/>
              <a:ext cx="338602" cy="35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163473" y="3876105"/>
              <a:ext cx="183295" cy="245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405050" y="3268309"/>
              <a:ext cx="171590" cy="20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72594" y="4598240"/>
              <a:ext cx="174174" cy="26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62023" y="2825695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99275" y="2801847"/>
              <a:ext cx="510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281115" y="3478485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26835" y="3439397"/>
              <a:ext cx="345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994018" y="4049804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17818" y="4018336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93572" y="4795198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40232" y="4771350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32604" y="3471299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8324" y="3447451"/>
              <a:ext cx="41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501767" y="4837959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19986" y="4814111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140277" y="3250963"/>
              <a:ext cx="338602" cy="35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66106" y="4441972"/>
              <a:ext cx="338602" cy="35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881649" y="4441972"/>
              <a:ext cx="219465" cy="345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4634606" y="3229877"/>
              <a:ext cx="171590" cy="20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863327" y="3907803"/>
              <a:ext cx="130691" cy="214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8094940" y="3367702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32192" y="3343854"/>
              <a:ext cx="510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614032" y="4020492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59752" y="3981404"/>
              <a:ext cx="345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9239474" y="3335506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163274" y="3304038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9942392" y="3953684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889052" y="3929836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8678060" y="2757001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723780" y="2733153"/>
              <a:ext cx="41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8930100" y="3964641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948319" y="3940793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9611562" y="3727674"/>
              <a:ext cx="338602" cy="35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9315786" y="3791282"/>
              <a:ext cx="86442" cy="223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7967523" y="3771884"/>
              <a:ext cx="171590" cy="20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9084930" y="3161701"/>
              <a:ext cx="190666" cy="19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3"/>
            </p:cNvCxnSpPr>
            <p:nvPr/>
          </p:nvCxnSpPr>
          <p:spPr>
            <a:xfrm flipH="1">
              <a:off x="8554479" y="3153750"/>
              <a:ext cx="190660" cy="209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82063" y="881855"/>
            <a:ext cx="25862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Remember to reset the</a:t>
            </a:r>
          </a:p>
          <a:p>
            <a:r>
              <a:rPr lang="en-US" dirty="0" smtClean="0"/>
              <a:t>parents!!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26" y="92110"/>
            <a:ext cx="9109761" cy="9328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Try: </a:t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</a:rPr>
              <a:t>Make an AVL Tree: 17, 12, 8, 16,13,14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406202" y="1773534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88634" y="186519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63072" y="2512198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45504" y="260386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4115257" y="2245258"/>
            <a:ext cx="378502" cy="35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10250" y="3259681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92682" y="335134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62435" y="2992741"/>
            <a:ext cx="378502" cy="35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08508" y="1766498"/>
            <a:ext cx="2898530" cy="2341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14039" y="2555407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09151" y="2647070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178463" y="1751466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60895" y="184312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425641" y="2498949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08073" y="259061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877826" y="2232009"/>
            <a:ext cx="378502" cy="35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87467" y="3543275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682579" y="363493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983544" y="3115102"/>
            <a:ext cx="158233" cy="43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297714" y="4484409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392826" y="457607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613900" y="4124098"/>
            <a:ext cx="179997" cy="35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177573" y="2555407"/>
            <a:ext cx="1665543" cy="2594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81431" y="3494839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683125" y="358650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858783" y="2587888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953895" y="267955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5" idx="1"/>
          </p:cNvCxnSpPr>
          <p:nvPr/>
        </p:nvCxnSpPr>
        <p:spPr>
          <a:xfrm>
            <a:off x="5315955" y="3117388"/>
            <a:ext cx="353033" cy="45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569030" y="3529022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664142" y="362068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885216" y="3168711"/>
            <a:ext cx="179997" cy="35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885297" y="4343208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21431" y="443597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55" idx="1"/>
          </p:cNvCxnSpPr>
          <p:nvPr/>
        </p:nvCxnSpPr>
        <p:spPr>
          <a:xfrm>
            <a:off x="4863065" y="4065280"/>
            <a:ext cx="109789" cy="35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392826" y="2576302"/>
            <a:ext cx="2070798" cy="2433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544697" y="3929483"/>
            <a:ext cx="158233" cy="43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260614" y="4262161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362308" y="435382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537966" y="3355210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633078" y="344687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8" idx="1"/>
          </p:cNvCxnSpPr>
          <p:nvPr/>
        </p:nvCxnSpPr>
        <p:spPr>
          <a:xfrm>
            <a:off x="5995138" y="3884710"/>
            <a:ext cx="353033" cy="45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211395" y="4374659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260068" y="443813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880194" y="2506673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74346" y="260697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6" idx="5"/>
          </p:cNvCxnSpPr>
          <p:nvPr/>
        </p:nvCxnSpPr>
        <p:spPr>
          <a:xfrm>
            <a:off x="5390514" y="2978397"/>
            <a:ext cx="266426" cy="43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64954" y="2232009"/>
            <a:ext cx="415397" cy="34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2775640" y="1524000"/>
            <a:ext cx="4737680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3560957" y="2600002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3643389" y="269166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3128917" y="3628613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11349" y="372027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3552826" y="3149931"/>
            <a:ext cx="210966" cy="54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4791920" y="3174276"/>
            <a:ext cx="158233" cy="43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507837" y="3506954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5609531" y="359861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44" name="Oval 143"/>
          <p:cNvSpPr/>
          <p:nvPr/>
        </p:nvSpPr>
        <p:spPr>
          <a:xfrm>
            <a:off x="4785189" y="2600003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4880301" y="269166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46" name="Straight Arrow Connector 145"/>
          <p:cNvCxnSpPr>
            <a:endCxn id="142" idx="1"/>
          </p:cNvCxnSpPr>
          <p:nvPr/>
        </p:nvCxnSpPr>
        <p:spPr>
          <a:xfrm>
            <a:off x="5242361" y="3129503"/>
            <a:ext cx="353033" cy="45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4458618" y="3619452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4507291" y="368293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9" name="Oval 148"/>
          <p:cNvSpPr/>
          <p:nvPr/>
        </p:nvSpPr>
        <p:spPr>
          <a:xfrm>
            <a:off x="4127417" y="1751466"/>
            <a:ext cx="597877" cy="552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4221569" y="185176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51" name="Straight Arrow Connector 150"/>
          <p:cNvCxnSpPr>
            <a:stCxn id="149" idx="5"/>
          </p:cNvCxnSpPr>
          <p:nvPr/>
        </p:nvCxnSpPr>
        <p:spPr>
          <a:xfrm>
            <a:off x="4637737" y="2223190"/>
            <a:ext cx="266426" cy="43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9" idx="3"/>
            <a:endCxn id="136" idx="7"/>
          </p:cNvCxnSpPr>
          <p:nvPr/>
        </p:nvCxnSpPr>
        <p:spPr>
          <a:xfrm flipH="1">
            <a:off x="4071277" y="2223190"/>
            <a:ext cx="143697" cy="45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12" grpId="0" animBg="1"/>
      <p:bldP spid="13" grpId="0"/>
      <p:bldP spid="31" grpId="0" animBg="1"/>
      <p:bldP spid="23" grpId="0" animBg="1"/>
      <p:bldP spid="24" grpId="0"/>
      <p:bldP spid="25" grpId="0" animBg="1"/>
      <p:bldP spid="26" grpId="0"/>
      <p:bldP spid="28" grpId="0" animBg="1"/>
      <p:bldP spid="29" grpId="0"/>
      <p:bldP spid="37" grpId="0" animBg="1"/>
      <p:bldP spid="38" grpId="0"/>
      <p:bldP spid="41" grpId="0" animBg="1"/>
      <p:bldP spid="42" grpId="0"/>
      <p:bldP spid="53" grpId="0" animBg="1"/>
      <p:bldP spid="45" grpId="0" animBg="1"/>
      <p:bldP spid="46" grpId="0"/>
      <p:bldP spid="47" grpId="0" animBg="1"/>
      <p:bldP spid="48" grpId="0"/>
      <p:bldP spid="50" grpId="0" animBg="1"/>
      <p:bldP spid="51" grpId="0"/>
      <p:bldP spid="55" grpId="0" animBg="1"/>
      <p:bldP spid="56" grpId="0"/>
      <p:bldP spid="81" grpId="0" animBg="1"/>
      <p:bldP spid="68" grpId="0" animBg="1"/>
      <p:bldP spid="69" grpId="0"/>
      <p:bldP spid="70" grpId="0" animBg="1"/>
      <p:bldP spid="71" grpId="0"/>
      <p:bldP spid="73" grpId="0" animBg="1"/>
      <p:bldP spid="74" grpId="0"/>
      <p:bldP spid="76" grpId="0" animBg="1"/>
      <p:bldP spid="77" grpId="0"/>
      <p:bldP spid="153" grpId="0" animBg="1"/>
      <p:bldP spid="136" grpId="0" animBg="1"/>
      <p:bldP spid="137" grpId="0"/>
      <p:bldP spid="138" grpId="0" animBg="1"/>
      <p:bldP spid="139" grpId="0"/>
      <p:bldP spid="142" grpId="0" animBg="1"/>
      <p:bldP spid="143" grpId="0"/>
      <p:bldP spid="144" grpId="0" animBg="1"/>
      <p:bldP spid="145" grpId="0"/>
      <p:bldP spid="147" grpId="0" animBg="1"/>
      <p:bldP spid="148" grpId="0"/>
      <p:bldP spid="149" grpId="0" animBg="1"/>
      <p:bldP spid="1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-93966" y="1207645"/>
            <a:ext cx="12614031" cy="3907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646"/>
          </a:xfrm>
        </p:spPr>
        <p:txBody>
          <a:bodyPr/>
          <a:lstStyle/>
          <a:p>
            <a:r>
              <a:rPr lang="en-US" smtClean="0"/>
              <a:t>Practice: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17" y="5189415"/>
            <a:ext cx="9491389" cy="1371490"/>
          </a:xfrm>
        </p:spPr>
        <p:txBody>
          <a:bodyPr>
            <a:normAutofit/>
          </a:bodyPr>
          <a:lstStyle/>
          <a:p>
            <a:r>
              <a:rPr lang="en-US" dirty="0" smtClean="0"/>
              <a:t>Remove 32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8617" y="14380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864" y="21726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0038" y="31964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1945" y="21878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6714" y="32043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25237" y="3999468"/>
            <a:ext cx="5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036" y="401610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6683" y="32043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1186" y="1747737"/>
            <a:ext cx="767431" cy="40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</p:cNvCxnSpPr>
          <p:nvPr/>
        </p:nvCxnSpPr>
        <p:spPr>
          <a:xfrm>
            <a:off x="1756939" y="1622697"/>
            <a:ext cx="1012853" cy="58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5168" y="2485849"/>
            <a:ext cx="608076" cy="7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68404" y="2564564"/>
            <a:ext cx="700239" cy="66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339950" y="2524924"/>
            <a:ext cx="492413" cy="71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50123" y="3548187"/>
            <a:ext cx="236033" cy="4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950536" y="3573639"/>
            <a:ext cx="256559" cy="42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18376" y="1418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42623" y="20991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1548" y="28091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03223" y="20169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1746" y="2812090"/>
            <a:ext cx="5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32557" y="38412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47370" y="38256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765106" y="1728197"/>
            <a:ext cx="553271" cy="34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3"/>
          </p:cNvCxnSpPr>
          <p:nvPr/>
        </p:nvCxnSpPr>
        <p:spPr>
          <a:xfrm>
            <a:off x="5746698" y="1603157"/>
            <a:ext cx="932704" cy="49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488007" y="3185891"/>
            <a:ext cx="327379" cy="58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031545" y="3161491"/>
            <a:ext cx="242322" cy="68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48903" y="2386261"/>
            <a:ext cx="324964" cy="44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467045" y="2386261"/>
            <a:ext cx="256559" cy="42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32184" y="2003194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90664" y="2827608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879024" y="19846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116235" y="1379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845168" y="2827158"/>
            <a:ext cx="5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561992" y="28058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1442550" y="27980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9253544" y="2284210"/>
            <a:ext cx="234829" cy="51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781869" y="2319247"/>
            <a:ext cx="229448" cy="48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1250246" y="2278777"/>
            <a:ext cx="327379" cy="58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0784164" y="2282960"/>
            <a:ext cx="242322" cy="68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461915" y="1663342"/>
            <a:ext cx="539104" cy="46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9845956" y="1675856"/>
            <a:ext cx="365591" cy="39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3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39" grpId="0"/>
      <p:bldP spid="40" grpId="0"/>
      <p:bldP spid="41" grpId="0"/>
      <p:bldP spid="42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a node:</a:t>
            </a:r>
            <a:br>
              <a:rPr lang="en-US" dirty="0" smtClean="0"/>
            </a:br>
            <a:r>
              <a:rPr lang="en-US" dirty="0" smtClean="0"/>
              <a:t>(Remember?) Use BST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children: delete</a:t>
            </a:r>
          </a:p>
          <a:p>
            <a:r>
              <a:rPr lang="en-US" dirty="0" smtClean="0"/>
              <a:t>One child: replace with child</a:t>
            </a:r>
          </a:p>
          <a:p>
            <a:r>
              <a:rPr lang="en-US" dirty="0" smtClean="0"/>
              <a:t>2 children: find the left-most descendent of the right child</a:t>
            </a:r>
          </a:p>
          <a:p>
            <a:endParaRPr lang="en-US" dirty="0"/>
          </a:p>
          <a:p>
            <a:r>
              <a:rPr lang="en-US" dirty="0" smtClean="0"/>
              <a:t>And now we rebalance the tree</a:t>
            </a:r>
          </a:p>
          <a:p>
            <a:r>
              <a:rPr lang="en-US" dirty="0" smtClean="0"/>
              <a:t>Starting from the deleted node, going up, rebalance the first unbalanced node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3893" y="1283855"/>
            <a:ext cx="12201998" cy="3960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3" y="101292"/>
            <a:ext cx="9052820" cy="848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 Delete, we have to check nodes ABOVE for rebalancing: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44123"/>
            <a:ext cx="9770548" cy="1499324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700"/>
              </a:spcBef>
            </a:pPr>
            <a:r>
              <a:rPr lang="en-US" sz="2200" dirty="0" smtClean="0"/>
              <a:t>Delete 80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US" sz="2200" dirty="0"/>
              <a:t>(For height, follow path up  from </a:t>
            </a:r>
            <a:r>
              <a:rPr lang="en-US" sz="2200" dirty="0" smtClean="0"/>
              <a:t>relocated </a:t>
            </a:r>
            <a:r>
              <a:rPr lang="en-US" sz="2200" dirty="0"/>
              <a:t>node and recalculate height of each node (max (height of left , height of right</a:t>
            </a:r>
            <a:r>
              <a:rPr lang="en-US" sz="2200" dirty="0" smtClean="0"/>
              <a:t>))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US" sz="2200" dirty="0" smtClean="0"/>
              <a:t>stop when hit an unbalanced node, rebalance, recalculate height of that node, and then continue up path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US" sz="2200" dirty="0" smtClean="0"/>
              <a:t>One rotation may not be enough! 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800" dirty="0" smtClean="0"/>
              <a:t>(125)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1745673" y="15318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2059709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4873" y="20597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510" y="28507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7007" y="28339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50712" y="28339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5195" y="28213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9309" y="38330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263" y="3862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7334" y="38627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44999" y="38775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2950" y="46904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>
            <a:off x="1105656" y="1716481"/>
            <a:ext cx="640017" cy="39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 flipH="1">
            <a:off x="521671" y="2444199"/>
            <a:ext cx="214161" cy="40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2" idx="0"/>
          </p:cNvCxnSpPr>
          <p:nvPr/>
        </p:nvCxnSpPr>
        <p:spPr>
          <a:xfrm flipH="1">
            <a:off x="307510" y="3220061"/>
            <a:ext cx="214161" cy="64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</p:cNvCxnSpPr>
          <p:nvPr/>
        </p:nvCxnSpPr>
        <p:spPr>
          <a:xfrm flipH="1">
            <a:off x="296197" y="4232092"/>
            <a:ext cx="11313" cy="45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</p:cNvCxnSpPr>
          <p:nvPr/>
        </p:nvCxnSpPr>
        <p:spPr>
          <a:xfrm>
            <a:off x="2173995" y="1716481"/>
            <a:ext cx="790878" cy="39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9" idx="0"/>
          </p:cNvCxnSpPr>
          <p:nvPr/>
        </p:nvCxnSpPr>
        <p:spPr>
          <a:xfrm flipH="1">
            <a:off x="2964873" y="2429041"/>
            <a:ext cx="214161" cy="40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15484" y="2426238"/>
            <a:ext cx="350611" cy="36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1" idx="0"/>
          </p:cNvCxnSpPr>
          <p:nvPr/>
        </p:nvCxnSpPr>
        <p:spPr>
          <a:xfrm flipH="1">
            <a:off x="2883470" y="3203303"/>
            <a:ext cx="81403" cy="62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4" idx="0"/>
          </p:cNvCxnSpPr>
          <p:nvPr/>
        </p:nvCxnSpPr>
        <p:spPr>
          <a:xfrm flipH="1">
            <a:off x="1459160" y="3203303"/>
            <a:ext cx="162008" cy="67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55719" y="2426238"/>
            <a:ext cx="453179" cy="4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0211" y="3220061"/>
            <a:ext cx="288756" cy="62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14305" y="14810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45966" y="2008917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33505" y="200891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76142" y="279993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75639" y="27831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00862" y="27831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36340" y="27831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222895" y="3811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45966" y="38119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13631" y="38267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8" idx="1"/>
          </p:cNvCxnSpPr>
          <p:nvPr/>
        </p:nvCxnSpPr>
        <p:spPr>
          <a:xfrm flipH="1">
            <a:off x="5174288" y="1665689"/>
            <a:ext cx="640017" cy="39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1" idx="0"/>
          </p:cNvCxnSpPr>
          <p:nvPr/>
        </p:nvCxnSpPr>
        <p:spPr>
          <a:xfrm flipH="1">
            <a:off x="4590303" y="2393407"/>
            <a:ext cx="214161" cy="40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2"/>
            <a:endCxn id="46" idx="0"/>
          </p:cNvCxnSpPr>
          <p:nvPr/>
        </p:nvCxnSpPr>
        <p:spPr>
          <a:xfrm flipH="1">
            <a:off x="4376142" y="3169269"/>
            <a:ext cx="214161" cy="64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2"/>
          </p:cNvCxnSpPr>
          <p:nvPr/>
        </p:nvCxnSpPr>
        <p:spPr>
          <a:xfrm flipH="1">
            <a:off x="4276267" y="4181300"/>
            <a:ext cx="99875" cy="45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3"/>
          </p:cNvCxnSpPr>
          <p:nvPr/>
        </p:nvCxnSpPr>
        <p:spPr>
          <a:xfrm>
            <a:off x="6242627" y="1665689"/>
            <a:ext cx="790878" cy="39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43" idx="0"/>
          </p:cNvCxnSpPr>
          <p:nvPr/>
        </p:nvCxnSpPr>
        <p:spPr>
          <a:xfrm flipH="1">
            <a:off x="7015023" y="2378249"/>
            <a:ext cx="232643" cy="40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384116" y="2375446"/>
            <a:ext cx="350611" cy="36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2"/>
            <a:endCxn id="48" idx="0"/>
          </p:cNvCxnSpPr>
          <p:nvPr/>
        </p:nvCxnSpPr>
        <p:spPr>
          <a:xfrm flipH="1">
            <a:off x="5527792" y="3152511"/>
            <a:ext cx="162008" cy="67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124351" y="2375446"/>
            <a:ext cx="453179" cy="4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668842" y="3169269"/>
            <a:ext cx="238210" cy="65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138038" y="4600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518421" y="2010288"/>
            <a:ext cx="48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590441" y="1496301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1148309" y="26877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795746" y="20379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181568" y="2732379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841778" y="34989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1651144" y="349899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568611" y="27728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193278" y="274517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019560" y="3508128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10399489" y="2407273"/>
            <a:ext cx="223382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1"/>
            <a:endCxn id="86" idx="0"/>
          </p:cNvCxnSpPr>
          <p:nvPr/>
        </p:nvCxnSpPr>
        <p:spPr>
          <a:xfrm flipH="1">
            <a:off x="9009907" y="1680967"/>
            <a:ext cx="580534" cy="35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765057" y="2333385"/>
            <a:ext cx="135773" cy="50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2"/>
          </p:cNvCxnSpPr>
          <p:nvPr/>
        </p:nvCxnSpPr>
        <p:spPr>
          <a:xfrm flipH="1">
            <a:off x="8621983" y="3142213"/>
            <a:ext cx="99875" cy="45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0870288" y="2241134"/>
            <a:ext cx="30299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8" idx="0"/>
          </p:cNvCxnSpPr>
          <p:nvPr/>
        </p:nvCxnSpPr>
        <p:spPr>
          <a:xfrm flipH="1">
            <a:off x="11055939" y="3057114"/>
            <a:ext cx="241880" cy="44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1514694" y="3131242"/>
            <a:ext cx="350611" cy="36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2"/>
          </p:cNvCxnSpPr>
          <p:nvPr/>
        </p:nvCxnSpPr>
        <p:spPr>
          <a:xfrm flipH="1">
            <a:off x="10279589" y="3101711"/>
            <a:ext cx="116140" cy="36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4" idx="3"/>
          </p:cNvCxnSpPr>
          <p:nvPr/>
        </p:nvCxnSpPr>
        <p:spPr>
          <a:xfrm>
            <a:off x="10061496" y="1680967"/>
            <a:ext cx="526763" cy="35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084179" y="2259364"/>
            <a:ext cx="369824" cy="64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83754" y="35612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7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90" y="300991"/>
            <a:ext cx="8596668" cy="746760"/>
          </a:xfrm>
        </p:spPr>
        <p:txBody>
          <a:bodyPr/>
          <a:lstStyle/>
          <a:p>
            <a:r>
              <a:rPr lang="en-US" dirty="0" smtClean="0"/>
              <a:t>AVL Trees: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1" y="1021189"/>
            <a:ext cx="10158306" cy="2506979"/>
          </a:xfrm>
        </p:spPr>
        <p:txBody>
          <a:bodyPr/>
          <a:lstStyle/>
          <a:p>
            <a:r>
              <a:rPr lang="en-US" b="1" dirty="0" smtClean="0"/>
              <a:t>Searching: </a:t>
            </a:r>
            <a:r>
              <a:rPr lang="en-US" dirty="0" smtClean="0"/>
              <a:t>done like a binary tree</a:t>
            </a:r>
          </a:p>
          <a:p>
            <a:r>
              <a:rPr lang="en-US" b="1" dirty="0" smtClean="0"/>
              <a:t>Traversal: </a:t>
            </a:r>
            <a:r>
              <a:rPr lang="en-US" dirty="0" smtClean="0"/>
              <a:t>done like a binary tree</a:t>
            </a:r>
          </a:p>
          <a:p>
            <a:endParaRPr lang="en-US" dirty="0"/>
          </a:p>
          <a:p>
            <a:r>
              <a:rPr lang="en-US" dirty="0" smtClean="0"/>
              <a:t>The sticky ones</a:t>
            </a:r>
            <a:r>
              <a:rPr lang="en-US" b="1" dirty="0" smtClean="0"/>
              <a:t>: Insertion </a:t>
            </a:r>
            <a:r>
              <a:rPr lang="en-US" dirty="0" smtClean="0"/>
              <a:t>and </a:t>
            </a:r>
            <a:r>
              <a:rPr lang="en-US" b="1" dirty="0" smtClean="0"/>
              <a:t>Deletion</a:t>
            </a:r>
            <a:r>
              <a:rPr lang="en-US" dirty="0" smtClean="0"/>
              <a:t> of nodes</a:t>
            </a:r>
          </a:p>
          <a:p>
            <a:pPr lvl="1"/>
            <a:r>
              <a:rPr lang="en-US" dirty="0" smtClean="0"/>
              <a:t>At each node n, we keep track of its “balance”</a:t>
            </a:r>
          </a:p>
          <a:p>
            <a:pPr lvl="2"/>
            <a:r>
              <a:rPr lang="en-US" dirty="0" smtClean="0"/>
              <a:t>n-&gt;</a:t>
            </a:r>
            <a:r>
              <a:rPr lang="en-US" dirty="0" err="1" smtClean="0"/>
              <a:t>leftchild</a:t>
            </a:r>
            <a:r>
              <a:rPr lang="en-US" dirty="0" smtClean="0"/>
              <a:t>-&gt;height -  n-&gt;</a:t>
            </a:r>
            <a:r>
              <a:rPr lang="en-US" dirty="0" err="1" smtClean="0"/>
              <a:t>rightchild</a:t>
            </a:r>
            <a:r>
              <a:rPr lang="en-US" dirty="0" smtClean="0"/>
              <a:t>-&gt;height</a:t>
            </a:r>
            <a:endParaRPr lang="en-US" dirty="0"/>
          </a:p>
        </p:txBody>
      </p:sp>
      <p:pic>
        <p:nvPicPr>
          <p:cNvPr id="4" name="Picture 4" descr="http://upload.wikimedia.org/wikipedia/commons/thumb/0/06/AVLtreef.svg/1920px-AVLtree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41" y="4037006"/>
            <a:ext cx="5692140" cy="254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97040" y="597408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 (0 – 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5946" y="5806142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0(0-0)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3475" y="597407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 (0 – 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2543" y="5980270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 ( 0 – 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7904" y="52605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 (0 – 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1637" y="5349241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-1 (0 – 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9037" y="534924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 (1 – 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3514" y="533954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 (1 – 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5681" y="449214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 (2 – 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1620" y="388311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 (3 – 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867" y="458724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1(2 – 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57" y="109183"/>
            <a:ext cx="8596668" cy="739140"/>
          </a:xfrm>
        </p:spPr>
        <p:txBody>
          <a:bodyPr/>
          <a:lstStyle/>
          <a:p>
            <a:r>
              <a:rPr lang="en-US" dirty="0" smtClean="0"/>
              <a:t>Insertion and maintaining balance: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94" y="735875"/>
            <a:ext cx="9571566" cy="2491739"/>
          </a:xfrm>
        </p:spPr>
        <p:txBody>
          <a:bodyPr>
            <a:normAutofit/>
          </a:bodyPr>
          <a:lstStyle/>
          <a:p>
            <a:r>
              <a:rPr lang="en-US" dirty="0" smtClean="0"/>
              <a:t>Inserting may </a:t>
            </a:r>
            <a:r>
              <a:rPr lang="en-US" dirty="0"/>
              <a:t>cause </a:t>
            </a:r>
            <a:r>
              <a:rPr lang="en-US" dirty="0" smtClean="0"/>
              <a:t>tree to become unbalanced</a:t>
            </a:r>
          </a:p>
          <a:p>
            <a:pPr lvl="1"/>
            <a:r>
              <a:rPr lang="en-US" dirty="0" smtClean="0"/>
              <a:t>At least one node becomes 2 </a:t>
            </a:r>
            <a:r>
              <a:rPr lang="en-US" dirty="0"/>
              <a:t>or –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 smtClean="0"/>
              <a:t>Only direct ancestors of inserted node back up to root </a:t>
            </a:r>
            <a:r>
              <a:rPr lang="en-US" dirty="0"/>
              <a:t>node </a:t>
            </a:r>
            <a:r>
              <a:rPr lang="en-US" dirty="0" smtClean="0"/>
              <a:t>could have </a:t>
            </a:r>
            <a:r>
              <a:rPr lang="en-US" dirty="0"/>
              <a:t>possibly changed in height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fter </a:t>
            </a:r>
            <a:r>
              <a:rPr lang="en-US" dirty="0"/>
              <a:t>the </a:t>
            </a:r>
            <a:r>
              <a:rPr lang="en-US" dirty="0" smtClean="0"/>
              <a:t>insert</a:t>
            </a:r>
            <a:r>
              <a:rPr lang="en-US" dirty="0"/>
              <a:t>, </a:t>
            </a:r>
            <a:r>
              <a:rPr lang="en-US" dirty="0" smtClean="0"/>
              <a:t>travel up parents to </a:t>
            </a:r>
            <a:r>
              <a:rPr lang="en-US" dirty="0"/>
              <a:t>the </a:t>
            </a:r>
            <a:r>
              <a:rPr lang="en-US" dirty="0" smtClean="0"/>
              <a:t>root, </a:t>
            </a:r>
            <a:r>
              <a:rPr lang="en-US" dirty="0"/>
              <a:t>updating </a:t>
            </a:r>
            <a:r>
              <a:rPr lang="en-US" dirty="0" smtClean="0"/>
              <a:t>heights if necessary</a:t>
            </a:r>
            <a:endParaRPr lang="en-US" dirty="0"/>
          </a:p>
          <a:p>
            <a:r>
              <a:rPr lang="en-US" dirty="0" smtClean="0"/>
              <a:t>If a node’s balance 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leftchild</a:t>
            </a:r>
            <a:r>
              <a:rPr lang="en-US" dirty="0" smtClean="0"/>
              <a:t> –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rightchild</a:t>
            </a:r>
            <a:r>
              <a:rPr lang="en-US" dirty="0" smtClean="0"/>
              <a:t>) </a:t>
            </a:r>
            <a:r>
              <a:rPr lang="en-US" dirty="0"/>
              <a:t>is 2 or –2, adjust </a:t>
            </a:r>
            <a:r>
              <a:rPr lang="en-US" dirty="0" smtClean="0"/>
              <a:t>tree by rotation</a:t>
            </a:r>
            <a:r>
              <a:rPr lang="en-US" dirty="0"/>
              <a:t> </a:t>
            </a:r>
            <a:r>
              <a:rPr lang="en-US" dirty="0" smtClean="0"/>
              <a:t>around the </a:t>
            </a:r>
            <a:r>
              <a:rPr lang="en-US" dirty="0"/>
              <a:t>node</a:t>
            </a:r>
          </a:p>
          <a:p>
            <a:endParaRPr lang="en-US" dirty="0"/>
          </a:p>
        </p:txBody>
      </p:sp>
      <p:pic>
        <p:nvPicPr>
          <p:cNvPr id="4" name="Picture 4" descr="http://upload.wikimedia.org/wikipedia/commons/thumb/0/06/AVLtreef.svg/1920px-AVLtree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80" y="3221964"/>
            <a:ext cx="5692140" cy="254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05600" y="51282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7580" y="51282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2426" y="51282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1103" y="5134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5720" y="4381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0197" y="450342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7597" y="45034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074" y="4493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0827" y="36364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0180" y="303729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7427" y="37414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54047" y="599694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21651" y="5734999"/>
            <a:ext cx="63535" cy="24619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00707" y="5973092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0616"/>
            <a:ext cx="8596668" cy="724930"/>
          </a:xfrm>
        </p:spPr>
        <p:txBody>
          <a:bodyPr>
            <a:normAutofit/>
          </a:bodyPr>
          <a:lstStyle/>
          <a:p>
            <a:r>
              <a:rPr lang="en-US" dirty="0" smtClean="0"/>
              <a:t>Rules for </a:t>
            </a:r>
            <a:r>
              <a:rPr lang="en-US" dirty="0" smtClean="0"/>
              <a:t>insertion </a:t>
            </a:r>
            <a:r>
              <a:rPr lang="en-US" sz="2000" i="1" dirty="0" smtClean="0"/>
              <a:t>(this is the complicated version):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39114"/>
            <a:ext cx="10040093" cy="5782961"/>
          </a:xfrm>
        </p:spPr>
        <p:txBody>
          <a:bodyPr>
            <a:normAutofit/>
          </a:bodyPr>
          <a:lstStyle/>
          <a:p>
            <a:r>
              <a:rPr lang="en-US" dirty="0" smtClean="0"/>
              <a:t>Assume we are inserting node w into a tree:</a:t>
            </a:r>
          </a:p>
          <a:p>
            <a:r>
              <a:rPr lang="en-US" dirty="0" smtClean="0"/>
              <a:t>1. Perform standard BST insert with node w.</a:t>
            </a:r>
          </a:p>
          <a:p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Starting from w</a:t>
            </a:r>
            <a:r>
              <a:rPr lang="en-US" dirty="0" smtClean="0">
                <a:solidFill>
                  <a:srgbClr val="FF0000"/>
                </a:solidFill>
              </a:rPr>
              <a:t>, travel up ancestors and find first unbalanced node (2 or -2).</a:t>
            </a:r>
          </a:p>
          <a:p>
            <a:pPr lvl="1"/>
            <a:r>
              <a:rPr lang="en-US" dirty="0" smtClean="0"/>
              <a:t>z is the unbalanced node</a:t>
            </a:r>
          </a:p>
          <a:p>
            <a:pPr lvl="1"/>
            <a:r>
              <a:rPr lang="en-US" dirty="0" smtClean="0"/>
              <a:t>y is the child of z  that’s on the path from w to z</a:t>
            </a:r>
          </a:p>
          <a:p>
            <a:pPr lvl="1"/>
            <a:r>
              <a:rPr lang="en-US" dirty="0" smtClean="0"/>
              <a:t>x be the grandchild of z that comes on the path from w to z</a:t>
            </a:r>
          </a:p>
          <a:p>
            <a:r>
              <a:rPr lang="en-US" dirty="0" smtClean="0"/>
              <a:t>3.Rebalance tree by rotating appropriately around z</a:t>
            </a:r>
          </a:p>
          <a:p>
            <a:pPr lvl="1"/>
            <a:r>
              <a:rPr lang="en-US" dirty="0" smtClean="0"/>
              <a:t>There are 4 possible cases that must be handled:</a:t>
            </a:r>
          </a:p>
          <a:p>
            <a:pPr lvl="2"/>
            <a:r>
              <a:rPr lang="en-US" dirty="0" smtClean="0"/>
              <a:t>1.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left-left) </a:t>
            </a:r>
            <a:r>
              <a:rPr lang="en-US" dirty="0" smtClean="0"/>
              <a:t>y is the left child of z and x is the left child of y </a:t>
            </a:r>
          </a:p>
          <a:p>
            <a:pPr lvl="2"/>
            <a:r>
              <a:rPr lang="en-US" dirty="0" smtClean="0"/>
              <a:t>2.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left-right) </a:t>
            </a:r>
            <a:r>
              <a:rPr lang="en-US" dirty="0" smtClean="0"/>
              <a:t>y is left child of z and x is right child of y </a:t>
            </a:r>
          </a:p>
          <a:p>
            <a:pPr lvl="2"/>
            <a:r>
              <a:rPr lang="en-US" dirty="0" smtClean="0"/>
              <a:t>3.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right) </a:t>
            </a:r>
            <a:r>
              <a:rPr lang="en-US" dirty="0" smtClean="0"/>
              <a:t>y is the right child of z and x is right child of y </a:t>
            </a:r>
          </a:p>
          <a:p>
            <a:pPr lvl="2"/>
            <a:r>
              <a:rPr lang="en-US" dirty="0" smtClean="0"/>
              <a:t>4.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right-left) </a:t>
            </a:r>
            <a:r>
              <a:rPr lang="en-US" dirty="0" smtClean="0"/>
              <a:t>y is right child of z and x is left child of y</a:t>
            </a:r>
          </a:p>
          <a:p>
            <a:r>
              <a:rPr lang="en-US" i="1" dirty="0" smtClean="0"/>
              <a:t>In all 4 cases, we only need to rebalance at z and the complete tree becomes balanced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-10739"/>
            <a:ext cx="8596668" cy="701040"/>
          </a:xfrm>
        </p:spPr>
        <p:txBody>
          <a:bodyPr/>
          <a:lstStyle/>
          <a:p>
            <a:r>
              <a:rPr lang="en-US" dirty="0" smtClean="0"/>
              <a:t>Insertion: rotations (the fun part)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70" y="5034572"/>
            <a:ext cx="8732982" cy="17028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Single  left rotation:</a:t>
            </a:r>
          </a:p>
          <a:p>
            <a:pPr lvl="1"/>
            <a:r>
              <a:rPr lang="en-US" dirty="0" smtClean="0"/>
              <a:t>5’s right child becomes 12’s left child</a:t>
            </a:r>
          </a:p>
          <a:p>
            <a:pPr lvl="1"/>
            <a:r>
              <a:rPr lang="en-US" dirty="0" smtClean="0"/>
              <a:t>12’s left </a:t>
            </a:r>
            <a:r>
              <a:rPr lang="en-US" dirty="0" err="1" smtClean="0"/>
              <a:t>chld</a:t>
            </a:r>
            <a:r>
              <a:rPr lang="en-US" dirty="0" smtClean="0"/>
              <a:t> becomes 5</a:t>
            </a:r>
          </a:p>
          <a:p>
            <a:pPr lvl="1"/>
            <a:r>
              <a:rPr lang="en-US" dirty="0"/>
              <a:t>12 becomes new </a:t>
            </a:r>
            <a:r>
              <a:rPr lang="en-US" dirty="0" smtClean="0"/>
              <a:t>root</a:t>
            </a:r>
          </a:p>
          <a:p>
            <a:pPr marL="457200" lvl="1" indent="0">
              <a:buNone/>
            </a:pPr>
            <a:r>
              <a:rPr lang="en-US" i="1" dirty="0" smtClean="0"/>
              <a:t>How many steps?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2467" y="233934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9719" y="2315492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51559" y="299213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79" y="2953042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239673" y="295915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63473" y="2927682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42591" y="357732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89251" y="3553480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81626" y="359719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7346" y="3573346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439182" y="435160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85842" y="4327756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endCxn id="17" idx="3"/>
          </p:cNvCxnSpPr>
          <p:nvPr/>
        </p:nvCxnSpPr>
        <p:spPr>
          <a:xfrm flipH="1">
            <a:off x="3009598" y="4584014"/>
            <a:ext cx="960422" cy="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0020" y="439934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inserted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10721" y="2764608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11761" y="3351318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63473" y="3351318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05050" y="2743522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863429" y="4062014"/>
            <a:ext cx="176552" cy="2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731520" y="652061"/>
            <a:ext cx="8694243" cy="1448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Left-left rotation:</a:t>
            </a:r>
          </a:p>
          <a:p>
            <a:r>
              <a:rPr lang="en-US" dirty="0" smtClean="0"/>
              <a:t>The unbalanced node and its right child (the heavier side) both have less height on the left side</a:t>
            </a:r>
          </a:p>
          <a:p>
            <a:pPr lvl="1"/>
            <a:r>
              <a:rPr lang="en-US" dirty="0" smtClean="0"/>
              <a:t>Only need to do one rotation (to the left, around the unbalanced node) if we have a left-left unbalance</a:t>
            </a:r>
          </a:p>
          <a:p>
            <a:pPr lvl="1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46864" y="291418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9877" y="21993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285442" y="296799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32219" y="2953667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718809" y="362078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64529" y="3581692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21273" y="220667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345073" y="2175207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124191" y="282485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070851" y="2801005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944176" y="361624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89896" y="3592396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20782" y="3599129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567442" y="3575281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682746" y="3288483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93361" y="2598843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82746" y="2598843"/>
            <a:ext cx="845623" cy="4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072300" y="3372172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8045029" y="3309539"/>
            <a:ext cx="176552" cy="2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28464" y="216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8520" y="6569015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-10739"/>
            <a:ext cx="8596668" cy="701040"/>
          </a:xfrm>
        </p:spPr>
        <p:txBody>
          <a:bodyPr/>
          <a:lstStyle/>
          <a:p>
            <a:r>
              <a:rPr lang="en-US" dirty="0" smtClean="0"/>
              <a:t>Insertion: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70" y="5146043"/>
            <a:ext cx="8732982" cy="14485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  right rotation:</a:t>
            </a:r>
          </a:p>
          <a:p>
            <a:pPr lvl="1"/>
            <a:r>
              <a:rPr lang="en-US" dirty="0" smtClean="0"/>
              <a:t>18’s left child becomes 14’s right child</a:t>
            </a:r>
          </a:p>
          <a:p>
            <a:pPr lvl="1"/>
            <a:r>
              <a:rPr lang="en-US" dirty="0" smtClean="0"/>
              <a:t>14’s right child becomes 18</a:t>
            </a:r>
          </a:p>
          <a:p>
            <a:pPr lvl="1"/>
            <a:r>
              <a:rPr lang="en-US" dirty="0"/>
              <a:t>14 becomes new </a:t>
            </a:r>
            <a:r>
              <a:rPr lang="en-US" dirty="0" smtClean="0"/>
              <a:t>root</a:t>
            </a:r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13187" y="555880"/>
            <a:ext cx="8732982" cy="164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Right-right rotation: pretty much the same thing </a:t>
            </a:r>
          </a:p>
          <a:p>
            <a:r>
              <a:rPr lang="en-US" dirty="0" smtClean="0"/>
              <a:t>The unbalanced node and its left child are both unbalanced on the right side (have a greater left height than a right height):</a:t>
            </a:r>
          </a:p>
          <a:p>
            <a:pPr lvl="1"/>
            <a:r>
              <a:rPr lang="en-US" dirty="0" smtClean="0"/>
              <a:t>Again, only one rotation needed (to the right, around the unbalanced node)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9604" y="2326830"/>
            <a:ext cx="6867790" cy="2689944"/>
            <a:chOff x="1009604" y="2161032"/>
            <a:chExt cx="6867790" cy="2689944"/>
          </a:xfrm>
        </p:grpSpPr>
        <p:sp>
          <p:nvSpPr>
            <p:cNvPr id="4" name="Oval 3"/>
            <p:cNvSpPr/>
            <p:nvPr/>
          </p:nvSpPr>
          <p:spPr>
            <a:xfrm>
              <a:off x="2518429" y="2339340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6681" y="2325062"/>
              <a:ext cx="649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37521" y="2992130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7138" y="2953042"/>
              <a:ext cx="585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25635" y="2959150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49435" y="2927682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690303" y="3577328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36963" y="3553480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529338" y="3597194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5058" y="3573346"/>
              <a:ext cx="41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62944" y="4351604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9604" y="4327756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Arrow Connector 20"/>
            <p:cNvCxnSpPr>
              <a:endCxn id="17" idx="3"/>
            </p:cNvCxnSpPr>
            <p:nvPr/>
          </p:nvCxnSpPr>
          <p:spPr>
            <a:xfrm flipH="1">
              <a:off x="1633360" y="4584014"/>
              <a:ext cx="960422" cy="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08876" y="4399348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inserted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896683" y="2764608"/>
              <a:ext cx="338602" cy="35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476807" y="3360362"/>
              <a:ext cx="245121" cy="27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911185" y="3351318"/>
              <a:ext cx="183295" cy="245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391012" y="2743522"/>
              <a:ext cx="171590" cy="20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487191" y="4062014"/>
              <a:ext cx="176552" cy="289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770679" y="27719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3791" y="219937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733946" y="2968822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32198" y="2954544"/>
              <a:ext cx="649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054255" y="2381208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93872" y="2342120"/>
              <a:ext cx="585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329838" y="3723799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53638" y="3692331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6444654" y="3729732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391314" y="3705884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546072" y="2986272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91792" y="2962424"/>
              <a:ext cx="41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5079678" y="3740682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26338" y="3716834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112200" y="3394090"/>
              <a:ext cx="338602" cy="35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6525345" y="2757391"/>
              <a:ext cx="245121" cy="27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5927919" y="2740396"/>
              <a:ext cx="183295" cy="245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6700099" y="3388906"/>
              <a:ext cx="133682" cy="30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5503925" y="3451092"/>
              <a:ext cx="176552" cy="289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351953" y="21610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11356" y="282885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919990" y="3367112"/>
              <a:ext cx="11334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Left-Right rotation (LR)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284"/>
            <a:ext cx="8596668" cy="909682"/>
          </a:xfrm>
        </p:spPr>
        <p:txBody>
          <a:bodyPr/>
          <a:lstStyle/>
          <a:p>
            <a:r>
              <a:rPr lang="en-US" dirty="0" smtClean="0"/>
              <a:t>If we have a negative balance at the root, and a positive balance at the right child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2467" y="286412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97127" y="2840279"/>
            <a:ext cx="582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51559" y="351691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79" y="3477829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39673" y="348393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63473" y="3452469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2591" y="410211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89251" y="4078267"/>
            <a:ext cx="623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81626" y="412198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47947" y="4098133"/>
            <a:ext cx="6737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72211" y="487639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00635" y="4833582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endCxn id="15" idx="3"/>
          </p:cNvCxnSpPr>
          <p:nvPr/>
        </p:nvCxnSpPr>
        <p:spPr>
          <a:xfrm flipH="1">
            <a:off x="2824391" y="5089840"/>
            <a:ext cx="960422" cy="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03049" y="4908867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inserted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10721" y="3289395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11761" y="3876105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63473" y="3876105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405050" y="3268309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6864" y="34389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9877" y="272416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172594" y="4598240"/>
            <a:ext cx="174174" cy="26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537370" y="5841842"/>
            <a:ext cx="8596668" cy="90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Simple left rotation (rotating to the left around the unbalanced </a:t>
            </a:r>
            <a:r>
              <a:rPr lang="en-US" dirty="0"/>
              <a:t>node) doesn’t work :</a:t>
            </a:r>
          </a:p>
        </p:txBody>
      </p:sp>
      <p:sp>
        <p:nvSpPr>
          <p:cNvPr id="28" name="Oval 27"/>
          <p:cNvSpPr/>
          <p:nvPr/>
        </p:nvSpPr>
        <p:spPr>
          <a:xfrm>
            <a:off x="6868654" y="2801449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92454" y="2769981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71572" y="341962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518232" y="3395779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240742" y="3193617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792454" y="3193617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75845" y="275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80725" y="338228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201313" y="3358440"/>
            <a:ext cx="626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99817" y="403507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45537" y="3995990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658979" y="3807556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153308" y="3786470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34567" y="324232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967194" y="401199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90577" y="3988650"/>
            <a:ext cx="6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457779" y="476640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01946" y="4743027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58162" y="4488249"/>
            <a:ext cx="174174" cy="26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03049" y="3568045"/>
            <a:ext cx="1500471" cy="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9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170"/>
          </a:xfrm>
        </p:spPr>
        <p:txBody>
          <a:bodyPr/>
          <a:lstStyle/>
          <a:p>
            <a:r>
              <a:rPr lang="en-US" dirty="0" smtClean="0"/>
              <a:t>Instead: Do a double-rotation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771"/>
            <a:ext cx="8596668" cy="1117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 a right rotation on the right subtree </a:t>
            </a:r>
          </a:p>
          <a:p>
            <a:pPr lvl="1"/>
            <a:r>
              <a:rPr lang="en-US" dirty="0" smtClean="0"/>
              <a:t>(even though its balance is only off by 1)</a:t>
            </a:r>
          </a:p>
          <a:p>
            <a:r>
              <a:rPr lang="en-US" dirty="0" smtClean="0"/>
              <a:t>And then do our typical left rotation on the root: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2467" y="286412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79815" y="2840279"/>
            <a:ext cx="600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51559" y="351691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79" y="3477829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39673" y="348393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63473" y="3452469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2591" y="410211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89251" y="4078267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81626" y="412198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10082" y="4069301"/>
            <a:ext cx="58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72211" y="487639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09016" y="4837959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0721" y="3289395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11761" y="3876105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63473" y="3876105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405050" y="3268309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6864" y="34389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877" y="272416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2594" y="4598240"/>
            <a:ext cx="174174" cy="26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75235" y="282164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72707" y="2801847"/>
            <a:ext cx="79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281115" y="347848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26835" y="3439397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994018" y="404980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17818" y="4018336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93572" y="479519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40232" y="4771350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81660" y="346859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293404" y="3447451"/>
            <a:ext cx="59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01767" y="4837959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30472" y="4795198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40277" y="3250963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366106" y="4441972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881649" y="4441972"/>
            <a:ext cx="219465" cy="34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634606" y="3229877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30851" y="332021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39433" y="26857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863327" y="3907803"/>
            <a:ext cx="130691" cy="21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94940" y="336770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49032" y="3343854"/>
            <a:ext cx="69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614032" y="402049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659752" y="3981404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9239474" y="3335506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157362" y="3297476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942392" y="395368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889052" y="3929836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8678060" y="275700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611676" y="2719942"/>
            <a:ext cx="68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8930100" y="396464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852290" y="3940793"/>
            <a:ext cx="71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611562" y="3727674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9315786" y="3791282"/>
            <a:ext cx="86442" cy="2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967523" y="3771884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076307" y="26059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93482" y="3156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084930" y="3161701"/>
            <a:ext cx="190666" cy="1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8611676" y="3153750"/>
            <a:ext cx="190660" cy="20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63" y="6443208"/>
            <a:ext cx="10732018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&lt;- left                                                                                                                   right -&gt;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496" y="609600"/>
            <a:ext cx="3853505" cy="5354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for rotations: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04" y="148281"/>
            <a:ext cx="8744609" cy="6614984"/>
          </a:xfrm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300" b="1" dirty="0" smtClean="0">
                <a:solidFill>
                  <a:srgbClr val="FF0000"/>
                </a:solidFill>
              </a:rPr>
              <a:t>class node   </a:t>
            </a:r>
            <a:r>
              <a:rPr lang="en-US" sz="1300" dirty="0" smtClean="0">
                <a:solidFill>
                  <a:srgbClr val="FF0000"/>
                </a:solidFill>
              </a:rPr>
              <a:t>{</a:t>
            </a:r>
            <a:endParaRPr lang="en-US" sz="13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int</a:t>
            </a:r>
            <a:r>
              <a:rPr lang="en-US" sz="1300" b="1" dirty="0">
                <a:solidFill>
                  <a:srgbClr val="FF0000"/>
                </a:solidFill>
              </a:rPr>
              <a:t> key;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b="1" dirty="0" smtClean="0">
                <a:solidFill>
                  <a:srgbClr val="FF0000"/>
                </a:solidFill>
              </a:rPr>
              <a:t>   node </a:t>
            </a:r>
            <a:r>
              <a:rPr lang="en-US" sz="1300" b="1" dirty="0">
                <a:solidFill>
                  <a:srgbClr val="FF0000"/>
                </a:solidFill>
              </a:rPr>
              <a:t>*left;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b="1" dirty="0" smtClean="0">
                <a:solidFill>
                  <a:srgbClr val="FF0000"/>
                </a:solidFill>
              </a:rPr>
              <a:t>    node </a:t>
            </a:r>
            <a:r>
              <a:rPr lang="en-US" sz="1300" b="1" dirty="0">
                <a:solidFill>
                  <a:srgbClr val="FF0000"/>
                </a:solidFill>
              </a:rPr>
              <a:t>*right;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int</a:t>
            </a:r>
            <a:r>
              <a:rPr lang="en-US" sz="1300" b="1" dirty="0">
                <a:solidFill>
                  <a:srgbClr val="FF0000"/>
                </a:solidFill>
              </a:rPr>
              <a:t> height;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};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3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node *</a:t>
            </a:r>
            <a:r>
              <a:rPr lang="en-US" sz="1300" b="1" dirty="0" err="1">
                <a:solidFill>
                  <a:srgbClr val="FF0000"/>
                </a:solidFill>
              </a:rPr>
              <a:t>rightRotate</a:t>
            </a:r>
            <a:r>
              <a:rPr lang="en-US" sz="1300" b="1" dirty="0">
                <a:solidFill>
                  <a:srgbClr val="FF0000"/>
                </a:solidFill>
              </a:rPr>
              <a:t>(node *y</a:t>
            </a:r>
            <a:r>
              <a:rPr lang="en-US" sz="1300" b="1" dirty="0" smtClean="0">
                <a:solidFill>
                  <a:srgbClr val="FF0000"/>
                </a:solidFill>
              </a:rPr>
              <a:t>){  	</a:t>
            </a:r>
            <a:r>
              <a:rPr lang="en-US" sz="1300" b="1" dirty="0" smtClean="0">
                <a:solidFill>
                  <a:schemeClr val="tx1"/>
                </a:solidFill>
              </a:rPr>
              <a:t>// this is partial code – must worry about NULL children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rgbClr val="FF0000"/>
                </a:solidFill>
              </a:rPr>
              <a:t>	</a:t>
            </a:r>
            <a:r>
              <a:rPr lang="en-US" sz="1300" b="1" dirty="0" smtClean="0">
                <a:solidFill>
                  <a:srgbClr val="FF0000"/>
                </a:solidFill>
              </a:rPr>
              <a:t>				</a:t>
            </a:r>
            <a:r>
              <a:rPr lang="en-US" sz="1300" b="1" dirty="0" smtClean="0">
                <a:solidFill>
                  <a:schemeClr val="tx1"/>
                </a:solidFill>
              </a:rPr>
              <a:t>//and about attaching rotated nodes to new parents</a:t>
            </a:r>
            <a:endParaRPr lang="en-US" sz="1300" b="1" dirty="0">
              <a:solidFill>
                <a:schemeClr val="tx1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node *x = y-&gt;left;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node *</a:t>
            </a:r>
            <a:r>
              <a:rPr lang="en-US" sz="1300" dirty="0" err="1">
                <a:solidFill>
                  <a:srgbClr val="FF0000"/>
                </a:solidFill>
              </a:rPr>
              <a:t>tmp</a:t>
            </a:r>
            <a:r>
              <a:rPr lang="en-US" sz="1300" dirty="0">
                <a:solidFill>
                  <a:srgbClr val="FF0000"/>
                </a:solidFill>
              </a:rPr>
              <a:t> = x-&gt;right;</a:t>
            </a:r>
          </a:p>
          <a:p>
            <a:pPr marL="400050" lvl="1" indent="0">
              <a:spcBef>
                <a:spcPts val="100"/>
              </a:spcBef>
              <a:buNone/>
            </a:pPr>
            <a:endParaRPr lang="en-US" sz="1300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// Perform rotation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x-&gt;right = y;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y-&gt;left = </a:t>
            </a:r>
            <a:r>
              <a:rPr lang="en-US" sz="1300" dirty="0" err="1">
                <a:solidFill>
                  <a:srgbClr val="FF0000"/>
                </a:solidFill>
              </a:rPr>
              <a:t>tmp</a:t>
            </a:r>
            <a:r>
              <a:rPr lang="en-US" sz="1300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100"/>
              </a:spcBef>
              <a:buNone/>
            </a:pPr>
            <a:endParaRPr lang="en-US" sz="1300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// Update heights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rgbClr val="FF0000"/>
                </a:solidFill>
              </a:rPr>
              <a:t>if (y-&gt;left-&gt;height &gt; y-&gt;right-&gt;height) </a:t>
            </a:r>
            <a:r>
              <a:rPr lang="en-US" sz="1300" b="1" dirty="0" smtClean="0">
                <a:solidFill>
                  <a:srgbClr val="FF0000"/>
                </a:solidFill>
              </a:rPr>
              <a:t>{  //why did we look at y first?</a:t>
            </a:r>
            <a:endParaRPr lang="en-US" sz="1300" b="1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		y-</a:t>
            </a:r>
            <a:r>
              <a:rPr lang="en-US" sz="1300" dirty="0">
                <a:solidFill>
                  <a:srgbClr val="FF0000"/>
                </a:solidFill>
              </a:rPr>
              <a:t>&gt;height = y-&gt;left-&gt;height + 1;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rgbClr val="FF0000"/>
                </a:solidFill>
              </a:rPr>
              <a:t>else {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		y-</a:t>
            </a:r>
            <a:r>
              <a:rPr lang="en-US" sz="1300" dirty="0">
                <a:solidFill>
                  <a:srgbClr val="FF0000"/>
                </a:solidFill>
              </a:rPr>
              <a:t>&gt;height =y-&gt;right-&gt;height + 1;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rgbClr val="FF0000"/>
                </a:solidFill>
              </a:rPr>
              <a:t>if (x-&gt;left-&gt;height &gt; x-&gt;right-&gt;height) {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		x-</a:t>
            </a:r>
            <a:r>
              <a:rPr lang="en-US" sz="1300" dirty="0">
                <a:solidFill>
                  <a:srgbClr val="FF0000"/>
                </a:solidFill>
              </a:rPr>
              <a:t>&gt;height = x-&gt;left-&gt;height + 1;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rgbClr val="FF0000"/>
                </a:solidFill>
              </a:rPr>
              <a:t>else {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		x-</a:t>
            </a:r>
            <a:r>
              <a:rPr lang="en-US" sz="1300" dirty="0">
                <a:solidFill>
                  <a:srgbClr val="FF0000"/>
                </a:solidFill>
              </a:rPr>
              <a:t>&gt;height = x-&gt;right-&gt;height+1;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b="1" dirty="0" smtClean="0">
                <a:solidFill>
                  <a:srgbClr val="FF0000"/>
                </a:solidFill>
              </a:rPr>
              <a:t>return </a:t>
            </a:r>
            <a:r>
              <a:rPr lang="en-US" sz="1300" b="1" dirty="0">
                <a:solidFill>
                  <a:srgbClr val="FF0000"/>
                </a:solidFill>
              </a:rPr>
              <a:t>x</a:t>
            </a:r>
            <a:r>
              <a:rPr lang="en-US" sz="1300" b="1" dirty="0" smtClean="0">
                <a:solidFill>
                  <a:srgbClr val="FF0000"/>
                </a:solidFill>
              </a:rPr>
              <a:t>; </a:t>
            </a:r>
            <a:r>
              <a:rPr lang="en-US" sz="1300" dirty="0">
                <a:solidFill>
                  <a:srgbClr val="FF0000"/>
                </a:solidFill>
              </a:rPr>
              <a:t>// Return new </a:t>
            </a:r>
            <a:r>
              <a:rPr lang="en-US" sz="1300" dirty="0" smtClean="0">
                <a:solidFill>
                  <a:srgbClr val="FF0000"/>
                </a:solidFill>
              </a:rPr>
              <a:t>root </a:t>
            </a:r>
            <a:endParaRPr lang="en-US" sz="1300" b="1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} 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1287</Words>
  <Application>Microsoft Office PowerPoint</Application>
  <PresentationFormat>Widescreen</PresentationFormat>
  <Paragraphs>393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AVL Trees:</vt:lpstr>
      <vt:lpstr>AVL Trees:</vt:lpstr>
      <vt:lpstr>Insertion and maintaining balance:</vt:lpstr>
      <vt:lpstr>Rules for insertion (this is the complicated version):</vt:lpstr>
      <vt:lpstr>Insertion: rotations (the fun part)</vt:lpstr>
      <vt:lpstr>Insertion: rotations</vt:lpstr>
      <vt:lpstr>Left-Right rotation (LR)</vt:lpstr>
      <vt:lpstr>Instead: Do a double-rotation</vt:lpstr>
      <vt:lpstr>Code for rotations:</vt:lpstr>
      <vt:lpstr>Try: (You just inserted what?)</vt:lpstr>
      <vt:lpstr>Try: (What did you just insert?)</vt:lpstr>
      <vt:lpstr>Pseudocode: Single Left rotation</vt:lpstr>
      <vt:lpstr>LR (double rotation):</vt:lpstr>
      <vt:lpstr>Try:  Make an AVL Tree: 17, 12, 8, 16,13,14</vt:lpstr>
      <vt:lpstr>Practice:</vt:lpstr>
      <vt:lpstr>Remove a node: (Remember?) Use BST remove</vt:lpstr>
      <vt:lpstr>With Delete, we have to check nodes ABOVE for rebalancing: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Trees:</dc:title>
  <dc:creator>Debra Yarrington</dc:creator>
  <cp:lastModifiedBy>Debra Yarrington</cp:lastModifiedBy>
  <cp:revision>2</cp:revision>
  <dcterms:created xsi:type="dcterms:W3CDTF">2018-10-19T13:53:06Z</dcterms:created>
  <dcterms:modified xsi:type="dcterms:W3CDTF">2018-10-19T13:55:58Z</dcterms:modified>
</cp:coreProperties>
</file>