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90" r:id="rId13"/>
    <p:sldId id="269" r:id="rId14"/>
    <p:sldId id="288" r:id="rId15"/>
    <p:sldId id="274" r:id="rId16"/>
    <p:sldId id="276" r:id="rId17"/>
    <p:sldId id="277" r:id="rId18"/>
    <p:sldId id="278" r:id="rId19"/>
    <p:sldId id="275" r:id="rId20"/>
    <p:sldId id="270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54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E7990-C393-4C0F-A246-77A420B7ACF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b="1" dirty="0" smtClean="0">
                <a:solidFill>
                  <a:srgbClr val="CC0000"/>
                </a:solidFill>
              </a:rPr>
              <a:t>Binary Heaps</a:t>
            </a:r>
            <a:endParaRPr lang="en-US" altLang="en-US" b="1" dirty="0">
              <a:solidFill>
                <a:srgbClr val="CC00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634" y="1295401"/>
            <a:ext cx="10060366" cy="48307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What if we’re mostly concerned with finding the most relevant data?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A binary </a:t>
            </a:r>
            <a:r>
              <a:rPr lang="en-US" altLang="en-US" b="1" i="1" dirty="0" smtClean="0"/>
              <a:t>heap</a:t>
            </a:r>
            <a:r>
              <a:rPr lang="en-US" altLang="en-US" dirty="0" smtClean="0"/>
              <a:t> </a:t>
            </a:r>
            <a:r>
              <a:rPr lang="en-US" altLang="en-US" dirty="0"/>
              <a:t>is a binary tree (2 or fewer subtrees for each node)</a:t>
            </a:r>
          </a:p>
          <a:p>
            <a:r>
              <a:rPr lang="en-US" altLang="en-US" dirty="0" smtClean="0"/>
              <a:t>A </a:t>
            </a:r>
            <a:r>
              <a:rPr lang="en-US" altLang="en-US" dirty="0"/>
              <a:t>heap is structured so that the node with the most relevant data is the root node, the next most relevant as the children of the root, etc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/>
              <a:t>A heap is </a:t>
            </a:r>
            <a:r>
              <a:rPr lang="en-US" altLang="en-US" b="1" i="1" dirty="0">
                <a:solidFill>
                  <a:srgbClr val="FF0000"/>
                </a:solidFill>
              </a:rPr>
              <a:t>not</a:t>
            </a:r>
            <a:r>
              <a:rPr lang="en-US" altLang="en-US" dirty="0"/>
              <a:t> </a:t>
            </a:r>
            <a:r>
              <a:rPr lang="en-US" altLang="en-US" dirty="0" smtClean="0"/>
              <a:t>a </a:t>
            </a:r>
            <a:r>
              <a:rPr lang="en-US" altLang="en-US" dirty="0"/>
              <a:t>binary search tree</a:t>
            </a:r>
          </a:p>
          <a:p>
            <a:pPr lvl="1"/>
            <a:r>
              <a:rPr lang="en-US" altLang="en-US" dirty="0"/>
              <a:t>A heap does </a:t>
            </a:r>
            <a:r>
              <a:rPr lang="en-US" altLang="en-US" dirty="0" smtClean="0"/>
              <a:t>not order </a:t>
            </a:r>
            <a:r>
              <a:rPr lang="en-US" altLang="en-US" dirty="0"/>
              <a:t>its node</a:t>
            </a:r>
          </a:p>
          <a:p>
            <a:endParaRPr lang="en-US" altLang="en-US" dirty="0"/>
          </a:p>
          <a:p>
            <a:r>
              <a:rPr lang="en-US" altLang="en-US" dirty="0"/>
              <a:t>A heap is a complete tree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Every level but the leaf level is full</a:t>
            </a:r>
          </a:p>
          <a:p>
            <a:r>
              <a:rPr lang="en-US" altLang="en-US" dirty="0" smtClean="0"/>
              <a:t>Binary Heap – another way to implement a </a:t>
            </a:r>
            <a:r>
              <a:rPr lang="en-US" altLang="en-US" b="1" i="1" dirty="0" smtClean="0"/>
              <a:t>priority queue!</a:t>
            </a:r>
            <a:endParaRPr lang="en-US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62559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4BAA8-DF0D-46A6-BF73-15CB5A05856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 algn="l"/>
            <a:r>
              <a:rPr lang="en-US" altLang="en-US" b="1" dirty="0">
                <a:solidFill>
                  <a:srgbClr val="CC0000"/>
                </a:solidFill>
              </a:rPr>
              <a:t>Deleting from a Heap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066801"/>
            <a:ext cx="10172700" cy="4983163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Set </a:t>
            </a:r>
            <a:r>
              <a:rPr lang="en-US" altLang="en-US" dirty="0" err="1" smtClean="0"/>
              <a:t>arr</a:t>
            </a:r>
            <a:r>
              <a:rPr lang="en-US" altLang="en-US" dirty="0" smtClean="0"/>
              <a:t>[0</a:t>
            </a:r>
            <a:r>
              <a:rPr lang="en-US" altLang="en-US" dirty="0"/>
              <a:t>] to </a:t>
            </a:r>
            <a:r>
              <a:rPr lang="en-US" altLang="en-US" dirty="0" err="1" smtClean="0"/>
              <a:t>arr</a:t>
            </a:r>
            <a:r>
              <a:rPr lang="en-US" altLang="en-US" dirty="0" smtClean="0"/>
              <a:t>[curr_size-1</a:t>
            </a:r>
            <a:r>
              <a:rPr lang="en-US" altLang="en-US" dirty="0"/>
              <a:t>], and shrink </a:t>
            </a:r>
            <a:r>
              <a:rPr lang="en-US" altLang="en-US" dirty="0" err="1" smtClean="0"/>
              <a:t>curr_size</a:t>
            </a:r>
            <a:r>
              <a:rPr lang="en-US" altLang="en-US" dirty="0" smtClean="0"/>
              <a:t> </a:t>
            </a:r>
            <a:r>
              <a:rPr lang="en-US" altLang="en-US" dirty="0"/>
              <a:t>by 1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Set </a:t>
            </a:r>
            <a:r>
              <a:rPr lang="en-US" altLang="en-US" b="1" dirty="0"/>
              <a:t>parent</a:t>
            </a:r>
            <a:r>
              <a:rPr lang="en-US" altLang="en-US" dirty="0"/>
              <a:t> to </a:t>
            </a:r>
            <a:r>
              <a:rPr lang="en-US" altLang="en-US" dirty="0" smtClean="0"/>
              <a:t>0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dirty="0" smtClean="0"/>
              <a:t>flag = true</a:t>
            </a:r>
            <a:endParaRPr lang="en-US" altLang="en-US" dirty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b="1" dirty="0" smtClean="0"/>
              <a:t>while</a:t>
            </a:r>
            <a:r>
              <a:rPr lang="en-US" altLang="en-US" dirty="0" smtClean="0"/>
              <a:t> (</a:t>
            </a:r>
            <a:r>
              <a:rPr lang="en-US" altLang="en-US" b="1" dirty="0" smtClean="0"/>
              <a:t>flag</a:t>
            </a:r>
            <a:r>
              <a:rPr lang="en-US" altLang="en-US" dirty="0" smtClean="0"/>
              <a:t>)</a:t>
            </a:r>
            <a:endParaRPr lang="en-US" altLang="en-US" b="1" dirty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     Set </a:t>
            </a:r>
            <a:r>
              <a:rPr lang="en-US" altLang="en-US" b="1" dirty="0" err="1" smtClean="0"/>
              <a:t>leftchild</a:t>
            </a:r>
            <a:r>
              <a:rPr lang="en-US" altLang="en-US" dirty="0" smtClean="0"/>
              <a:t> </a:t>
            </a:r>
            <a:r>
              <a:rPr lang="en-US" altLang="en-US" dirty="0"/>
              <a:t>to 2 * </a:t>
            </a:r>
            <a:r>
              <a:rPr lang="en-US" altLang="en-US" b="1" dirty="0"/>
              <a:t>parent</a:t>
            </a:r>
            <a:r>
              <a:rPr lang="en-US" altLang="en-US" dirty="0"/>
              <a:t> + 1, and </a:t>
            </a:r>
            <a:r>
              <a:rPr lang="en-US" altLang="en-US" b="1" dirty="0" err="1" smtClean="0"/>
              <a:t>rightchild</a:t>
            </a:r>
            <a:r>
              <a:rPr lang="en-US" altLang="en-US" dirty="0" smtClean="0"/>
              <a:t> </a:t>
            </a:r>
            <a:r>
              <a:rPr lang="en-US" altLang="en-US" dirty="0"/>
              <a:t>to </a:t>
            </a:r>
            <a:r>
              <a:rPr lang="en-US" altLang="en-US" b="1" dirty="0" err="1" smtClean="0"/>
              <a:t>leftchild</a:t>
            </a:r>
            <a:r>
              <a:rPr lang="en-US" altLang="en-US" dirty="0" smtClean="0"/>
              <a:t> </a:t>
            </a:r>
            <a:r>
              <a:rPr lang="en-US" altLang="en-US" dirty="0"/>
              <a:t>+ 1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    </a:t>
            </a:r>
            <a:r>
              <a:rPr lang="en-US" altLang="en-US" dirty="0" smtClean="0"/>
              <a:t> if </a:t>
            </a:r>
            <a:r>
              <a:rPr lang="en-US" altLang="en-US" b="1" dirty="0" err="1" smtClean="0"/>
              <a:t>leftchild</a:t>
            </a:r>
            <a:r>
              <a:rPr lang="en-US" altLang="en-US" dirty="0" smtClean="0"/>
              <a:t> </a:t>
            </a:r>
            <a:r>
              <a:rPr lang="en-US" altLang="en-US" dirty="0"/>
              <a:t>≥ </a:t>
            </a:r>
            <a:r>
              <a:rPr lang="en-US" altLang="en-US" dirty="0" err="1" smtClean="0"/>
              <a:t>curr_size</a:t>
            </a:r>
            <a:r>
              <a:rPr lang="en-US" altLang="en-US" dirty="0"/>
              <a:t>, </a:t>
            </a:r>
            <a:endParaRPr lang="en-US" altLang="en-US" dirty="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dirty="0" smtClean="0"/>
              <a:t>         	flag is false           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dirty="0" smtClean="0"/>
              <a:t>     else:</a:t>
            </a:r>
            <a:endParaRPr lang="en-US" altLang="en-US" dirty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     </a:t>
            </a:r>
            <a:r>
              <a:rPr lang="en-US" altLang="en-US" dirty="0" smtClean="0"/>
              <a:t>		Set </a:t>
            </a:r>
            <a:r>
              <a:rPr lang="en-US" altLang="en-US" b="1" dirty="0" err="1" smtClean="0"/>
              <a:t>maxchild</a:t>
            </a:r>
            <a:r>
              <a:rPr lang="en-US" altLang="en-US" dirty="0" smtClean="0"/>
              <a:t> </a:t>
            </a:r>
            <a:r>
              <a:rPr lang="en-US" altLang="en-US" dirty="0"/>
              <a:t>to </a:t>
            </a:r>
            <a:r>
              <a:rPr lang="en-US" altLang="en-US" b="1" dirty="0" err="1" smtClean="0"/>
              <a:t>leftchild</a:t>
            </a:r>
            <a:endParaRPr lang="en-US" altLang="en-US" dirty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     </a:t>
            </a:r>
            <a:r>
              <a:rPr lang="en-US" altLang="en-US" dirty="0" smtClean="0"/>
              <a:t>		If </a:t>
            </a:r>
            <a:r>
              <a:rPr lang="en-US" altLang="en-US" b="1" dirty="0" err="1" smtClean="0"/>
              <a:t>rightchild</a:t>
            </a:r>
            <a:r>
              <a:rPr lang="en-US" altLang="en-US" dirty="0" smtClean="0"/>
              <a:t> </a:t>
            </a:r>
            <a:r>
              <a:rPr lang="en-US" altLang="en-US" dirty="0"/>
              <a:t>&lt; </a:t>
            </a:r>
            <a:r>
              <a:rPr lang="en-US" altLang="en-US" dirty="0" err="1" smtClean="0"/>
              <a:t>curr_size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dirty="0" err="1" smtClean="0"/>
              <a:t>arr</a:t>
            </a:r>
            <a:r>
              <a:rPr lang="en-US" altLang="en-US" dirty="0" smtClean="0"/>
              <a:t>[</a:t>
            </a:r>
            <a:r>
              <a:rPr lang="en-US" altLang="en-US" b="1" dirty="0" err="1" smtClean="0"/>
              <a:t>rightchild</a:t>
            </a:r>
            <a:r>
              <a:rPr lang="en-US" altLang="en-US" dirty="0" smtClean="0"/>
              <a:t>] </a:t>
            </a:r>
            <a:r>
              <a:rPr lang="en-US" altLang="en-US" dirty="0"/>
              <a:t>&gt; </a:t>
            </a:r>
            <a:r>
              <a:rPr lang="en-US" altLang="en-US" dirty="0" err="1" smtClean="0"/>
              <a:t>arr</a:t>
            </a:r>
            <a:r>
              <a:rPr lang="en-US" altLang="en-US" dirty="0" smtClean="0"/>
              <a:t>[</a:t>
            </a:r>
            <a:r>
              <a:rPr lang="en-US" altLang="en-US" b="1" dirty="0" err="1" smtClean="0"/>
              <a:t>leftchild</a:t>
            </a:r>
            <a:r>
              <a:rPr lang="en-US" altLang="en-US" dirty="0" smtClean="0"/>
              <a:t>]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 </a:t>
            </a:r>
            <a:r>
              <a:rPr lang="en-US" altLang="en-US" dirty="0" smtClean="0"/>
              <a:t>             	set </a:t>
            </a:r>
            <a:r>
              <a:rPr lang="en-US" altLang="en-US" b="1" dirty="0" err="1" smtClean="0"/>
              <a:t>maxchild</a:t>
            </a:r>
            <a:r>
              <a:rPr lang="en-US" altLang="en-US" dirty="0" smtClean="0"/>
              <a:t> </a:t>
            </a:r>
            <a:r>
              <a:rPr lang="en-US" altLang="en-US" dirty="0"/>
              <a:t>to </a:t>
            </a:r>
            <a:r>
              <a:rPr lang="en-US" altLang="en-US" b="1" dirty="0" err="1" smtClean="0"/>
              <a:t>rightchild</a:t>
            </a:r>
            <a:endParaRPr lang="en-US" altLang="en-US" dirty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     </a:t>
            </a:r>
            <a:r>
              <a:rPr lang="en-US" altLang="en-US" dirty="0" smtClean="0"/>
              <a:t>		If </a:t>
            </a:r>
            <a:r>
              <a:rPr lang="en-US" altLang="en-US" dirty="0" err="1" smtClean="0"/>
              <a:t>arr</a:t>
            </a:r>
            <a:r>
              <a:rPr lang="en-US" altLang="en-US" dirty="0" smtClean="0"/>
              <a:t>[</a:t>
            </a:r>
            <a:r>
              <a:rPr lang="en-US" altLang="en-US" b="1" dirty="0" smtClean="0"/>
              <a:t>parent</a:t>
            </a:r>
            <a:r>
              <a:rPr lang="en-US" altLang="en-US" dirty="0"/>
              <a:t>] ≥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 smtClean="0"/>
              <a:t>arr</a:t>
            </a:r>
            <a:r>
              <a:rPr lang="en-US" altLang="en-US" dirty="0" smtClean="0"/>
              <a:t>[</a:t>
            </a:r>
            <a:r>
              <a:rPr lang="en-US" altLang="en-US" b="1" dirty="0" err="1" smtClean="0"/>
              <a:t>maxchild</a:t>
            </a:r>
            <a:r>
              <a:rPr lang="en-US" altLang="en-US" dirty="0" smtClean="0"/>
              <a:t>], 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dirty="0" smtClean="0"/>
              <a:t>                    Flag is false</a:t>
            </a:r>
            <a:endParaRPr lang="en-US" altLang="en-US" dirty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dirty="0" smtClean="0"/>
              <a:t>             else: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 </a:t>
            </a:r>
            <a:r>
              <a:rPr lang="en-US" altLang="en-US" dirty="0" smtClean="0"/>
              <a:t>                   Swap </a:t>
            </a:r>
            <a:r>
              <a:rPr lang="en-US" altLang="en-US" dirty="0" err="1" smtClean="0"/>
              <a:t>arr</a:t>
            </a:r>
            <a:r>
              <a:rPr lang="en-US" altLang="en-US" dirty="0" smtClean="0"/>
              <a:t>[</a:t>
            </a:r>
            <a:r>
              <a:rPr lang="en-US" altLang="en-US" b="1" dirty="0" smtClean="0"/>
              <a:t>parent</a:t>
            </a:r>
            <a:r>
              <a:rPr lang="en-US" altLang="en-US" dirty="0"/>
              <a:t>] and </a:t>
            </a:r>
            <a:r>
              <a:rPr lang="en-US" altLang="en-US" dirty="0" err="1" smtClean="0"/>
              <a:t>arr</a:t>
            </a:r>
            <a:r>
              <a:rPr lang="en-US" altLang="en-US" dirty="0" smtClean="0"/>
              <a:t>[</a:t>
            </a:r>
            <a:r>
              <a:rPr lang="en-US" altLang="en-US" b="1" dirty="0" err="1" smtClean="0"/>
              <a:t>maxchild</a:t>
            </a:r>
            <a:r>
              <a:rPr lang="en-US" altLang="en-US" dirty="0" smtClean="0"/>
              <a:t>]; </a:t>
            </a:r>
            <a:endParaRPr lang="en-US" altLang="en-US" dirty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     </a:t>
            </a:r>
            <a:r>
              <a:rPr lang="en-US" altLang="en-US" dirty="0" smtClean="0"/>
              <a:t>               set </a:t>
            </a:r>
            <a:r>
              <a:rPr lang="en-US" altLang="en-US" b="1" dirty="0"/>
              <a:t>parent</a:t>
            </a:r>
            <a:r>
              <a:rPr lang="en-US" altLang="en-US" dirty="0"/>
              <a:t> to </a:t>
            </a:r>
            <a:r>
              <a:rPr lang="en-US" altLang="en-US" b="1" dirty="0" err="1" smtClean="0"/>
              <a:t>maxchild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3541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21E3D-0DF4-4989-8E24-E09DB3CDFA6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74638"/>
            <a:ext cx="9563100" cy="792162"/>
          </a:xfrm>
        </p:spPr>
        <p:txBody>
          <a:bodyPr/>
          <a:lstStyle/>
          <a:p>
            <a:pPr algn="l"/>
            <a:r>
              <a:rPr lang="en-US" altLang="en-US" b="1" dirty="0">
                <a:solidFill>
                  <a:srgbClr val="CC0000"/>
                </a:solidFill>
              </a:rPr>
              <a:t>Performance of Heap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143001"/>
            <a:ext cx="9867900" cy="4983163"/>
          </a:xfrm>
        </p:spPr>
        <p:txBody>
          <a:bodyPr/>
          <a:lstStyle/>
          <a:p>
            <a:pPr marL="533400" indent="-533400"/>
            <a:r>
              <a:rPr lang="en-US" altLang="en-US" sz="2000" dirty="0"/>
              <a:t>A </a:t>
            </a:r>
            <a:r>
              <a:rPr lang="en-US" altLang="en-US" sz="2000" i="1" u="sng" dirty="0"/>
              <a:t>complete</a:t>
            </a:r>
            <a:r>
              <a:rPr lang="en-US" altLang="en-US" sz="2000" dirty="0"/>
              <a:t> tree of height h has:</a:t>
            </a:r>
          </a:p>
          <a:p>
            <a:pPr marL="990600" lvl="1" indent="-533400"/>
            <a:r>
              <a:rPr lang="en-US" altLang="en-US" sz="1800" dirty="0"/>
              <a:t>Less than 2</a:t>
            </a:r>
            <a:r>
              <a:rPr lang="en-US" altLang="en-US" sz="1800" baseline="30000" dirty="0"/>
              <a:t>h</a:t>
            </a:r>
            <a:r>
              <a:rPr lang="en-US" altLang="en-US" sz="1800" dirty="0"/>
              <a:t> nodes (why?)</a:t>
            </a:r>
          </a:p>
          <a:p>
            <a:pPr marL="990600" lvl="1" indent="-533400"/>
            <a:r>
              <a:rPr lang="en-US" altLang="en-US" sz="1800" dirty="0"/>
              <a:t>At least 2</a:t>
            </a:r>
            <a:r>
              <a:rPr lang="en-US" altLang="en-US" sz="1800" baseline="30000" dirty="0"/>
              <a:t>h-1</a:t>
            </a:r>
            <a:r>
              <a:rPr lang="en-US" altLang="en-US" sz="1800" dirty="0"/>
              <a:t> nodes</a:t>
            </a:r>
          </a:p>
          <a:p>
            <a:pPr marL="533400" indent="-533400"/>
            <a:r>
              <a:rPr lang="en-US" altLang="en-US" sz="2000" dirty="0"/>
              <a:t>Thus complete tree of n nodes has height </a:t>
            </a:r>
            <a:r>
              <a:rPr lang="en-US" altLang="en-US" sz="2000" dirty="0">
                <a:solidFill>
                  <a:srgbClr val="CC0000"/>
                </a:solidFill>
              </a:rPr>
              <a:t>O(log n)</a:t>
            </a:r>
          </a:p>
          <a:p>
            <a:pPr marL="533400" indent="-533400"/>
            <a:r>
              <a:rPr lang="en-US" altLang="en-US" sz="2000" dirty="0"/>
              <a:t>Insertion and deletion </a:t>
            </a:r>
            <a:r>
              <a:rPr lang="en-US" altLang="en-US" sz="2000" i="1" u="sng" dirty="0"/>
              <a:t>at most</a:t>
            </a:r>
            <a:r>
              <a:rPr lang="en-US" altLang="en-US" sz="2000" dirty="0"/>
              <a:t> are </a:t>
            </a:r>
            <a:r>
              <a:rPr lang="en-US" altLang="en-US" sz="2000" dirty="0">
                <a:solidFill>
                  <a:srgbClr val="CC0000"/>
                </a:solidFill>
              </a:rPr>
              <a:t>O(log n),</a:t>
            </a:r>
            <a:r>
              <a:rPr lang="en-US" altLang="en-US" sz="2000" dirty="0"/>
              <a:t> </a:t>
            </a:r>
            <a:r>
              <a:rPr lang="en-US" altLang="en-US" sz="2000" i="1" u="sng" dirty="0"/>
              <a:t>always</a:t>
            </a:r>
            <a:endParaRPr lang="en-US" altLang="en-US" sz="2000" dirty="0"/>
          </a:p>
          <a:p>
            <a:pPr marL="533400" indent="-533400"/>
            <a:r>
              <a:rPr lang="en-US" altLang="en-US" sz="2000" dirty="0" smtClean="0"/>
              <a:t>Heap is </a:t>
            </a:r>
            <a:r>
              <a:rPr lang="en-US" altLang="en-US" sz="2000" dirty="0"/>
              <a:t>useful for </a:t>
            </a:r>
            <a:r>
              <a:rPr lang="en-US" altLang="en-US" sz="2000" i="1" u="sng" dirty="0"/>
              <a:t>priority queues</a:t>
            </a:r>
            <a:endParaRPr lang="en-US" altLang="en-US" sz="2000" dirty="0"/>
          </a:p>
          <a:p>
            <a:pPr marL="990600" lvl="1" indent="-53340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23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003" y="155862"/>
            <a:ext cx="8596668" cy="6239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of the following is (are) a heap?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473541" y="2655669"/>
          <a:ext cx="54120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208"/>
                <a:gridCol w="541208"/>
                <a:gridCol w="541208"/>
                <a:gridCol w="541208"/>
                <a:gridCol w="541208"/>
                <a:gridCol w="541208"/>
                <a:gridCol w="541208"/>
                <a:gridCol w="541208"/>
                <a:gridCol w="541208"/>
                <a:gridCol w="541208"/>
              </a:tblGrid>
              <a:tr h="3263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/>
                </a:tc>
              </a:tr>
              <a:tr h="33088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36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73541" y="1204495"/>
          <a:ext cx="54120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208"/>
                <a:gridCol w="541208"/>
                <a:gridCol w="541208"/>
                <a:gridCol w="541208"/>
                <a:gridCol w="541208"/>
                <a:gridCol w="541208"/>
                <a:gridCol w="541208"/>
                <a:gridCol w="541208"/>
                <a:gridCol w="541208"/>
                <a:gridCol w="541208"/>
              </a:tblGrid>
              <a:tr h="3428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/>
                </a:tc>
              </a:tr>
              <a:tr h="3428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08244"/>
              </p:ext>
            </p:extLst>
          </p:nvPr>
        </p:nvGraphicFramePr>
        <p:xfrm>
          <a:off x="1473541" y="4062636"/>
          <a:ext cx="7216064" cy="712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726"/>
                <a:gridCol w="600439"/>
                <a:gridCol w="527134"/>
                <a:gridCol w="768545"/>
                <a:gridCol w="589031"/>
                <a:gridCol w="706837"/>
                <a:gridCol w="920010"/>
                <a:gridCol w="779764"/>
                <a:gridCol w="605860"/>
                <a:gridCol w="981718"/>
              </a:tblGrid>
              <a:tr h="3570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3553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thunder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storm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mud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squirrels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flowers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dandelions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petunias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spring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baby birds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1236" y="134839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6003" y="283676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6003" y="417898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94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2400"/>
            <a:ext cx="8596668" cy="857250"/>
          </a:xfrm>
        </p:spPr>
        <p:txBody>
          <a:bodyPr/>
          <a:lstStyle/>
          <a:p>
            <a:r>
              <a:rPr lang="en-US" dirty="0" smtClean="0"/>
              <a:t>Try: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852985"/>
          <a:ext cx="859630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</a:tblGrid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7700" y="1740090"/>
            <a:ext cx="9867900" cy="246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r>
              <a:rPr lang="en-US" altLang="en-US" sz="2000" dirty="0" smtClean="0"/>
              <a:t>18’s parent is?</a:t>
            </a:r>
          </a:p>
          <a:p>
            <a:pPr marL="933450" lvl="1" indent="-533400"/>
            <a:r>
              <a:rPr lang="en-US" altLang="en-US" dirty="0" smtClean="0"/>
              <a:t>(7-1)/2, or 20 (at location 3)</a:t>
            </a:r>
          </a:p>
          <a:p>
            <a:pPr marL="533400" indent="-533400"/>
            <a:r>
              <a:rPr lang="en-US" altLang="en-US" sz="2000" dirty="0" smtClean="0"/>
              <a:t>Perform a delete</a:t>
            </a:r>
          </a:p>
          <a:p>
            <a:pPr marL="933450" lvl="1" indent="-533400"/>
            <a:r>
              <a:rPr lang="en-US" altLang="en-US" dirty="0" smtClean="0"/>
              <a:t>Remove 58</a:t>
            </a:r>
          </a:p>
          <a:p>
            <a:pPr marL="933450" lvl="1" indent="-533400"/>
            <a:r>
              <a:rPr lang="en-US" altLang="en-US" dirty="0" smtClean="0"/>
              <a:t>41 goes to position 0</a:t>
            </a:r>
          </a:p>
          <a:p>
            <a:pPr marL="933450" lvl="1" indent="-533400"/>
            <a:r>
              <a:rPr lang="en-US" altLang="en-US" dirty="0" smtClean="0"/>
              <a:t>Bubble 41 down</a:t>
            </a:r>
          </a:p>
          <a:p>
            <a:pPr marL="990600" lvl="1" indent="-533400"/>
            <a:endParaRPr lang="en-US" alt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/>
          </p:nvPr>
        </p:nvGraphicFramePr>
        <p:xfrm>
          <a:off x="1130515" y="4055660"/>
          <a:ext cx="859630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</a:tblGrid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/>
          </p:nvPr>
        </p:nvGraphicFramePr>
        <p:xfrm>
          <a:off x="1125963" y="4965511"/>
          <a:ext cx="859630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</a:tblGrid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/>
          </p:nvPr>
        </p:nvGraphicFramePr>
        <p:xfrm>
          <a:off x="1094115" y="5923130"/>
          <a:ext cx="859630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  <a:gridCol w="573087"/>
              </a:tblGrid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12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7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Heapsort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600200"/>
            <a:ext cx="6705600" cy="4572000"/>
          </a:xfrm>
        </p:spPr>
        <p:txBody>
          <a:bodyPr/>
          <a:lstStyle/>
          <a:p>
            <a:pPr eaLnBrk="1" hangingPunct="1"/>
            <a:r>
              <a:rPr lang="en-US" altLang="en-US" i="1" u="sng" dirty="0" smtClean="0">
                <a:solidFill>
                  <a:srgbClr val="33CC33"/>
                </a:solidFill>
              </a:rPr>
              <a:t>Heapsort</a:t>
            </a:r>
            <a:endParaRPr lang="en-US" altLang="en-US" dirty="0" smtClean="0">
              <a:solidFill>
                <a:srgbClr val="33CC33"/>
              </a:solidFill>
            </a:endParaRPr>
          </a:p>
          <a:p>
            <a:pPr lvl="1" eaLnBrk="1" hangingPunct="1"/>
            <a:r>
              <a:rPr lang="en-US" altLang="en-US" dirty="0" smtClean="0"/>
              <a:t>Works </a:t>
            </a:r>
            <a:r>
              <a:rPr lang="en-US" altLang="en-US" i="1" u="sng" dirty="0" smtClean="0"/>
              <a:t>in place:</a:t>
            </a:r>
            <a:r>
              <a:rPr lang="en-US" altLang="en-US" dirty="0" smtClean="0"/>
              <a:t> no additional storage</a:t>
            </a:r>
          </a:p>
          <a:p>
            <a:pPr eaLnBrk="1" hangingPunct="1"/>
            <a:r>
              <a:rPr lang="en-US" altLang="en-US" dirty="0" smtClean="0"/>
              <a:t>Idea:</a:t>
            </a:r>
          </a:p>
          <a:p>
            <a:pPr lvl="1" eaLnBrk="1" hangingPunct="1"/>
            <a:r>
              <a:rPr lang="en-US" altLang="en-US" dirty="0" smtClean="0"/>
              <a:t>Insert each element into a priority queue</a:t>
            </a:r>
          </a:p>
          <a:p>
            <a:pPr lvl="1" eaLnBrk="1" hangingPunct="1"/>
            <a:r>
              <a:rPr lang="en-US" altLang="en-US" dirty="0" smtClean="0"/>
              <a:t>Repeatedly remove from priority queue to array</a:t>
            </a:r>
          </a:p>
          <a:p>
            <a:pPr lvl="2" eaLnBrk="1" hangingPunct="1"/>
            <a:r>
              <a:rPr lang="en-US" altLang="en-US" dirty="0" smtClean="0"/>
              <a:t>Array slots go from 0 to n-1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12403E-E2DB-4AB6-90F8-721F2B9366FD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6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1371600"/>
            <a:ext cx="7086600" cy="434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98438"/>
            <a:ext cx="6348413" cy="944562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Heapsort Picture </a:t>
            </a:r>
          </a:p>
        </p:txBody>
      </p:sp>
      <p:sp>
        <p:nvSpPr>
          <p:cNvPr id="58372" name="Slide Number Placeholder 2"/>
          <p:cNvSpPr>
            <a:spLocks noGrp="1"/>
          </p:cNvSpPr>
          <p:nvPr>
            <p:ph type="sldNum" sz="quarter" idx="12"/>
          </p:nvPr>
        </p:nvSpPr>
        <p:spPr bwMode="auto">
          <a:solidFill>
            <a:schemeClr val="tx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0D588F-23E5-4489-8A87-6639A98B3F6B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8373" name="Picture 6" descr="KWC10_12and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4014" y="1519239"/>
            <a:ext cx="6402387" cy="3819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10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001000" cy="1320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Algorithm for In-Place Heapsort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133601" y="1143001"/>
            <a:ext cx="6348413" cy="4899025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Build heap starting from unsorted array</a:t>
            </a:r>
          </a:p>
          <a:p>
            <a:pPr eaLnBrk="1" hangingPunct="1"/>
            <a:r>
              <a:rPr lang="en-US" altLang="en-US" smtClean="0"/>
              <a:t>While the heap is not empty</a:t>
            </a:r>
          </a:p>
          <a:p>
            <a:pPr lvl="1" eaLnBrk="1" hangingPunct="1"/>
            <a:r>
              <a:rPr lang="en-US" altLang="en-US" smtClean="0"/>
              <a:t>Remove the first item from the heap:</a:t>
            </a:r>
          </a:p>
          <a:p>
            <a:pPr lvl="2" eaLnBrk="1" hangingPunct="1"/>
            <a:r>
              <a:rPr lang="en-US" altLang="en-US" smtClean="0"/>
              <a:t>Swap it with the last item</a:t>
            </a:r>
          </a:p>
          <a:p>
            <a:pPr lvl="1" eaLnBrk="1" hangingPunct="1"/>
            <a:r>
              <a:rPr lang="en-US" altLang="en-US" smtClean="0"/>
              <a:t>Restore the heap property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9A8E29-AA9D-45AA-A1D7-29F8D95CB0BF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7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Heapsort Analysis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2209801" y="1371600"/>
            <a:ext cx="6348413" cy="3881438"/>
          </a:xfrm>
        </p:spPr>
        <p:txBody>
          <a:bodyPr/>
          <a:lstStyle/>
          <a:p>
            <a:pPr eaLnBrk="1" hangingPunct="1"/>
            <a:r>
              <a:rPr lang="en-US" altLang="en-US" smtClean="0"/>
              <a:t>Insertion cost is log n for heap of size n</a:t>
            </a:r>
          </a:p>
          <a:p>
            <a:pPr lvl="1" eaLnBrk="1" hangingPunct="1"/>
            <a:r>
              <a:rPr lang="en-US" altLang="en-US" smtClean="0"/>
              <a:t>This is O(n log n)</a:t>
            </a:r>
          </a:p>
          <a:p>
            <a:pPr eaLnBrk="1" hangingPunct="1"/>
            <a:r>
              <a:rPr lang="en-US" altLang="en-US" smtClean="0"/>
              <a:t>Removal cost is also log n for heap of size n</a:t>
            </a:r>
          </a:p>
          <a:p>
            <a:pPr lvl="1" eaLnBrk="1" hangingPunct="1"/>
            <a:r>
              <a:rPr lang="en-US" altLang="en-US" smtClean="0"/>
              <a:t>Total removal cost = O(n log n)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Total cost is O(n log n)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E6A8E7-D6BC-43EC-83BA-422E9E4BC114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788988"/>
            <a:ext cx="8686800" cy="5492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155576"/>
            <a:ext cx="6348413" cy="773113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Heapsort Picture</a:t>
            </a:r>
          </a:p>
        </p:txBody>
      </p:sp>
      <p:sp>
        <p:nvSpPr>
          <p:cNvPr id="5734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8C125E-61CE-428D-821D-6611D7B62418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7349" name="Picture 6" descr="KWC10_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6276" y="928689"/>
            <a:ext cx="8297863" cy="5000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8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7E331-CBCE-479A-AF91-6D1F2B65402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2831" y="178526"/>
            <a:ext cx="8596668" cy="781978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rgbClr val="CC0000"/>
                </a:solidFill>
              </a:rPr>
              <a:t>Definition of a </a:t>
            </a:r>
            <a:r>
              <a:rPr lang="en-US" altLang="en-US" dirty="0" smtClean="0">
                <a:solidFill>
                  <a:srgbClr val="CC0000"/>
                </a:solidFill>
              </a:rPr>
              <a:t>Binary Heap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5620" y="1075765"/>
            <a:ext cx="8548381" cy="4965598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A </a:t>
            </a:r>
            <a:r>
              <a:rPr lang="en-US" altLang="en-US" sz="2400" dirty="0" smtClean="0">
                <a:solidFill>
                  <a:srgbClr val="CC0000"/>
                </a:solidFill>
              </a:rPr>
              <a:t>tree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is a </a:t>
            </a:r>
            <a:r>
              <a:rPr lang="en-US" altLang="en-US" sz="2400" dirty="0" smtClean="0"/>
              <a:t>binary </a:t>
            </a:r>
            <a:r>
              <a:rPr lang="en-US" altLang="en-US" sz="2400" i="1" u="sng" dirty="0" smtClean="0"/>
              <a:t>heap</a:t>
            </a:r>
            <a:r>
              <a:rPr lang="en-US" altLang="en-US" sz="2400" dirty="0" smtClean="0"/>
              <a:t> if</a:t>
            </a:r>
          </a:p>
          <a:p>
            <a:pPr lvl="1"/>
            <a:r>
              <a:rPr lang="en-US" altLang="en-US" sz="2000" dirty="0" smtClean="0"/>
              <a:t>It is a complete tree</a:t>
            </a:r>
          </a:p>
          <a:p>
            <a:pPr lvl="2"/>
            <a:r>
              <a:rPr lang="en-US" altLang="en-US" sz="1800" dirty="0" smtClean="0"/>
              <a:t>Every level is full except the bottom level</a:t>
            </a:r>
            <a:endParaRPr lang="en-US" altLang="en-US" sz="1800" dirty="0"/>
          </a:p>
          <a:p>
            <a:pPr lvl="1"/>
            <a:r>
              <a:rPr lang="en-US" altLang="en-US" sz="2000" dirty="0"/>
              <a:t>The value in the root is the </a:t>
            </a:r>
            <a:r>
              <a:rPr lang="en-US" altLang="en-US" sz="2000" dirty="0" smtClean="0"/>
              <a:t>largest of </a:t>
            </a:r>
            <a:r>
              <a:rPr lang="en-US" altLang="en-US" sz="2000" dirty="0"/>
              <a:t>the </a:t>
            </a:r>
            <a:r>
              <a:rPr lang="en-US" altLang="en-US" sz="2000" dirty="0" smtClean="0"/>
              <a:t>tree</a:t>
            </a:r>
          </a:p>
          <a:p>
            <a:pPr lvl="2"/>
            <a:r>
              <a:rPr lang="en-US" altLang="en-US" sz="1800" dirty="0" smtClean="0"/>
              <a:t>Or smallest, if the smallest value is the most relevant and that is how you choose to structure your tree</a:t>
            </a:r>
            <a:endParaRPr lang="en-US" altLang="en-US" sz="1800" dirty="0"/>
          </a:p>
          <a:p>
            <a:pPr lvl="1"/>
            <a:r>
              <a:rPr lang="en-US" altLang="en-US" sz="2000" dirty="0"/>
              <a:t>Every subtree is also a </a:t>
            </a:r>
            <a:r>
              <a:rPr lang="en-US" altLang="en-US" sz="2000" dirty="0" smtClean="0"/>
              <a:t>binary heap</a:t>
            </a:r>
            <a:endParaRPr lang="en-US" altLang="en-US" sz="2000" dirty="0"/>
          </a:p>
          <a:p>
            <a:r>
              <a:rPr lang="en-US" altLang="en-US" sz="2400" dirty="0"/>
              <a:t>Equivalently, a complete tree is a </a:t>
            </a:r>
            <a:r>
              <a:rPr lang="en-US" altLang="en-US" sz="2400" dirty="0" smtClean="0"/>
              <a:t>binary heap </a:t>
            </a:r>
            <a:r>
              <a:rPr lang="en-US" altLang="en-US" sz="2400" dirty="0"/>
              <a:t>if</a:t>
            </a:r>
          </a:p>
          <a:p>
            <a:pPr lvl="1"/>
            <a:r>
              <a:rPr lang="en-US" altLang="en-US" sz="2000" dirty="0"/>
              <a:t>Node value &gt; child value, for each child of the node</a:t>
            </a:r>
          </a:p>
          <a:p>
            <a:pPr>
              <a:buFontTx/>
              <a:buNone/>
            </a:pPr>
            <a:endParaRPr lang="en-US" altLang="en-US" sz="2400" b="1" i="1" dirty="0"/>
          </a:p>
          <a:p>
            <a:pPr>
              <a:buFontTx/>
              <a:buNone/>
            </a:pPr>
            <a:r>
              <a:rPr lang="en-US" altLang="en-US" sz="2400" b="1" i="1" dirty="0"/>
              <a:t>Note:</a:t>
            </a:r>
            <a:r>
              <a:rPr lang="en-US" altLang="en-US" sz="2400" i="1" dirty="0"/>
              <a:t> This use of the word “heap” is entirely different from the heap that is the allocation area in C++</a:t>
            </a:r>
            <a:endParaRPr lang="en-US" altLang="en-US" sz="2400" b="1" i="1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86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06892-D47D-4B8E-AB1A-986D94402FB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271333"/>
            <a:ext cx="9399477" cy="842083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C0000"/>
                </a:solidFill>
              </a:rPr>
              <a:t>Example: Selection </a:t>
            </a:r>
            <a:r>
              <a:rPr lang="en-US" altLang="en-US" dirty="0" smtClean="0">
                <a:solidFill>
                  <a:srgbClr val="CC0000"/>
                </a:solidFill>
              </a:rPr>
              <a:t>problem (Kth largest)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194099"/>
            <a:ext cx="8596668" cy="4847264"/>
          </a:xfrm>
        </p:spPr>
        <p:txBody>
          <a:bodyPr/>
          <a:lstStyle/>
          <a:p>
            <a:r>
              <a:rPr lang="en-US" altLang="en-US" dirty="0"/>
              <a:t>If we had a set of unordered numbers, how would we determine the kth </a:t>
            </a:r>
            <a:r>
              <a:rPr lang="en-US" altLang="en-US" dirty="0" smtClean="0"/>
              <a:t>largest (or smallest, by reversing the process)?</a:t>
            </a:r>
            <a:endParaRPr lang="en-US" altLang="en-US" dirty="0"/>
          </a:p>
          <a:p>
            <a:r>
              <a:rPr lang="en-US" altLang="en-US" dirty="0"/>
              <a:t>E.g., </a:t>
            </a:r>
          </a:p>
          <a:p>
            <a:pPr>
              <a:buFontTx/>
              <a:buNone/>
            </a:pPr>
            <a:r>
              <a:rPr lang="en-US" altLang="en-US" dirty="0"/>
              <a:t>	11, 7, 1, 3, 8, 4, 9, 2, 6, 10, 5</a:t>
            </a:r>
          </a:p>
          <a:p>
            <a:pPr>
              <a:buFontTx/>
              <a:buNone/>
            </a:pPr>
            <a:r>
              <a:rPr lang="en-US" altLang="en-US" dirty="0"/>
              <a:t> What if we wanted the </a:t>
            </a:r>
            <a:r>
              <a:rPr lang="en-US" altLang="en-US" dirty="0" smtClean="0"/>
              <a:t>5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</a:t>
            </a:r>
            <a:r>
              <a:rPr lang="en-US" altLang="en-US" dirty="0"/>
              <a:t>largest element?  How would we do this?  How long would it take</a:t>
            </a:r>
            <a:r>
              <a:rPr lang="en-US" altLang="en-US" dirty="0" smtClean="0"/>
              <a:t>?</a:t>
            </a:r>
            <a:r>
              <a:rPr lang="en-US" altLang="en-US" dirty="0"/>
              <a:t>	</a:t>
            </a: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/>
              <a:t>	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6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14DD-68D3-45B7-8520-F1250CE01A3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87" y="85439"/>
            <a:ext cx="8596668" cy="643665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rgbClr val="CC0000"/>
                </a:solidFill>
              </a:rPr>
              <a:t>Can we do better?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175" y="751055"/>
            <a:ext cx="9041803" cy="2829261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Of course. </a:t>
            </a:r>
          </a:p>
          <a:p>
            <a:pPr>
              <a:buFontTx/>
              <a:buNone/>
            </a:pPr>
            <a:r>
              <a:rPr lang="en-US" altLang="en-US" dirty="0"/>
              <a:t>            11, 7, 1, 3, 8, 4, 9, 2, 6, 10, 5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(for this, pretend as if we’re looking for the kth </a:t>
            </a:r>
            <a:r>
              <a:rPr lang="en-US" altLang="en-US" dirty="0" smtClean="0"/>
              <a:t>smallest element)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1. build a heap with the </a:t>
            </a:r>
            <a:r>
              <a:rPr lang="en-US" altLang="en-US" dirty="0" smtClean="0"/>
              <a:t>array with the smallest value at the top.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2. delete k elements from the heap.</a:t>
            </a:r>
          </a:p>
          <a:p>
            <a:pPr>
              <a:buFontTx/>
              <a:buNone/>
            </a:pPr>
            <a:r>
              <a:rPr lang="en-US" altLang="en-US" dirty="0"/>
              <a:t>Running time?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75" y="5746170"/>
            <a:ext cx="8145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5 is the 5</a:t>
            </a:r>
            <a:r>
              <a:rPr lang="en-US" baseline="30000" dirty="0" smtClean="0"/>
              <a:t>th</a:t>
            </a:r>
            <a:r>
              <a:rPr lang="en-US" dirty="0" smtClean="0"/>
              <a:t> smallest element in the list.  Can we do better than this????</a:t>
            </a:r>
          </a:p>
          <a:p>
            <a:endParaRPr lang="en-US" dirty="0"/>
          </a:p>
          <a:p>
            <a:r>
              <a:rPr lang="en-US" dirty="0" smtClean="0"/>
              <a:t>Note:  Could we use this for sorting?  What would be the timing?</a:t>
            </a:r>
            <a:endParaRPr lang="en-US" dirty="0"/>
          </a:p>
        </p:txBody>
      </p:sp>
      <p:sp>
        <p:nvSpPr>
          <p:cNvPr id="185368" name="TextBox 185367"/>
          <p:cNvSpPr txBox="1"/>
          <p:nvPr/>
        </p:nvSpPr>
        <p:spPr>
          <a:xfrm>
            <a:off x="988827" y="51185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190162" y="453584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 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2861670" y="360226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2025369" y="400847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486246" y="453584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3684441" y="400847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4300869" y="453584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 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375539" y="453584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1750963" y="511851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2216235" y="511851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2814738" y="511851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</a:t>
            </a:r>
            <a:endParaRPr lang="en-US" dirty="0"/>
          </a:p>
        </p:txBody>
      </p:sp>
      <p:cxnSp>
        <p:nvCxnSpPr>
          <p:cNvPr id="185370" name="Straight Connector 185369"/>
          <p:cNvCxnSpPr>
            <a:stCxn id="159" idx="1"/>
          </p:cNvCxnSpPr>
          <p:nvPr/>
        </p:nvCxnSpPr>
        <p:spPr>
          <a:xfrm flipH="1">
            <a:off x="2400793" y="3786934"/>
            <a:ext cx="460877" cy="27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72" name="Straight Connector 185371"/>
          <p:cNvCxnSpPr>
            <a:stCxn id="159" idx="3"/>
          </p:cNvCxnSpPr>
          <p:nvPr/>
        </p:nvCxnSpPr>
        <p:spPr>
          <a:xfrm>
            <a:off x="3237094" y="3786934"/>
            <a:ext cx="447347" cy="2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74" name="Straight Connector 185373"/>
          <p:cNvCxnSpPr/>
          <p:nvPr/>
        </p:nvCxnSpPr>
        <p:spPr>
          <a:xfrm flipH="1">
            <a:off x="1649945" y="4283519"/>
            <a:ext cx="375424" cy="342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76" name="Straight Connector 185375"/>
          <p:cNvCxnSpPr/>
          <p:nvPr/>
        </p:nvCxnSpPr>
        <p:spPr>
          <a:xfrm>
            <a:off x="2286000" y="4257823"/>
            <a:ext cx="271130" cy="318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78" name="Straight Connector 185377"/>
          <p:cNvCxnSpPr/>
          <p:nvPr/>
        </p:nvCxnSpPr>
        <p:spPr>
          <a:xfrm flipH="1">
            <a:off x="3420406" y="4273173"/>
            <a:ext cx="306567" cy="36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80" name="Straight Connector 185379"/>
          <p:cNvCxnSpPr/>
          <p:nvPr/>
        </p:nvCxnSpPr>
        <p:spPr>
          <a:xfrm>
            <a:off x="3974804" y="4262253"/>
            <a:ext cx="428716" cy="342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82" name="Straight Connector 185381"/>
          <p:cNvCxnSpPr>
            <a:endCxn id="185368" idx="0"/>
          </p:cNvCxnSpPr>
          <p:nvPr/>
        </p:nvCxnSpPr>
        <p:spPr>
          <a:xfrm flipH="1">
            <a:off x="1202988" y="4864395"/>
            <a:ext cx="240382" cy="25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84" name="Straight Connector 185383"/>
          <p:cNvCxnSpPr/>
          <p:nvPr/>
        </p:nvCxnSpPr>
        <p:spPr>
          <a:xfrm>
            <a:off x="1579199" y="4862647"/>
            <a:ext cx="204724" cy="25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86" name="Straight Connector 185385"/>
          <p:cNvCxnSpPr/>
          <p:nvPr/>
        </p:nvCxnSpPr>
        <p:spPr>
          <a:xfrm flipH="1">
            <a:off x="2406501" y="4862645"/>
            <a:ext cx="187712" cy="32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88" name="Straight Connector 185387"/>
          <p:cNvCxnSpPr/>
          <p:nvPr/>
        </p:nvCxnSpPr>
        <p:spPr>
          <a:xfrm>
            <a:off x="2679274" y="4862647"/>
            <a:ext cx="239775" cy="29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389" name="TextBox 185388"/>
          <p:cNvSpPr txBox="1"/>
          <p:nvPr/>
        </p:nvSpPr>
        <p:spPr>
          <a:xfrm>
            <a:off x="5885121" y="35900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5390" name="Rectangle 185389"/>
          <p:cNvSpPr/>
          <p:nvPr/>
        </p:nvSpPr>
        <p:spPr>
          <a:xfrm>
            <a:off x="2932096" y="3602267"/>
            <a:ext cx="199192" cy="369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391" name="TextBox 185390"/>
          <p:cNvSpPr txBox="1"/>
          <p:nvPr/>
        </p:nvSpPr>
        <p:spPr>
          <a:xfrm>
            <a:off x="2905858" y="35145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85392" name="Rectangle 185391"/>
          <p:cNvSpPr/>
          <p:nvPr/>
        </p:nvSpPr>
        <p:spPr>
          <a:xfrm>
            <a:off x="2665697" y="4852817"/>
            <a:ext cx="383685" cy="577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393" name="TextBox 185392"/>
          <p:cNvSpPr txBox="1"/>
          <p:nvPr/>
        </p:nvSpPr>
        <p:spPr>
          <a:xfrm>
            <a:off x="2035391" y="4007073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85394" name="TextBox 185393"/>
          <p:cNvSpPr txBox="1"/>
          <p:nvPr/>
        </p:nvSpPr>
        <p:spPr>
          <a:xfrm>
            <a:off x="1397470" y="4532329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85395" name="TextBox 185394"/>
          <p:cNvSpPr txBox="1"/>
          <p:nvPr/>
        </p:nvSpPr>
        <p:spPr>
          <a:xfrm>
            <a:off x="1779408" y="5114971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85396" name="TextBox 185395"/>
          <p:cNvSpPr txBox="1"/>
          <p:nvPr/>
        </p:nvSpPr>
        <p:spPr>
          <a:xfrm>
            <a:off x="2923540" y="3493105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5397" name="TextBox 185396"/>
          <p:cNvSpPr txBox="1"/>
          <p:nvPr/>
        </p:nvSpPr>
        <p:spPr>
          <a:xfrm>
            <a:off x="2057485" y="4005671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5398" name="TextBox 185397"/>
          <p:cNvSpPr txBox="1"/>
          <p:nvPr/>
        </p:nvSpPr>
        <p:spPr>
          <a:xfrm>
            <a:off x="1381426" y="4535843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5399" name="TextBox 185398"/>
          <p:cNvSpPr txBox="1"/>
          <p:nvPr/>
        </p:nvSpPr>
        <p:spPr>
          <a:xfrm>
            <a:off x="6186281" y="35978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5400" name="Rectangle 185399"/>
          <p:cNvSpPr/>
          <p:nvPr/>
        </p:nvSpPr>
        <p:spPr>
          <a:xfrm>
            <a:off x="2967476" y="3580316"/>
            <a:ext cx="222686" cy="206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401" name="TextBox 185400"/>
          <p:cNvSpPr txBox="1"/>
          <p:nvPr/>
        </p:nvSpPr>
        <p:spPr>
          <a:xfrm>
            <a:off x="2844944" y="3508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85402" name="Rectangle 185401"/>
          <p:cNvSpPr/>
          <p:nvPr/>
        </p:nvSpPr>
        <p:spPr>
          <a:xfrm>
            <a:off x="2286000" y="4859179"/>
            <a:ext cx="396722" cy="571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403" name="TextBox 185402"/>
          <p:cNvSpPr txBox="1"/>
          <p:nvPr/>
        </p:nvSpPr>
        <p:spPr>
          <a:xfrm>
            <a:off x="1969401" y="4011014"/>
            <a:ext cx="4283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85404" name="TextBox 185403"/>
          <p:cNvSpPr txBox="1"/>
          <p:nvPr/>
        </p:nvSpPr>
        <p:spPr>
          <a:xfrm>
            <a:off x="2902577" y="3530887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5405" name="TextBox 185404"/>
          <p:cNvSpPr txBox="1"/>
          <p:nvPr/>
        </p:nvSpPr>
        <p:spPr>
          <a:xfrm>
            <a:off x="2429217" y="4533328"/>
            <a:ext cx="4283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85406" name="TextBox 185405"/>
          <p:cNvSpPr txBox="1"/>
          <p:nvPr/>
        </p:nvSpPr>
        <p:spPr>
          <a:xfrm>
            <a:off x="2030315" y="4008633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5407" name="TextBox 185406"/>
          <p:cNvSpPr txBox="1"/>
          <p:nvPr/>
        </p:nvSpPr>
        <p:spPr>
          <a:xfrm>
            <a:off x="6487441" y="35978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2967476" y="3530887"/>
            <a:ext cx="188554" cy="331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2933881" y="34732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1570415" y="4901661"/>
            <a:ext cx="503631" cy="52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664895" y="4005671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933881" y="3481186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196339" y="4537102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3729532" y="4002867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783267" y="36044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2948567" y="3530887"/>
            <a:ext cx="269060" cy="311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2838243" y="3466516"/>
            <a:ext cx="4283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988827" y="4852817"/>
            <a:ext cx="454543" cy="631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1981321" y="4002867"/>
            <a:ext cx="4283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2909209" y="3450664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1313226" y="4589077"/>
            <a:ext cx="4283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031976" y="4000061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1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8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8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8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8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185368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85389" grpId="0"/>
      <p:bldP spid="185390" grpId="0" animBg="1"/>
      <p:bldP spid="185391" grpId="0"/>
      <p:bldP spid="185392" grpId="0" animBg="1"/>
      <p:bldP spid="185393" grpId="0" animBg="1"/>
      <p:bldP spid="185394" grpId="0" animBg="1"/>
      <p:bldP spid="185395" grpId="0" animBg="1"/>
      <p:bldP spid="185396" grpId="0" animBg="1"/>
      <p:bldP spid="185397" grpId="0" animBg="1"/>
      <p:bldP spid="185398" grpId="0" animBg="1"/>
      <p:bldP spid="185399" grpId="0"/>
      <p:bldP spid="185400" grpId="0" animBg="1"/>
      <p:bldP spid="185401" grpId="0"/>
      <p:bldP spid="185402" grpId="0" animBg="1"/>
      <p:bldP spid="185403" grpId="0" animBg="1"/>
      <p:bldP spid="185404" grpId="0" animBg="1"/>
      <p:bldP spid="185405" grpId="0" animBg="1"/>
      <p:bldP spid="185406" grpId="0" animBg="1"/>
      <p:bldP spid="185407" grpId="0"/>
      <p:bldP spid="129" grpId="0" animBg="1"/>
      <p:bldP spid="130" grpId="0"/>
      <p:bldP spid="131" grpId="0" animBg="1"/>
      <p:bldP spid="132" grpId="0" animBg="1"/>
      <p:bldP spid="133" grpId="0" animBg="1"/>
      <p:bldP spid="134" grpId="0" animBg="1"/>
      <p:bldP spid="135" grpId="0" animBg="1"/>
      <p:bldP spid="136" grpId="0"/>
      <p:bldP spid="137" grpId="0" animBg="1"/>
      <p:bldP spid="138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3AA54-5AB0-4CAE-A93A-B7AD1BCF42C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81" y="84868"/>
            <a:ext cx="9328673" cy="715962"/>
          </a:xfrm>
        </p:spPr>
        <p:txBody>
          <a:bodyPr/>
          <a:lstStyle/>
          <a:p>
            <a:pPr algn="l"/>
            <a:r>
              <a:rPr lang="en-US" altLang="en-US" dirty="0" smtClean="0">
                <a:solidFill>
                  <a:srgbClr val="CC0000"/>
                </a:solidFill>
              </a:rPr>
              <a:t>Better: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441" y="807500"/>
            <a:ext cx="10225314" cy="109960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11, 7, 1, 3, 8</a:t>
            </a:r>
            <a:r>
              <a:rPr lang="en-US" altLang="en-US" sz="2400" dirty="0" smtClean="0"/>
              <a:t>, 4</a:t>
            </a:r>
            <a:r>
              <a:rPr lang="en-US" altLang="en-US" sz="2400" dirty="0"/>
              <a:t>, 9, 2, 6, 10, </a:t>
            </a:r>
            <a:r>
              <a:rPr lang="en-US" altLang="en-US" sz="2400" dirty="0" smtClean="0"/>
              <a:t>5</a:t>
            </a:r>
            <a:endParaRPr lang="en-US" altLang="en-US" sz="2400" dirty="0"/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altLang="en-US" sz="2400" dirty="0" smtClean="0"/>
              <a:t>build </a:t>
            </a:r>
            <a:r>
              <a:rPr lang="en-US" altLang="en-US" sz="2400" dirty="0"/>
              <a:t>a heap </a:t>
            </a:r>
            <a:r>
              <a:rPr lang="en-US" altLang="en-US" sz="2400" dirty="0" smtClean="0"/>
              <a:t>(largest elements at top) with just the </a:t>
            </a:r>
            <a:r>
              <a:rPr lang="en-US" altLang="en-US" sz="2400" dirty="0"/>
              <a:t>first k elements</a:t>
            </a:r>
            <a:r>
              <a:rPr lang="en-US" altLang="en-US" sz="2400" dirty="0" smtClean="0"/>
              <a:t>.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3829" y="3832517"/>
            <a:ext cx="10341428" cy="298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en-US" sz="2400" dirty="0" smtClean="0"/>
              <a:t>2. Compare rest of elements with heap.  If the new element is smaller than the root, we insert the new element and remove the root. 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400" dirty="0" smtClean="0"/>
              <a:t>3. Otherwise we ignore.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altLang="en-US" sz="2400" dirty="0" smtClean="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400" dirty="0" smtClean="0"/>
              <a:t>Note: we are finding the kth smallest element.  To find the kth largest element, we would make a heap with the smallest number as the root, and ascend as we move down.  Then new elements would be inserted if they were larger than the root.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579257" y="20102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65600" y="26565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39194" y="26565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44686" y="33600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72094" y="33600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472094" y="2379564"/>
            <a:ext cx="172477" cy="31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07579" y="2379564"/>
            <a:ext cx="231615" cy="276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051180" y="3025841"/>
            <a:ext cx="114420" cy="33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" idx="2"/>
          </p:cNvCxnSpPr>
          <p:nvPr/>
        </p:nvCxnSpPr>
        <p:spPr>
          <a:xfrm>
            <a:off x="4318847" y="3025841"/>
            <a:ext cx="153247" cy="33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5341" y="2003562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64097" y="2656509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99965" y="1964039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86924" y="3360061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25270" y="2685147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14402" y="3351826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4684" y="2624634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64220" y="1975512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96095" y="1946875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4821" y="2656509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71425" y="1981203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1425" y="1995327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7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15E3D-128B-4BC7-8F45-96C44813005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CC0000"/>
                </a:solidFill>
              </a:rPr>
              <a:t>Is this a Binary Heap?</a:t>
            </a:r>
            <a:endParaRPr lang="en-US" altLang="en-US" b="1" dirty="0">
              <a:solidFill>
                <a:srgbClr val="CC0000"/>
              </a:solidFill>
            </a:endParaRPr>
          </a:p>
        </p:txBody>
      </p:sp>
      <p:pic>
        <p:nvPicPr>
          <p:cNvPr id="97285" name="Picture 5" descr="KWC08_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362" y="1660263"/>
            <a:ext cx="6354763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8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507DF-72CE-4222-B09E-59A33BA641B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591" y="326571"/>
            <a:ext cx="8596668" cy="1320800"/>
          </a:xfrm>
        </p:spPr>
        <p:txBody>
          <a:bodyPr/>
          <a:lstStyle/>
          <a:p>
            <a:pPr algn="l"/>
            <a:r>
              <a:rPr lang="en-US" altLang="en-US" b="1" dirty="0">
                <a:solidFill>
                  <a:srgbClr val="CC0000"/>
                </a:solidFill>
              </a:rPr>
              <a:t>Inserting an Item into a </a:t>
            </a:r>
            <a:r>
              <a:rPr lang="en-US" altLang="en-US" b="1" dirty="0" smtClean="0">
                <a:solidFill>
                  <a:srgbClr val="CC0000"/>
                </a:solidFill>
              </a:rPr>
              <a:t>Binary Heap</a:t>
            </a:r>
            <a:endParaRPr lang="en-US" altLang="en-US" b="1" dirty="0">
              <a:solidFill>
                <a:srgbClr val="CC0000"/>
              </a:solidFill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98286" y="1436915"/>
            <a:ext cx="9488714" cy="4689250"/>
          </a:xfrm>
        </p:spPr>
        <p:txBody>
          <a:bodyPr>
            <a:normAutofit/>
          </a:bodyPr>
          <a:lstStyle/>
          <a:p>
            <a:pPr marL="533400" indent="-533400">
              <a:buFontTx/>
              <a:buAutoNum type="arabicPeriod"/>
            </a:pPr>
            <a:r>
              <a:rPr lang="en-US" altLang="en-US" sz="2400" dirty="0"/>
              <a:t>Insert the item in </a:t>
            </a:r>
            <a:r>
              <a:rPr lang="en-US" altLang="en-US" sz="2400" b="1" dirty="0">
                <a:solidFill>
                  <a:srgbClr val="FF0000"/>
                </a:solidFill>
              </a:rPr>
              <a:t>the next position across the bottom </a:t>
            </a:r>
            <a:r>
              <a:rPr lang="en-US" altLang="en-US" sz="2400" dirty="0"/>
              <a:t>of the complete tree: </a:t>
            </a:r>
            <a:endParaRPr lang="en-US" altLang="en-US" sz="2400" dirty="0" smtClean="0"/>
          </a:p>
          <a:p>
            <a:pPr marL="933450" lvl="1" indent="-533400">
              <a:buFontTx/>
              <a:buAutoNum type="arabicPeriod"/>
            </a:pPr>
            <a:r>
              <a:rPr lang="en-US" altLang="en-US" sz="2200" i="1" dirty="0" smtClean="0"/>
              <a:t>preserves </a:t>
            </a:r>
            <a:r>
              <a:rPr lang="en-US" altLang="en-US" sz="2200" i="1" dirty="0"/>
              <a:t>completeness</a:t>
            </a:r>
            <a:endParaRPr lang="en-US" altLang="en-US" sz="2200" dirty="0"/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Restore “heap-ness”: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000" dirty="0"/>
              <a:t> </a:t>
            </a:r>
            <a:r>
              <a:rPr lang="en-US" altLang="en-US" sz="2000" b="1" dirty="0"/>
              <a:t>while</a:t>
            </a:r>
            <a:r>
              <a:rPr lang="en-US" altLang="en-US" sz="2000" dirty="0"/>
              <a:t> new item </a:t>
            </a:r>
            <a:r>
              <a:rPr lang="en-US" altLang="en-US" sz="2000" dirty="0" smtClean="0"/>
              <a:t>is not </a:t>
            </a:r>
            <a:r>
              <a:rPr lang="en-US" altLang="en-US" sz="2000" dirty="0"/>
              <a:t>root and </a:t>
            </a:r>
            <a:r>
              <a:rPr lang="en-US" altLang="en-US" sz="2000" dirty="0" smtClean="0"/>
              <a:t>is greater than its </a:t>
            </a:r>
            <a:r>
              <a:rPr lang="en-US" altLang="en-US" sz="2000" dirty="0"/>
              <a:t>parent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000" dirty="0"/>
              <a:t>        swap new item with </a:t>
            </a:r>
            <a:r>
              <a:rPr lang="en-US" altLang="en-US" sz="2000" dirty="0" smtClean="0"/>
              <a:t>its parent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45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F4188-AF70-4D53-AD70-66CF416E6E1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C0000"/>
                </a:solidFill>
              </a:rPr>
              <a:t>Insert 80?</a:t>
            </a:r>
          </a:p>
        </p:txBody>
      </p:sp>
      <p:pic>
        <p:nvPicPr>
          <p:cNvPr id="181251" name="Picture 3" descr="KWC08_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98" y="1483202"/>
            <a:ext cx="6690629" cy="358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252" name="Line 4"/>
          <p:cNvSpPr>
            <a:spLocks noChangeShapeType="1"/>
          </p:cNvSpPr>
          <p:nvPr/>
        </p:nvSpPr>
        <p:spPr bwMode="auto">
          <a:xfrm>
            <a:off x="5113760" y="4086419"/>
            <a:ext cx="240682" cy="5460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5234101" y="4534993"/>
            <a:ext cx="802274" cy="656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rgbClr val="88C9CE"/>
                </a:solidFill>
              </a:rPr>
              <a:t>6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437086" y="4034971"/>
            <a:ext cx="254000" cy="6676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41674" y="4578964"/>
            <a:ext cx="897753" cy="569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80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42832" y="4576393"/>
            <a:ext cx="897753" cy="5693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66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33869" y="3570205"/>
            <a:ext cx="897753" cy="56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80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7498" y="2519308"/>
            <a:ext cx="897753" cy="56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80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85251" y="3533868"/>
            <a:ext cx="897753" cy="56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74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348798" y="5945399"/>
            <a:ext cx="8305800" cy="50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478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4572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43200" indent="-45720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00400" indent="-45720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57600" indent="-45720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14800" indent="-45720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i="1" dirty="0"/>
              <a:t>How many steps?   At most, how many steps to </a:t>
            </a:r>
            <a:r>
              <a:rPr lang="en-US" altLang="en-US" sz="2400" i="1" dirty="0" smtClean="0"/>
              <a:t>insert</a:t>
            </a:r>
            <a:r>
              <a:rPr lang="en-US" altLang="en-US" sz="24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686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12FD-D691-4426-B01B-3A02A3A96AE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b="1">
                <a:solidFill>
                  <a:srgbClr val="CC0000"/>
                </a:solidFill>
              </a:rPr>
              <a:t>Removing an Item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90575" y="1352551"/>
            <a:ext cx="10467975" cy="5053936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We always </a:t>
            </a:r>
            <a:r>
              <a:rPr lang="en-US" altLang="en-US" sz="2800" b="1" dirty="0">
                <a:solidFill>
                  <a:srgbClr val="FF0000"/>
                </a:solidFill>
              </a:rPr>
              <a:t>remove the top (root) node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en-US" altLang="en-US" sz="2600" dirty="0"/>
              <a:t>	</a:t>
            </a:r>
            <a:r>
              <a:rPr lang="en-US" altLang="en-US" sz="2600" dirty="0" smtClean="0"/>
              <a:t>The point of a heap is to find the largest (or smallest) value in a set of numbers</a:t>
            </a:r>
          </a:p>
          <a:p>
            <a:pPr lvl="1"/>
            <a:r>
              <a:rPr lang="en-US" altLang="en-US" sz="2600" dirty="0"/>
              <a:t>	</a:t>
            </a:r>
            <a:r>
              <a:rPr lang="en-US" altLang="en-US" sz="2600" dirty="0" smtClean="0"/>
              <a:t>and that number is at the root!</a:t>
            </a:r>
            <a:endParaRPr lang="en-US" altLang="en-US" sz="2600" dirty="0"/>
          </a:p>
          <a:p>
            <a:r>
              <a:rPr lang="en-US" altLang="en-US" sz="2600" dirty="0"/>
              <a:t>Remove the </a:t>
            </a:r>
            <a:r>
              <a:rPr lang="en-US" altLang="en-US" sz="2600" i="1" u="sng" dirty="0"/>
              <a:t>root</a:t>
            </a:r>
            <a:endParaRPr lang="en-US" altLang="en-US" sz="2600" dirty="0"/>
          </a:p>
          <a:p>
            <a:pPr lvl="1"/>
            <a:r>
              <a:rPr lang="en-US" altLang="en-US" sz="2200" dirty="0"/>
              <a:t>Leaves a “hole”:</a:t>
            </a:r>
          </a:p>
          <a:p>
            <a:r>
              <a:rPr lang="en-US" altLang="en-US" sz="2600" dirty="0"/>
              <a:t>Fill the “hole” with the last item (lower right-hand leaf) L</a:t>
            </a:r>
          </a:p>
          <a:p>
            <a:pPr lvl="1"/>
            <a:r>
              <a:rPr lang="en-US" altLang="en-US" sz="2200" b="1" i="1" u="sng" dirty="0"/>
              <a:t>Preserve completeness</a:t>
            </a:r>
            <a:endParaRPr lang="en-US" altLang="en-US" sz="2200" b="1" dirty="0"/>
          </a:p>
          <a:p>
            <a:r>
              <a:rPr lang="en-US" altLang="en-US" sz="2600" dirty="0"/>
              <a:t>Swap L with largest child, as necessary</a:t>
            </a:r>
          </a:p>
          <a:p>
            <a:pPr lvl="1"/>
            <a:r>
              <a:rPr lang="en-US" altLang="en-US" sz="2200" i="1" u="sng" dirty="0"/>
              <a:t>Restore “heap-ness”</a:t>
            </a:r>
          </a:p>
        </p:txBody>
      </p:sp>
    </p:spTree>
    <p:extLst>
      <p:ext uri="{BB962C8B-B14F-4D97-AF65-F5344CB8AC3E}">
        <p14:creationId xmlns:p14="http://schemas.microsoft.com/office/powerpoint/2010/main" val="223064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20E7-9B89-4351-83C5-D685996605F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190500"/>
            <a:ext cx="9144000" cy="6858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CC0000"/>
                </a:solidFill>
              </a:rPr>
              <a:t>Remove?</a:t>
            </a:r>
            <a:endParaRPr lang="en-US" altLang="en-US" b="1" dirty="0">
              <a:solidFill>
                <a:srgbClr val="CC0000"/>
              </a:solidFill>
            </a:endParaRPr>
          </a:p>
        </p:txBody>
      </p:sp>
      <p:pic>
        <p:nvPicPr>
          <p:cNvPr id="182275" name="Picture 3" descr="KWC08_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314450"/>
            <a:ext cx="6316663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819150" y="5539701"/>
            <a:ext cx="9534525" cy="46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478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4572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43200" indent="-45720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00400" indent="-45720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57600" indent="-45720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14800" indent="-45720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1" i="1" dirty="0"/>
              <a:t>How many steps?   At most, how many steps to </a:t>
            </a:r>
            <a:r>
              <a:rPr lang="en-US" altLang="en-US" sz="2400" b="1" i="1" dirty="0" smtClean="0"/>
              <a:t>remove?</a:t>
            </a:r>
          </a:p>
          <a:p>
            <a:pPr>
              <a:buNone/>
            </a:pPr>
            <a:r>
              <a:rPr lang="en-US" altLang="en-US" sz="2400" b="1" dirty="0"/>
              <a:t>Next: </a:t>
            </a:r>
            <a:r>
              <a:rPr lang="en-US" altLang="en-US" sz="2400" dirty="0"/>
              <a:t>how would we implement a heap?  </a:t>
            </a:r>
            <a:endParaRPr lang="en-US" altLang="en-US" sz="24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302816" y="772210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89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5672932" y="1162050"/>
            <a:ext cx="651668" cy="628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87507" y="3858994"/>
            <a:ext cx="651668" cy="1122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72932" y="1133475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66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7448299" y="2211853"/>
            <a:ext cx="66877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66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5680145" y="1080163"/>
            <a:ext cx="66877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80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8258535" y="3354169"/>
            <a:ext cx="66877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66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7505449" y="2252796"/>
            <a:ext cx="66877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74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593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808AA-119B-4AA0-9A53-168D93F5E53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771525"/>
            <a:ext cx="9715501" cy="584835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2400" dirty="0" smtClean="0"/>
              <a:t>Yeah, yeah, we could use nodes and pointers, but…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Recall</a:t>
            </a:r>
            <a:r>
              <a:rPr lang="en-US" altLang="en-US" sz="2400" dirty="0"/>
              <a:t>: a heap is a </a:t>
            </a:r>
            <a:r>
              <a:rPr lang="en-US" altLang="en-US" sz="2400" i="1" u="sng" dirty="0"/>
              <a:t>complete binary tree</a:t>
            </a:r>
            <a:endParaRPr lang="en-US" altLang="en-US" sz="2400" i="1" dirty="0"/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If we know the number of nodes ahead of time,  a </a:t>
            </a:r>
            <a:r>
              <a:rPr lang="en-US" altLang="en-US" sz="2400" dirty="0"/>
              <a:t>complete binary tree fits nicely in an </a:t>
            </a:r>
            <a:r>
              <a:rPr lang="en-US" altLang="en-US" sz="2400" i="1" u="sng" dirty="0"/>
              <a:t>array:</a:t>
            </a:r>
            <a:endParaRPr lang="en-US" altLang="en-US" sz="2400" dirty="0"/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altLang="en-US" sz="2400" dirty="0"/>
              <a:t>The root is at index 0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altLang="en-US" sz="2400" dirty="0" smtClean="0"/>
              <a:t>Children of 0 are at 1 and 2</a:t>
            </a:r>
          </a:p>
          <a:p>
            <a:pPr lvl="2">
              <a:lnSpc>
                <a:spcPct val="120000"/>
              </a:lnSpc>
              <a:spcBef>
                <a:spcPts val="200"/>
              </a:spcBef>
            </a:pPr>
            <a:r>
              <a:rPr lang="en-US" altLang="en-US" sz="2200" dirty="0" smtClean="0"/>
              <a:t>Children of 1 are at 3 and 4</a:t>
            </a:r>
          </a:p>
          <a:p>
            <a:pPr lvl="2">
              <a:lnSpc>
                <a:spcPct val="120000"/>
              </a:lnSpc>
              <a:spcBef>
                <a:spcPts val="200"/>
              </a:spcBef>
            </a:pPr>
            <a:r>
              <a:rPr lang="en-US" altLang="en-US" sz="2200" dirty="0" smtClean="0"/>
              <a:t>Children of 2 are at 5 and 6</a:t>
            </a:r>
          </a:p>
          <a:p>
            <a:pPr lvl="3">
              <a:lnSpc>
                <a:spcPct val="120000"/>
              </a:lnSpc>
              <a:spcBef>
                <a:spcPts val="200"/>
              </a:spcBef>
            </a:pPr>
            <a:r>
              <a:rPr lang="en-US" altLang="en-US" sz="2000" dirty="0" smtClean="0"/>
              <a:t>Children of 3 are at 7 and 8</a:t>
            </a:r>
          </a:p>
          <a:p>
            <a:pPr lvl="3">
              <a:lnSpc>
                <a:spcPct val="120000"/>
              </a:lnSpc>
              <a:spcBef>
                <a:spcPts val="200"/>
              </a:spcBef>
            </a:pPr>
            <a:r>
              <a:rPr lang="en-US" altLang="en-US" sz="2000" dirty="0" smtClean="0"/>
              <a:t>Children of 4 are at 9 and 10</a:t>
            </a:r>
          </a:p>
          <a:p>
            <a:pPr>
              <a:lnSpc>
                <a:spcPct val="90000"/>
              </a:lnSpc>
            </a:pPr>
            <a:r>
              <a:rPr lang="en-US" altLang="en-US" sz="3000" dirty="0" smtClean="0">
                <a:solidFill>
                  <a:srgbClr val="FF0000"/>
                </a:solidFill>
              </a:rPr>
              <a:t>Is there a formula for figuring out where children of a node are?  Parents?</a:t>
            </a:r>
            <a:endParaRPr lang="en-US" altLang="en-US" sz="30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Where </a:t>
            </a:r>
            <a:r>
              <a:rPr lang="en-US" altLang="en-US" sz="2400" dirty="0"/>
              <a:t>would we insert </a:t>
            </a:r>
            <a:r>
              <a:rPr lang="en-US" altLang="en-US" sz="2400" dirty="0" smtClean="0"/>
              <a:t>the next node (the child of the node containing 7)?</a:t>
            </a:r>
            <a:endParaRPr lang="en-US" altLang="en-US" sz="2400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0"/>
            <a:ext cx="9839325" cy="689638"/>
          </a:xfrm>
        </p:spPr>
        <p:txBody>
          <a:bodyPr/>
          <a:lstStyle/>
          <a:p>
            <a:pPr algn="l"/>
            <a:r>
              <a:rPr lang="en-US" altLang="en-US" b="1" dirty="0">
                <a:solidFill>
                  <a:srgbClr val="CC0000"/>
                </a:solidFill>
              </a:rPr>
              <a:t>Implementing a Heap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852598" y="4747512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533650" y="54387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H="1">
            <a:off x="2140728" y="4342195"/>
            <a:ext cx="1192262" cy="38949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3482993" y="4356364"/>
            <a:ext cx="1147675" cy="3719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2228850" y="5104933"/>
            <a:ext cx="533400" cy="3338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1162050" y="54387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H="1">
            <a:off x="1390650" y="5104933"/>
            <a:ext cx="533400" cy="3338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3676650" y="54387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flipH="1">
            <a:off x="3905250" y="5081353"/>
            <a:ext cx="647700" cy="3574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533650" y="54387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1849092" y="4747512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4359471" y="4758661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3156778" y="413551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11</a:t>
            </a: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3565476" y="4105156"/>
            <a:ext cx="30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 dirty="0"/>
              <a:t>0</a:t>
            </a:r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2279719" y="4739520"/>
            <a:ext cx="30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 dirty="0"/>
              <a:t>1</a:t>
            </a:r>
          </a:p>
        </p:txBody>
      </p:sp>
      <p:sp>
        <p:nvSpPr>
          <p:cNvPr id="35887" name="Rectangle 47"/>
          <p:cNvSpPr>
            <a:spLocks noChangeArrowheads="1"/>
          </p:cNvSpPr>
          <p:nvPr/>
        </p:nvSpPr>
        <p:spPr bwMode="auto">
          <a:xfrm>
            <a:off x="4805363" y="4758661"/>
            <a:ext cx="30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 dirty="0"/>
              <a:t>2</a:t>
            </a:r>
          </a:p>
        </p:txBody>
      </p:sp>
      <p:sp>
        <p:nvSpPr>
          <p:cNvPr id="35888" name="Rectangle 48"/>
          <p:cNvSpPr>
            <a:spLocks noChangeArrowheads="1"/>
          </p:cNvSpPr>
          <p:nvPr/>
        </p:nvSpPr>
        <p:spPr bwMode="auto">
          <a:xfrm>
            <a:off x="1695450" y="5438775"/>
            <a:ext cx="30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3</a:t>
            </a:r>
          </a:p>
        </p:txBody>
      </p:sp>
      <p:sp>
        <p:nvSpPr>
          <p:cNvPr id="35889" name="Rectangle 49"/>
          <p:cNvSpPr>
            <a:spLocks noChangeArrowheads="1"/>
          </p:cNvSpPr>
          <p:nvPr/>
        </p:nvSpPr>
        <p:spPr bwMode="auto">
          <a:xfrm>
            <a:off x="3067050" y="5438775"/>
            <a:ext cx="30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4</a:t>
            </a:r>
          </a:p>
        </p:txBody>
      </p:sp>
      <p:sp>
        <p:nvSpPr>
          <p:cNvPr id="35890" name="Rectangle 50"/>
          <p:cNvSpPr>
            <a:spLocks noChangeArrowheads="1"/>
          </p:cNvSpPr>
          <p:nvPr/>
        </p:nvSpPr>
        <p:spPr bwMode="auto">
          <a:xfrm>
            <a:off x="4210050" y="5438775"/>
            <a:ext cx="30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5</a:t>
            </a:r>
          </a:p>
        </p:txBody>
      </p:sp>
      <p:grpSp>
        <p:nvGrpSpPr>
          <p:cNvPr id="35907" name="Group 67"/>
          <p:cNvGrpSpPr>
            <a:grpSpLocks/>
          </p:cNvGrpSpPr>
          <p:nvPr/>
        </p:nvGrpSpPr>
        <p:grpSpPr bwMode="auto">
          <a:xfrm>
            <a:off x="5734050" y="4371975"/>
            <a:ext cx="2286000" cy="914400"/>
            <a:chOff x="3648" y="2928"/>
            <a:chExt cx="1440" cy="576"/>
          </a:xfrm>
        </p:grpSpPr>
        <p:grpSp>
          <p:nvGrpSpPr>
            <p:cNvPr id="35898" name="Group 58"/>
            <p:cNvGrpSpPr>
              <a:grpSpLocks/>
            </p:cNvGrpSpPr>
            <p:nvPr/>
          </p:nvGrpSpPr>
          <p:grpSpPr bwMode="auto">
            <a:xfrm>
              <a:off x="3648" y="3216"/>
              <a:ext cx="1440" cy="288"/>
              <a:chOff x="3648" y="3216"/>
              <a:chExt cx="1440" cy="288"/>
            </a:xfrm>
          </p:grpSpPr>
          <p:sp>
            <p:nvSpPr>
              <p:cNvPr id="35892" name="Rectangle 52"/>
              <p:cNvSpPr>
                <a:spLocks noChangeArrowheads="1"/>
              </p:cNvSpPr>
              <p:nvPr/>
            </p:nvSpPr>
            <p:spPr bwMode="auto">
              <a:xfrm>
                <a:off x="3648" y="3216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11</a:t>
                </a:r>
              </a:p>
            </p:txBody>
          </p:sp>
          <p:sp>
            <p:nvSpPr>
              <p:cNvPr id="35893" name="Rectangle 53"/>
              <p:cNvSpPr>
                <a:spLocks noChangeArrowheads="1"/>
              </p:cNvSpPr>
              <p:nvPr/>
            </p:nvSpPr>
            <p:spPr bwMode="auto">
              <a:xfrm>
                <a:off x="3888" y="3216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35894" name="Rectangle 54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35895" name="Rectangle 55"/>
              <p:cNvSpPr>
                <a:spLocks noChangeArrowheads="1"/>
              </p:cNvSpPr>
              <p:nvPr/>
            </p:nvSpPr>
            <p:spPr bwMode="auto">
              <a:xfrm>
                <a:off x="4368" y="3216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35896" name="Rectangle 56"/>
              <p:cNvSpPr>
                <a:spLocks noChangeArrowheads="1"/>
              </p:cNvSpPr>
              <p:nvPr/>
            </p:nvSpPr>
            <p:spPr bwMode="auto">
              <a:xfrm>
                <a:off x="4608" y="3216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35897" name="Rectangle 57"/>
              <p:cNvSpPr>
                <a:spLocks noChangeArrowheads="1"/>
              </p:cNvSpPr>
              <p:nvPr/>
            </p:nvSpPr>
            <p:spPr bwMode="auto">
              <a:xfrm>
                <a:off x="4848" y="3216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</p:grpSp>
        <p:grpSp>
          <p:nvGrpSpPr>
            <p:cNvPr id="35906" name="Group 66"/>
            <p:cNvGrpSpPr>
              <a:grpSpLocks/>
            </p:cNvGrpSpPr>
            <p:nvPr/>
          </p:nvGrpSpPr>
          <p:grpSpPr bwMode="auto">
            <a:xfrm>
              <a:off x="3648" y="2928"/>
              <a:ext cx="1440" cy="288"/>
              <a:chOff x="3648" y="2928"/>
              <a:chExt cx="1440" cy="288"/>
            </a:xfrm>
          </p:grpSpPr>
          <p:sp>
            <p:nvSpPr>
              <p:cNvPr id="35900" name="Rectangle 60"/>
              <p:cNvSpPr>
                <a:spLocks noChangeArrowheads="1"/>
              </p:cNvSpPr>
              <p:nvPr/>
            </p:nvSpPr>
            <p:spPr bwMode="auto">
              <a:xfrm>
                <a:off x="3648" y="292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i="1"/>
                  <a:t>0</a:t>
                </a:r>
              </a:p>
            </p:txBody>
          </p:sp>
          <p:sp>
            <p:nvSpPr>
              <p:cNvPr id="35901" name="Rectangle 61"/>
              <p:cNvSpPr>
                <a:spLocks noChangeArrowheads="1"/>
              </p:cNvSpPr>
              <p:nvPr/>
            </p:nvSpPr>
            <p:spPr bwMode="auto">
              <a:xfrm>
                <a:off x="3888" y="292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i="1"/>
                  <a:t>1</a:t>
                </a:r>
              </a:p>
            </p:txBody>
          </p:sp>
          <p:sp>
            <p:nvSpPr>
              <p:cNvPr id="35902" name="Rectangle 62"/>
              <p:cNvSpPr>
                <a:spLocks noChangeArrowheads="1"/>
              </p:cNvSpPr>
              <p:nvPr/>
            </p:nvSpPr>
            <p:spPr bwMode="auto">
              <a:xfrm>
                <a:off x="4128" y="292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i="1"/>
                  <a:t>2</a:t>
                </a:r>
              </a:p>
            </p:txBody>
          </p:sp>
          <p:sp>
            <p:nvSpPr>
              <p:cNvPr id="35903" name="Rectangle 63"/>
              <p:cNvSpPr>
                <a:spLocks noChangeArrowheads="1"/>
              </p:cNvSpPr>
              <p:nvPr/>
            </p:nvSpPr>
            <p:spPr bwMode="auto">
              <a:xfrm>
                <a:off x="4368" y="292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i="1"/>
                  <a:t>3</a:t>
                </a:r>
              </a:p>
            </p:txBody>
          </p:sp>
          <p:sp>
            <p:nvSpPr>
              <p:cNvPr id="35904" name="Rectangle 64"/>
              <p:cNvSpPr>
                <a:spLocks noChangeArrowheads="1"/>
              </p:cNvSpPr>
              <p:nvPr/>
            </p:nvSpPr>
            <p:spPr bwMode="auto">
              <a:xfrm>
                <a:off x="4608" y="292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i="1"/>
                  <a:t>4</a:t>
                </a:r>
              </a:p>
            </p:txBody>
          </p:sp>
          <p:sp>
            <p:nvSpPr>
              <p:cNvPr id="35905" name="Rectangle 65"/>
              <p:cNvSpPr>
                <a:spLocks noChangeArrowheads="1"/>
              </p:cNvSpPr>
              <p:nvPr/>
            </p:nvSpPr>
            <p:spPr bwMode="auto">
              <a:xfrm>
                <a:off x="4848" y="292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i="1" dirty="0"/>
                  <a:t>5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8020050" y="4829175"/>
            <a:ext cx="419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439150" y="4829175"/>
            <a:ext cx="419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858250" y="4829175"/>
            <a:ext cx="419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94556" y="44311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505825" y="44501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896350" y="44501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1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 animBg="1"/>
      <p:bldP spid="41" grpId="0" animBg="1"/>
      <p:bldP spid="4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C33B2-F47F-4D53-8F25-873A17592EA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274638"/>
            <a:ext cx="9420225" cy="868362"/>
          </a:xfrm>
        </p:spPr>
        <p:txBody>
          <a:bodyPr/>
          <a:lstStyle/>
          <a:p>
            <a:pPr algn="l"/>
            <a:r>
              <a:rPr lang="en-US" altLang="en-US" b="1" dirty="0">
                <a:solidFill>
                  <a:srgbClr val="CC0000"/>
                </a:solidFill>
              </a:rPr>
              <a:t>Inserting into a Heap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076325"/>
            <a:ext cx="9182100" cy="5181599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en-US" dirty="0"/>
              <a:t>Insert new item at end; set </a:t>
            </a:r>
            <a:r>
              <a:rPr lang="en-US" altLang="en-US" b="1" dirty="0"/>
              <a:t>child</a:t>
            </a:r>
            <a:r>
              <a:rPr lang="en-US" altLang="en-US" dirty="0"/>
              <a:t> to </a:t>
            </a:r>
            <a:r>
              <a:rPr lang="en-US" altLang="en-US" dirty="0" smtClean="0"/>
              <a:t>curr_size-1</a:t>
            </a:r>
            <a:endParaRPr lang="en-US" altLang="en-US" dirty="0"/>
          </a:p>
          <a:p>
            <a:pPr marL="533400" indent="-533400">
              <a:buFontTx/>
              <a:buAutoNum type="arabicPeriod"/>
            </a:pPr>
            <a:r>
              <a:rPr lang="en-US" altLang="en-US" dirty="0"/>
              <a:t>Set </a:t>
            </a:r>
            <a:r>
              <a:rPr lang="en-US" altLang="en-US" b="1" dirty="0"/>
              <a:t>parent</a:t>
            </a:r>
            <a:r>
              <a:rPr lang="en-US" altLang="en-US" dirty="0"/>
              <a:t> to (</a:t>
            </a:r>
            <a:r>
              <a:rPr lang="en-US" altLang="en-US" b="1" dirty="0"/>
              <a:t>child</a:t>
            </a:r>
            <a:r>
              <a:rPr lang="en-US" altLang="en-US" dirty="0"/>
              <a:t> – 1)/2</a:t>
            </a:r>
          </a:p>
          <a:p>
            <a:pPr marL="533400" indent="-533400">
              <a:buFontTx/>
              <a:buAutoNum type="arabicPeriod"/>
            </a:pPr>
            <a:r>
              <a:rPr lang="en-US" altLang="en-US" dirty="0"/>
              <a:t> </a:t>
            </a:r>
            <a:r>
              <a:rPr lang="en-US" altLang="en-US" b="1" dirty="0"/>
              <a:t>while</a:t>
            </a:r>
            <a:r>
              <a:rPr lang="en-US" altLang="en-US" dirty="0"/>
              <a:t> (</a:t>
            </a:r>
            <a:r>
              <a:rPr lang="en-US" altLang="en-US" b="1" dirty="0"/>
              <a:t>parent</a:t>
            </a:r>
            <a:r>
              <a:rPr lang="en-US" altLang="en-US" dirty="0"/>
              <a:t> ≥ 0 and </a:t>
            </a:r>
            <a:r>
              <a:rPr lang="en-US" altLang="en-US" dirty="0" err="1" smtClean="0"/>
              <a:t>arr</a:t>
            </a:r>
            <a:r>
              <a:rPr lang="en-US" altLang="en-US" dirty="0" smtClean="0"/>
              <a:t>[</a:t>
            </a:r>
            <a:r>
              <a:rPr lang="en-US" altLang="en-US" b="1" dirty="0" smtClean="0"/>
              <a:t>parent</a:t>
            </a:r>
            <a:r>
              <a:rPr lang="en-US" altLang="en-US" dirty="0"/>
              <a:t>] &lt; </a:t>
            </a:r>
            <a:r>
              <a:rPr lang="en-US" altLang="en-US" dirty="0" err="1" smtClean="0"/>
              <a:t>arr</a:t>
            </a:r>
            <a:r>
              <a:rPr lang="en-US" altLang="en-US" dirty="0" smtClean="0"/>
              <a:t>[</a:t>
            </a:r>
            <a:r>
              <a:rPr lang="en-US" altLang="en-US" b="1" dirty="0" smtClean="0"/>
              <a:t>child</a:t>
            </a:r>
            <a:r>
              <a:rPr lang="en-US" altLang="en-US" dirty="0"/>
              <a:t>])</a:t>
            </a:r>
          </a:p>
          <a:p>
            <a:pPr marL="533400" indent="-533400">
              <a:buFontTx/>
              <a:buAutoNum type="arabicPeriod"/>
            </a:pPr>
            <a:r>
              <a:rPr lang="en-US" altLang="en-US" dirty="0"/>
              <a:t>        Swap </a:t>
            </a:r>
            <a:r>
              <a:rPr lang="en-US" altLang="en-US" dirty="0" err="1" smtClean="0"/>
              <a:t>arr</a:t>
            </a:r>
            <a:r>
              <a:rPr lang="en-US" altLang="en-US" dirty="0" smtClean="0"/>
              <a:t>[</a:t>
            </a:r>
            <a:r>
              <a:rPr lang="en-US" altLang="en-US" b="1" dirty="0" smtClean="0"/>
              <a:t>parent</a:t>
            </a:r>
            <a:r>
              <a:rPr lang="en-US" altLang="en-US" dirty="0"/>
              <a:t>] and </a:t>
            </a:r>
            <a:r>
              <a:rPr lang="en-US" altLang="en-US" dirty="0" err="1" smtClean="0"/>
              <a:t>arr</a:t>
            </a:r>
            <a:r>
              <a:rPr lang="en-US" altLang="en-US" dirty="0" smtClean="0"/>
              <a:t>[</a:t>
            </a:r>
            <a:r>
              <a:rPr lang="en-US" altLang="en-US" b="1" dirty="0" smtClean="0"/>
              <a:t>child</a:t>
            </a:r>
            <a:r>
              <a:rPr lang="en-US" altLang="en-US" dirty="0"/>
              <a:t>]</a:t>
            </a:r>
          </a:p>
          <a:p>
            <a:pPr marL="533400" indent="-533400">
              <a:buFontTx/>
              <a:buAutoNum type="arabicPeriod"/>
            </a:pPr>
            <a:r>
              <a:rPr lang="en-US" altLang="en-US" dirty="0"/>
              <a:t>        Set </a:t>
            </a:r>
            <a:r>
              <a:rPr lang="en-US" altLang="en-US" b="1" dirty="0"/>
              <a:t>child</a:t>
            </a:r>
            <a:r>
              <a:rPr lang="en-US" altLang="en-US" dirty="0"/>
              <a:t> equal to </a:t>
            </a:r>
            <a:r>
              <a:rPr lang="en-US" altLang="en-US" b="1" dirty="0" smtClean="0"/>
              <a:t>parent  // so child is now (child – 1)/2</a:t>
            </a:r>
            <a:endParaRPr lang="en-US" altLang="en-US" dirty="0"/>
          </a:p>
          <a:p>
            <a:pPr marL="533400" indent="-533400">
              <a:buFontTx/>
              <a:buAutoNum type="arabicPeriod"/>
            </a:pPr>
            <a:r>
              <a:rPr lang="en-US" altLang="en-US" dirty="0"/>
              <a:t>        Set </a:t>
            </a:r>
            <a:r>
              <a:rPr lang="en-US" altLang="en-US" b="1" dirty="0"/>
              <a:t>parent</a:t>
            </a:r>
            <a:r>
              <a:rPr lang="en-US" altLang="en-US" dirty="0"/>
              <a:t> to (</a:t>
            </a:r>
            <a:r>
              <a:rPr lang="en-US" altLang="en-US" b="1" dirty="0"/>
              <a:t>child</a:t>
            </a:r>
            <a:r>
              <a:rPr lang="en-US" altLang="en-US" dirty="0"/>
              <a:t> – 1) / 2</a:t>
            </a:r>
          </a:p>
          <a:p>
            <a:pPr marL="533400" indent="-533400">
              <a:buFontTx/>
              <a:buAutoNum type="arabicPeriod"/>
            </a:pPr>
            <a:endParaRPr lang="en-US" altLang="en-US" dirty="0"/>
          </a:p>
          <a:p>
            <a:pPr marL="533400" indent="-533400">
              <a:buNone/>
            </a:pPr>
            <a:r>
              <a:rPr lang="en-US" altLang="en-US" i="1" dirty="0"/>
              <a:t>How do we delete?</a:t>
            </a:r>
          </a:p>
        </p:txBody>
      </p:sp>
    </p:spTree>
    <p:extLst>
      <p:ext uri="{BB962C8B-B14F-4D97-AF65-F5344CB8AC3E}">
        <p14:creationId xmlns:p14="http://schemas.microsoft.com/office/powerpoint/2010/main" val="33763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21623</TotalTime>
  <Words>1329</Words>
  <Application>Microsoft Office PowerPoint</Application>
  <PresentationFormat>Widescreen</PresentationFormat>
  <Paragraphs>441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Symbol</vt:lpstr>
      <vt:lpstr>Trebuchet MS</vt:lpstr>
      <vt:lpstr>Wingdings 3</vt:lpstr>
      <vt:lpstr>Facet</vt:lpstr>
      <vt:lpstr>Binary Heaps</vt:lpstr>
      <vt:lpstr>Definition of a Binary Heap</vt:lpstr>
      <vt:lpstr>Is this a Binary Heap?</vt:lpstr>
      <vt:lpstr>Inserting an Item into a Binary Heap</vt:lpstr>
      <vt:lpstr>Insert 80?</vt:lpstr>
      <vt:lpstr>Removing an Item</vt:lpstr>
      <vt:lpstr>Remove?</vt:lpstr>
      <vt:lpstr>Implementing a Heap</vt:lpstr>
      <vt:lpstr>Inserting into a Heap</vt:lpstr>
      <vt:lpstr>Deleting from a Heap</vt:lpstr>
      <vt:lpstr>Performance of Heap</vt:lpstr>
      <vt:lpstr>Which of the following is (are) a heap?</vt:lpstr>
      <vt:lpstr>Try:</vt:lpstr>
      <vt:lpstr>PowerPoint Presentation</vt:lpstr>
      <vt:lpstr>Heapsort</vt:lpstr>
      <vt:lpstr>Heapsort Picture </vt:lpstr>
      <vt:lpstr>Algorithm for In-Place Heapsort</vt:lpstr>
      <vt:lpstr>Heapsort Analysis</vt:lpstr>
      <vt:lpstr>Heapsort Picture</vt:lpstr>
      <vt:lpstr>Example: Selection problem (Kth largest)</vt:lpstr>
      <vt:lpstr>Can we do better?</vt:lpstr>
      <vt:lpstr>Better: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Yarrington</dc:creator>
  <cp:lastModifiedBy>Debra Yarrington</cp:lastModifiedBy>
  <cp:revision>12</cp:revision>
  <dcterms:created xsi:type="dcterms:W3CDTF">2017-11-09T22:14:42Z</dcterms:created>
  <dcterms:modified xsi:type="dcterms:W3CDTF">2018-12-06T15:10:41Z</dcterms:modified>
</cp:coreProperties>
</file>